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3"/>
  </p:notesMasterIdLst>
  <p:sldIdLst>
    <p:sldId id="256" r:id="rId2"/>
    <p:sldId id="257" r:id="rId3"/>
    <p:sldId id="258" r:id="rId4"/>
    <p:sldId id="259" r:id="rId5"/>
    <p:sldId id="508" r:id="rId6"/>
    <p:sldId id="509" r:id="rId7"/>
    <p:sldId id="510" r:id="rId8"/>
    <p:sldId id="511" r:id="rId9"/>
    <p:sldId id="265" r:id="rId10"/>
    <p:sldId id="266" r:id="rId11"/>
    <p:sldId id="512" r:id="rId12"/>
    <p:sldId id="267" r:id="rId13"/>
    <p:sldId id="268" r:id="rId14"/>
    <p:sldId id="513"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12192000" cy="6858000"/>
  <p:embeddedFontLst>
    <p:embeddedFont>
      <p:font typeface="Inter" panose="020B0604020202020204" charset="0"/>
      <p:regular r:id="rId34"/>
      <p:bold r:id="rId35"/>
      <p:italic r:id="rId36"/>
      <p:boldItalic r:id="rId37"/>
    </p:embeddedFont>
    <p:embeddedFont>
      <p:font typeface="Montserrat" panose="00000500000000000000" pitchFamily="2" charset="0"/>
      <p:regular r:id="rId38"/>
      <p:bold r:id="rId39"/>
      <p:italic r:id="rId40"/>
      <p:boldItalic r:id="rId41"/>
    </p:embeddedFont>
    <p:embeddedFont>
      <p:font typeface="Montserrat ExtraBold" panose="00000900000000000000" pitchFamily="2" charset="0"/>
      <p:bold r:id="rId42"/>
    </p:embeddedFont>
    <p:embeddedFont>
      <p:font typeface="Montserrat Medium" panose="00000600000000000000" pitchFamily="2" charset="0"/>
      <p:regular r:id="rId43"/>
      <p:italic r:id="rId44"/>
    </p:embeddedFont>
    <p:embeddedFont>
      <p:font typeface="Playfair Display" panose="00000500000000000000" pitchFamily="2" charset="0"/>
      <p:regular r:id="rId45"/>
      <p:bold r:id="rId46"/>
      <p:italic r:id="rId47"/>
      <p:boldItalic r:id="rId48"/>
    </p:embeddedFont>
    <p:embeddedFont>
      <p:font typeface="Source Sans 3" panose="020B0604020202020204" charset="0"/>
      <p:regular r:id="rId49"/>
      <p:bold r:id="rId50"/>
      <p:italic r:id="rId51"/>
      <p:boldItalic r:id="rId52"/>
    </p:embeddedFont>
    <p:embeddedFont>
      <p:font typeface="Space Grotesk" panose="020B0604020202020204" charset="0"/>
      <p:regular r:id="rId53"/>
      <p:bold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5" roundtripDataSignature="AMtx7mg+8kca0JpdB6S0kP1XrK2w+6Ye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04DB307-E43E-49D6-8B13-5A08164BAF22}">
  <a:tblStyle styleId="{E04DB307-E43E-49D6-8B13-5A08164BAF2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88754"/>
  </p:normalViewPr>
  <p:slideViewPr>
    <p:cSldViewPr snapToGrid="0">
      <p:cViewPr varScale="1">
        <p:scale>
          <a:sx n="96" d="100"/>
          <a:sy n="96" d="100"/>
        </p:scale>
        <p:origin x="72" y="7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66"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 Id="rId6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5283200" cy="34448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6905625" y="0"/>
            <a:ext cx="5283200" cy="344488"/>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6513513"/>
            <a:ext cx="5283200" cy="34448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a:t>
            </a:fld>
            <a:endParaRPr sz="12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p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1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1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60" name="Google Shape;560;p1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1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p1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2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8" name="Google Shape;628;p2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2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9" name="Google Shape;639;p2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a:extLst>
            <a:ext uri="{FF2B5EF4-FFF2-40B4-BE49-F238E27FC236}">
              <a16:creationId xmlns:a16="http://schemas.microsoft.com/office/drawing/2014/main" id="{7B187199-245B-042A-888E-59BE477554AC}"/>
            </a:ext>
          </a:extLst>
        </p:cNvPr>
        <p:cNvGrpSpPr/>
        <p:nvPr/>
      </p:nvGrpSpPr>
      <p:grpSpPr>
        <a:xfrm>
          <a:off x="0" y="0"/>
          <a:ext cx="0" cy="0"/>
          <a:chOff x="0" y="0"/>
          <a:chExt cx="0" cy="0"/>
        </a:xfrm>
      </p:grpSpPr>
      <p:sp>
        <p:nvSpPr>
          <p:cNvPr id="788" name="Google Shape;788;p5:notes">
            <a:extLst>
              <a:ext uri="{FF2B5EF4-FFF2-40B4-BE49-F238E27FC236}">
                <a16:creationId xmlns:a16="http://schemas.microsoft.com/office/drawing/2014/main" id="{77E748FC-2F86-09C9-A0F4-997A3F2D19FA}"/>
              </a:ext>
            </a:extLst>
          </p:cNvPr>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5:notes">
            <a:extLst>
              <a:ext uri="{FF2B5EF4-FFF2-40B4-BE49-F238E27FC236}">
                <a16:creationId xmlns:a16="http://schemas.microsoft.com/office/drawing/2014/main" id="{EBB48448-2B10-C3F3-16B5-7B848DA89D92}"/>
              </a:ext>
            </a:extLst>
          </p:cNvPr>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0" name="Google Shape;790;p5:notes">
            <a:extLst>
              <a:ext uri="{FF2B5EF4-FFF2-40B4-BE49-F238E27FC236}">
                <a16:creationId xmlns:a16="http://schemas.microsoft.com/office/drawing/2014/main" id="{4AD9BD0B-7D5E-3E61-84A3-5099E8DEA8E5}"/>
              </a:ext>
            </a:extLst>
          </p:cNvPr>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39332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p2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2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8" name="Google Shape;668;p2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2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2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2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2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2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6" name="Google Shape;686;p2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2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2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2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p2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2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 name="Google Shape;707;p2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8" name="Google Shape;728;p3: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9" name="Google Shape;729;p3: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8" name="Google Shape;758;p4: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9" name="Google Shape;759;p4: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p5: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0" name="Google Shape;790;p5: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6: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p6: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4" name="Google Shape;844;p7: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5" name="Google Shape;845;p7: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9" name="Google Shape;879;p8: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0" name="Google Shape;880;p8: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p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3" name="Google Shape;933;p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4" name="Google Shape;934;p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p1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0" name="Google Shape;960;p10: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1" name="Google Shape;961;p10: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3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3" name="Google Shape;993;p3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4"/>
          <p:cNvSpPr txBox="1">
            <a:spLocks noGrp="1"/>
          </p:cNvSpPr>
          <p:nvPr>
            <p:ph type="title"/>
          </p:nvPr>
        </p:nvSpPr>
        <p:spPr>
          <a:xfrm>
            <a:off x="14287" y="-12636"/>
            <a:ext cx="12105322" cy="830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600" b="1" i="0">
                <a:solidFill>
                  <a:schemeClr val="dk1"/>
                </a:solidFill>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4"/>
          <p:cNvSpPr txBox="1">
            <a:spLocks noGrp="1"/>
          </p:cNvSpPr>
          <p:nvPr>
            <p:ph type="body" idx="1"/>
          </p:nvPr>
        </p:nvSpPr>
        <p:spPr>
          <a:xfrm>
            <a:off x="597534" y="2267330"/>
            <a:ext cx="6731000" cy="190309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900" b="1" i="0">
                <a:solidFill>
                  <a:schemeClr val="lt1"/>
                </a:solidFill>
                <a:latin typeface="Montserrat ExtraBold"/>
                <a:ea typeface="Montserrat ExtraBold"/>
                <a:cs typeface="Montserrat ExtraBold"/>
                <a:sym typeface="Montserrat ExtraBold"/>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 name="Google Shape;22;p3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4"/>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2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6"/>
        <p:cNvGrpSpPr/>
        <p:nvPr/>
      </p:nvGrpSpPr>
      <p:grpSpPr>
        <a:xfrm>
          <a:off x="0" y="0"/>
          <a:ext cx="0" cy="0"/>
          <a:chOff x="0" y="0"/>
          <a:chExt cx="0" cy="0"/>
        </a:xfrm>
      </p:grpSpPr>
      <p:sp>
        <p:nvSpPr>
          <p:cNvPr id="27" name="Google Shape;27;p36"/>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8" name="Google Shape;28;p36"/>
          <p:cNvSpPr txBox="1">
            <a:spLocks noGrp="1"/>
          </p:cNvSpPr>
          <p:nvPr>
            <p:ph type="title"/>
          </p:nvPr>
        </p:nvSpPr>
        <p:spPr>
          <a:xfrm>
            <a:off x="14287" y="-12636"/>
            <a:ext cx="12105322" cy="830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600" b="1" i="0">
                <a:solidFill>
                  <a:schemeClr val="dk1"/>
                </a:solidFill>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6"/>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lt1"/>
        </a:solidFill>
        <a:effectLst/>
      </p:bgPr>
    </p:bg>
    <p:spTree>
      <p:nvGrpSpPr>
        <p:cNvPr id="1" name="Shape 32"/>
        <p:cNvGrpSpPr/>
        <p:nvPr/>
      </p:nvGrpSpPr>
      <p:grpSpPr>
        <a:xfrm>
          <a:off x="0" y="0"/>
          <a:ext cx="0" cy="0"/>
          <a:chOff x="0" y="0"/>
          <a:chExt cx="0" cy="0"/>
        </a:xfrm>
      </p:grpSpPr>
      <p:sp>
        <p:nvSpPr>
          <p:cNvPr id="33" name="Google Shape;33;p3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7"/>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p:cSld name="Two Content">
    <p:bg>
      <p:bgPr>
        <a:solidFill>
          <a:schemeClr val="lt1"/>
        </a:solidFill>
        <a:effectLst/>
      </p:bgPr>
    </p:bg>
    <p:spTree>
      <p:nvGrpSpPr>
        <p:cNvPr id="1" name="Shape 36"/>
        <p:cNvGrpSpPr/>
        <p:nvPr/>
      </p:nvGrpSpPr>
      <p:grpSpPr>
        <a:xfrm>
          <a:off x="0" y="0"/>
          <a:ext cx="0" cy="0"/>
          <a:chOff x="0" y="0"/>
          <a:chExt cx="0" cy="0"/>
        </a:xfrm>
      </p:grpSpPr>
      <p:pic>
        <p:nvPicPr>
          <p:cNvPr id="37" name="Google Shape;37;p38"/>
          <p:cNvPicPr preferRelativeResize="0"/>
          <p:nvPr/>
        </p:nvPicPr>
        <p:blipFill rotWithShape="1">
          <a:blip r:embed="rId2">
            <a:alphaModFix/>
          </a:blip>
          <a:srcRect/>
          <a:stretch/>
        </p:blipFill>
        <p:spPr>
          <a:xfrm>
            <a:off x="10144125" y="6238875"/>
            <a:ext cx="981075" cy="219075"/>
          </a:xfrm>
          <a:prstGeom prst="rect">
            <a:avLst/>
          </a:prstGeom>
          <a:noFill/>
          <a:ln>
            <a:noFill/>
          </a:ln>
        </p:spPr>
      </p:pic>
      <p:pic>
        <p:nvPicPr>
          <p:cNvPr id="38" name="Google Shape;38;p38"/>
          <p:cNvPicPr preferRelativeResize="0"/>
          <p:nvPr/>
        </p:nvPicPr>
        <p:blipFill rotWithShape="1">
          <a:blip r:embed="rId3">
            <a:alphaModFix/>
          </a:blip>
          <a:srcRect/>
          <a:stretch/>
        </p:blipFill>
        <p:spPr>
          <a:xfrm>
            <a:off x="609600" y="6267450"/>
            <a:ext cx="2095500" cy="285750"/>
          </a:xfrm>
          <a:prstGeom prst="rect">
            <a:avLst/>
          </a:prstGeom>
          <a:noFill/>
          <a:ln>
            <a:noFill/>
          </a:ln>
        </p:spPr>
      </p:pic>
      <p:sp>
        <p:nvSpPr>
          <p:cNvPr id="39" name="Google Shape;39;p38"/>
          <p:cNvSpPr/>
          <p:nvPr/>
        </p:nvSpPr>
        <p:spPr>
          <a:xfrm>
            <a:off x="623887" y="823975"/>
            <a:ext cx="1609725" cy="85725"/>
          </a:xfrm>
          <a:custGeom>
            <a:avLst/>
            <a:gdLst/>
            <a:ahLst/>
            <a:cxnLst/>
            <a:rect l="l" t="t" r="r" b="b"/>
            <a:pathLst>
              <a:path w="1609725" h="85725" extrusionOk="0">
                <a:moveTo>
                  <a:pt x="1609725" y="0"/>
                </a:moveTo>
                <a:lnTo>
                  <a:pt x="0" y="0"/>
                </a:lnTo>
                <a:lnTo>
                  <a:pt x="0" y="85725"/>
                </a:lnTo>
                <a:lnTo>
                  <a:pt x="1609725" y="85725"/>
                </a:lnTo>
                <a:lnTo>
                  <a:pt x="1609725"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 name="Google Shape;40;p38"/>
          <p:cNvSpPr/>
          <p:nvPr/>
        </p:nvSpPr>
        <p:spPr>
          <a:xfrm>
            <a:off x="623887" y="823975"/>
            <a:ext cx="1609725" cy="85725"/>
          </a:xfrm>
          <a:custGeom>
            <a:avLst/>
            <a:gdLst/>
            <a:ahLst/>
            <a:cxnLst/>
            <a:rect l="l" t="t" r="r" b="b"/>
            <a:pathLst>
              <a:path w="1609725" h="85725" extrusionOk="0">
                <a:moveTo>
                  <a:pt x="0" y="85725"/>
                </a:moveTo>
                <a:lnTo>
                  <a:pt x="1609725" y="85725"/>
                </a:lnTo>
                <a:lnTo>
                  <a:pt x="1609725" y="0"/>
                </a:lnTo>
                <a:lnTo>
                  <a:pt x="0" y="0"/>
                </a:lnTo>
                <a:lnTo>
                  <a:pt x="0" y="85725"/>
                </a:lnTo>
                <a:close/>
              </a:path>
            </a:pathLst>
          </a:custGeom>
          <a:noFill/>
          <a:ln w="9525" cap="flat" cmpd="sng">
            <a:solidFill>
              <a:srgbClr val="00B5E1"/>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1" name="Google Shape;41;p38"/>
          <p:cNvSpPr txBox="1">
            <a:spLocks noGrp="1"/>
          </p:cNvSpPr>
          <p:nvPr>
            <p:ph type="title"/>
          </p:nvPr>
        </p:nvSpPr>
        <p:spPr>
          <a:xfrm>
            <a:off x="14287" y="-12636"/>
            <a:ext cx="12105322" cy="8305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600" b="1" i="0">
                <a:solidFill>
                  <a:schemeClr val="dk1"/>
                </a:solidFill>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8"/>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38"/>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3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8"/>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7"/>
        <p:cNvGrpSpPr/>
        <p:nvPr/>
      </p:nvGrpSpPr>
      <p:grpSpPr>
        <a:xfrm>
          <a:off x="0" y="0"/>
          <a:ext cx="0" cy="0"/>
          <a:chOff x="0" y="0"/>
          <a:chExt cx="0" cy="0"/>
        </a:xfrm>
      </p:grpSpPr>
      <p:sp>
        <p:nvSpPr>
          <p:cNvPr id="48" name="Google Shape;48;p39"/>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600" b="1" i="0">
                <a:solidFill>
                  <a:schemeClr val="dk1"/>
                </a:solidFill>
                <a:latin typeface="Montserrat ExtraBold"/>
                <a:ea typeface="Montserrat ExtraBold"/>
                <a:cs typeface="Montserrat ExtraBold"/>
                <a:sym typeface="Montserrat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9"/>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900" b="1" i="0">
                <a:solidFill>
                  <a:schemeClr val="lt1"/>
                </a:solidFill>
                <a:latin typeface="Montserrat ExtraBold"/>
                <a:ea typeface="Montserrat ExtraBold"/>
                <a:cs typeface="Montserrat ExtraBold"/>
                <a:sym typeface="Montserrat ExtraBold"/>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39"/>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eadline Bluebar 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87ABBB-8493-4657-AF76-3FB0E8D54470}"/>
              </a:ext>
            </a:extLst>
          </p:cNvPr>
          <p:cNvSpPr/>
          <p:nvPr/>
        </p:nvSpPr>
        <p:spPr>
          <a:xfrm>
            <a:off x="615951" y="823386"/>
            <a:ext cx="1608667" cy="80433"/>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b="1" cap="none" baseline="0">
                <a:solidFill>
                  <a:schemeClr val="tx1"/>
                </a:solidFill>
              </a:defRPr>
            </a:lvl1pPr>
            <a:lvl2pPr>
              <a:spcBef>
                <a:spcPts val="600"/>
              </a:spcBef>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285744" indent="-171446">
              <a:buFont typeface="Lucida Grande"/>
              <a:buChar char="﹣"/>
              <a:defRPr>
                <a:latin typeface="Calibri" panose="020F0502020204030204" pitchFamily="34" charset="0"/>
                <a:cs typeface="Calibri" panose="020F0502020204030204" pitchFamily="34" charset="0"/>
              </a:defRPr>
            </a:lvl4pPr>
            <a:lvl5pPr marL="398453" indent="-109536" defTabSz="684196">
              <a:buFont typeface="Lucida Grande"/>
              <a:buChar char="･"/>
              <a:tabLst/>
              <a:defRPr>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6">
            <a:extLst>
              <a:ext uri="{FF2B5EF4-FFF2-40B4-BE49-F238E27FC236}">
                <a16:creationId xmlns:a16="http://schemas.microsoft.com/office/drawing/2014/main" id="{ED3407E6-7882-40C3-8350-8BC5F1D49CF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bwMode="auto">
          <a:xfrm>
            <a:off x="10142503" y="6241965"/>
            <a:ext cx="979310" cy="21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7F077763-78F2-4310-9E3D-B9E137BE33BC}"/>
              </a:ext>
            </a:extLst>
          </p:cNvPr>
          <p:cNvSpPr>
            <a:spLocks noGrp="1"/>
          </p:cNvSpPr>
          <p:nvPr>
            <p:ph type="sldNum" sz="quarter" idx="10"/>
          </p:nvPr>
        </p:nvSpPr>
        <p:spPr/>
        <p:txBody>
          <a:bodyPr/>
          <a:lstStyle/>
          <a:p>
            <a:pPr defTabSz="914377" fontAlgn="base">
              <a:spcBef>
                <a:spcPct val="0"/>
              </a:spcBef>
              <a:spcAft>
                <a:spcPct val="0"/>
              </a:spcAft>
            </a:pPr>
            <a:fld id="{A3979A82-1A5E-4C7B-AFC0-111CA6C3130A}" type="slidenum">
              <a:rPr lang="en-US" altLang="en-US" smtClean="0">
                <a:solidFill>
                  <a:prstClr val="black"/>
                </a:solidFill>
                <a:latin typeface="Montserrat" charset="0"/>
                <a:ea typeface="MS PGothic" panose="020B0600070205080204" pitchFamily="34" charset="-128"/>
              </a:rPr>
              <a:pPr defTabSz="914377" fontAlgn="base">
                <a:spcBef>
                  <a:spcPct val="0"/>
                </a:spcBef>
                <a:spcAft>
                  <a:spcPct val="0"/>
                </a:spcAft>
              </a:pPr>
              <a:t>‹#›</a:t>
            </a:fld>
            <a:endParaRPr lang="en-US" altLang="en-US">
              <a:solidFill>
                <a:prstClr val="black"/>
              </a:solidFill>
              <a:latin typeface="Montserrat" charset="0"/>
              <a:ea typeface="MS PGothic" panose="020B0600070205080204" pitchFamily="34" charset="-128"/>
            </a:endParaRPr>
          </a:p>
        </p:txBody>
      </p:sp>
      <p:pic>
        <p:nvPicPr>
          <p:cNvPr id="8" name="Picture 7">
            <a:extLst>
              <a:ext uri="{FF2B5EF4-FFF2-40B4-BE49-F238E27FC236}">
                <a16:creationId xmlns:a16="http://schemas.microsoft.com/office/drawing/2014/main" id="{FDDB1747-FC43-43A9-9309-44FED6084D8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auto">
          <a:xfrm>
            <a:off x="609601" y="6267258"/>
            <a:ext cx="2092684" cy="2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817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p:nvPr/>
        </p:nvSpPr>
        <p:spPr>
          <a:xfrm>
            <a:off x="623887" y="823975"/>
            <a:ext cx="1609725" cy="85725"/>
          </a:xfrm>
          <a:custGeom>
            <a:avLst/>
            <a:gdLst/>
            <a:ahLst/>
            <a:cxnLst/>
            <a:rect l="l" t="t" r="r" b="b"/>
            <a:pathLst>
              <a:path w="1609725" h="85725" extrusionOk="0">
                <a:moveTo>
                  <a:pt x="1609725" y="0"/>
                </a:moveTo>
                <a:lnTo>
                  <a:pt x="0" y="0"/>
                </a:lnTo>
                <a:lnTo>
                  <a:pt x="0" y="85725"/>
                </a:lnTo>
                <a:lnTo>
                  <a:pt x="1609725" y="85725"/>
                </a:lnTo>
                <a:lnTo>
                  <a:pt x="1609725"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 name="Google Shape;11;p33"/>
          <p:cNvSpPr/>
          <p:nvPr/>
        </p:nvSpPr>
        <p:spPr>
          <a:xfrm>
            <a:off x="623887" y="823975"/>
            <a:ext cx="1609725" cy="85725"/>
          </a:xfrm>
          <a:custGeom>
            <a:avLst/>
            <a:gdLst/>
            <a:ahLst/>
            <a:cxnLst/>
            <a:rect l="l" t="t" r="r" b="b"/>
            <a:pathLst>
              <a:path w="1609725" h="85725" extrusionOk="0">
                <a:moveTo>
                  <a:pt x="0" y="85725"/>
                </a:moveTo>
                <a:lnTo>
                  <a:pt x="1609725" y="85725"/>
                </a:lnTo>
                <a:lnTo>
                  <a:pt x="1609725" y="0"/>
                </a:lnTo>
                <a:lnTo>
                  <a:pt x="0" y="0"/>
                </a:lnTo>
                <a:lnTo>
                  <a:pt x="0" y="85725"/>
                </a:lnTo>
                <a:close/>
              </a:path>
            </a:pathLst>
          </a:custGeom>
          <a:noFill/>
          <a:ln w="9525" cap="flat" cmpd="sng">
            <a:solidFill>
              <a:srgbClr val="00B5E1"/>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2" name="Google Shape;12;p33"/>
          <p:cNvPicPr preferRelativeResize="0"/>
          <p:nvPr/>
        </p:nvPicPr>
        <p:blipFill rotWithShape="1">
          <a:blip r:embed="rId9">
            <a:alphaModFix/>
          </a:blip>
          <a:srcRect/>
          <a:stretch/>
        </p:blipFill>
        <p:spPr>
          <a:xfrm>
            <a:off x="10144125" y="6238875"/>
            <a:ext cx="981075" cy="219075"/>
          </a:xfrm>
          <a:prstGeom prst="rect">
            <a:avLst/>
          </a:prstGeom>
          <a:noFill/>
          <a:ln>
            <a:noFill/>
          </a:ln>
        </p:spPr>
      </p:pic>
      <p:pic>
        <p:nvPicPr>
          <p:cNvPr id="13" name="Google Shape;13;p33"/>
          <p:cNvPicPr preferRelativeResize="0"/>
          <p:nvPr/>
        </p:nvPicPr>
        <p:blipFill rotWithShape="1">
          <a:blip r:embed="rId10">
            <a:alphaModFix/>
          </a:blip>
          <a:srcRect/>
          <a:stretch/>
        </p:blipFill>
        <p:spPr>
          <a:xfrm>
            <a:off x="609600" y="6267450"/>
            <a:ext cx="2095500" cy="285750"/>
          </a:xfrm>
          <a:prstGeom prst="rect">
            <a:avLst/>
          </a:prstGeom>
          <a:noFill/>
          <a:ln>
            <a:noFill/>
          </a:ln>
        </p:spPr>
      </p:pic>
      <p:sp>
        <p:nvSpPr>
          <p:cNvPr id="14" name="Google Shape;14;p33"/>
          <p:cNvSpPr txBox="1">
            <a:spLocks noGrp="1"/>
          </p:cNvSpPr>
          <p:nvPr>
            <p:ph type="title"/>
          </p:nvPr>
        </p:nvSpPr>
        <p:spPr>
          <a:xfrm>
            <a:off x="14287" y="-12636"/>
            <a:ext cx="12105322" cy="83058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600" b="1" i="0" u="none" strike="noStrike" cap="none">
                <a:solidFill>
                  <a:schemeClr val="dk1"/>
                </a:solidFill>
                <a:latin typeface="Montserrat ExtraBold"/>
                <a:ea typeface="Montserrat ExtraBold"/>
                <a:cs typeface="Montserrat ExtraBold"/>
                <a:sym typeface="Montserrat Extra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33"/>
          <p:cNvSpPr txBox="1">
            <a:spLocks noGrp="1"/>
          </p:cNvSpPr>
          <p:nvPr>
            <p:ph type="body" idx="1"/>
          </p:nvPr>
        </p:nvSpPr>
        <p:spPr>
          <a:xfrm>
            <a:off x="597534" y="2267330"/>
            <a:ext cx="6731000" cy="190309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900" b="1" i="0" u="none" strike="noStrike" cap="none">
                <a:solidFill>
                  <a:schemeClr val="lt1"/>
                </a:solidFill>
                <a:latin typeface="Montserrat ExtraBold"/>
                <a:ea typeface="Montserrat ExtraBold"/>
                <a:cs typeface="Montserrat ExtraBold"/>
                <a:sym typeface="Montserrat ExtraBold"/>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6" name="Google Shape;16;p3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 name="Google Shape;17;p3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33"/>
          <p:cNvSpPr txBox="1">
            <a:spLocks noGrp="1"/>
          </p:cNvSpPr>
          <p:nvPr>
            <p:ph type="sldNum" idx="12"/>
          </p:nvPr>
        </p:nvSpPr>
        <p:spPr>
          <a:xfrm>
            <a:off x="11431905" y="6285395"/>
            <a:ext cx="219328" cy="165100"/>
          </a:xfrm>
          <a:prstGeom prst="rect">
            <a:avLst/>
          </a:prstGeom>
          <a:noFill/>
          <a:ln>
            <a:noFill/>
          </a:ln>
        </p:spPr>
        <p:txBody>
          <a:bodyPr spcFirstLastPara="1" wrap="square" lIns="0" tIns="0" rIns="0" bIns="0" anchor="t" anchorCtr="0">
            <a:spAutoFit/>
          </a:bodyPr>
          <a:lstStyle>
            <a:lvl1pPr marL="80645" lvl="0" indent="0">
              <a:lnSpc>
                <a:spcPct val="100000"/>
              </a:lnSpc>
              <a:spcBef>
                <a:spcPts val="0"/>
              </a:spcBef>
              <a:buNone/>
              <a:defRPr sz="900" b="0" i="0">
                <a:solidFill>
                  <a:schemeClr val="dk1"/>
                </a:solidFill>
                <a:latin typeface="Montserrat"/>
                <a:ea typeface="Montserrat"/>
                <a:cs typeface="Montserrat"/>
                <a:sym typeface="Montserrat"/>
              </a:defRPr>
            </a:lvl1pPr>
            <a:lvl2pPr marL="80645" lvl="1" indent="0">
              <a:lnSpc>
                <a:spcPct val="100000"/>
              </a:lnSpc>
              <a:spcBef>
                <a:spcPts val="0"/>
              </a:spcBef>
              <a:buNone/>
              <a:defRPr sz="900" b="0" i="0">
                <a:solidFill>
                  <a:schemeClr val="dk1"/>
                </a:solidFill>
                <a:latin typeface="Montserrat"/>
                <a:ea typeface="Montserrat"/>
                <a:cs typeface="Montserrat"/>
                <a:sym typeface="Montserrat"/>
              </a:defRPr>
            </a:lvl2pPr>
            <a:lvl3pPr marL="80645" lvl="2" indent="0">
              <a:lnSpc>
                <a:spcPct val="100000"/>
              </a:lnSpc>
              <a:spcBef>
                <a:spcPts val="0"/>
              </a:spcBef>
              <a:buNone/>
              <a:defRPr sz="900" b="0" i="0">
                <a:solidFill>
                  <a:schemeClr val="dk1"/>
                </a:solidFill>
                <a:latin typeface="Montserrat"/>
                <a:ea typeface="Montserrat"/>
                <a:cs typeface="Montserrat"/>
                <a:sym typeface="Montserrat"/>
              </a:defRPr>
            </a:lvl3pPr>
            <a:lvl4pPr marL="80645" lvl="3" indent="0">
              <a:lnSpc>
                <a:spcPct val="100000"/>
              </a:lnSpc>
              <a:spcBef>
                <a:spcPts val="0"/>
              </a:spcBef>
              <a:buNone/>
              <a:defRPr sz="900" b="0" i="0">
                <a:solidFill>
                  <a:schemeClr val="dk1"/>
                </a:solidFill>
                <a:latin typeface="Montserrat"/>
                <a:ea typeface="Montserrat"/>
                <a:cs typeface="Montserrat"/>
                <a:sym typeface="Montserrat"/>
              </a:defRPr>
            </a:lvl4pPr>
            <a:lvl5pPr marL="80645" lvl="4" indent="0">
              <a:lnSpc>
                <a:spcPct val="100000"/>
              </a:lnSpc>
              <a:spcBef>
                <a:spcPts val="0"/>
              </a:spcBef>
              <a:buNone/>
              <a:defRPr sz="900" b="0" i="0">
                <a:solidFill>
                  <a:schemeClr val="dk1"/>
                </a:solidFill>
                <a:latin typeface="Montserrat"/>
                <a:ea typeface="Montserrat"/>
                <a:cs typeface="Montserrat"/>
                <a:sym typeface="Montserrat"/>
              </a:defRPr>
            </a:lvl5pPr>
            <a:lvl6pPr marL="80645" lvl="5" indent="0">
              <a:lnSpc>
                <a:spcPct val="100000"/>
              </a:lnSpc>
              <a:spcBef>
                <a:spcPts val="0"/>
              </a:spcBef>
              <a:buNone/>
              <a:defRPr sz="900" b="0" i="0">
                <a:solidFill>
                  <a:schemeClr val="dk1"/>
                </a:solidFill>
                <a:latin typeface="Montserrat"/>
                <a:ea typeface="Montserrat"/>
                <a:cs typeface="Montserrat"/>
                <a:sym typeface="Montserrat"/>
              </a:defRPr>
            </a:lvl6pPr>
            <a:lvl7pPr marL="80645" lvl="6" indent="0">
              <a:lnSpc>
                <a:spcPct val="100000"/>
              </a:lnSpc>
              <a:spcBef>
                <a:spcPts val="0"/>
              </a:spcBef>
              <a:buNone/>
              <a:defRPr sz="900" b="0" i="0">
                <a:solidFill>
                  <a:schemeClr val="dk1"/>
                </a:solidFill>
                <a:latin typeface="Montserrat"/>
                <a:ea typeface="Montserrat"/>
                <a:cs typeface="Montserrat"/>
                <a:sym typeface="Montserrat"/>
              </a:defRPr>
            </a:lvl7pPr>
            <a:lvl8pPr marL="80645" lvl="7" indent="0">
              <a:lnSpc>
                <a:spcPct val="100000"/>
              </a:lnSpc>
              <a:spcBef>
                <a:spcPts val="0"/>
              </a:spcBef>
              <a:buNone/>
              <a:defRPr sz="900" b="0" i="0">
                <a:solidFill>
                  <a:schemeClr val="dk1"/>
                </a:solidFill>
                <a:latin typeface="Montserrat"/>
                <a:ea typeface="Montserrat"/>
                <a:cs typeface="Montserrat"/>
                <a:sym typeface="Montserrat"/>
              </a:defRPr>
            </a:lvl8pPr>
            <a:lvl9pPr marL="80645" lvl="8" indent="0">
              <a:lnSpc>
                <a:spcPct val="100000"/>
              </a:lnSpc>
              <a:spcBef>
                <a:spcPts val="0"/>
              </a:spcBef>
              <a:buNone/>
              <a:defRPr sz="900" b="0" i="0">
                <a:solidFill>
                  <a:schemeClr val="dk1"/>
                </a:solidFill>
                <a:latin typeface="Montserrat"/>
                <a:ea typeface="Montserrat"/>
                <a:cs typeface="Montserrat"/>
                <a:sym typeface="Montserrat"/>
              </a:defRPr>
            </a:lvl9pPr>
          </a:lstStyle>
          <a:p>
            <a:pPr marL="80645"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4.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svg"/><Relationship Id="rId18" Type="http://schemas.openxmlformats.org/officeDocument/2006/relationships/image" Target="../media/image40.sv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 Type="http://schemas.openxmlformats.org/officeDocument/2006/relationships/image" Target="../media/image24.svg"/><Relationship Id="rId16" Type="http://schemas.openxmlformats.org/officeDocument/2006/relationships/image" Target="../media/image38.sv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s>
</file>

<file path=ppt/slides/_rels/slide6.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svg"/><Relationship Id="rId18" Type="http://schemas.openxmlformats.org/officeDocument/2006/relationships/image" Target="../media/image40.sv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 Type="http://schemas.openxmlformats.org/officeDocument/2006/relationships/image" Target="../media/image24.svg"/><Relationship Id="rId16" Type="http://schemas.openxmlformats.org/officeDocument/2006/relationships/image" Target="../media/image38.sv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19" Type="http://schemas.openxmlformats.org/officeDocument/2006/relationships/image" Target="../media/image41.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svg"/><Relationship Id="rId18" Type="http://schemas.openxmlformats.org/officeDocument/2006/relationships/image" Target="../media/image40.sv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19" Type="http://schemas.openxmlformats.org/officeDocument/2006/relationships/image" Target="../media/image41.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s>
</file>

<file path=ppt/slides/_rels/slide8.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svg"/><Relationship Id="rId18" Type="http://schemas.openxmlformats.org/officeDocument/2006/relationships/image" Target="../media/image40.svg"/><Relationship Id="rId3" Type="http://schemas.openxmlformats.org/officeDocument/2006/relationships/image" Target="../media/image25.svg"/><Relationship Id="rId21" Type="http://schemas.openxmlformats.org/officeDocument/2006/relationships/image" Target="../media/image43.svg"/><Relationship Id="rId7" Type="http://schemas.openxmlformats.org/officeDocument/2006/relationships/image" Target="../media/image29.svg"/><Relationship Id="rId12" Type="http://schemas.openxmlformats.org/officeDocument/2006/relationships/image" Target="../media/image34.svg"/><Relationship Id="rId17" Type="http://schemas.openxmlformats.org/officeDocument/2006/relationships/image" Target="../media/image39.svg"/><Relationship Id="rId2" Type="http://schemas.openxmlformats.org/officeDocument/2006/relationships/image" Target="../media/image24.svg"/><Relationship Id="rId16" Type="http://schemas.openxmlformats.org/officeDocument/2006/relationships/image" Target="../media/image38.svg"/><Relationship Id="rId20"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28.svg"/><Relationship Id="rId11" Type="http://schemas.openxmlformats.org/officeDocument/2006/relationships/image" Target="../media/image33.sv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19" Type="http://schemas.openxmlformats.org/officeDocument/2006/relationships/image" Target="../media/image41.svg"/><Relationship Id="rId4" Type="http://schemas.openxmlformats.org/officeDocument/2006/relationships/image" Target="../media/image26.svg"/><Relationship Id="rId9" Type="http://schemas.openxmlformats.org/officeDocument/2006/relationships/image" Target="../media/image31.svg"/><Relationship Id="rId14" Type="http://schemas.openxmlformats.org/officeDocument/2006/relationships/image" Target="../media/image36.svg"/></Relationships>
</file>

<file path=ppt/slides/_rels/slide9.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4.jpg"/><Relationship Id="rId7" Type="http://schemas.openxmlformats.org/officeDocument/2006/relationships/hyperlink" Target="https://www.wsj.com/tech/cybersecurity/ai-fake-scam-websites-8a9e0ef6"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7.jpg"/><Relationship Id="rId5" Type="http://schemas.openxmlformats.org/officeDocument/2006/relationships/image" Target="../media/image46.jpg"/><Relationship Id="rId10" Type="http://schemas.openxmlformats.org/officeDocument/2006/relationships/hyperlink" Target="https://www.pbcommercial.com/category/news/" TargetMode="External"/><Relationship Id="rId4" Type="http://schemas.openxmlformats.org/officeDocument/2006/relationships/image" Target="../media/image45.jpg"/><Relationship Id="rId9" Type="http://schemas.openxmlformats.org/officeDocument/2006/relationships/hyperlink" Target="https://www.pbcommercial.com/byline/i-c-murrell/"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9.jpg"/><Relationship Id="rId7" Type="http://schemas.openxmlformats.org/officeDocument/2006/relationships/image" Target="../media/image48.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ieeexplore.ieee.org/document/9940224"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6.jp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68.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6"/>
        <p:cNvGrpSpPr/>
        <p:nvPr/>
      </p:nvGrpSpPr>
      <p:grpSpPr>
        <a:xfrm>
          <a:off x="0" y="0"/>
          <a:ext cx="0" cy="0"/>
          <a:chOff x="0" y="0"/>
          <a:chExt cx="0" cy="0"/>
        </a:xfrm>
      </p:grpSpPr>
      <p:sp>
        <p:nvSpPr>
          <p:cNvPr id="57" name="Google Shape;57;p1"/>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8" name="Google Shape;58;p1"/>
          <p:cNvSpPr/>
          <p:nvPr/>
        </p:nvSpPr>
        <p:spPr>
          <a:xfrm>
            <a:off x="619125" y="4181475"/>
            <a:ext cx="3448050" cy="76200"/>
          </a:xfrm>
          <a:custGeom>
            <a:avLst/>
            <a:gdLst/>
            <a:ahLst/>
            <a:cxnLst/>
            <a:rect l="l" t="t" r="r" b="b"/>
            <a:pathLst>
              <a:path w="3448050" h="76200" extrusionOk="0">
                <a:moveTo>
                  <a:pt x="3448050" y="0"/>
                </a:moveTo>
                <a:lnTo>
                  <a:pt x="0" y="0"/>
                </a:lnTo>
                <a:lnTo>
                  <a:pt x="0" y="76200"/>
                </a:lnTo>
                <a:lnTo>
                  <a:pt x="3448050" y="76200"/>
                </a:lnTo>
                <a:lnTo>
                  <a:pt x="34480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9" name="Google Shape;59;p1"/>
          <p:cNvPicPr preferRelativeResize="0"/>
          <p:nvPr/>
        </p:nvPicPr>
        <p:blipFill rotWithShape="1">
          <a:blip r:embed="rId3">
            <a:alphaModFix/>
          </a:blip>
          <a:srcRect/>
          <a:stretch/>
        </p:blipFill>
        <p:spPr>
          <a:xfrm>
            <a:off x="619125" y="441325"/>
            <a:ext cx="1781150" cy="768350"/>
          </a:xfrm>
          <a:prstGeom prst="rect">
            <a:avLst/>
          </a:prstGeom>
          <a:noFill/>
          <a:ln>
            <a:noFill/>
          </a:ln>
        </p:spPr>
      </p:pic>
      <p:pic>
        <p:nvPicPr>
          <p:cNvPr id="60" name="Google Shape;60;p1"/>
          <p:cNvPicPr preferRelativeResize="0"/>
          <p:nvPr/>
        </p:nvPicPr>
        <p:blipFill rotWithShape="1">
          <a:blip r:embed="rId4">
            <a:alphaModFix/>
          </a:blip>
          <a:srcRect/>
          <a:stretch/>
        </p:blipFill>
        <p:spPr>
          <a:xfrm>
            <a:off x="10601325" y="6238875"/>
            <a:ext cx="981075" cy="219075"/>
          </a:xfrm>
          <a:prstGeom prst="rect">
            <a:avLst/>
          </a:prstGeom>
          <a:noFill/>
          <a:ln>
            <a:noFill/>
          </a:ln>
        </p:spPr>
      </p:pic>
      <p:pic>
        <p:nvPicPr>
          <p:cNvPr id="61" name="Google Shape;61;p1"/>
          <p:cNvPicPr preferRelativeResize="0"/>
          <p:nvPr/>
        </p:nvPicPr>
        <p:blipFill rotWithShape="1">
          <a:blip r:embed="rId5">
            <a:alphaModFix/>
          </a:blip>
          <a:srcRect/>
          <a:stretch/>
        </p:blipFill>
        <p:spPr>
          <a:xfrm>
            <a:off x="9277350" y="19050"/>
            <a:ext cx="2914650" cy="3181350"/>
          </a:xfrm>
          <a:prstGeom prst="rect">
            <a:avLst/>
          </a:prstGeom>
          <a:noFill/>
          <a:ln>
            <a:noFill/>
          </a:ln>
        </p:spPr>
      </p:pic>
      <p:sp>
        <p:nvSpPr>
          <p:cNvPr id="62" name="Google Shape;62;p1" descr="$PPTXTitle"/>
          <p:cNvSpPr txBox="1">
            <a:spLocks noGrp="1"/>
          </p:cNvSpPr>
          <p:nvPr>
            <p:ph type="body" idx="1"/>
          </p:nvPr>
        </p:nvSpPr>
        <p:spPr>
          <a:xfrm>
            <a:off x="597534" y="2267330"/>
            <a:ext cx="6731000" cy="1903095"/>
          </a:xfrm>
          <a:prstGeom prst="rect">
            <a:avLst/>
          </a:prstGeom>
          <a:noFill/>
          <a:ln>
            <a:noFill/>
          </a:ln>
        </p:spPr>
        <p:txBody>
          <a:bodyPr spcFirstLastPara="1" wrap="square" lIns="0" tIns="100950" rIns="0" bIns="0" anchor="t" anchorCtr="0">
            <a:spAutoFit/>
          </a:bodyPr>
          <a:lstStyle/>
          <a:p>
            <a:pPr marL="12700" marR="5080" lvl="0" indent="0" algn="l" rtl="0">
              <a:lnSpc>
                <a:spcPct val="80900"/>
              </a:lnSpc>
              <a:spcBef>
                <a:spcPts val="0"/>
              </a:spcBef>
              <a:spcAft>
                <a:spcPts val="0"/>
              </a:spcAft>
              <a:buNone/>
            </a:pPr>
            <a:r>
              <a:rPr lang="en-US"/>
              <a:t>BUILDING SAFER ENVIRONMENTS WITH HUMAN-CENTRIC ARCHITECTURE: CONTROL, DECENTRALIZATION, AND DISTRIBUTION</a:t>
            </a:r>
            <a:endParaRPr/>
          </a:p>
        </p:txBody>
      </p:sp>
      <p:sp>
        <p:nvSpPr>
          <p:cNvPr id="63" name="Google Shape;63;p1"/>
          <p:cNvSpPr txBox="1"/>
          <p:nvPr/>
        </p:nvSpPr>
        <p:spPr>
          <a:xfrm>
            <a:off x="597534" y="4536630"/>
            <a:ext cx="5880735" cy="826769"/>
          </a:xfrm>
          <a:prstGeom prst="rect">
            <a:avLst/>
          </a:prstGeom>
          <a:noFill/>
          <a:ln>
            <a:noFill/>
          </a:ln>
        </p:spPr>
        <p:txBody>
          <a:bodyPr spcFirstLastPara="1" wrap="square" lIns="0" tIns="12700" rIns="0" bIns="0" anchor="t" anchorCtr="0">
            <a:spAutoFit/>
          </a:bodyPr>
          <a:lstStyle/>
          <a:p>
            <a:pPr marL="12700" marR="5080" lvl="0" indent="0" algn="l" rtl="0">
              <a:lnSpc>
                <a:spcPct val="146000"/>
              </a:lnSpc>
              <a:spcBef>
                <a:spcPts val="0"/>
              </a:spcBef>
              <a:spcAft>
                <a:spcPts val="0"/>
              </a:spcAft>
              <a:buNone/>
            </a:pPr>
            <a:r>
              <a:rPr lang="en-US" sz="1200" b="1" dirty="0">
                <a:solidFill>
                  <a:srgbClr val="FFFFFF"/>
                </a:solidFill>
                <a:latin typeface="Montserrat ExtraBold"/>
                <a:ea typeface="Montserrat ExtraBold"/>
                <a:cs typeface="Montserrat ExtraBold"/>
                <a:sym typeface="Montserrat ExtraBold"/>
              </a:rPr>
              <a:t>VIKAS MALHOTRA, RICHARD ESPLIN, PURVA RAJKOTIA, MONICA TSANG SEP 1-3 2026</a:t>
            </a:r>
            <a:endParaRPr sz="1200" dirty="0">
              <a:latin typeface="Montserrat ExtraBold"/>
              <a:ea typeface="Montserrat ExtraBold"/>
              <a:cs typeface="Montserrat ExtraBold"/>
              <a:sym typeface="Montserrat ExtraBold"/>
            </a:endParaRPr>
          </a:p>
          <a:p>
            <a:pPr marL="12700" lvl="0" indent="0" algn="l" rtl="0">
              <a:lnSpc>
                <a:spcPct val="100000"/>
              </a:lnSpc>
              <a:spcBef>
                <a:spcPts val="665"/>
              </a:spcBef>
              <a:spcAft>
                <a:spcPts val="0"/>
              </a:spcAft>
              <a:buNone/>
            </a:pPr>
            <a:r>
              <a:rPr lang="en-US" sz="1200" b="1" dirty="0">
                <a:solidFill>
                  <a:srgbClr val="FFFFFF"/>
                </a:solidFill>
                <a:latin typeface="Montserrat ExtraBold"/>
                <a:ea typeface="Montserrat ExtraBold"/>
                <a:cs typeface="Montserrat ExtraBold"/>
                <a:sym typeface="Montserrat ExtraBold"/>
              </a:rPr>
              <a:t>GLOBAL DIGITAL COLLABORATION CONFERENCE, GENEVA</a:t>
            </a:r>
            <a:endParaRPr sz="1200" dirty="0">
              <a:latin typeface="Montserrat ExtraBold"/>
              <a:ea typeface="Montserrat ExtraBold"/>
              <a:cs typeface="Montserrat ExtraBold"/>
              <a:sym typeface="Montserrat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7"/>
        <p:cNvGrpSpPr/>
        <p:nvPr/>
      </p:nvGrpSpPr>
      <p:grpSpPr>
        <a:xfrm>
          <a:off x="0" y="0"/>
          <a:ext cx="0" cy="0"/>
          <a:chOff x="0" y="0"/>
          <a:chExt cx="0" cy="0"/>
        </a:xfrm>
      </p:grpSpPr>
      <p:sp>
        <p:nvSpPr>
          <p:cNvPr id="68" name="Google Shape;68;p2" descr="$PPTXTitle"/>
          <p:cNvSpPr txBox="1">
            <a:spLocks noGrp="1"/>
          </p:cNvSpPr>
          <p:nvPr>
            <p:ph type="title"/>
          </p:nvPr>
        </p:nvSpPr>
        <p:spPr>
          <a:xfrm>
            <a:off x="597534" y="296544"/>
            <a:ext cx="1889188" cy="428953"/>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2700" dirty="0"/>
              <a:t>AGENDA</a:t>
            </a:r>
            <a:endParaRPr sz="2700" dirty="0"/>
          </a:p>
        </p:txBody>
      </p:sp>
      <p:sp>
        <p:nvSpPr>
          <p:cNvPr id="69" name="Google Shape;69;p2"/>
          <p:cNvSpPr txBox="1"/>
          <p:nvPr/>
        </p:nvSpPr>
        <p:spPr>
          <a:xfrm>
            <a:off x="11511280" y="6281737"/>
            <a:ext cx="90805"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a:latin typeface="Montserrat"/>
                <a:ea typeface="Montserrat"/>
                <a:cs typeface="Montserrat"/>
                <a:sym typeface="Montserrat"/>
              </a:rPr>
              <a:t>2</a:t>
            </a:r>
            <a:endParaRPr sz="900">
              <a:latin typeface="Montserrat"/>
              <a:ea typeface="Montserrat"/>
              <a:cs typeface="Montserrat"/>
              <a:sym typeface="Montserrat"/>
            </a:endParaRPr>
          </a:p>
        </p:txBody>
      </p:sp>
      <p:graphicFrame>
        <p:nvGraphicFramePr>
          <p:cNvPr id="70" name="Google Shape;70;p2"/>
          <p:cNvGraphicFramePr/>
          <p:nvPr>
            <p:extLst>
              <p:ext uri="{D42A27DB-BD31-4B8C-83A1-F6EECF244321}">
                <p14:modId xmlns:p14="http://schemas.microsoft.com/office/powerpoint/2010/main" val="157379118"/>
              </p:ext>
            </p:extLst>
          </p:nvPr>
        </p:nvGraphicFramePr>
        <p:xfrm>
          <a:off x="685800" y="1600200"/>
          <a:ext cx="10451475" cy="2863425"/>
        </p:xfrm>
        <a:graphic>
          <a:graphicData uri="http://schemas.openxmlformats.org/drawingml/2006/table">
            <a:tbl>
              <a:tblPr firstRow="1" firstCol="1" bandRow="1">
                <a:noFill/>
                <a:tableStyleId>{E04DB307-E43E-49D6-8B13-5A08164BAF22}</a:tableStyleId>
              </a:tblPr>
              <a:tblGrid>
                <a:gridCol w="6377775">
                  <a:extLst>
                    <a:ext uri="{9D8B030D-6E8A-4147-A177-3AD203B41FA5}">
                      <a16:colId xmlns:a16="http://schemas.microsoft.com/office/drawing/2014/main" val="20000"/>
                    </a:ext>
                  </a:extLst>
                </a:gridCol>
                <a:gridCol w="4073700">
                  <a:extLst>
                    <a:ext uri="{9D8B030D-6E8A-4147-A177-3AD203B41FA5}">
                      <a16:colId xmlns:a16="http://schemas.microsoft.com/office/drawing/2014/main" val="20001"/>
                    </a:ext>
                  </a:extLst>
                </a:gridCol>
              </a:tblGrid>
              <a:tr h="457200">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dirty="0">
                          <a:solidFill>
                            <a:schemeClr val="dk1"/>
                          </a:solidFill>
                          <a:highlight>
                            <a:schemeClr val="lt1"/>
                          </a:highlight>
                          <a:latin typeface="Montserrat" pitchFamily="2" charset="77"/>
                          <a:ea typeface="Montserrat Medium"/>
                          <a:cs typeface="Montserrat Medium"/>
                          <a:sym typeface="Montserrat Medium"/>
                        </a:rPr>
                        <a:t>Setting the Stage and Speaker Introductions</a:t>
                      </a:r>
                      <a:endParaRPr sz="2000" b="1" i="0" u="none" strike="noStrike" cap="none" dirty="0">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Medium"/>
                          <a:ea typeface="Montserrat Medium"/>
                          <a:cs typeface="Montserrat Medium"/>
                          <a:sym typeface="Montserrat Medium"/>
                        </a:rPr>
                        <a:t>Karen McCabe</a:t>
                      </a:r>
                      <a:endParaRPr sz="2000" b="1" i="0" u="none" strike="noStrike" cap="none">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436275">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pitchFamily="2" charset="77"/>
                          <a:ea typeface="Montserrat Medium"/>
                          <a:cs typeface="Montserrat Medium"/>
                          <a:sym typeface="Montserrat Medium"/>
                        </a:rPr>
                        <a:t>Day in the Life</a:t>
                      </a:r>
                      <a:endParaRPr sz="2000" b="1" i="0" u="none" strike="noStrike" cap="none">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Medium"/>
                          <a:ea typeface="Montserrat Medium"/>
                          <a:cs typeface="Montserrat Medium"/>
                          <a:sym typeface="Montserrat Medium"/>
                        </a:rPr>
                        <a:t> Vikas Malhotra</a:t>
                      </a:r>
                      <a:endParaRPr sz="2000" b="1" i="0" u="none" strike="noStrike" cap="none">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36275">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dirty="0">
                          <a:solidFill>
                            <a:schemeClr val="dk1"/>
                          </a:solidFill>
                          <a:highlight>
                            <a:schemeClr val="lt1"/>
                          </a:highlight>
                          <a:latin typeface="Montserrat" pitchFamily="2" charset="77"/>
                          <a:ea typeface="Montserrat Medium"/>
                          <a:cs typeface="Montserrat Medium"/>
                          <a:sym typeface="Montserrat Medium"/>
                        </a:rPr>
                        <a:t>Human Centric Architecture</a:t>
                      </a:r>
                      <a:endParaRPr sz="2000" b="1" i="0" u="none" strike="noStrike" cap="none" dirty="0">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Medium"/>
                          <a:ea typeface="Montserrat Medium"/>
                          <a:cs typeface="Montserrat Medium"/>
                          <a:sym typeface="Montserrat Medium"/>
                        </a:rPr>
                        <a:t> Richard Esplin</a:t>
                      </a:r>
                      <a:endParaRPr sz="2000" b="1" i="0" u="none" strike="noStrike" cap="none">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436275">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pitchFamily="2" charset="77"/>
                          <a:ea typeface="Montserrat Medium"/>
                          <a:cs typeface="Montserrat Medium"/>
                          <a:sym typeface="Montserrat Medium"/>
                        </a:rPr>
                        <a:t>Standards Landscape</a:t>
                      </a:r>
                      <a:endParaRPr sz="2000" b="1" i="0" u="none" strike="noStrike" cap="none">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Medium"/>
                          <a:ea typeface="Montserrat Medium"/>
                          <a:cs typeface="Montserrat Medium"/>
                          <a:sym typeface="Montserrat Medium"/>
                        </a:rPr>
                        <a:t> Purva Rajkotia</a:t>
                      </a:r>
                      <a:endParaRPr sz="2000" b="1" i="0" u="none" strike="noStrike" cap="none">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661125">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pitchFamily="2" charset="77"/>
                          <a:ea typeface="Montserrat Medium"/>
                          <a:cs typeface="Montserrat Medium"/>
                          <a:sym typeface="Montserrat Medium"/>
                        </a:rPr>
                        <a:t>Discussion Q&amp;A</a:t>
                      </a:r>
                      <a:endParaRPr>
                        <a:highlight>
                          <a:schemeClr val="lt1"/>
                        </a:highlight>
                        <a:latin typeface="Montserrat" pitchFamily="2" charset="77"/>
                      </a:endParaRPr>
                    </a:p>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pitchFamily="2" charset="77"/>
                          <a:ea typeface="Montserrat Medium"/>
                          <a:cs typeface="Montserrat Medium"/>
                          <a:sym typeface="Montserrat Medium"/>
                        </a:rPr>
                        <a:t>Moderator: Karen McCabe</a:t>
                      </a:r>
                      <a:endParaRPr sz="2000" b="1" i="0" u="none" strike="noStrike" cap="none">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a:solidFill>
                            <a:schemeClr val="dk1"/>
                          </a:solidFill>
                          <a:highlight>
                            <a:schemeClr val="lt1"/>
                          </a:highlight>
                          <a:latin typeface="Montserrat Medium"/>
                          <a:ea typeface="Montserrat Medium"/>
                          <a:cs typeface="Montserrat Medium"/>
                          <a:sym typeface="Montserrat Medium"/>
                        </a:rPr>
                        <a:t>Monica Tsang, Vikas Malhotra, Richard Esplin, Purva Rajkotia</a:t>
                      </a:r>
                      <a:endParaRPr sz="2000" b="1" i="0" u="none" strike="noStrike" cap="none">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436275">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dirty="0">
                          <a:solidFill>
                            <a:schemeClr val="dk1"/>
                          </a:solidFill>
                          <a:highlight>
                            <a:schemeClr val="lt1"/>
                          </a:highlight>
                          <a:latin typeface="Montserrat" pitchFamily="2" charset="77"/>
                          <a:ea typeface="Montserrat Medium"/>
                          <a:cs typeface="Montserrat Medium"/>
                          <a:sym typeface="Montserrat Medium"/>
                        </a:rPr>
                        <a:t>Closing Summary</a:t>
                      </a:r>
                      <a:endParaRPr sz="2000" b="1" i="0" u="none" strike="noStrike" cap="none" dirty="0">
                        <a:solidFill>
                          <a:schemeClr val="dk1"/>
                        </a:solidFill>
                        <a:highlight>
                          <a:schemeClr val="lt1"/>
                        </a:highlight>
                        <a:latin typeface="Montserrat" pitchFamily="2" charset="77"/>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Clr>
                          <a:schemeClr val="dk1"/>
                        </a:buClr>
                        <a:buSzPts val="2000"/>
                        <a:buFont typeface="Montserrat Medium"/>
                        <a:buNone/>
                      </a:pPr>
                      <a:r>
                        <a:rPr lang="en-US" sz="2000" b="1" i="0" u="none" strike="noStrike" cap="none" dirty="0">
                          <a:solidFill>
                            <a:schemeClr val="dk1"/>
                          </a:solidFill>
                          <a:highlight>
                            <a:schemeClr val="lt1"/>
                          </a:highlight>
                          <a:latin typeface="Montserrat Medium"/>
                          <a:ea typeface="Montserrat Medium"/>
                          <a:cs typeface="Montserrat Medium"/>
                          <a:sym typeface="Montserrat Medium"/>
                        </a:rPr>
                        <a:t>Karen McCabe</a:t>
                      </a:r>
                      <a:endParaRPr sz="2000" b="1" i="0" u="none" strike="noStrike" cap="none" dirty="0">
                        <a:solidFill>
                          <a:schemeClr val="dk1"/>
                        </a:solidFill>
                        <a:highlight>
                          <a:schemeClr val="lt1"/>
                        </a:highlight>
                        <a:latin typeface="Montserrat Medium"/>
                        <a:ea typeface="Montserrat Medium"/>
                        <a:cs typeface="Montserrat Medium"/>
                        <a:sym typeface="Montserrat Medium"/>
                      </a:endParaRPr>
                    </a:p>
                  </a:txBody>
                  <a:tcPr marL="44375" marR="44375" marT="82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grpSp>
        <p:nvGrpSpPr>
          <p:cNvPr id="75" name="Google Shape;75;p11"/>
          <p:cNvGrpSpPr/>
          <p:nvPr/>
        </p:nvGrpSpPr>
        <p:grpSpPr>
          <a:xfrm>
            <a:off x="4367276" y="3948176"/>
            <a:ext cx="7825105" cy="114300"/>
            <a:chOff x="4367276" y="3948176"/>
            <a:chExt cx="7825105" cy="114300"/>
          </a:xfrm>
        </p:grpSpPr>
        <p:sp>
          <p:nvSpPr>
            <p:cNvPr id="76" name="Google Shape;76;p11"/>
            <p:cNvSpPr/>
            <p:nvPr/>
          </p:nvSpPr>
          <p:spPr>
            <a:xfrm>
              <a:off x="4367276" y="3948176"/>
              <a:ext cx="7825105" cy="114300"/>
            </a:xfrm>
            <a:custGeom>
              <a:avLst/>
              <a:gdLst/>
              <a:ahLst/>
              <a:cxnLst/>
              <a:rect l="l" t="t" r="r" b="b"/>
              <a:pathLst>
                <a:path w="7825105" h="114300" extrusionOk="0">
                  <a:moveTo>
                    <a:pt x="7824724" y="0"/>
                  </a:moveTo>
                  <a:lnTo>
                    <a:pt x="0" y="0"/>
                  </a:lnTo>
                  <a:lnTo>
                    <a:pt x="0" y="114300"/>
                  </a:lnTo>
                  <a:lnTo>
                    <a:pt x="7824724" y="114300"/>
                  </a:lnTo>
                  <a:lnTo>
                    <a:pt x="7824724"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7" name="Google Shape;77;p11"/>
            <p:cNvSpPr/>
            <p:nvPr/>
          </p:nvSpPr>
          <p:spPr>
            <a:xfrm>
              <a:off x="4367276" y="3948176"/>
              <a:ext cx="7825105" cy="114300"/>
            </a:xfrm>
            <a:custGeom>
              <a:avLst/>
              <a:gdLst/>
              <a:ahLst/>
              <a:cxnLst/>
              <a:rect l="l" t="t" r="r" b="b"/>
              <a:pathLst>
                <a:path w="7825105" h="114300" extrusionOk="0">
                  <a:moveTo>
                    <a:pt x="7824724" y="0"/>
                  </a:moveTo>
                  <a:lnTo>
                    <a:pt x="0" y="0"/>
                  </a:lnTo>
                  <a:lnTo>
                    <a:pt x="0" y="114300"/>
                  </a:lnTo>
                  <a:lnTo>
                    <a:pt x="7824724" y="114300"/>
                  </a:lnTo>
                </a:path>
              </a:pathLst>
            </a:custGeom>
            <a:noFill/>
            <a:ln w="9525" cap="flat" cmpd="sng">
              <a:solidFill>
                <a:srgbClr val="00B5E1"/>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pic>
        <p:nvPicPr>
          <p:cNvPr id="78" name="Google Shape;78;p11"/>
          <p:cNvPicPr preferRelativeResize="0"/>
          <p:nvPr/>
        </p:nvPicPr>
        <p:blipFill rotWithShape="1">
          <a:blip r:embed="rId3">
            <a:alphaModFix/>
          </a:blip>
          <a:srcRect/>
          <a:stretch/>
        </p:blipFill>
        <p:spPr>
          <a:xfrm>
            <a:off x="10144125" y="6238875"/>
            <a:ext cx="981075" cy="219075"/>
          </a:xfrm>
          <a:prstGeom prst="rect">
            <a:avLst/>
          </a:prstGeom>
          <a:noFill/>
          <a:ln>
            <a:noFill/>
          </a:ln>
        </p:spPr>
      </p:pic>
      <p:pic>
        <p:nvPicPr>
          <p:cNvPr id="79" name="Google Shape;79;p11"/>
          <p:cNvPicPr preferRelativeResize="0"/>
          <p:nvPr/>
        </p:nvPicPr>
        <p:blipFill rotWithShape="1">
          <a:blip r:embed="rId4">
            <a:alphaModFix/>
          </a:blip>
          <a:srcRect/>
          <a:stretch/>
        </p:blipFill>
        <p:spPr>
          <a:xfrm>
            <a:off x="609600" y="6267450"/>
            <a:ext cx="2095500" cy="285750"/>
          </a:xfrm>
          <a:prstGeom prst="rect">
            <a:avLst/>
          </a:prstGeom>
          <a:noFill/>
          <a:ln>
            <a:noFill/>
          </a:ln>
        </p:spPr>
      </p:pic>
      <p:sp>
        <p:nvSpPr>
          <p:cNvPr id="80" name="Google Shape;80;p11" descr="$PPTXTitle"/>
          <p:cNvSpPr txBox="1">
            <a:spLocks noGrp="1"/>
          </p:cNvSpPr>
          <p:nvPr>
            <p:ph type="title"/>
          </p:nvPr>
        </p:nvSpPr>
        <p:spPr>
          <a:xfrm>
            <a:off x="4353305" y="3342322"/>
            <a:ext cx="4678680" cy="471805"/>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2900">
                <a:solidFill>
                  <a:srgbClr val="FFFFFF"/>
                </a:solidFill>
              </a:rPr>
              <a:t>DAY IN LIFE / PITFALLS</a:t>
            </a:r>
            <a:endParaRPr sz="2900"/>
          </a:p>
        </p:txBody>
      </p:sp>
      <p:sp>
        <p:nvSpPr>
          <p:cNvPr id="81" name="Google Shape;81;p11"/>
          <p:cNvSpPr txBox="1">
            <a:spLocks noGrp="1"/>
          </p:cNvSpPr>
          <p:nvPr>
            <p:ph type="sldNum" idx="12"/>
          </p:nvPr>
        </p:nvSpPr>
        <p:spPr>
          <a:xfrm>
            <a:off x="11431905" y="6285395"/>
            <a:ext cx="219328" cy="165100"/>
          </a:xfrm>
          <a:prstGeom prst="rect">
            <a:avLst/>
          </a:prstGeom>
          <a:noFill/>
          <a:ln>
            <a:noFill/>
          </a:ln>
        </p:spPr>
        <p:txBody>
          <a:bodyPr spcFirstLastPara="1" wrap="square" lIns="0" tIns="8875" rIns="0" bIns="0" anchor="t" anchorCtr="0">
            <a:spAutoFit/>
          </a:bodyPr>
          <a:lstStyle/>
          <a:p>
            <a:pPr marL="80645" lvl="0" indent="0" algn="l" rtl="0">
              <a:lnSpc>
                <a:spcPct val="100000"/>
              </a:lnSpc>
              <a:spcBef>
                <a:spcPts val="0"/>
              </a:spcBef>
              <a:spcAft>
                <a:spcPts val="0"/>
              </a:spcAft>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2"/>
          <p:cNvSpPr txBox="1"/>
          <p:nvPr/>
        </p:nvSpPr>
        <p:spPr>
          <a:xfrm>
            <a:off x="11506581" y="6281737"/>
            <a:ext cx="9525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a:latin typeface="Montserrat"/>
                <a:ea typeface="Montserrat"/>
                <a:cs typeface="Montserrat"/>
                <a:sym typeface="Montserrat"/>
              </a:rPr>
              <a:t>6</a:t>
            </a:r>
            <a:endParaRPr sz="900">
              <a:latin typeface="Montserrat"/>
              <a:ea typeface="Montserrat"/>
              <a:cs typeface="Montserrat"/>
              <a:sym typeface="Montserrat"/>
            </a:endParaRPr>
          </a:p>
        </p:txBody>
      </p:sp>
      <p:pic>
        <p:nvPicPr>
          <p:cNvPr id="87" name="Google Shape;87;p12"/>
          <p:cNvPicPr preferRelativeResize="0"/>
          <p:nvPr/>
        </p:nvPicPr>
        <p:blipFill rotWithShape="1">
          <a:blip r:embed="rId3">
            <a:alphaModFix/>
          </a:blip>
          <a:srcRect/>
          <a:stretch/>
        </p:blipFill>
        <p:spPr>
          <a:xfrm>
            <a:off x="5780530" y="2755628"/>
            <a:ext cx="976401" cy="1344667"/>
          </a:xfrm>
          <a:prstGeom prst="rect">
            <a:avLst/>
          </a:prstGeom>
          <a:noFill/>
          <a:ln>
            <a:noFill/>
          </a:ln>
        </p:spPr>
      </p:pic>
      <p:sp>
        <p:nvSpPr>
          <p:cNvPr id="88" name="Google Shape;88;p12"/>
          <p:cNvSpPr txBox="1"/>
          <p:nvPr/>
        </p:nvSpPr>
        <p:spPr>
          <a:xfrm>
            <a:off x="5948045" y="4117720"/>
            <a:ext cx="763270" cy="242570"/>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a:solidFill>
                  <a:srgbClr val="082A39"/>
                </a:solidFill>
                <a:latin typeface="Arial"/>
                <a:ea typeface="Arial"/>
                <a:cs typeface="Arial"/>
                <a:sym typeface="Arial"/>
              </a:rPr>
              <a:t>Mr. Picata</a:t>
            </a:r>
            <a:endParaRPr sz="1400">
              <a:latin typeface="Arial"/>
              <a:ea typeface="Arial"/>
              <a:cs typeface="Arial"/>
              <a:sym typeface="Arial"/>
            </a:endParaRPr>
          </a:p>
        </p:txBody>
      </p:sp>
      <p:pic>
        <p:nvPicPr>
          <p:cNvPr id="89" name="Google Shape;89;p12"/>
          <p:cNvPicPr preferRelativeResize="0"/>
          <p:nvPr/>
        </p:nvPicPr>
        <p:blipFill rotWithShape="1">
          <a:blip r:embed="rId4">
            <a:alphaModFix/>
          </a:blip>
          <a:srcRect/>
          <a:stretch/>
        </p:blipFill>
        <p:spPr>
          <a:xfrm>
            <a:off x="6016641" y="4981447"/>
            <a:ext cx="1357288" cy="1160768"/>
          </a:xfrm>
          <a:prstGeom prst="rect">
            <a:avLst/>
          </a:prstGeom>
          <a:noFill/>
          <a:ln>
            <a:noFill/>
          </a:ln>
        </p:spPr>
      </p:pic>
      <p:pic>
        <p:nvPicPr>
          <p:cNvPr id="90" name="Google Shape;90;p12"/>
          <p:cNvPicPr preferRelativeResize="0"/>
          <p:nvPr/>
        </p:nvPicPr>
        <p:blipFill rotWithShape="1">
          <a:blip r:embed="rId5">
            <a:alphaModFix/>
          </a:blip>
          <a:srcRect/>
          <a:stretch/>
        </p:blipFill>
        <p:spPr>
          <a:xfrm>
            <a:off x="5705529" y="145775"/>
            <a:ext cx="686193" cy="2430007"/>
          </a:xfrm>
          <a:prstGeom prst="rect">
            <a:avLst/>
          </a:prstGeom>
          <a:noFill/>
          <a:ln>
            <a:noFill/>
          </a:ln>
        </p:spPr>
      </p:pic>
      <p:pic>
        <p:nvPicPr>
          <p:cNvPr id="91" name="Google Shape;91;p12"/>
          <p:cNvPicPr preferRelativeResize="0"/>
          <p:nvPr/>
        </p:nvPicPr>
        <p:blipFill rotWithShape="1">
          <a:blip r:embed="rId6">
            <a:alphaModFix/>
          </a:blip>
          <a:srcRect/>
          <a:stretch/>
        </p:blipFill>
        <p:spPr>
          <a:xfrm>
            <a:off x="314186" y="963785"/>
            <a:ext cx="1302578" cy="2993991"/>
          </a:xfrm>
          <a:prstGeom prst="rect">
            <a:avLst/>
          </a:prstGeom>
          <a:noFill/>
          <a:ln>
            <a:noFill/>
          </a:ln>
        </p:spPr>
      </p:pic>
      <p:pic>
        <p:nvPicPr>
          <p:cNvPr id="92" name="Google Shape;92;p12"/>
          <p:cNvPicPr preferRelativeResize="0"/>
          <p:nvPr/>
        </p:nvPicPr>
        <p:blipFill rotWithShape="1">
          <a:blip r:embed="rId7">
            <a:alphaModFix/>
          </a:blip>
          <a:srcRect/>
          <a:stretch/>
        </p:blipFill>
        <p:spPr>
          <a:xfrm>
            <a:off x="3597878" y="4669057"/>
            <a:ext cx="952988" cy="1492792"/>
          </a:xfrm>
          <a:prstGeom prst="rect">
            <a:avLst/>
          </a:prstGeom>
          <a:noFill/>
          <a:ln>
            <a:noFill/>
          </a:ln>
        </p:spPr>
      </p:pic>
      <p:pic>
        <p:nvPicPr>
          <p:cNvPr id="93" name="Google Shape;93;p12"/>
          <p:cNvPicPr preferRelativeResize="0"/>
          <p:nvPr/>
        </p:nvPicPr>
        <p:blipFill rotWithShape="1">
          <a:blip r:embed="rId8">
            <a:alphaModFix/>
          </a:blip>
          <a:srcRect/>
          <a:stretch/>
        </p:blipFill>
        <p:spPr>
          <a:xfrm>
            <a:off x="10051742" y="3126578"/>
            <a:ext cx="1226239" cy="1662396"/>
          </a:xfrm>
          <a:prstGeom prst="rect">
            <a:avLst/>
          </a:prstGeom>
          <a:noFill/>
          <a:ln>
            <a:noFill/>
          </a:ln>
        </p:spPr>
      </p:pic>
      <p:pic>
        <p:nvPicPr>
          <p:cNvPr id="94" name="Google Shape;94;p12"/>
          <p:cNvPicPr preferRelativeResize="0"/>
          <p:nvPr/>
        </p:nvPicPr>
        <p:blipFill rotWithShape="1">
          <a:blip r:embed="rId9">
            <a:alphaModFix/>
          </a:blip>
          <a:srcRect/>
          <a:stretch/>
        </p:blipFill>
        <p:spPr>
          <a:xfrm>
            <a:off x="2462483" y="2559499"/>
            <a:ext cx="1174791" cy="1751016"/>
          </a:xfrm>
          <a:prstGeom prst="rect">
            <a:avLst/>
          </a:prstGeom>
          <a:noFill/>
          <a:ln>
            <a:noFill/>
          </a:ln>
        </p:spPr>
      </p:pic>
      <p:pic>
        <p:nvPicPr>
          <p:cNvPr id="95" name="Google Shape;95;p12"/>
          <p:cNvPicPr preferRelativeResize="0"/>
          <p:nvPr/>
        </p:nvPicPr>
        <p:blipFill rotWithShape="1">
          <a:blip r:embed="rId10">
            <a:alphaModFix/>
          </a:blip>
          <a:srcRect/>
          <a:stretch/>
        </p:blipFill>
        <p:spPr>
          <a:xfrm>
            <a:off x="4232029" y="1429020"/>
            <a:ext cx="1220312" cy="1578161"/>
          </a:xfrm>
          <a:prstGeom prst="rect">
            <a:avLst/>
          </a:prstGeom>
          <a:noFill/>
          <a:ln>
            <a:noFill/>
          </a:ln>
        </p:spPr>
      </p:pic>
      <p:pic>
        <p:nvPicPr>
          <p:cNvPr id="96" name="Google Shape;96;p12"/>
          <p:cNvPicPr preferRelativeResize="0"/>
          <p:nvPr/>
        </p:nvPicPr>
        <p:blipFill rotWithShape="1">
          <a:blip r:embed="rId11">
            <a:alphaModFix/>
          </a:blip>
          <a:srcRect/>
          <a:stretch/>
        </p:blipFill>
        <p:spPr>
          <a:xfrm>
            <a:off x="7365389" y="2373697"/>
            <a:ext cx="1193967" cy="1640505"/>
          </a:xfrm>
          <a:prstGeom prst="rect">
            <a:avLst/>
          </a:prstGeom>
          <a:noFill/>
          <a:ln>
            <a:noFill/>
          </a:ln>
        </p:spPr>
      </p:pic>
      <p:pic>
        <p:nvPicPr>
          <p:cNvPr id="97" name="Google Shape;97;p12"/>
          <p:cNvPicPr preferRelativeResize="0"/>
          <p:nvPr/>
        </p:nvPicPr>
        <p:blipFill rotWithShape="1">
          <a:blip r:embed="rId12">
            <a:alphaModFix/>
          </a:blip>
          <a:srcRect/>
          <a:stretch/>
        </p:blipFill>
        <p:spPr>
          <a:xfrm>
            <a:off x="2547677" y="514595"/>
            <a:ext cx="1296025" cy="1662963"/>
          </a:xfrm>
          <a:prstGeom prst="rect">
            <a:avLst/>
          </a:prstGeom>
          <a:noFill/>
          <a:ln>
            <a:noFill/>
          </a:ln>
        </p:spPr>
      </p:pic>
      <p:pic>
        <p:nvPicPr>
          <p:cNvPr id="98" name="Google Shape;98;p12"/>
          <p:cNvPicPr preferRelativeResize="0"/>
          <p:nvPr/>
        </p:nvPicPr>
        <p:blipFill rotWithShape="1">
          <a:blip r:embed="rId13">
            <a:alphaModFix/>
          </a:blip>
          <a:srcRect/>
          <a:stretch/>
        </p:blipFill>
        <p:spPr>
          <a:xfrm>
            <a:off x="7918086" y="4408225"/>
            <a:ext cx="1676618" cy="1697959"/>
          </a:xfrm>
          <a:prstGeom prst="rect">
            <a:avLst/>
          </a:prstGeom>
          <a:noFill/>
          <a:ln>
            <a:noFill/>
          </a:ln>
        </p:spPr>
      </p:pic>
      <p:pic>
        <p:nvPicPr>
          <p:cNvPr id="99" name="Google Shape;99;p12"/>
          <p:cNvPicPr preferRelativeResize="0"/>
          <p:nvPr/>
        </p:nvPicPr>
        <p:blipFill rotWithShape="1">
          <a:blip r:embed="rId14">
            <a:alphaModFix/>
          </a:blip>
          <a:srcRect/>
          <a:stretch/>
        </p:blipFill>
        <p:spPr>
          <a:xfrm>
            <a:off x="8995239" y="1277429"/>
            <a:ext cx="1083624" cy="1718395"/>
          </a:xfrm>
          <a:prstGeom prst="rect">
            <a:avLst/>
          </a:prstGeom>
          <a:noFill/>
          <a:ln>
            <a:noFill/>
          </a:ln>
        </p:spPr>
      </p:pic>
      <p:sp>
        <p:nvSpPr>
          <p:cNvPr id="100" name="Google Shape;100;p12"/>
          <p:cNvSpPr txBox="1"/>
          <p:nvPr/>
        </p:nvSpPr>
        <p:spPr>
          <a:xfrm>
            <a:off x="164199" y="4609778"/>
            <a:ext cx="3031490" cy="969348"/>
          </a:xfrm>
          <a:prstGeom prst="rect">
            <a:avLst/>
          </a:prstGeom>
          <a:noFill/>
          <a:ln>
            <a:noFill/>
          </a:ln>
        </p:spPr>
        <p:txBody>
          <a:bodyPr spcFirstLastPara="1" wrap="square" lIns="0" tIns="71100" rIns="0" bIns="0" anchor="t" anchorCtr="0">
            <a:spAutoFit/>
          </a:bodyPr>
          <a:lstStyle/>
          <a:p>
            <a:pPr marL="12700" marR="5080" lvl="0" indent="0" algn="l" rtl="0">
              <a:lnSpc>
                <a:spcPct val="108124"/>
              </a:lnSpc>
              <a:spcBef>
                <a:spcPts val="0"/>
              </a:spcBef>
              <a:spcAft>
                <a:spcPts val="0"/>
              </a:spcAft>
              <a:buNone/>
            </a:pPr>
            <a:r>
              <a:rPr lang="en-US" sz="1800" dirty="0">
                <a:solidFill>
                  <a:srgbClr val="968D5D"/>
                </a:solidFill>
                <a:latin typeface="Arial"/>
                <a:ea typeface="Arial"/>
                <a:cs typeface="Arial"/>
                <a:sym typeface="Arial"/>
              </a:rPr>
              <a:t>Communication, Interactions, Transactions make the world tick</a:t>
            </a:r>
            <a:endParaRPr sz="1800" dirty="0">
              <a:latin typeface="Arial"/>
              <a:ea typeface="Arial"/>
              <a:cs typeface="Arial"/>
              <a:sym typeface="Arial"/>
            </a:endParaRPr>
          </a:p>
        </p:txBody>
      </p:sp>
      <p:sp>
        <p:nvSpPr>
          <p:cNvPr id="101" name="Google Shape;101;p12" descr="$PPTXTitle"/>
          <p:cNvSpPr txBox="1">
            <a:spLocks noGrp="1"/>
          </p:cNvSpPr>
          <p:nvPr>
            <p:ph type="title"/>
          </p:nvPr>
        </p:nvSpPr>
        <p:spPr>
          <a:xfrm>
            <a:off x="7026656" y="251831"/>
            <a:ext cx="4479925" cy="797906"/>
          </a:xfrm>
          <a:prstGeom prst="rect">
            <a:avLst/>
          </a:prstGeom>
          <a:noFill/>
          <a:ln>
            <a:noFill/>
          </a:ln>
        </p:spPr>
        <p:txBody>
          <a:bodyPr spcFirstLastPara="1" wrap="square" lIns="0" tIns="49525" rIns="0" bIns="0" anchor="t" anchorCtr="0">
            <a:spAutoFit/>
          </a:bodyPr>
          <a:lstStyle/>
          <a:p>
            <a:pPr marL="12700" marR="5080" lvl="0" indent="0" algn="just" rtl="0">
              <a:lnSpc>
                <a:spcPct val="90000"/>
              </a:lnSpc>
              <a:spcBef>
                <a:spcPts val="0"/>
              </a:spcBef>
              <a:spcAft>
                <a:spcPts val="0"/>
              </a:spcAft>
              <a:buNone/>
            </a:pPr>
            <a:r>
              <a:rPr lang="en-US" sz="1800" b="0" dirty="0">
                <a:solidFill>
                  <a:srgbClr val="968D5D"/>
                </a:solidFill>
                <a:latin typeface="Arial"/>
                <a:ea typeface="Arial"/>
                <a:cs typeface="Arial"/>
                <a:sym typeface="Arial"/>
              </a:rPr>
              <a:t>Citizen / human, our institutions, our infrastructure, our communities, our nations, our families.</a:t>
            </a:r>
            <a:endParaRPr sz="1800" dirty="0">
              <a:latin typeface="Arial"/>
              <a:ea typeface="Arial"/>
              <a:cs typeface="Arial"/>
              <a:sym typeface="Arial"/>
            </a:endParaRPr>
          </a:p>
        </p:txBody>
      </p:sp>
      <p:sp>
        <p:nvSpPr>
          <p:cNvPr id="102" name="Google Shape;102;p12"/>
          <p:cNvSpPr/>
          <p:nvPr/>
        </p:nvSpPr>
        <p:spPr>
          <a:xfrm>
            <a:off x="4249851" y="230314"/>
            <a:ext cx="645160" cy="647065"/>
          </a:xfrm>
          <a:custGeom>
            <a:avLst/>
            <a:gdLst/>
            <a:ahLst/>
            <a:cxnLst/>
            <a:rect l="l" t="t" r="r" b="b"/>
            <a:pathLst>
              <a:path w="645160" h="647065" extrusionOk="0">
                <a:moveTo>
                  <a:pt x="375132" y="418465"/>
                </a:moveTo>
                <a:lnTo>
                  <a:pt x="368439" y="372186"/>
                </a:lnTo>
                <a:lnTo>
                  <a:pt x="349542" y="335661"/>
                </a:lnTo>
                <a:lnTo>
                  <a:pt x="320230" y="308305"/>
                </a:lnTo>
                <a:lnTo>
                  <a:pt x="282282" y="289521"/>
                </a:lnTo>
                <a:lnTo>
                  <a:pt x="237464" y="278688"/>
                </a:lnTo>
                <a:lnTo>
                  <a:pt x="187566" y="275209"/>
                </a:lnTo>
                <a:lnTo>
                  <a:pt x="137680" y="278612"/>
                </a:lnTo>
                <a:lnTo>
                  <a:pt x="92862" y="289306"/>
                </a:lnTo>
                <a:lnTo>
                  <a:pt x="54902" y="307962"/>
                </a:lnTo>
                <a:lnTo>
                  <a:pt x="25590" y="335241"/>
                </a:lnTo>
                <a:lnTo>
                  <a:pt x="6692" y="371856"/>
                </a:lnTo>
                <a:lnTo>
                  <a:pt x="0" y="418465"/>
                </a:lnTo>
                <a:lnTo>
                  <a:pt x="375132" y="418465"/>
                </a:lnTo>
                <a:close/>
              </a:path>
              <a:path w="645160" h="647065" extrusionOk="0">
                <a:moveTo>
                  <a:pt x="376072" y="557009"/>
                </a:moveTo>
                <a:lnTo>
                  <a:pt x="298792" y="557009"/>
                </a:lnTo>
                <a:lnTo>
                  <a:pt x="232816" y="617334"/>
                </a:lnTo>
                <a:lnTo>
                  <a:pt x="167779" y="557009"/>
                </a:lnTo>
                <a:lnTo>
                  <a:pt x="0" y="557009"/>
                </a:lnTo>
                <a:lnTo>
                  <a:pt x="0" y="601306"/>
                </a:lnTo>
                <a:lnTo>
                  <a:pt x="3479" y="618566"/>
                </a:lnTo>
                <a:lnTo>
                  <a:pt x="12966" y="632650"/>
                </a:lnTo>
                <a:lnTo>
                  <a:pt x="27038" y="642137"/>
                </a:lnTo>
                <a:lnTo>
                  <a:pt x="44297" y="645604"/>
                </a:lnTo>
                <a:lnTo>
                  <a:pt x="331774" y="645604"/>
                </a:lnTo>
                <a:lnTo>
                  <a:pt x="349034" y="642137"/>
                </a:lnTo>
                <a:lnTo>
                  <a:pt x="363118" y="632650"/>
                </a:lnTo>
                <a:lnTo>
                  <a:pt x="372605" y="618566"/>
                </a:lnTo>
                <a:lnTo>
                  <a:pt x="376072" y="601306"/>
                </a:lnTo>
                <a:lnTo>
                  <a:pt x="376072" y="557009"/>
                </a:lnTo>
                <a:close/>
              </a:path>
              <a:path w="645160" h="647065" extrusionOk="0">
                <a:moveTo>
                  <a:pt x="377024" y="489153"/>
                </a:moveTo>
                <a:lnTo>
                  <a:pt x="374383" y="476440"/>
                </a:lnTo>
                <a:lnTo>
                  <a:pt x="367245" y="465937"/>
                </a:lnTo>
                <a:lnTo>
                  <a:pt x="356743" y="458800"/>
                </a:lnTo>
                <a:lnTo>
                  <a:pt x="344030" y="456171"/>
                </a:lnTo>
                <a:lnTo>
                  <a:pt x="34874" y="456171"/>
                </a:lnTo>
                <a:lnTo>
                  <a:pt x="22161" y="458800"/>
                </a:lnTo>
                <a:lnTo>
                  <a:pt x="11671" y="465937"/>
                </a:lnTo>
                <a:lnTo>
                  <a:pt x="4521" y="476440"/>
                </a:lnTo>
                <a:lnTo>
                  <a:pt x="1892" y="489153"/>
                </a:lnTo>
                <a:lnTo>
                  <a:pt x="4521" y="501865"/>
                </a:lnTo>
                <a:lnTo>
                  <a:pt x="11671" y="512356"/>
                </a:lnTo>
                <a:lnTo>
                  <a:pt x="22161" y="519506"/>
                </a:lnTo>
                <a:lnTo>
                  <a:pt x="34874" y="522135"/>
                </a:lnTo>
                <a:lnTo>
                  <a:pt x="187566" y="522135"/>
                </a:lnTo>
                <a:lnTo>
                  <a:pt x="234696" y="566432"/>
                </a:lnTo>
                <a:lnTo>
                  <a:pt x="282765" y="522135"/>
                </a:lnTo>
                <a:lnTo>
                  <a:pt x="344030" y="522135"/>
                </a:lnTo>
                <a:lnTo>
                  <a:pt x="356743" y="519506"/>
                </a:lnTo>
                <a:lnTo>
                  <a:pt x="367245" y="512356"/>
                </a:lnTo>
                <a:lnTo>
                  <a:pt x="374383" y="501865"/>
                </a:lnTo>
                <a:lnTo>
                  <a:pt x="377024" y="489153"/>
                </a:lnTo>
                <a:close/>
              </a:path>
              <a:path w="645160" h="647065" extrusionOk="0">
                <a:moveTo>
                  <a:pt x="644702" y="18846"/>
                </a:moveTo>
                <a:lnTo>
                  <a:pt x="643293" y="11899"/>
                </a:lnTo>
                <a:lnTo>
                  <a:pt x="639051" y="5651"/>
                </a:lnTo>
                <a:lnTo>
                  <a:pt x="632802" y="1409"/>
                </a:lnTo>
                <a:lnTo>
                  <a:pt x="625856" y="0"/>
                </a:lnTo>
                <a:lnTo>
                  <a:pt x="618896" y="1409"/>
                </a:lnTo>
                <a:lnTo>
                  <a:pt x="612660" y="5651"/>
                </a:lnTo>
                <a:lnTo>
                  <a:pt x="518401" y="102730"/>
                </a:lnTo>
                <a:lnTo>
                  <a:pt x="514629" y="137604"/>
                </a:lnTo>
                <a:lnTo>
                  <a:pt x="254495" y="137604"/>
                </a:lnTo>
                <a:lnTo>
                  <a:pt x="254495" y="165874"/>
                </a:lnTo>
                <a:lnTo>
                  <a:pt x="261086" y="245986"/>
                </a:lnTo>
                <a:lnTo>
                  <a:pt x="314248" y="262851"/>
                </a:lnTo>
                <a:lnTo>
                  <a:pt x="356781" y="289318"/>
                </a:lnTo>
                <a:lnTo>
                  <a:pt x="387997" y="324777"/>
                </a:lnTo>
                <a:lnTo>
                  <a:pt x="407225" y="368642"/>
                </a:lnTo>
                <a:lnTo>
                  <a:pt x="413778" y="420344"/>
                </a:lnTo>
                <a:lnTo>
                  <a:pt x="413778" y="602246"/>
                </a:lnTo>
                <a:lnTo>
                  <a:pt x="412915" y="614083"/>
                </a:lnTo>
                <a:lnTo>
                  <a:pt x="410362" y="625462"/>
                </a:lnTo>
                <a:lnTo>
                  <a:pt x="406222" y="636320"/>
                </a:lnTo>
                <a:lnTo>
                  <a:pt x="400583" y="646544"/>
                </a:lnTo>
                <a:lnTo>
                  <a:pt x="557047" y="646544"/>
                </a:lnTo>
                <a:lnTo>
                  <a:pt x="594753" y="165874"/>
                </a:lnTo>
                <a:lnTo>
                  <a:pt x="594753" y="137604"/>
                </a:lnTo>
                <a:lnTo>
                  <a:pt x="555167" y="137604"/>
                </a:lnTo>
                <a:lnTo>
                  <a:pt x="557047" y="118745"/>
                </a:lnTo>
                <a:lnTo>
                  <a:pt x="639051" y="32042"/>
                </a:lnTo>
                <a:lnTo>
                  <a:pt x="643293" y="25793"/>
                </a:lnTo>
                <a:lnTo>
                  <a:pt x="644702" y="18846"/>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3" name="Google Shape;103;p12"/>
          <p:cNvSpPr txBox="1"/>
          <p:nvPr/>
        </p:nvSpPr>
        <p:spPr>
          <a:xfrm>
            <a:off x="4194174" y="932116"/>
            <a:ext cx="779011" cy="468775"/>
          </a:xfrm>
          <a:prstGeom prst="rect">
            <a:avLst/>
          </a:prstGeom>
          <a:noFill/>
          <a:ln>
            <a:noFill/>
          </a:ln>
        </p:spPr>
        <p:txBody>
          <a:bodyPr spcFirstLastPara="1" wrap="square" lIns="0" tIns="9525" rIns="0" bIns="0" anchor="t" anchorCtr="0">
            <a:spAutoFit/>
          </a:bodyPr>
          <a:lstStyle/>
          <a:p>
            <a:pPr marL="12700" marR="5080" lvl="0" indent="0" algn="l" rtl="0">
              <a:lnSpc>
                <a:spcPct val="102899"/>
              </a:lnSpc>
              <a:spcBef>
                <a:spcPts val="0"/>
              </a:spcBef>
              <a:spcAft>
                <a:spcPts val="0"/>
              </a:spcAft>
              <a:buNone/>
            </a:pPr>
            <a:r>
              <a:rPr lang="en-US" sz="1400" dirty="0">
                <a:solidFill>
                  <a:srgbClr val="082A39"/>
                </a:solidFill>
                <a:latin typeface="Arial"/>
                <a:ea typeface="Arial"/>
                <a:cs typeface="Arial"/>
                <a:sym typeface="Arial"/>
              </a:rPr>
              <a:t>Burger joint</a:t>
            </a:r>
            <a:endParaRPr sz="1400" dirty="0">
              <a:latin typeface="Arial"/>
              <a:ea typeface="Arial"/>
              <a:cs typeface="Arial"/>
              <a:sym typeface="Arial"/>
            </a:endParaRPr>
          </a:p>
        </p:txBody>
      </p:sp>
      <p:grpSp>
        <p:nvGrpSpPr>
          <p:cNvPr id="104" name="Google Shape;104;p12"/>
          <p:cNvGrpSpPr/>
          <p:nvPr/>
        </p:nvGrpSpPr>
        <p:grpSpPr>
          <a:xfrm>
            <a:off x="4147413" y="3309964"/>
            <a:ext cx="716915" cy="867599"/>
            <a:chOff x="4147413" y="3309964"/>
            <a:chExt cx="716915" cy="867599"/>
          </a:xfrm>
        </p:grpSpPr>
        <p:sp>
          <p:nvSpPr>
            <p:cNvPr id="105" name="Google Shape;105;p12"/>
            <p:cNvSpPr/>
            <p:nvPr/>
          </p:nvSpPr>
          <p:spPr>
            <a:xfrm>
              <a:off x="4376759" y="3309964"/>
              <a:ext cx="257810" cy="344170"/>
            </a:xfrm>
            <a:custGeom>
              <a:avLst/>
              <a:gdLst/>
              <a:ahLst/>
              <a:cxnLst/>
              <a:rect l="l" t="t" r="r" b="b"/>
              <a:pathLst>
                <a:path w="257810" h="344170" extrusionOk="0">
                  <a:moveTo>
                    <a:pt x="134029" y="0"/>
                  </a:moveTo>
                  <a:lnTo>
                    <a:pt x="123611" y="0"/>
                  </a:lnTo>
                  <a:lnTo>
                    <a:pt x="119389" y="4222"/>
                  </a:lnTo>
                  <a:lnTo>
                    <a:pt x="119389" y="39471"/>
                  </a:lnTo>
                  <a:lnTo>
                    <a:pt x="113999" y="44328"/>
                  </a:lnTo>
                  <a:lnTo>
                    <a:pt x="110992" y="50653"/>
                  </a:lnTo>
                  <a:lnTo>
                    <a:pt x="110575" y="57642"/>
                  </a:lnTo>
                  <a:lnTo>
                    <a:pt x="112954" y="64492"/>
                  </a:lnTo>
                  <a:lnTo>
                    <a:pt x="114525" y="67143"/>
                  </a:lnTo>
                  <a:lnTo>
                    <a:pt x="116737" y="69367"/>
                  </a:lnTo>
                  <a:lnTo>
                    <a:pt x="119389" y="70926"/>
                  </a:lnTo>
                  <a:lnTo>
                    <a:pt x="119389" y="92226"/>
                  </a:lnTo>
                  <a:lnTo>
                    <a:pt x="95588" y="127624"/>
                  </a:lnTo>
                  <a:lnTo>
                    <a:pt x="33486" y="190033"/>
                  </a:lnTo>
                  <a:lnTo>
                    <a:pt x="9570" y="225363"/>
                  </a:lnTo>
                  <a:lnTo>
                    <a:pt x="0" y="268989"/>
                  </a:lnTo>
                  <a:lnTo>
                    <a:pt x="3042" y="293854"/>
                  </a:lnTo>
                  <a:lnTo>
                    <a:pt x="13780" y="315770"/>
                  </a:lnTo>
                  <a:lnTo>
                    <a:pt x="31012" y="333051"/>
                  </a:lnTo>
                  <a:lnTo>
                    <a:pt x="53536" y="344012"/>
                  </a:lnTo>
                  <a:lnTo>
                    <a:pt x="204105" y="344012"/>
                  </a:lnTo>
                  <a:lnTo>
                    <a:pt x="226629" y="333051"/>
                  </a:lnTo>
                  <a:lnTo>
                    <a:pt x="243860" y="315770"/>
                  </a:lnTo>
                  <a:lnTo>
                    <a:pt x="254594" y="293854"/>
                  </a:lnTo>
                  <a:lnTo>
                    <a:pt x="257629" y="268989"/>
                  </a:lnTo>
                  <a:lnTo>
                    <a:pt x="248060" y="225363"/>
                  </a:lnTo>
                  <a:lnTo>
                    <a:pt x="224146" y="190033"/>
                  </a:lnTo>
                  <a:lnTo>
                    <a:pt x="162045" y="127624"/>
                  </a:lnTo>
                  <a:lnTo>
                    <a:pt x="138240" y="92226"/>
                  </a:lnTo>
                  <a:lnTo>
                    <a:pt x="138240" y="70926"/>
                  </a:lnTo>
                  <a:lnTo>
                    <a:pt x="143637" y="66076"/>
                  </a:lnTo>
                  <a:lnTo>
                    <a:pt x="146647" y="59755"/>
                  </a:lnTo>
                  <a:lnTo>
                    <a:pt x="138240" y="39471"/>
                  </a:lnTo>
                  <a:lnTo>
                    <a:pt x="138240" y="4222"/>
                  </a:lnTo>
                  <a:lnTo>
                    <a:pt x="134029"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06" name="Google Shape;106;p12"/>
            <p:cNvPicPr preferRelativeResize="0"/>
            <p:nvPr/>
          </p:nvPicPr>
          <p:blipFill rotWithShape="1">
            <a:blip r:embed="rId15">
              <a:alphaModFix/>
            </a:blip>
            <a:srcRect/>
            <a:stretch/>
          </p:blipFill>
          <p:spPr>
            <a:xfrm>
              <a:off x="4189871" y="3517313"/>
              <a:ext cx="160144" cy="221487"/>
            </a:xfrm>
            <a:prstGeom prst="rect">
              <a:avLst/>
            </a:prstGeom>
            <a:noFill/>
            <a:ln>
              <a:noFill/>
            </a:ln>
          </p:spPr>
        </p:pic>
        <p:pic>
          <p:nvPicPr>
            <p:cNvPr id="107" name="Google Shape;107;p12"/>
            <p:cNvPicPr preferRelativeResize="0"/>
            <p:nvPr/>
          </p:nvPicPr>
          <p:blipFill rotWithShape="1">
            <a:blip r:embed="rId16">
              <a:alphaModFix/>
            </a:blip>
            <a:srcRect/>
            <a:stretch/>
          </p:blipFill>
          <p:spPr>
            <a:xfrm>
              <a:off x="4661144" y="3517314"/>
              <a:ext cx="160144" cy="221487"/>
            </a:xfrm>
            <a:prstGeom prst="rect">
              <a:avLst/>
            </a:prstGeom>
            <a:noFill/>
            <a:ln>
              <a:noFill/>
            </a:ln>
          </p:spPr>
        </p:pic>
        <p:sp>
          <p:nvSpPr>
            <p:cNvPr id="108" name="Google Shape;108;p12"/>
            <p:cNvSpPr/>
            <p:nvPr/>
          </p:nvSpPr>
          <p:spPr>
            <a:xfrm>
              <a:off x="4147413" y="3682263"/>
              <a:ext cx="716915" cy="495300"/>
            </a:xfrm>
            <a:custGeom>
              <a:avLst/>
              <a:gdLst/>
              <a:ahLst/>
              <a:cxnLst/>
              <a:rect l="l" t="t" r="r" b="b"/>
              <a:pathLst>
                <a:path w="716914" h="495300" extrusionOk="0">
                  <a:moveTo>
                    <a:pt x="428853" y="268605"/>
                  </a:moveTo>
                  <a:lnTo>
                    <a:pt x="425030" y="249758"/>
                  </a:lnTo>
                  <a:lnTo>
                    <a:pt x="423278" y="241109"/>
                  </a:lnTo>
                  <a:lnTo>
                    <a:pt x="408127" y="218643"/>
                  </a:lnTo>
                  <a:lnTo>
                    <a:pt x="385673" y="203492"/>
                  </a:lnTo>
                  <a:lnTo>
                    <a:pt x="381736" y="202704"/>
                  </a:lnTo>
                  <a:lnTo>
                    <a:pt x="381736" y="273316"/>
                  </a:lnTo>
                  <a:lnTo>
                    <a:pt x="379882" y="282498"/>
                  </a:lnTo>
                  <a:lnTo>
                    <a:pt x="374827" y="289979"/>
                  </a:lnTo>
                  <a:lnTo>
                    <a:pt x="367347" y="295033"/>
                  </a:lnTo>
                  <a:lnTo>
                    <a:pt x="358165" y="296875"/>
                  </a:lnTo>
                  <a:lnTo>
                    <a:pt x="348996" y="295033"/>
                  </a:lnTo>
                  <a:lnTo>
                    <a:pt x="341503" y="289979"/>
                  </a:lnTo>
                  <a:lnTo>
                    <a:pt x="336461" y="282498"/>
                  </a:lnTo>
                  <a:lnTo>
                    <a:pt x="334606" y="273316"/>
                  </a:lnTo>
                  <a:lnTo>
                    <a:pt x="336461" y="264147"/>
                  </a:lnTo>
                  <a:lnTo>
                    <a:pt x="341503" y="256654"/>
                  </a:lnTo>
                  <a:lnTo>
                    <a:pt x="348996" y="251612"/>
                  </a:lnTo>
                  <a:lnTo>
                    <a:pt x="358165" y="249758"/>
                  </a:lnTo>
                  <a:lnTo>
                    <a:pt x="367347" y="251612"/>
                  </a:lnTo>
                  <a:lnTo>
                    <a:pt x="374827" y="256654"/>
                  </a:lnTo>
                  <a:lnTo>
                    <a:pt x="379882" y="264147"/>
                  </a:lnTo>
                  <a:lnTo>
                    <a:pt x="381736" y="273316"/>
                  </a:lnTo>
                  <a:lnTo>
                    <a:pt x="381736" y="202704"/>
                  </a:lnTo>
                  <a:lnTo>
                    <a:pt x="330669" y="203492"/>
                  </a:lnTo>
                  <a:lnTo>
                    <a:pt x="293052" y="241109"/>
                  </a:lnTo>
                  <a:lnTo>
                    <a:pt x="287477" y="268605"/>
                  </a:lnTo>
                  <a:lnTo>
                    <a:pt x="287477" y="494817"/>
                  </a:lnTo>
                  <a:lnTo>
                    <a:pt x="320459" y="494817"/>
                  </a:lnTo>
                  <a:lnTo>
                    <a:pt x="320459" y="362851"/>
                  </a:lnTo>
                  <a:lnTo>
                    <a:pt x="395871" y="362851"/>
                  </a:lnTo>
                  <a:lnTo>
                    <a:pt x="395871" y="494817"/>
                  </a:lnTo>
                  <a:lnTo>
                    <a:pt x="428853" y="494817"/>
                  </a:lnTo>
                  <a:lnTo>
                    <a:pt x="428853" y="362851"/>
                  </a:lnTo>
                  <a:lnTo>
                    <a:pt x="428853" y="296875"/>
                  </a:lnTo>
                  <a:lnTo>
                    <a:pt x="428853" y="268605"/>
                  </a:lnTo>
                  <a:close/>
                </a:path>
                <a:path w="716914" h="495300" extrusionOk="0">
                  <a:moveTo>
                    <a:pt x="716330" y="183781"/>
                  </a:moveTo>
                  <a:lnTo>
                    <a:pt x="659777" y="183781"/>
                  </a:lnTo>
                  <a:lnTo>
                    <a:pt x="659777" y="273316"/>
                  </a:lnTo>
                  <a:lnTo>
                    <a:pt x="659777" y="362851"/>
                  </a:lnTo>
                  <a:lnTo>
                    <a:pt x="612648" y="362851"/>
                  </a:lnTo>
                  <a:lnTo>
                    <a:pt x="612648" y="273316"/>
                  </a:lnTo>
                  <a:lnTo>
                    <a:pt x="614502" y="264147"/>
                  </a:lnTo>
                  <a:lnTo>
                    <a:pt x="619556" y="256654"/>
                  </a:lnTo>
                  <a:lnTo>
                    <a:pt x="627049" y="251612"/>
                  </a:lnTo>
                  <a:lnTo>
                    <a:pt x="636219" y="249758"/>
                  </a:lnTo>
                  <a:lnTo>
                    <a:pt x="645388" y="251612"/>
                  </a:lnTo>
                  <a:lnTo>
                    <a:pt x="652881" y="256654"/>
                  </a:lnTo>
                  <a:lnTo>
                    <a:pt x="657936" y="264147"/>
                  </a:lnTo>
                  <a:lnTo>
                    <a:pt x="659777" y="273316"/>
                  </a:lnTo>
                  <a:lnTo>
                    <a:pt x="659777" y="183781"/>
                  </a:lnTo>
                  <a:lnTo>
                    <a:pt x="650354" y="183781"/>
                  </a:lnTo>
                  <a:lnTo>
                    <a:pt x="650354" y="169646"/>
                  </a:lnTo>
                  <a:lnTo>
                    <a:pt x="650354" y="127228"/>
                  </a:lnTo>
                  <a:lnTo>
                    <a:pt x="650354" y="84823"/>
                  </a:lnTo>
                  <a:lnTo>
                    <a:pt x="565531" y="84823"/>
                  </a:lnTo>
                  <a:lnTo>
                    <a:pt x="565531" y="273316"/>
                  </a:lnTo>
                  <a:lnTo>
                    <a:pt x="565531" y="362851"/>
                  </a:lnTo>
                  <a:lnTo>
                    <a:pt x="518401" y="362851"/>
                  </a:lnTo>
                  <a:lnTo>
                    <a:pt x="518401" y="273316"/>
                  </a:lnTo>
                  <a:lnTo>
                    <a:pt x="520255" y="264147"/>
                  </a:lnTo>
                  <a:lnTo>
                    <a:pt x="525297" y="256654"/>
                  </a:lnTo>
                  <a:lnTo>
                    <a:pt x="532790" y="251612"/>
                  </a:lnTo>
                  <a:lnTo>
                    <a:pt x="541959" y="249758"/>
                  </a:lnTo>
                  <a:lnTo>
                    <a:pt x="551141" y="251612"/>
                  </a:lnTo>
                  <a:lnTo>
                    <a:pt x="558622" y="256654"/>
                  </a:lnTo>
                  <a:lnTo>
                    <a:pt x="563676" y="264147"/>
                  </a:lnTo>
                  <a:lnTo>
                    <a:pt x="565531" y="273316"/>
                  </a:lnTo>
                  <a:lnTo>
                    <a:pt x="565531" y="84823"/>
                  </a:lnTo>
                  <a:lnTo>
                    <a:pt x="537248" y="84823"/>
                  </a:lnTo>
                  <a:lnTo>
                    <a:pt x="537248" y="127228"/>
                  </a:lnTo>
                  <a:lnTo>
                    <a:pt x="461848" y="127228"/>
                  </a:lnTo>
                  <a:lnTo>
                    <a:pt x="461848" y="65963"/>
                  </a:lnTo>
                  <a:lnTo>
                    <a:pt x="461848" y="32981"/>
                  </a:lnTo>
                  <a:lnTo>
                    <a:pt x="480695" y="32981"/>
                  </a:lnTo>
                  <a:lnTo>
                    <a:pt x="480695" y="0"/>
                  </a:lnTo>
                  <a:lnTo>
                    <a:pt x="428840" y="0"/>
                  </a:lnTo>
                  <a:lnTo>
                    <a:pt x="428840" y="72301"/>
                  </a:lnTo>
                  <a:lnTo>
                    <a:pt x="428840" y="127228"/>
                  </a:lnTo>
                  <a:lnTo>
                    <a:pt x="400570" y="127228"/>
                  </a:lnTo>
                  <a:lnTo>
                    <a:pt x="400570" y="72301"/>
                  </a:lnTo>
                  <a:lnTo>
                    <a:pt x="406908" y="65963"/>
                  </a:lnTo>
                  <a:lnTo>
                    <a:pt x="422529" y="65963"/>
                  </a:lnTo>
                  <a:lnTo>
                    <a:pt x="428840" y="72301"/>
                  </a:lnTo>
                  <a:lnTo>
                    <a:pt x="428840" y="0"/>
                  </a:lnTo>
                  <a:lnTo>
                    <a:pt x="372287" y="0"/>
                  </a:lnTo>
                  <a:lnTo>
                    <a:pt x="372287" y="72301"/>
                  </a:lnTo>
                  <a:lnTo>
                    <a:pt x="372287" y="127228"/>
                  </a:lnTo>
                  <a:lnTo>
                    <a:pt x="344017" y="127228"/>
                  </a:lnTo>
                  <a:lnTo>
                    <a:pt x="344017" y="72301"/>
                  </a:lnTo>
                  <a:lnTo>
                    <a:pt x="350354" y="65963"/>
                  </a:lnTo>
                  <a:lnTo>
                    <a:pt x="365975" y="65963"/>
                  </a:lnTo>
                  <a:lnTo>
                    <a:pt x="372287" y="72301"/>
                  </a:lnTo>
                  <a:lnTo>
                    <a:pt x="372287" y="0"/>
                  </a:lnTo>
                  <a:lnTo>
                    <a:pt x="315747" y="0"/>
                  </a:lnTo>
                  <a:lnTo>
                    <a:pt x="315747" y="72301"/>
                  </a:lnTo>
                  <a:lnTo>
                    <a:pt x="315747" y="127228"/>
                  </a:lnTo>
                  <a:lnTo>
                    <a:pt x="287477" y="127228"/>
                  </a:lnTo>
                  <a:lnTo>
                    <a:pt x="287477" y="72301"/>
                  </a:lnTo>
                  <a:lnTo>
                    <a:pt x="293814" y="65963"/>
                  </a:lnTo>
                  <a:lnTo>
                    <a:pt x="309422" y="65963"/>
                  </a:lnTo>
                  <a:lnTo>
                    <a:pt x="315747" y="72301"/>
                  </a:lnTo>
                  <a:lnTo>
                    <a:pt x="315747" y="0"/>
                  </a:lnTo>
                  <a:lnTo>
                    <a:pt x="235635" y="0"/>
                  </a:lnTo>
                  <a:lnTo>
                    <a:pt x="235635" y="32981"/>
                  </a:lnTo>
                  <a:lnTo>
                    <a:pt x="254482" y="32981"/>
                  </a:lnTo>
                  <a:lnTo>
                    <a:pt x="254482" y="127228"/>
                  </a:lnTo>
                  <a:lnTo>
                    <a:pt x="197929" y="127228"/>
                  </a:lnTo>
                  <a:lnTo>
                    <a:pt x="197929" y="273316"/>
                  </a:lnTo>
                  <a:lnTo>
                    <a:pt x="197929" y="362851"/>
                  </a:lnTo>
                  <a:lnTo>
                    <a:pt x="150812" y="362851"/>
                  </a:lnTo>
                  <a:lnTo>
                    <a:pt x="150812" y="273316"/>
                  </a:lnTo>
                  <a:lnTo>
                    <a:pt x="152654" y="264147"/>
                  </a:lnTo>
                  <a:lnTo>
                    <a:pt x="157708" y="256654"/>
                  </a:lnTo>
                  <a:lnTo>
                    <a:pt x="165201" y="251612"/>
                  </a:lnTo>
                  <a:lnTo>
                    <a:pt x="174371" y="249758"/>
                  </a:lnTo>
                  <a:lnTo>
                    <a:pt x="183540" y="251612"/>
                  </a:lnTo>
                  <a:lnTo>
                    <a:pt x="191033" y="256654"/>
                  </a:lnTo>
                  <a:lnTo>
                    <a:pt x="196075" y="264147"/>
                  </a:lnTo>
                  <a:lnTo>
                    <a:pt x="197929" y="273316"/>
                  </a:lnTo>
                  <a:lnTo>
                    <a:pt x="197929" y="127228"/>
                  </a:lnTo>
                  <a:lnTo>
                    <a:pt x="179082" y="127228"/>
                  </a:lnTo>
                  <a:lnTo>
                    <a:pt x="179082" y="84823"/>
                  </a:lnTo>
                  <a:lnTo>
                    <a:pt x="103682" y="84823"/>
                  </a:lnTo>
                  <a:lnTo>
                    <a:pt x="103682" y="273316"/>
                  </a:lnTo>
                  <a:lnTo>
                    <a:pt x="103682" y="362851"/>
                  </a:lnTo>
                  <a:lnTo>
                    <a:pt x="56553" y="362851"/>
                  </a:lnTo>
                  <a:lnTo>
                    <a:pt x="56553" y="273316"/>
                  </a:lnTo>
                  <a:lnTo>
                    <a:pt x="58407" y="264147"/>
                  </a:lnTo>
                  <a:lnTo>
                    <a:pt x="63449" y="256654"/>
                  </a:lnTo>
                  <a:lnTo>
                    <a:pt x="70942" y="251612"/>
                  </a:lnTo>
                  <a:lnTo>
                    <a:pt x="80111" y="249758"/>
                  </a:lnTo>
                  <a:lnTo>
                    <a:pt x="89281" y="251612"/>
                  </a:lnTo>
                  <a:lnTo>
                    <a:pt x="96774" y="256654"/>
                  </a:lnTo>
                  <a:lnTo>
                    <a:pt x="101828" y="264147"/>
                  </a:lnTo>
                  <a:lnTo>
                    <a:pt x="103682" y="273316"/>
                  </a:lnTo>
                  <a:lnTo>
                    <a:pt x="103682" y="84823"/>
                  </a:lnTo>
                  <a:lnTo>
                    <a:pt x="65976" y="84823"/>
                  </a:lnTo>
                  <a:lnTo>
                    <a:pt x="65976" y="183781"/>
                  </a:lnTo>
                  <a:lnTo>
                    <a:pt x="0" y="183781"/>
                  </a:lnTo>
                  <a:lnTo>
                    <a:pt x="0" y="494817"/>
                  </a:lnTo>
                  <a:lnTo>
                    <a:pt x="259194" y="494817"/>
                  </a:lnTo>
                  <a:lnTo>
                    <a:pt x="259194" y="362851"/>
                  </a:lnTo>
                  <a:lnTo>
                    <a:pt x="259194" y="268605"/>
                  </a:lnTo>
                  <a:lnTo>
                    <a:pt x="263004" y="249758"/>
                  </a:lnTo>
                  <a:lnTo>
                    <a:pt x="266979" y="230085"/>
                  </a:lnTo>
                  <a:lnTo>
                    <a:pt x="288188" y="198628"/>
                  </a:lnTo>
                  <a:lnTo>
                    <a:pt x="319646" y="177419"/>
                  </a:lnTo>
                  <a:lnTo>
                    <a:pt x="358165" y="169646"/>
                  </a:lnTo>
                  <a:lnTo>
                    <a:pt x="396684" y="177419"/>
                  </a:lnTo>
                  <a:lnTo>
                    <a:pt x="428142" y="198628"/>
                  </a:lnTo>
                  <a:lnTo>
                    <a:pt x="449351" y="230085"/>
                  </a:lnTo>
                  <a:lnTo>
                    <a:pt x="457136" y="268605"/>
                  </a:lnTo>
                  <a:lnTo>
                    <a:pt x="457136" y="494817"/>
                  </a:lnTo>
                  <a:lnTo>
                    <a:pt x="716330" y="494817"/>
                  </a:lnTo>
                  <a:lnTo>
                    <a:pt x="716330" y="362851"/>
                  </a:lnTo>
                  <a:lnTo>
                    <a:pt x="716330" y="249758"/>
                  </a:lnTo>
                  <a:lnTo>
                    <a:pt x="716330" y="183781"/>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09" name="Google Shape;109;p12"/>
          <p:cNvSpPr txBox="1"/>
          <p:nvPr/>
        </p:nvSpPr>
        <p:spPr>
          <a:xfrm>
            <a:off x="4218940" y="4193603"/>
            <a:ext cx="910720"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dirty="0">
                <a:solidFill>
                  <a:srgbClr val="082A39"/>
                </a:solidFill>
                <a:latin typeface="Arial"/>
                <a:ea typeface="Arial"/>
                <a:cs typeface="Arial"/>
                <a:sym typeface="Arial"/>
              </a:rPr>
              <a:t>Worship</a:t>
            </a:r>
            <a:endParaRPr sz="1400" dirty="0">
              <a:latin typeface="Arial"/>
              <a:ea typeface="Arial"/>
              <a:cs typeface="Arial"/>
              <a:sym typeface="Arial"/>
            </a:endParaRPr>
          </a:p>
        </p:txBody>
      </p:sp>
      <p:sp>
        <p:nvSpPr>
          <p:cNvPr id="110" name="Google Shape;110;p12"/>
          <p:cNvSpPr/>
          <p:nvPr/>
        </p:nvSpPr>
        <p:spPr>
          <a:xfrm>
            <a:off x="5138254" y="4795075"/>
            <a:ext cx="792480" cy="1326515"/>
          </a:xfrm>
          <a:custGeom>
            <a:avLst/>
            <a:gdLst/>
            <a:ahLst/>
            <a:cxnLst/>
            <a:rect l="l" t="t" r="r" b="b"/>
            <a:pathLst>
              <a:path w="792479" h="1326514" extrusionOk="0">
                <a:moveTo>
                  <a:pt x="660285" y="320446"/>
                </a:moveTo>
                <a:lnTo>
                  <a:pt x="657313" y="305803"/>
                </a:lnTo>
                <a:lnTo>
                  <a:pt x="649211" y="293814"/>
                </a:lnTo>
                <a:lnTo>
                  <a:pt x="637222" y="285724"/>
                </a:lnTo>
                <a:lnTo>
                  <a:pt x="622579" y="282740"/>
                </a:lnTo>
                <a:lnTo>
                  <a:pt x="509473" y="282740"/>
                </a:lnTo>
                <a:lnTo>
                  <a:pt x="509473" y="169646"/>
                </a:lnTo>
                <a:lnTo>
                  <a:pt x="506501" y="155003"/>
                </a:lnTo>
                <a:lnTo>
                  <a:pt x="498398" y="143014"/>
                </a:lnTo>
                <a:lnTo>
                  <a:pt x="486410" y="134924"/>
                </a:lnTo>
                <a:lnTo>
                  <a:pt x="471779" y="131940"/>
                </a:lnTo>
                <a:lnTo>
                  <a:pt x="396367" y="131940"/>
                </a:lnTo>
                <a:lnTo>
                  <a:pt x="381736" y="134924"/>
                </a:lnTo>
                <a:lnTo>
                  <a:pt x="369747" y="143014"/>
                </a:lnTo>
                <a:lnTo>
                  <a:pt x="361645" y="155003"/>
                </a:lnTo>
                <a:lnTo>
                  <a:pt x="358673" y="169646"/>
                </a:lnTo>
                <a:lnTo>
                  <a:pt x="358673" y="282740"/>
                </a:lnTo>
                <a:lnTo>
                  <a:pt x="245567" y="282740"/>
                </a:lnTo>
                <a:lnTo>
                  <a:pt x="230924" y="285724"/>
                </a:lnTo>
                <a:lnTo>
                  <a:pt x="218935" y="293814"/>
                </a:lnTo>
                <a:lnTo>
                  <a:pt x="210832" y="305803"/>
                </a:lnTo>
                <a:lnTo>
                  <a:pt x="207860" y="320446"/>
                </a:lnTo>
                <a:lnTo>
                  <a:pt x="207860" y="395846"/>
                </a:lnTo>
                <a:lnTo>
                  <a:pt x="210832" y="410476"/>
                </a:lnTo>
                <a:lnTo>
                  <a:pt x="218935" y="422465"/>
                </a:lnTo>
                <a:lnTo>
                  <a:pt x="230924" y="430568"/>
                </a:lnTo>
                <a:lnTo>
                  <a:pt x="245567" y="433539"/>
                </a:lnTo>
                <a:lnTo>
                  <a:pt x="358673" y="433539"/>
                </a:lnTo>
                <a:lnTo>
                  <a:pt x="358673" y="546646"/>
                </a:lnTo>
                <a:lnTo>
                  <a:pt x="361645" y="561276"/>
                </a:lnTo>
                <a:lnTo>
                  <a:pt x="369747" y="573265"/>
                </a:lnTo>
                <a:lnTo>
                  <a:pt x="381736" y="581367"/>
                </a:lnTo>
                <a:lnTo>
                  <a:pt x="396367" y="584339"/>
                </a:lnTo>
                <a:lnTo>
                  <a:pt x="471779" y="584339"/>
                </a:lnTo>
                <a:lnTo>
                  <a:pt x="486410" y="581367"/>
                </a:lnTo>
                <a:lnTo>
                  <a:pt x="498398" y="573265"/>
                </a:lnTo>
                <a:lnTo>
                  <a:pt x="506501" y="561276"/>
                </a:lnTo>
                <a:lnTo>
                  <a:pt x="509473" y="546646"/>
                </a:lnTo>
                <a:lnTo>
                  <a:pt x="509473" y="433539"/>
                </a:lnTo>
                <a:lnTo>
                  <a:pt x="622579" y="433539"/>
                </a:lnTo>
                <a:lnTo>
                  <a:pt x="637222" y="430568"/>
                </a:lnTo>
                <a:lnTo>
                  <a:pt x="649211" y="422465"/>
                </a:lnTo>
                <a:lnTo>
                  <a:pt x="657313" y="410476"/>
                </a:lnTo>
                <a:lnTo>
                  <a:pt x="660285" y="395846"/>
                </a:lnTo>
                <a:lnTo>
                  <a:pt x="660285" y="320446"/>
                </a:lnTo>
                <a:close/>
              </a:path>
              <a:path w="792479" h="1326514" extrusionOk="0">
                <a:moveTo>
                  <a:pt x="772896" y="930643"/>
                </a:moveTo>
                <a:lnTo>
                  <a:pt x="716343" y="930643"/>
                </a:lnTo>
                <a:lnTo>
                  <a:pt x="716343" y="1006043"/>
                </a:lnTo>
                <a:lnTo>
                  <a:pt x="716343" y="1062596"/>
                </a:lnTo>
                <a:lnTo>
                  <a:pt x="716343" y="1100289"/>
                </a:lnTo>
                <a:lnTo>
                  <a:pt x="716343" y="1156843"/>
                </a:lnTo>
                <a:lnTo>
                  <a:pt x="716343" y="1194549"/>
                </a:lnTo>
                <a:lnTo>
                  <a:pt x="716343" y="1251089"/>
                </a:lnTo>
                <a:lnTo>
                  <a:pt x="659790" y="1251089"/>
                </a:lnTo>
                <a:lnTo>
                  <a:pt x="659790" y="1194549"/>
                </a:lnTo>
                <a:lnTo>
                  <a:pt x="716343" y="1194549"/>
                </a:lnTo>
                <a:lnTo>
                  <a:pt x="716343" y="1156843"/>
                </a:lnTo>
                <a:lnTo>
                  <a:pt x="659790" y="1156843"/>
                </a:lnTo>
                <a:lnTo>
                  <a:pt x="659790" y="1100289"/>
                </a:lnTo>
                <a:lnTo>
                  <a:pt x="716343" y="1100289"/>
                </a:lnTo>
                <a:lnTo>
                  <a:pt x="716343" y="1062596"/>
                </a:lnTo>
                <a:lnTo>
                  <a:pt x="659790" y="1062596"/>
                </a:lnTo>
                <a:lnTo>
                  <a:pt x="659790" y="1006043"/>
                </a:lnTo>
                <a:lnTo>
                  <a:pt x="716343" y="1006043"/>
                </a:lnTo>
                <a:lnTo>
                  <a:pt x="716343" y="930643"/>
                </a:lnTo>
                <a:lnTo>
                  <a:pt x="622084" y="930643"/>
                </a:lnTo>
                <a:lnTo>
                  <a:pt x="622084" y="1006043"/>
                </a:lnTo>
                <a:lnTo>
                  <a:pt x="622084" y="1062596"/>
                </a:lnTo>
                <a:lnTo>
                  <a:pt x="622084" y="1100289"/>
                </a:lnTo>
                <a:lnTo>
                  <a:pt x="622084" y="1156843"/>
                </a:lnTo>
                <a:lnTo>
                  <a:pt x="622084" y="1194549"/>
                </a:lnTo>
                <a:lnTo>
                  <a:pt x="622084" y="1251089"/>
                </a:lnTo>
                <a:lnTo>
                  <a:pt x="565531" y="1251089"/>
                </a:lnTo>
                <a:lnTo>
                  <a:pt x="565531" y="1194549"/>
                </a:lnTo>
                <a:lnTo>
                  <a:pt x="622084" y="1194549"/>
                </a:lnTo>
                <a:lnTo>
                  <a:pt x="622084" y="1156843"/>
                </a:lnTo>
                <a:lnTo>
                  <a:pt x="565531" y="1156843"/>
                </a:lnTo>
                <a:lnTo>
                  <a:pt x="565531" y="1100289"/>
                </a:lnTo>
                <a:lnTo>
                  <a:pt x="622084" y="1100289"/>
                </a:lnTo>
                <a:lnTo>
                  <a:pt x="622084" y="1062596"/>
                </a:lnTo>
                <a:lnTo>
                  <a:pt x="565531" y="1062596"/>
                </a:lnTo>
                <a:lnTo>
                  <a:pt x="565531" y="1006043"/>
                </a:lnTo>
                <a:lnTo>
                  <a:pt x="622084" y="1006043"/>
                </a:lnTo>
                <a:lnTo>
                  <a:pt x="622084" y="930643"/>
                </a:lnTo>
                <a:lnTo>
                  <a:pt x="527837" y="930643"/>
                </a:lnTo>
                <a:lnTo>
                  <a:pt x="527837" y="1006043"/>
                </a:lnTo>
                <a:lnTo>
                  <a:pt x="527837" y="1062596"/>
                </a:lnTo>
                <a:lnTo>
                  <a:pt x="527837" y="1100289"/>
                </a:lnTo>
                <a:lnTo>
                  <a:pt x="527837" y="1156843"/>
                </a:lnTo>
                <a:lnTo>
                  <a:pt x="527837" y="1194549"/>
                </a:lnTo>
                <a:lnTo>
                  <a:pt x="527837" y="1251089"/>
                </a:lnTo>
                <a:lnTo>
                  <a:pt x="471284" y="1251089"/>
                </a:lnTo>
                <a:lnTo>
                  <a:pt x="471284" y="1194549"/>
                </a:lnTo>
                <a:lnTo>
                  <a:pt x="527837" y="1194549"/>
                </a:lnTo>
                <a:lnTo>
                  <a:pt x="527837" y="1156843"/>
                </a:lnTo>
                <a:lnTo>
                  <a:pt x="471284" y="1156843"/>
                </a:lnTo>
                <a:lnTo>
                  <a:pt x="471284" y="1100289"/>
                </a:lnTo>
                <a:lnTo>
                  <a:pt x="527837" y="1100289"/>
                </a:lnTo>
                <a:lnTo>
                  <a:pt x="527837" y="1062596"/>
                </a:lnTo>
                <a:lnTo>
                  <a:pt x="471284" y="1062596"/>
                </a:lnTo>
                <a:lnTo>
                  <a:pt x="471284" y="1015466"/>
                </a:lnTo>
                <a:lnTo>
                  <a:pt x="471284" y="1006043"/>
                </a:lnTo>
                <a:lnTo>
                  <a:pt x="527837" y="1006043"/>
                </a:lnTo>
                <a:lnTo>
                  <a:pt x="527837" y="930643"/>
                </a:lnTo>
                <a:lnTo>
                  <a:pt x="499554" y="930643"/>
                </a:lnTo>
                <a:lnTo>
                  <a:pt x="499554" y="902373"/>
                </a:lnTo>
                <a:lnTo>
                  <a:pt x="498424" y="901242"/>
                </a:lnTo>
                <a:lnTo>
                  <a:pt x="480707" y="883513"/>
                </a:lnTo>
                <a:lnTo>
                  <a:pt x="452424" y="855243"/>
                </a:lnTo>
                <a:lnTo>
                  <a:pt x="452424" y="931773"/>
                </a:lnTo>
                <a:lnTo>
                  <a:pt x="421601" y="949490"/>
                </a:lnTo>
                <a:lnTo>
                  <a:pt x="452424" y="967219"/>
                </a:lnTo>
                <a:lnTo>
                  <a:pt x="434797" y="997750"/>
                </a:lnTo>
                <a:lnTo>
                  <a:pt x="424154" y="991590"/>
                </a:lnTo>
                <a:lnTo>
                  <a:pt x="424154" y="1156843"/>
                </a:lnTo>
                <a:lnTo>
                  <a:pt x="424154" y="1288796"/>
                </a:lnTo>
                <a:lnTo>
                  <a:pt x="348742" y="1288796"/>
                </a:lnTo>
                <a:lnTo>
                  <a:pt x="348742" y="1251089"/>
                </a:lnTo>
                <a:lnTo>
                  <a:pt x="348742" y="1194549"/>
                </a:lnTo>
                <a:lnTo>
                  <a:pt x="348742" y="1156843"/>
                </a:lnTo>
                <a:lnTo>
                  <a:pt x="424154" y="1156843"/>
                </a:lnTo>
                <a:lnTo>
                  <a:pt x="424154" y="991590"/>
                </a:lnTo>
                <a:lnTo>
                  <a:pt x="404063" y="979944"/>
                </a:lnTo>
                <a:lnTo>
                  <a:pt x="404063" y="1015466"/>
                </a:lnTo>
                <a:lnTo>
                  <a:pt x="368820" y="1015466"/>
                </a:lnTo>
                <a:lnTo>
                  <a:pt x="368820" y="1006043"/>
                </a:lnTo>
                <a:lnTo>
                  <a:pt x="368820" y="997750"/>
                </a:lnTo>
                <a:lnTo>
                  <a:pt x="368820" y="979944"/>
                </a:lnTo>
                <a:lnTo>
                  <a:pt x="338086" y="997750"/>
                </a:lnTo>
                <a:lnTo>
                  <a:pt x="320471" y="967219"/>
                </a:lnTo>
                <a:lnTo>
                  <a:pt x="351282" y="949490"/>
                </a:lnTo>
                <a:lnTo>
                  <a:pt x="320471" y="931773"/>
                </a:lnTo>
                <a:lnTo>
                  <a:pt x="338086" y="901242"/>
                </a:lnTo>
                <a:lnTo>
                  <a:pt x="368820" y="919060"/>
                </a:lnTo>
                <a:lnTo>
                  <a:pt x="368820" y="901242"/>
                </a:lnTo>
                <a:lnTo>
                  <a:pt x="368820" y="883513"/>
                </a:lnTo>
                <a:lnTo>
                  <a:pt x="404063" y="883513"/>
                </a:lnTo>
                <a:lnTo>
                  <a:pt x="404063" y="919060"/>
                </a:lnTo>
                <a:lnTo>
                  <a:pt x="434797" y="901242"/>
                </a:lnTo>
                <a:lnTo>
                  <a:pt x="452424" y="931773"/>
                </a:lnTo>
                <a:lnTo>
                  <a:pt x="452424" y="855243"/>
                </a:lnTo>
                <a:lnTo>
                  <a:pt x="386448" y="789266"/>
                </a:lnTo>
                <a:lnTo>
                  <a:pt x="301625" y="874090"/>
                </a:lnTo>
                <a:lnTo>
                  <a:pt x="301625" y="1006043"/>
                </a:lnTo>
                <a:lnTo>
                  <a:pt x="301625" y="1062596"/>
                </a:lnTo>
                <a:lnTo>
                  <a:pt x="301625" y="1100289"/>
                </a:lnTo>
                <a:lnTo>
                  <a:pt x="301625" y="1156843"/>
                </a:lnTo>
                <a:lnTo>
                  <a:pt x="301625" y="1194549"/>
                </a:lnTo>
                <a:lnTo>
                  <a:pt x="301625" y="1251089"/>
                </a:lnTo>
                <a:lnTo>
                  <a:pt x="245071" y="1251089"/>
                </a:lnTo>
                <a:lnTo>
                  <a:pt x="245071" y="1194549"/>
                </a:lnTo>
                <a:lnTo>
                  <a:pt x="301625" y="1194549"/>
                </a:lnTo>
                <a:lnTo>
                  <a:pt x="301625" y="1156843"/>
                </a:lnTo>
                <a:lnTo>
                  <a:pt x="245071" y="1156843"/>
                </a:lnTo>
                <a:lnTo>
                  <a:pt x="245071" y="1100289"/>
                </a:lnTo>
                <a:lnTo>
                  <a:pt x="301625" y="1100289"/>
                </a:lnTo>
                <a:lnTo>
                  <a:pt x="301625" y="1062596"/>
                </a:lnTo>
                <a:lnTo>
                  <a:pt x="245071" y="1062596"/>
                </a:lnTo>
                <a:lnTo>
                  <a:pt x="245071" y="1006043"/>
                </a:lnTo>
                <a:lnTo>
                  <a:pt x="301625" y="1006043"/>
                </a:lnTo>
                <a:lnTo>
                  <a:pt x="301625" y="874090"/>
                </a:lnTo>
                <a:lnTo>
                  <a:pt x="273342" y="902373"/>
                </a:lnTo>
                <a:lnTo>
                  <a:pt x="273342" y="930643"/>
                </a:lnTo>
                <a:lnTo>
                  <a:pt x="207365" y="930643"/>
                </a:lnTo>
                <a:lnTo>
                  <a:pt x="207365" y="1251089"/>
                </a:lnTo>
                <a:lnTo>
                  <a:pt x="150812" y="1251089"/>
                </a:lnTo>
                <a:lnTo>
                  <a:pt x="150812" y="1194549"/>
                </a:lnTo>
                <a:lnTo>
                  <a:pt x="207365" y="1194549"/>
                </a:lnTo>
                <a:lnTo>
                  <a:pt x="207365" y="1156843"/>
                </a:lnTo>
                <a:lnTo>
                  <a:pt x="150812" y="1156843"/>
                </a:lnTo>
                <a:lnTo>
                  <a:pt x="150812" y="1100289"/>
                </a:lnTo>
                <a:lnTo>
                  <a:pt x="207365" y="1100289"/>
                </a:lnTo>
                <a:lnTo>
                  <a:pt x="207365" y="1062596"/>
                </a:lnTo>
                <a:lnTo>
                  <a:pt x="150812" y="1062596"/>
                </a:lnTo>
                <a:lnTo>
                  <a:pt x="150812" y="1006043"/>
                </a:lnTo>
                <a:lnTo>
                  <a:pt x="207365" y="1006043"/>
                </a:lnTo>
                <a:lnTo>
                  <a:pt x="207365" y="930643"/>
                </a:lnTo>
                <a:lnTo>
                  <a:pt x="113106" y="930643"/>
                </a:lnTo>
                <a:lnTo>
                  <a:pt x="113106" y="1006043"/>
                </a:lnTo>
                <a:lnTo>
                  <a:pt x="113106" y="1062596"/>
                </a:lnTo>
                <a:lnTo>
                  <a:pt x="113106" y="1100289"/>
                </a:lnTo>
                <a:lnTo>
                  <a:pt x="113106" y="1156843"/>
                </a:lnTo>
                <a:lnTo>
                  <a:pt x="113106" y="1194549"/>
                </a:lnTo>
                <a:lnTo>
                  <a:pt x="113106" y="1251089"/>
                </a:lnTo>
                <a:lnTo>
                  <a:pt x="56553" y="1251089"/>
                </a:lnTo>
                <a:lnTo>
                  <a:pt x="56553" y="1194549"/>
                </a:lnTo>
                <a:lnTo>
                  <a:pt x="113106" y="1194549"/>
                </a:lnTo>
                <a:lnTo>
                  <a:pt x="113106" y="1156843"/>
                </a:lnTo>
                <a:lnTo>
                  <a:pt x="56553" y="1156843"/>
                </a:lnTo>
                <a:lnTo>
                  <a:pt x="56553" y="1100289"/>
                </a:lnTo>
                <a:lnTo>
                  <a:pt x="113106" y="1100289"/>
                </a:lnTo>
                <a:lnTo>
                  <a:pt x="113106" y="1062596"/>
                </a:lnTo>
                <a:lnTo>
                  <a:pt x="56553" y="1062596"/>
                </a:lnTo>
                <a:lnTo>
                  <a:pt x="56553" y="1006043"/>
                </a:lnTo>
                <a:lnTo>
                  <a:pt x="113106" y="1006043"/>
                </a:lnTo>
                <a:lnTo>
                  <a:pt x="113106" y="930643"/>
                </a:lnTo>
                <a:lnTo>
                  <a:pt x="0" y="930643"/>
                </a:lnTo>
                <a:lnTo>
                  <a:pt x="0" y="968349"/>
                </a:lnTo>
                <a:lnTo>
                  <a:pt x="18859" y="968349"/>
                </a:lnTo>
                <a:lnTo>
                  <a:pt x="18859" y="1326489"/>
                </a:lnTo>
                <a:lnTo>
                  <a:pt x="754037" y="1326489"/>
                </a:lnTo>
                <a:lnTo>
                  <a:pt x="754037" y="1288796"/>
                </a:lnTo>
                <a:lnTo>
                  <a:pt x="754037" y="1251089"/>
                </a:lnTo>
                <a:lnTo>
                  <a:pt x="754037" y="968349"/>
                </a:lnTo>
                <a:lnTo>
                  <a:pt x="772896" y="968349"/>
                </a:lnTo>
                <a:lnTo>
                  <a:pt x="772896" y="930643"/>
                </a:lnTo>
                <a:close/>
              </a:path>
              <a:path w="792479" h="1326514" extrusionOk="0">
                <a:moveTo>
                  <a:pt x="792238" y="358140"/>
                </a:moveTo>
                <a:lnTo>
                  <a:pt x="788974" y="309524"/>
                </a:lnTo>
                <a:lnTo>
                  <a:pt x="779462" y="262890"/>
                </a:lnTo>
                <a:lnTo>
                  <a:pt x="764108" y="218681"/>
                </a:lnTo>
                <a:lnTo>
                  <a:pt x="743369" y="177330"/>
                </a:lnTo>
                <a:lnTo>
                  <a:pt x="735685" y="165963"/>
                </a:lnTo>
                <a:lnTo>
                  <a:pt x="735685" y="358140"/>
                </a:lnTo>
                <a:lnTo>
                  <a:pt x="731774" y="406768"/>
                </a:lnTo>
                <a:lnTo>
                  <a:pt x="731748" y="407123"/>
                </a:lnTo>
                <a:lnTo>
                  <a:pt x="720382" y="453402"/>
                </a:lnTo>
                <a:lnTo>
                  <a:pt x="720344" y="453567"/>
                </a:lnTo>
                <a:lnTo>
                  <a:pt x="702068" y="496862"/>
                </a:lnTo>
                <a:lnTo>
                  <a:pt x="677570" y="536371"/>
                </a:lnTo>
                <a:lnTo>
                  <a:pt x="647446" y="571500"/>
                </a:lnTo>
                <a:lnTo>
                  <a:pt x="612317" y="601624"/>
                </a:lnTo>
                <a:lnTo>
                  <a:pt x="572795" y="626122"/>
                </a:lnTo>
                <a:lnTo>
                  <a:pt x="529501" y="644398"/>
                </a:lnTo>
                <a:lnTo>
                  <a:pt x="483057" y="655802"/>
                </a:lnTo>
                <a:lnTo>
                  <a:pt x="434073" y="659739"/>
                </a:lnTo>
                <a:lnTo>
                  <a:pt x="385089" y="655802"/>
                </a:lnTo>
                <a:lnTo>
                  <a:pt x="338645" y="644398"/>
                </a:lnTo>
                <a:lnTo>
                  <a:pt x="295351" y="626122"/>
                </a:lnTo>
                <a:lnTo>
                  <a:pt x="255841" y="601624"/>
                </a:lnTo>
                <a:lnTo>
                  <a:pt x="220700" y="571500"/>
                </a:lnTo>
                <a:lnTo>
                  <a:pt x="190576" y="536371"/>
                </a:lnTo>
                <a:lnTo>
                  <a:pt x="166077" y="496862"/>
                </a:lnTo>
                <a:lnTo>
                  <a:pt x="147815" y="453567"/>
                </a:lnTo>
                <a:lnTo>
                  <a:pt x="136398" y="407123"/>
                </a:lnTo>
                <a:lnTo>
                  <a:pt x="132461" y="358140"/>
                </a:lnTo>
                <a:lnTo>
                  <a:pt x="136372" y="309524"/>
                </a:lnTo>
                <a:lnTo>
                  <a:pt x="136398" y="309156"/>
                </a:lnTo>
                <a:lnTo>
                  <a:pt x="147764" y="262890"/>
                </a:lnTo>
                <a:lnTo>
                  <a:pt x="166077" y="219430"/>
                </a:lnTo>
                <a:lnTo>
                  <a:pt x="190576" y="179908"/>
                </a:lnTo>
                <a:lnTo>
                  <a:pt x="220700" y="144780"/>
                </a:lnTo>
                <a:lnTo>
                  <a:pt x="255841" y="114668"/>
                </a:lnTo>
                <a:lnTo>
                  <a:pt x="295351" y="90157"/>
                </a:lnTo>
                <a:lnTo>
                  <a:pt x="338645" y="71894"/>
                </a:lnTo>
                <a:lnTo>
                  <a:pt x="385089" y="60490"/>
                </a:lnTo>
                <a:lnTo>
                  <a:pt x="434073" y="56540"/>
                </a:lnTo>
                <a:lnTo>
                  <a:pt x="483057" y="60490"/>
                </a:lnTo>
                <a:lnTo>
                  <a:pt x="529501" y="71894"/>
                </a:lnTo>
                <a:lnTo>
                  <a:pt x="572795" y="90157"/>
                </a:lnTo>
                <a:lnTo>
                  <a:pt x="612317" y="114668"/>
                </a:lnTo>
                <a:lnTo>
                  <a:pt x="647446" y="144780"/>
                </a:lnTo>
                <a:lnTo>
                  <a:pt x="677570" y="179908"/>
                </a:lnTo>
                <a:lnTo>
                  <a:pt x="702068" y="219430"/>
                </a:lnTo>
                <a:lnTo>
                  <a:pt x="720344" y="262712"/>
                </a:lnTo>
                <a:lnTo>
                  <a:pt x="731748" y="309156"/>
                </a:lnTo>
                <a:lnTo>
                  <a:pt x="735685" y="358140"/>
                </a:lnTo>
                <a:lnTo>
                  <a:pt x="735685" y="165963"/>
                </a:lnTo>
                <a:lnTo>
                  <a:pt x="687387" y="104851"/>
                </a:lnTo>
                <a:lnTo>
                  <a:pt x="652995" y="74587"/>
                </a:lnTo>
                <a:lnTo>
                  <a:pt x="614908" y="48869"/>
                </a:lnTo>
                <a:lnTo>
                  <a:pt x="573544" y="28117"/>
                </a:lnTo>
                <a:lnTo>
                  <a:pt x="529336" y="12776"/>
                </a:lnTo>
                <a:lnTo>
                  <a:pt x="482701" y="3263"/>
                </a:lnTo>
                <a:lnTo>
                  <a:pt x="434073" y="0"/>
                </a:lnTo>
                <a:lnTo>
                  <a:pt x="385445" y="3263"/>
                </a:lnTo>
                <a:lnTo>
                  <a:pt x="338810" y="12776"/>
                </a:lnTo>
                <a:lnTo>
                  <a:pt x="294601" y="28117"/>
                </a:lnTo>
                <a:lnTo>
                  <a:pt x="253250" y="48869"/>
                </a:lnTo>
                <a:lnTo>
                  <a:pt x="215150" y="74587"/>
                </a:lnTo>
                <a:lnTo>
                  <a:pt x="180759" y="104851"/>
                </a:lnTo>
                <a:lnTo>
                  <a:pt x="150495" y="139242"/>
                </a:lnTo>
                <a:lnTo>
                  <a:pt x="124777" y="177330"/>
                </a:lnTo>
                <a:lnTo>
                  <a:pt x="104038" y="218681"/>
                </a:lnTo>
                <a:lnTo>
                  <a:pt x="88747" y="262712"/>
                </a:lnTo>
                <a:lnTo>
                  <a:pt x="79248" y="309156"/>
                </a:lnTo>
                <a:lnTo>
                  <a:pt x="79171" y="309524"/>
                </a:lnTo>
                <a:lnTo>
                  <a:pt x="75907" y="358140"/>
                </a:lnTo>
                <a:lnTo>
                  <a:pt x="79171" y="406768"/>
                </a:lnTo>
                <a:lnTo>
                  <a:pt x="88696" y="453402"/>
                </a:lnTo>
                <a:lnTo>
                  <a:pt x="104038" y="497611"/>
                </a:lnTo>
                <a:lnTo>
                  <a:pt x="124777" y="538962"/>
                </a:lnTo>
                <a:lnTo>
                  <a:pt x="150495" y="577049"/>
                </a:lnTo>
                <a:lnTo>
                  <a:pt x="180759" y="611441"/>
                </a:lnTo>
                <a:lnTo>
                  <a:pt x="215150" y="641705"/>
                </a:lnTo>
                <a:lnTo>
                  <a:pt x="253250" y="667423"/>
                </a:lnTo>
                <a:lnTo>
                  <a:pt x="294601" y="688162"/>
                </a:lnTo>
                <a:lnTo>
                  <a:pt x="338810" y="703516"/>
                </a:lnTo>
                <a:lnTo>
                  <a:pt x="364832" y="708837"/>
                </a:lnTo>
                <a:lnTo>
                  <a:pt x="222351" y="851382"/>
                </a:lnTo>
                <a:lnTo>
                  <a:pt x="248920" y="877963"/>
                </a:lnTo>
                <a:lnTo>
                  <a:pt x="386448" y="740549"/>
                </a:lnTo>
                <a:lnTo>
                  <a:pt x="523963" y="877963"/>
                </a:lnTo>
                <a:lnTo>
                  <a:pt x="550545" y="851382"/>
                </a:lnTo>
                <a:lnTo>
                  <a:pt x="414172" y="714959"/>
                </a:lnTo>
                <a:lnTo>
                  <a:pt x="434073" y="716292"/>
                </a:lnTo>
                <a:lnTo>
                  <a:pt x="482701" y="713028"/>
                </a:lnTo>
                <a:lnTo>
                  <a:pt x="529336" y="703516"/>
                </a:lnTo>
                <a:lnTo>
                  <a:pt x="573544" y="688162"/>
                </a:lnTo>
                <a:lnTo>
                  <a:pt x="614908" y="667423"/>
                </a:lnTo>
                <a:lnTo>
                  <a:pt x="626275" y="659739"/>
                </a:lnTo>
                <a:lnTo>
                  <a:pt x="652995" y="641705"/>
                </a:lnTo>
                <a:lnTo>
                  <a:pt x="687387" y="611441"/>
                </a:lnTo>
                <a:lnTo>
                  <a:pt x="717651" y="577049"/>
                </a:lnTo>
                <a:lnTo>
                  <a:pt x="743369" y="538962"/>
                </a:lnTo>
                <a:lnTo>
                  <a:pt x="764108" y="497611"/>
                </a:lnTo>
                <a:lnTo>
                  <a:pt x="779399" y="453567"/>
                </a:lnTo>
                <a:lnTo>
                  <a:pt x="779462" y="453402"/>
                </a:lnTo>
                <a:lnTo>
                  <a:pt x="788898" y="407123"/>
                </a:lnTo>
                <a:lnTo>
                  <a:pt x="788974" y="406768"/>
                </a:lnTo>
                <a:lnTo>
                  <a:pt x="792238" y="35814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1" name="Google Shape;111;p12"/>
          <p:cNvSpPr txBox="1"/>
          <p:nvPr/>
        </p:nvSpPr>
        <p:spPr>
          <a:xfrm>
            <a:off x="5160770" y="6202125"/>
            <a:ext cx="674714"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dirty="0">
                <a:solidFill>
                  <a:srgbClr val="082A39"/>
                </a:solidFill>
                <a:latin typeface="Arial"/>
                <a:ea typeface="Arial"/>
                <a:cs typeface="Arial"/>
                <a:sym typeface="Arial"/>
              </a:rPr>
              <a:t>Hospital</a:t>
            </a:r>
            <a:endParaRPr sz="1400" dirty="0">
              <a:latin typeface="Arial"/>
              <a:ea typeface="Arial"/>
              <a:cs typeface="Arial"/>
              <a:sym typeface="Arial"/>
            </a:endParaRPr>
          </a:p>
        </p:txBody>
      </p:sp>
      <p:sp>
        <p:nvSpPr>
          <p:cNvPr id="112" name="Google Shape;112;p12"/>
          <p:cNvSpPr/>
          <p:nvPr/>
        </p:nvSpPr>
        <p:spPr>
          <a:xfrm>
            <a:off x="10747197" y="1518665"/>
            <a:ext cx="528320" cy="754380"/>
          </a:xfrm>
          <a:custGeom>
            <a:avLst/>
            <a:gdLst/>
            <a:ahLst/>
            <a:cxnLst/>
            <a:rect l="l" t="t" r="r" b="b"/>
            <a:pathLst>
              <a:path w="528320" h="754380" extrusionOk="0">
                <a:moveTo>
                  <a:pt x="414718" y="301904"/>
                </a:moveTo>
                <a:lnTo>
                  <a:pt x="114668" y="301904"/>
                </a:lnTo>
                <a:lnTo>
                  <a:pt x="114668" y="305714"/>
                </a:lnTo>
                <a:lnTo>
                  <a:pt x="113106" y="305714"/>
                </a:lnTo>
                <a:lnTo>
                  <a:pt x="113106" y="310794"/>
                </a:lnTo>
                <a:lnTo>
                  <a:pt x="113106" y="449211"/>
                </a:lnTo>
                <a:lnTo>
                  <a:pt x="115582" y="449211"/>
                </a:lnTo>
                <a:lnTo>
                  <a:pt x="115582" y="453021"/>
                </a:lnTo>
                <a:lnTo>
                  <a:pt x="414718" y="453021"/>
                </a:lnTo>
                <a:lnTo>
                  <a:pt x="414718" y="449211"/>
                </a:lnTo>
                <a:lnTo>
                  <a:pt x="414718" y="310794"/>
                </a:lnTo>
                <a:lnTo>
                  <a:pt x="414718" y="305714"/>
                </a:lnTo>
                <a:lnTo>
                  <a:pt x="414718" y="301904"/>
                </a:lnTo>
                <a:close/>
              </a:path>
              <a:path w="528320" h="754380" extrusionOk="0">
                <a:moveTo>
                  <a:pt x="414718" y="188506"/>
                </a:moveTo>
                <a:lnTo>
                  <a:pt x="411734" y="173863"/>
                </a:lnTo>
                <a:lnTo>
                  <a:pt x="403644" y="161874"/>
                </a:lnTo>
                <a:lnTo>
                  <a:pt x="391655" y="153784"/>
                </a:lnTo>
                <a:lnTo>
                  <a:pt x="377012" y="150799"/>
                </a:lnTo>
                <a:lnTo>
                  <a:pt x="341198" y="150799"/>
                </a:lnTo>
                <a:lnTo>
                  <a:pt x="339305" y="148920"/>
                </a:lnTo>
                <a:lnTo>
                  <a:pt x="339305" y="114985"/>
                </a:lnTo>
                <a:lnTo>
                  <a:pt x="341198" y="113106"/>
                </a:lnTo>
                <a:lnTo>
                  <a:pt x="373240" y="113106"/>
                </a:lnTo>
                <a:lnTo>
                  <a:pt x="377012" y="109334"/>
                </a:lnTo>
                <a:lnTo>
                  <a:pt x="377012" y="37706"/>
                </a:lnTo>
                <a:lnTo>
                  <a:pt x="374040" y="23063"/>
                </a:lnTo>
                <a:lnTo>
                  <a:pt x="365937" y="11074"/>
                </a:lnTo>
                <a:lnTo>
                  <a:pt x="353949" y="2984"/>
                </a:lnTo>
                <a:lnTo>
                  <a:pt x="339305" y="0"/>
                </a:lnTo>
                <a:lnTo>
                  <a:pt x="75399" y="0"/>
                </a:lnTo>
                <a:lnTo>
                  <a:pt x="60756" y="2984"/>
                </a:lnTo>
                <a:lnTo>
                  <a:pt x="48768" y="11074"/>
                </a:lnTo>
                <a:lnTo>
                  <a:pt x="40665" y="23063"/>
                </a:lnTo>
                <a:lnTo>
                  <a:pt x="37693" y="37706"/>
                </a:lnTo>
                <a:lnTo>
                  <a:pt x="37693" y="109334"/>
                </a:lnTo>
                <a:lnTo>
                  <a:pt x="41465" y="113106"/>
                </a:lnTo>
                <a:lnTo>
                  <a:pt x="73507" y="113106"/>
                </a:lnTo>
                <a:lnTo>
                  <a:pt x="75399" y="114985"/>
                </a:lnTo>
                <a:lnTo>
                  <a:pt x="75399" y="148920"/>
                </a:lnTo>
                <a:lnTo>
                  <a:pt x="73507" y="150799"/>
                </a:lnTo>
                <a:lnTo>
                  <a:pt x="37693" y="150799"/>
                </a:lnTo>
                <a:lnTo>
                  <a:pt x="23063" y="153784"/>
                </a:lnTo>
                <a:lnTo>
                  <a:pt x="11074" y="161874"/>
                </a:lnTo>
                <a:lnTo>
                  <a:pt x="2971" y="173863"/>
                </a:lnTo>
                <a:lnTo>
                  <a:pt x="0" y="188506"/>
                </a:lnTo>
                <a:lnTo>
                  <a:pt x="0" y="640905"/>
                </a:lnTo>
                <a:lnTo>
                  <a:pt x="2971" y="655535"/>
                </a:lnTo>
                <a:lnTo>
                  <a:pt x="11074" y="667524"/>
                </a:lnTo>
                <a:lnTo>
                  <a:pt x="23063" y="675627"/>
                </a:lnTo>
                <a:lnTo>
                  <a:pt x="37693" y="678599"/>
                </a:lnTo>
                <a:lnTo>
                  <a:pt x="169659" y="678599"/>
                </a:lnTo>
                <a:lnTo>
                  <a:pt x="178574" y="634695"/>
                </a:lnTo>
                <a:lnTo>
                  <a:pt x="202882" y="598728"/>
                </a:lnTo>
                <a:lnTo>
                  <a:pt x="238836" y="574433"/>
                </a:lnTo>
                <a:lnTo>
                  <a:pt x="282752" y="565505"/>
                </a:lnTo>
                <a:lnTo>
                  <a:pt x="414718" y="565505"/>
                </a:lnTo>
                <a:lnTo>
                  <a:pt x="414718" y="490105"/>
                </a:lnTo>
                <a:lnTo>
                  <a:pt x="94246" y="490105"/>
                </a:lnTo>
                <a:lnTo>
                  <a:pt x="86931" y="488619"/>
                </a:lnTo>
                <a:lnTo>
                  <a:pt x="80937" y="484568"/>
                </a:lnTo>
                <a:lnTo>
                  <a:pt x="76885" y="478574"/>
                </a:lnTo>
                <a:lnTo>
                  <a:pt x="75399" y="471258"/>
                </a:lnTo>
                <a:lnTo>
                  <a:pt x="75399" y="282752"/>
                </a:lnTo>
                <a:lnTo>
                  <a:pt x="76885" y="275437"/>
                </a:lnTo>
                <a:lnTo>
                  <a:pt x="80937" y="269443"/>
                </a:lnTo>
                <a:lnTo>
                  <a:pt x="86931" y="265391"/>
                </a:lnTo>
                <a:lnTo>
                  <a:pt x="94246" y="263906"/>
                </a:lnTo>
                <a:lnTo>
                  <a:pt x="414718" y="263906"/>
                </a:lnTo>
                <a:lnTo>
                  <a:pt x="414718" y="188506"/>
                </a:lnTo>
                <a:close/>
              </a:path>
              <a:path w="528320" h="754380" extrusionOk="0">
                <a:moveTo>
                  <a:pt x="527824" y="678599"/>
                </a:moveTo>
                <a:lnTo>
                  <a:pt x="521868" y="649325"/>
                </a:lnTo>
                <a:lnTo>
                  <a:pt x="516178" y="640905"/>
                </a:lnTo>
                <a:lnTo>
                  <a:pt x="505675" y="625348"/>
                </a:lnTo>
                <a:lnTo>
                  <a:pt x="481698" y="609155"/>
                </a:lnTo>
                <a:lnTo>
                  <a:pt x="452412" y="603199"/>
                </a:lnTo>
                <a:lnTo>
                  <a:pt x="367588" y="603199"/>
                </a:lnTo>
                <a:lnTo>
                  <a:pt x="367588" y="640905"/>
                </a:lnTo>
                <a:lnTo>
                  <a:pt x="367588" y="716305"/>
                </a:lnTo>
                <a:lnTo>
                  <a:pt x="282752" y="716305"/>
                </a:lnTo>
                <a:lnTo>
                  <a:pt x="268122" y="713333"/>
                </a:lnTo>
                <a:lnTo>
                  <a:pt x="256133" y="705231"/>
                </a:lnTo>
                <a:lnTo>
                  <a:pt x="248031" y="693242"/>
                </a:lnTo>
                <a:lnTo>
                  <a:pt x="245059" y="678599"/>
                </a:lnTo>
                <a:lnTo>
                  <a:pt x="248031" y="663968"/>
                </a:lnTo>
                <a:lnTo>
                  <a:pt x="256133" y="651979"/>
                </a:lnTo>
                <a:lnTo>
                  <a:pt x="268122" y="643877"/>
                </a:lnTo>
                <a:lnTo>
                  <a:pt x="282752" y="640905"/>
                </a:lnTo>
                <a:lnTo>
                  <a:pt x="367588" y="640905"/>
                </a:lnTo>
                <a:lnTo>
                  <a:pt x="367588" y="603199"/>
                </a:lnTo>
                <a:lnTo>
                  <a:pt x="282752" y="603199"/>
                </a:lnTo>
                <a:lnTo>
                  <a:pt x="253479" y="609155"/>
                </a:lnTo>
                <a:lnTo>
                  <a:pt x="229501" y="625348"/>
                </a:lnTo>
                <a:lnTo>
                  <a:pt x="213309" y="649325"/>
                </a:lnTo>
                <a:lnTo>
                  <a:pt x="207352" y="678599"/>
                </a:lnTo>
                <a:lnTo>
                  <a:pt x="213309" y="707885"/>
                </a:lnTo>
                <a:lnTo>
                  <a:pt x="229501" y="731850"/>
                </a:lnTo>
                <a:lnTo>
                  <a:pt x="253479" y="748055"/>
                </a:lnTo>
                <a:lnTo>
                  <a:pt x="282752" y="753999"/>
                </a:lnTo>
                <a:lnTo>
                  <a:pt x="452412" y="753999"/>
                </a:lnTo>
                <a:lnTo>
                  <a:pt x="481698" y="748055"/>
                </a:lnTo>
                <a:lnTo>
                  <a:pt x="505675" y="731850"/>
                </a:lnTo>
                <a:lnTo>
                  <a:pt x="516178" y="716305"/>
                </a:lnTo>
                <a:lnTo>
                  <a:pt x="521868" y="707885"/>
                </a:lnTo>
                <a:lnTo>
                  <a:pt x="527824" y="678599"/>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3" name="Google Shape;113;p12"/>
          <p:cNvSpPr txBox="1"/>
          <p:nvPr/>
        </p:nvSpPr>
        <p:spPr>
          <a:xfrm>
            <a:off x="10493229" y="2373697"/>
            <a:ext cx="963848"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dirty="0">
                <a:solidFill>
                  <a:srgbClr val="082A39"/>
                </a:solidFill>
                <a:latin typeface="Arial"/>
                <a:ea typeface="Arial"/>
                <a:cs typeface="Arial"/>
                <a:sym typeface="Arial"/>
              </a:rPr>
              <a:t>Pharmacy</a:t>
            </a:r>
            <a:endParaRPr sz="1400" dirty="0">
              <a:latin typeface="Arial"/>
              <a:ea typeface="Arial"/>
              <a:cs typeface="Arial"/>
              <a:sym typeface="Arial"/>
            </a:endParaRPr>
          </a:p>
        </p:txBody>
      </p:sp>
      <p:sp>
        <p:nvSpPr>
          <p:cNvPr id="114" name="Google Shape;114;p12"/>
          <p:cNvSpPr/>
          <p:nvPr/>
        </p:nvSpPr>
        <p:spPr>
          <a:xfrm>
            <a:off x="9243136" y="3613264"/>
            <a:ext cx="697865" cy="584835"/>
          </a:xfrm>
          <a:custGeom>
            <a:avLst/>
            <a:gdLst/>
            <a:ahLst/>
            <a:cxnLst/>
            <a:rect l="l" t="t" r="r" b="b"/>
            <a:pathLst>
              <a:path w="697865" h="584835" extrusionOk="0">
                <a:moveTo>
                  <a:pt x="103695" y="433717"/>
                </a:moveTo>
                <a:lnTo>
                  <a:pt x="65989" y="433717"/>
                </a:lnTo>
                <a:lnTo>
                  <a:pt x="65989" y="471436"/>
                </a:lnTo>
                <a:lnTo>
                  <a:pt x="103695" y="471436"/>
                </a:lnTo>
                <a:lnTo>
                  <a:pt x="103695" y="433717"/>
                </a:lnTo>
                <a:close/>
              </a:path>
              <a:path w="697865" h="584835" extrusionOk="0">
                <a:moveTo>
                  <a:pt x="103695" y="358152"/>
                </a:moveTo>
                <a:lnTo>
                  <a:pt x="65989" y="358152"/>
                </a:lnTo>
                <a:lnTo>
                  <a:pt x="65989" y="395871"/>
                </a:lnTo>
                <a:lnTo>
                  <a:pt x="103695" y="395871"/>
                </a:lnTo>
                <a:lnTo>
                  <a:pt x="103695" y="358152"/>
                </a:lnTo>
                <a:close/>
              </a:path>
              <a:path w="697865" h="584835" extrusionOk="0">
                <a:moveTo>
                  <a:pt x="103695" y="282752"/>
                </a:moveTo>
                <a:lnTo>
                  <a:pt x="65989" y="282752"/>
                </a:lnTo>
                <a:lnTo>
                  <a:pt x="65989" y="320471"/>
                </a:lnTo>
                <a:lnTo>
                  <a:pt x="103695" y="320471"/>
                </a:lnTo>
                <a:lnTo>
                  <a:pt x="103695" y="282752"/>
                </a:lnTo>
                <a:close/>
              </a:path>
              <a:path w="697865" h="584835" extrusionOk="0">
                <a:moveTo>
                  <a:pt x="179095" y="433717"/>
                </a:moveTo>
                <a:lnTo>
                  <a:pt x="141401" y="433717"/>
                </a:lnTo>
                <a:lnTo>
                  <a:pt x="141401" y="471436"/>
                </a:lnTo>
                <a:lnTo>
                  <a:pt x="179095" y="471436"/>
                </a:lnTo>
                <a:lnTo>
                  <a:pt x="179095" y="433717"/>
                </a:lnTo>
                <a:close/>
              </a:path>
              <a:path w="697865" h="584835" extrusionOk="0">
                <a:moveTo>
                  <a:pt x="179095" y="358152"/>
                </a:moveTo>
                <a:lnTo>
                  <a:pt x="141401" y="358152"/>
                </a:lnTo>
                <a:lnTo>
                  <a:pt x="141401" y="395871"/>
                </a:lnTo>
                <a:lnTo>
                  <a:pt x="179095" y="395871"/>
                </a:lnTo>
                <a:lnTo>
                  <a:pt x="179095" y="358152"/>
                </a:lnTo>
                <a:close/>
              </a:path>
              <a:path w="697865" h="584835" extrusionOk="0">
                <a:moveTo>
                  <a:pt x="179095" y="282752"/>
                </a:moveTo>
                <a:lnTo>
                  <a:pt x="141401" y="282752"/>
                </a:lnTo>
                <a:lnTo>
                  <a:pt x="141401" y="320471"/>
                </a:lnTo>
                <a:lnTo>
                  <a:pt x="179095" y="320471"/>
                </a:lnTo>
                <a:lnTo>
                  <a:pt x="179095" y="282752"/>
                </a:lnTo>
                <a:close/>
              </a:path>
              <a:path w="697865" h="584835" extrusionOk="0">
                <a:moveTo>
                  <a:pt x="207365" y="141554"/>
                </a:moveTo>
                <a:lnTo>
                  <a:pt x="169659" y="141554"/>
                </a:lnTo>
                <a:lnTo>
                  <a:pt x="169659" y="179260"/>
                </a:lnTo>
                <a:lnTo>
                  <a:pt x="207365" y="179260"/>
                </a:lnTo>
                <a:lnTo>
                  <a:pt x="207365" y="141554"/>
                </a:lnTo>
                <a:close/>
              </a:path>
              <a:path w="697865" h="584835" extrusionOk="0">
                <a:moveTo>
                  <a:pt x="207365" y="65989"/>
                </a:moveTo>
                <a:lnTo>
                  <a:pt x="169659" y="65989"/>
                </a:lnTo>
                <a:lnTo>
                  <a:pt x="169659" y="103695"/>
                </a:lnTo>
                <a:lnTo>
                  <a:pt x="207365" y="103695"/>
                </a:lnTo>
                <a:lnTo>
                  <a:pt x="207365" y="65989"/>
                </a:lnTo>
                <a:close/>
              </a:path>
              <a:path w="697865" h="584835" extrusionOk="0">
                <a:moveTo>
                  <a:pt x="282765" y="141554"/>
                </a:moveTo>
                <a:lnTo>
                  <a:pt x="245059" y="141554"/>
                </a:lnTo>
                <a:lnTo>
                  <a:pt x="245059" y="179260"/>
                </a:lnTo>
                <a:lnTo>
                  <a:pt x="282765" y="179260"/>
                </a:lnTo>
                <a:lnTo>
                  <a:pt x="282765" y="141554"/>
                </a:lnTo>
                <a:close/>
              </a:path>
              <a:path w="697865" h="584835" extrusionOk="0">
                <a:moveTo>
                  <a:pt x="282765" y="65989"/>
                </a:moveTo>
                <a:lnTo>
                  <a:pt x="245059" y="65989"/>
                </a:lnTo>
                <a:lnTo>
                  <a:pt x="245059" y="103695"/>
                </a:lnTo>
                <a:lnTo>
                  <a:pt x="282765" y="103695"/>
                </a:lnTo>
                <a:lnTo>
                  <a:pt x="282765" y="65989"/>
                </a:lnTo>
                <a:close/>
              </a:path>
              <a:path w="697865" h="584835" extrusionOk="0">
                <a:moveTo>
                  <a:pt x="329895" y="433717"/>
                </a:moveTo>
                <a:lnTo>
                  <a:pt x="292188" y="433717"/>
                </a:lnTo>
                <a:lnTo>
                  <a:pt x="292188" y="471436"/>
                </a:lnTo>
                <a:lnTo>
                  <a:pt x="329895" y="471436"/>
                </a:lnTo>
                <a:lnTo>
                  <a:pt x="329895" y="433717"/>
                </a:lnTo>
                <a:close/>
              </a:path>
              <a:path w="697865" h="584835" extrusionOk="0">
                <a:moveTo>
                  <a:pt x="329895" y="358152"/>
                </a:moveTo>
                <a:lnTo>
                  <a:pt x="292188" y="358152"/>
                </a:lnTo>
                <a:lnTo>
                  <a:pt x="292188" y="395871"/>
                </a:lnTo>
                <a:lnTo>
                  <a:pt x="329895" y="395871"/>
                </a:lnTo>
                <a:lnTo>
                  <a:pt x="329895" y="358152"/>
                </a:lnTo>
                <a:close/>
              </a:path>
              <a:path w="697865" h="584835" extrusionOk="0">
                <a:moveTo>
                  <a:pt x="405295" y="433717"/>
                </a:moveTo>
                <a:lnTo>
                  <a:pt x="367588" y="433717"/>
                </a:lnTo>
                <a:lnTo>
                  <a:pt x="367588" y="471436"/>
                </a:lnTo>
                <a:lnTo>
                  <a:pt x="405295" y="471436"/>
                </a:lnTo>
                <a:lnTo>
                  <a:pt x="405295" y="433717"/>
                </a:lnTo>
                <a:close/>
              </a:path>
              <a:path w="697865" h="584835" extrusionOk="0">
                <a:moveTo>
                  <a:pt x="405295" y="358152"/>
                </a:moveTo>
                <a:lnTo>
                  <a:pt x="367588" y="358152"/>
                </a:lnTo>
                <a:lnTo>
                  <a:pt x="367588" y="395871"/>
                </a:lnTo>
                <a:lnTo>
                  <a:pt x="405295" y="395871"/>
                </a:lnTo>
                <a:lnTo>
                  <a:pt x="405295" y="358152"/>
                </a:lnTo>
                <a:close/>
              </a:path>
              <a:path w="697865" h="584835" extrusionOk="0">
                <a:moveTo>
                  <a:pt x="556107" y="433717"/>
                </a:moveTo>
                <a:lnTo>
                  <a:pt x="518401" y="433717"/>
                </a:lnTo>
                <a:lnTo>
                  <a:pt x="518401" y="471436"/>
                </a:lnTo>
                <a:lnTo>
                  <a:pt x="556107" y="471436"/>
                </a:lnTo>
                <a:lnTo>
                  <a:pt x="556107" y="433717"/>
                </a:lnTo>
                <a:close/>
              </a:path>
              <a:path w="697865" h="584835" extrusionOk="0">
                <a:moveTo>
                  <a:pt x="556107" y="358152"/>
                </a:moveTo>
                <a:lnTo>
                  <a:pt x="518401" y="358152"/>
                </a:lnTo>
                <a:lnTo>
                  <a:pt x="518401" y="395871"/>
                </a:lnTo>
                <a:lnTo>
                  <a:pt x="556107" y="395871"/>
                </a:lnTo>
                <a:lnTo>
                  <a:pt x="556107" y="358152"/>
                </a:lnTo>
                <a:close/>
              </a:path>
              <a:path w="697865" h="584835" extrusionOk="0">
                <a:moveTo>
                  <a:pt x="556107" y="282752"/>
                </a:moveTo>
                <a:lnTo>
                  <a:pt x="518401" y="282752"/>
                </a:lnTo>
                <a:lnTo>
                  <a:pt x="518401" y="320471"/>
                </a:lnTo>
                <a:lnTo>
                  <a:pt x="556107" y="320471"/>
                </a:lnTo>
                <a:lnTo>
                  <a:pt x="556107" y="282752"/>
                </a:lnTo>
                <a:close/>
              </a:path>
              <a:path w="697865" h="584835" extrusionOk="0">
                <a:moveTo>
                  <a:pt x="556107" y="207518"/>
                </a:moveTo>
                <a:lnTo>
                  <a:pt x="518401" y="207518"/>
                </a:lnTo>
                <a:lnTo>
                  <a:pt x="518401" y="245237"/>
                </a:lnTo>
                <a:lnTo>
                  <a:pt x="556107" y="245237"/>
                </a:lnTo>
                <a:lnTo>
                  <a:pt x="556107" y="207518"/>
                </a:lnTo>
                <a:close/>
              </a:path>
              <a:path w="697865" h="584835" extrusionOk="0">
                <a:moveTo>
                  <a:pt x="556107" y="131965"/>
                </a:moveTo>
                <a:lnTo>
                  <a:pt x="518401" y="131965"/>
                </a:lnTo>
                <a:lnTo>
                  <a:pt x="518401" y="169672"/>
                </a:lnTo>
                <a:lnTo>
                  <a:pt x="556107" y="169672"/>
                </a:lnTo>
                <a:lnTo>
                  <a:pt x="556107" y="131965"/>
                </a:lnTo>
                <a:close/>
              </a:path>
              <a:path w="697865" h="584835" extrusionOk="0">
                <a:moveTo>
                  <a:pt x="631507" y="433717"/>
                </a:moveTo>
                <a:lnTo>
                  <a:pt x="593801" y="433717"/>
                </a:lnTo>
                <a:lnTo>
                  <a:pt x="593801" y="471436"/>
                </a:lnTo>
                <a:lnTo>
                  <a:pt x="631507" y="471436"/>
                </a:lnTo>
                <a:lnTo>
                  <a:pt x="631507" y="433717"/>
                </a:lnTo>
                <a:close/>
              </a:path>
              <a:path w="697865" h="584835" extrusionOk="0">
                <a:moveTo>
                  <a:pt x="631507" y="358152"/>
                </a:moveTo>
                <a:lnTo>
                  <a:pt x="593801" y="358152"/>
                </a:lnTo>
                <a:lnTo>
                  <a:pt x="593801" y="395871"/>
                </a:lnTo>
                <a:lnTo>
                  <a:pt x="631507" y="395871"/>
                </a:lnTo>
                <a:lnTo>
                  <a:pt x="631507" y="358152"/>
                </a:lnTo>
                <a:close/>
              </a:path>
              <a:path w="697865" h="584835" extrusionOk="0">
                <a:moveTo>
                  <a:pt x="631507" y="282752"/>
                </a:moveTo>
                <a:lnTo>
                  <a:pt x="593801" y="282752"/>
                </a:lnTo>
                <a:lnTo>
                  <a:pt x="593801" y="320471"/>
                </a:lnTo>
                <a:lnTo>
                  <a:pt x="631507" y="320471"/>
                </a:lnTo>
                <a:lnTo>
                  <a:pt x="631507" y="282752"/>
                </a:lnTo>
                <a:close/>
              </a:path>
              <a:path w="697865" h="584835" extrusionOk="0">
                <a:moveTo>
                  <a:pt x="631507" y="207518"/>
                </a:moveTo>
                <a:lnTo>
                  <a:pt x="593801" y="207518"/>
                </a:lnTo>
                <a:lnTo>
                  <a:pt x="593801" y="245237"/>
                </a:lnTo>
                <a:lnTo>
                  <a:pt x="631507" y="245237"/>
                </a:lnTo>
                <a:lnTo>
                  <a:pt x="631507" y="207518"/>
                </a:lnTo>
                <a:close/>
              </a:path>
              <a:path w="697865" h="584835" extrusionOk="0">
                <a:moveTo>
                  <a:pt x="631507" y="131965"/>
                </a:moveTo>
                <a:lnTo>
                  <a:pt x="593801" y="131965"/>
                </a:lnTo>
                <a:lnTo>
                  <a:pt x="593801" y="169672"/>
                </a:lnTo>
                <a:lnTo>
                  <a:pt x="631507" y="169672"/>
                </a:lnTo>
                <a:lnTo>
                  <a:pt x="631507" y="131965"/>
                </a:lnTo>
                <a:close/>
              </a:path>
              <a:path w="697865" h="584835" extrusionOk="0">
                <a:moveTo>
                  <a:pt x="697484" y="76517"/>
                </a:moveTo>
                <a:lnTo>
                  <a:pt x="678637" y="74168"/>
                </a:lnTo>
                <a:lnTo>
                  <a:pt x="678637" y="93154"/>
                </a:lnTo>
                <a:lnTo>
                  <a:pt x="678637" y="565505"/>
                </a:lnTo>
                <a:lnTo>
                  <a:pt x="593801" y="565505"/>
                </a:lnTo>
                <a:lnTo>
                  <a:pt x="593801" y="508952"/>
                </a:lnTo>
                <a:lnTo>
                  <a:pt x="556107" y="508952"/>
                </a:lnTo>
                <a:lnTo>
                  <a:pt x="556107" y="565505"/>
                </a:lnTo>
                <a:lnTo>
                  <a:pt x="471271" y="565505"/>
                </a:lnTo>
                <a:lnTo>
                  <a:pt x="471271" y="311035"/>
                </a:lnTo>
                <a:lnTo>
                  <a:pt x="471271" y="292176"/>
                </a:lnTo>
                <a:lnTo>
                  <a:pt x="471271" y="67233"/>
                </a:lnTo>
                <a:lnTo>
                  <a:pt x="678637" y="93154"/>
                </a:lnTo>
                <a:lnTo>
                  <a:pt x="678637" y="74168"/>
                </a:lnTo>
                <a:lnTo>
                  <a:pt x="623303" y="67233"/>
                </a:lnTo>
                <a:lnTo>
                  <a:pt x="452424" y="45872"/>
                </a:lnTo>
                <a:lnTo>
                  <a:pt x="452424" y="292176"/>
                </a:lnTo>
                <a:lnTo>
                  <a:pt x="452424" y="311035"/>
                </a:lnTo>
                <a:lnTo>
                  <a:pt x="452424" y="565505"/>
                </a:lnTo>
                <a:lnTo>
                  <a:pt x="367588" y="565505"/>
                </a:lnTo>
                <a:lnTo>
                  <a:pt x="367588" y="508952"/>
                </a:lnTo>
                <a:lnTo>
                  <a:pt x="329895" y="508952"/>
                </a:lnTo>
                <a:lnTo>
                  <a:pt x="329895" y="565505"/>
                </a:lnTo>
                <a:lnTo>
                  <a:pt x="245059" y="565505"/>
                </a:lnTo>
                <a:lnTo>
                  <a:pt x="245059" y="311035"/>
                </a:lnTo>
                <a:lnTo>
                  <a:pt x="452424" y="311035"/>
                </a:lnTo>
                <a:lnTo>
                  <a:pt x="452424" y="292176"/>
                </a:lnTo>
                <a:lnTo>
                  <a:pt x="348742" y="292176"/>
                </a:lnTo>
                <a:lnTo>
                  <a:pt x="348742" y="18859"/>
                </a:lnTo>
                <a:lnTo>
                  <a:pt x="348742" y="0"/>
                </a:lnTo>
                <a:lnTo>
                  <a:pt x="329895" y="0"/>
                </a:lnTo>
                <a:lnTo>
                  <a:pt x="329895" y="18859"/>
                </a:lnTo>
                <a:lnTo>
                  <a:pt x="329895" y="292176"/>
                </a:lnTo>
                <a:lnTo>
                  <a:pt x="245059" y="292176"/>
                </a:lnTo>
                <a:lnTo>
                  <a:pt x="245059" y="235635"/>
                </a:lnTo>
                <a:lnTo>
                  <a:pt x="245059" y="216776"/>
                </a:lnTo>
                <a:lnTo>
                  <a:pt x="226212" y="216776"/>
                </a:lnTo>
                <a:lnTo>
                  <a:pt x="226212" y="235635"/>
                </a:lnTo>
                <a:lnTo>
                  <a:pt x="226212" y="565505"/>
                </a:lnTo>
                <a:lnTo>
                  <a:pt x="141389" y="565505"/>
                </a:lnTo>
                <a:lnTo>
                  <a:pt x="141389" y="508952"/>
                </a:lnTo>
                <a:lnTo>
                  <a:pt x="103682" y="508952"/>
                </a:lnTo>
                <a:lnTo>
                  <a:pt x="103682" y="565505"/>
                </a:lnTo>
                <a:lnTo>
                  <a:pt x="18846" y="565505"/>
                </a:lnTo>
                <a:lnTo>
                  <a:pt x="18846" y="235635"/>
                </a:lnTo>
                <a:lnTo>
                  <a:pt x="226212" y="235635"/>
                </a:lnTo>
                <a:lnTo>
                  <a:pt x="226212" y="216776"/>
                </a:lnTo>
                <a:lnTo>
                  <a:pt x="122529" y="216776"/>
                </a:lnTo>
                <a:lnTo>
                  <a:pt x="122529" y="18859"/>
                </a:lnTo>
                <a:lnTo>
                  <a:pt x="329895" y="18859"/>
                </a:lnTo>
                <a:lnTo>
                  <a:pt x="329895" y="0"/>
                </a:lnTo>
                <a:lnTo>
                  <a:pt x="103682" y="0"/>
                </a:lnTo>
                <a:lnTo>
                  <a:pt x="103682" y="216776"/>
                </a:lnTo>
                <a:lnTo>
                  <a:pt x="0" y="216776"/>
                </a:lnTo>
                <a:lnTo>
                  <a:pt x="0" y="584352"/>
                </a:lnTo>
                <a:lnTo>
                  <a:pt x="697484" y="584352"/>
                </a:lnTo>
                <a:lnTo>
                  <a:pt x="697484" y="565505"/>
                </a:lnTo>
                <a:lnTo>
                  <a:pt x="697484" y="76517"/>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5" name="Google Shape;115;p12"/>
          <p:cNvSpPr txBox="1"/>
          <p:nvPr/>
        </p:nvSpPr>
        <p:spPr>
          <a:xfrm>
            <a:off x="9243136" y="4239168"/>
            <a:ext cx="580087"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dirty="0">
                <a:solidFill>
                  <a:srgbClr val="082A39"/>
                </a:solidFill>
                <a:latin typeface="Arial"/>
                <a:ea typeface="Arial"/>
                <a:cs typeface="Arial"/>
                <a:sym typeface="Arial"/>
              </a:rPr>
              <a:t>Office</a:t>
            </a:r>
            <a:endParaRPr sz="1400" dirty="0">
              <a:latin typeface="Arial"/>
              <a:ea typeface="Arial"/>
              <a:cs typeface="Arial"/>
              <a:sym typeface="Arial"/>
            </a:endParaRPr>
          </a:p>
        </p:txBody>
      </p:sp>
      <p:grpSp>
        <p:nvGrpSpPr>
          <p:cNvPr id="116" name="Google Shape;116;p12"/>
          <p:cNvGrpSpPr/>
          <p:nvPr/>
        </p:nvGrpSpPr>
        <p:grpSpPr>
          <a:xfrm>
            <a:off x="6900688" y="1612114"/>
            <a:ext cx="829944" cy="414698"/>
            <a:chOff x="6900688" y="1612114"/>
            <a:chExt cx="829944" cy="414698"/>
          </a:xfrm>
        </p:grpSpPr>
        <p:pic>
          <p:nvPicPr>
            <p:cNvPr id="117" name="Google Shape;117;p12"/>
            <p:cNvPicPr preferRelativeResize="0"/>
            <p:nvPr/>
          </p:nvPicPr>
          <p:blipFill rotWithShape="1">
            <a:blip r:embed="rId17">
              <a:alphaModFix/>
            </a:blip>
            <a:srcRect/>
            <a:stretch/>
          </p:blipFill>
          <p:spPr>
            <a:xfrm>
              <a:off x="7013796" y="1876013"/>
              <a:ext cx="150807" cy="150799"/>
            </a:xfrm>
            <a:prstGeom prst="rect">
              <a:avLst/>
            </a:prstGeom>
            <a:noFill/>
            <a:ln>
              <a:noFill/>
            </a:ln>
          </p:spPr>
        </p:pic>
        <p:pic>
          <p:nvPicPr>
            <p:cNvPr id="118" name="Google Shape;118;p12"/>
            <p:cNvPicPr preferRelativeResize="0"/>
            <p:nvPr/>
          </p:nvPicPr>
          <p:blipFill rotWithShape="1">
            <a:blip r:embed="rId17">
              <a:alphaModFix/>
            </a:blip>
            <a:srcRect/>
            <a:stretch/>
          </p:blipFill>
          <p:spPr>
            <a:xfrm>
              <a:off x="7466218" y="1876013"/>
              <a:ext cx="150807" cy="150799"/>
            </a:xfrm>
            <a:prstGeom prst="rect">
              <a:avLst/>
            </a:prstGeom>
            <a:noFill/>
            <a:ln>
              <a:noFill/>
            </a:ln>
          </p:spPr>
        </p:pic>
        <p:sp>
          <p:nvSpPr>
            <p:cNvPr id="119" name="Google Shape;119;p12"/>
            <p:cNvSpPr/>
            <p:nvPr/>
          </p:nvSpPr>
          <p:spPr>
            <a:xfrm>
              <a:off x="6900688" y="1612114"/>
              <a:ext cx="829944" cy="339725"/>
            </a:xfrm>
            <a:custGeom>
              <a:avLst/>
              <a:gdLst/>
              <a:ahLst/>
              <a:cxnLst/>
              <a:rect l="l" t="t" r="r" b="b"/>
              <a:pathLst>
                <a:path w="829945" h="339725" extrusionOk="0">
                  <a:moveTo>
                    <a:pt x="458079" y="0"/>
                  </a:moveTo>
                  <a:lnTo>
                    <a:pt x="181913" y="0"/>
                  </a:lnTo>
                  <a:lnTo>
                    <a:pt x="139764" y="12326"/>
                  </a:lnTo>
                  <a:lnTo>
                    <a:pt x="11310" y="139489"/>
                  </a:lnTo>
                  <a:lnTo>
                    <a:pt x="0" y="166822"/>
                  </a:lnTo>
                  <a:lnTo>
                    <a:pt x="0" y="263899"/>
                  </a:lnTo>
                  <a:lnTo>
                    <a:pt x="22149" y="317150"/>
                  </a:lnTo>
                  <a:lnTo>
                    <a:pt x="75403" y="339299"/>
                  </a:lnTo>
                  <a:lnTo>
                    <a:pt x="84831" y="339299"/>
                  </a:lnTo>
                  <a:lnTo>
                    <a:pt x="92946" y="298845"/>
                  </a:lnTo>
                  <a:lnTo>
                    <a:pt x="115111" y="265902"/>
                  </a:lnTo>
                  <a:lnTo>
                    <a:pt x="148055" y="243738"/>
                  </a:lnTo>
                  <a:lnTo>
                    <a:pt x="188511" y="235624"/>
                  </a:lnTo>
                  <a:lnTo>
                    <a:pt x="827527" y="235624"/>
                  </a:lnTo>
                  <a:lnTo>
                    <a:pt x="822006" y="208454"/>
                  </a:lnTo>
                  <a:lnTo>
                    <a:pt x="801756" y="178485"/>
                  </a:lnTo>
                  <a:lnTo>
                    <a:pt x="771786" y="158236"/>
                  </a:lnTo>
                  <a:lnTo>
                    <a:pt x="735188" y="150800"/>
                  </a:lnTo>
                  <a:lnTo>
                    <a:pt x="53725" y="150799"/>
                  </a:lnTo>
                  <a:lnTo>
                    <a:pt x="155522" y="49009"/>
                  </a:lnTo>
                  <a:lnTo>
                    <a:pt x="161501" y="44061"/>
                  </a:lnTo>
                  <a:lnTo>
                    <a:pt x="168011" y="40527"/>
                  </a:lnTo>
                  <a:lnTo>
                    <a:pt x="174874" y="38406"/>
                  </a:lnTo>
                  <a:lnTo>
                    <a:pt x="181913" y="37699"/>
                  </a:lnTo>
                  <a:lnTo>
                    <a:pt x="527956" y="37700"/>
                  </a:lnTo>
                  <a:lnTo>
                    <a:pt x="511805" y="21677"/>
                  </a:lnTo>
                  <a:lnTo>
                    <a:pt x="500361" y="12326"/>
                  </a:lnTo>
                  <a:lnTo>
                    <a:pt x="487416" y="5537"/>
                  </a:lnTo>
                  <a:lnTo>
                    <a:pt x="473234" y="1399"/>
                  </a:lnTo>
                  <a:lnTo>
                    <a:pt x="458079" y="0"/>
                  </a:lnTo>
                  <a:close/>
                </a:path>
                <a:path w="829945" h="339725" extrusionOk="0">
                  <a:moveTo>
                    <a:pt x="640934" y="235624"/>
                  </a:moveTo>
                  <a:lnTo>
                    <a:pt x="188511" y="235624"/>
                  </a:lnTo>
                  <a:lnTo>
                    <a:pt x="228967" y="243739"/>
                  </a:lnTo>
                  <a:lnTo>
                    <a:pt x="261912" y="265902"/>
                  </a:lnTo>
                  <a:lnTo>
                    <a:pt x="284077" y="298845"/>
                  </a:lnTo>
                  <a:lnTo>
                    <a:pt x="292192" y="339299"/>
                  </a:lnTo>
                  <a:lnTo>
                    <a:pt x="537254" y="339299"/>
                  </a:lnTo>
                  <a:lnTo>
                    <a:pt x="545368" y="298845"/>
                  </a:lnTo>
                  <a:lnTo>
                    <a:pt x="567533" y="265902"/>
                  </a:lnTo>
                  <a:lnTo>
                    <a:pt x="600478" y="243739"/>
                  </a:lnTo>
                  <a:lnTo>
                    <a:pt x="640934" y="235624"/>
                  </a:lnTo>
                  <a:close/>
                </a:path>
                <a:path w="829945" h="339725" extrusionOk="0">
                  <a:moveTo>
                    <a:pt x="827527" y="235624"/>
                  </a:moveTo>
                  <a:lnTo>
                    <a:pt x="640934" y="235624"/>
                  </a:lnTo>
                  <a:lnTo>
                    <a:pt x="681389" y="243739"/>
                  </a:lnTo>
                  <a:lnTo>
                    <a:pt x="714334" y="265902"/>
                  </a:lnTo>
                  <a:lnTo>
                    <a:pt x="736499" y="298845"/>
                  </a:lnTo>
                  <a:lnTo>
                    <a:pt x="744614" y="339299"/>
                  </a:lnTo>
                  <a:lnTo>
                    <a:pt x="791741" y="339299"/>
                  </a:lnTo>
                  <a:lnTo>
                    <a:pt x="806380" y="336325"/>
                  </a:lnTo>
                  <a:lnTo>
                    <a:pt x="818368" y="328225"/>
                  </a:lnTo>
                  <a:lnTo>
                    <a:pt x="826468" y="316238"/>
                  </a:lnTo>
                  <a:lnTo>
                    <a:pt x="829443" y="301599"/>
                  </a:lnTo>
                  <a:lnTo>
                    <a:pt x="829443" y="245049"/>
                  </a:lnTo>
                  <a:lnTo>
                    <a:pt x="827527" y="235624"/>
                  </a:lnTo>
                  <a:close/>
                </a:path>
                <a:path w="829945" h="339725" extrusionOk="0">
                  <a:moveTo>
                    <a:pt x="329893" y="37700"/>
                  </a:moveTo>
                  <a:lnTo>
                    <a:pt x="292191" y="37699"/>
                  </a:lnTo>
                  <a:lnTo>
                    <a:pt x="292191" y="150799"/>
                  </a:lnTo>
                  <a:lnTo>
                    <a:pt x="329893" y="150799"/>
                  </a:lnTo>
                  <a:lnTo>
                    <a:pt x="329893" y="37700"/>
                  </a:lnTo>
                  <a:close/>
                </a:path>
                <a:path w="829945" h="339725" extrusionOk="0">
                  <a:moveTo>
                    <a:pt x="527956" y="37700"/>
                  </a:moveTo>
                  <a:lnTo>
                    <a:pt x="459022" y="37700"/>
                  </a:lnTo>
                  <a:lnTo>
                    <a:pt x="466592" y="38406"/>
                  </a:lnTo>
                  <a:lnTo>
                    <a:pt x="473631" y="40527"/>
                  </a:lnTo>
                  <a:lnTo>
                    <a:pt x="479964" y="44061"/>
                  </a:lnTo>
                  <a:lnTo>
                    <a:pt x="485413" y="49010"/>
                  </a:lnTo>
                  <a:lnTo>
                    <a:pt x="587208" y="150799"/>
                  </a:lnTo>
                  <a:lnTo>
                    <a:pt x="656957" y="150799"/>
                  </a:lnTo>
                  <a:lnTo>
                    <a:pt x="649387" y="150093"/>
                  </a:lnTo>
                  <a:lnTo>
                    <a:pt x="642347" y="147972"/>
                  </a:lnTo>
                  <a:lnTo>
                    <a:pt x="636015" y="144438"/>
                  </a:lnTo>
                  <a:lnTo>
                    <a:pt x="630566" y="139489"/>
                  </a:lnTo>
                  <a:lnTo>
                    <a:pt x="527956" y="3770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120" name="Google Shape;120;p12"/>
          <p:cNvSpPr txBox="1"/>
          <p:nvPr/>
        </p:nvSpPr>
        <p:spPr>
          <a:xfrm>
            <a:off x="7124065" y="2011934"/>
            <a:ext cx="342153"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400" dirty="0">
                <a:solidFill>
                  <a:srgbClr val="082A39"/>
                </a:solidFill>
                <a:latin typeface="Arial"/>
                <a:ea typeface="Arial"/>
                <a:cs typeface="Arial"/>
                <a:sym typeface="Arial"/>
              </a:rPr>
              <a:t>Car</a:t>
            </a:r>
            <a:endParaRPr sz="1400" dirty="0">
              <a:latin typeface="Arial"/>
              <a:ea typeface="Arial"/>
              <a:cs typeface="Arial"/>
              <a:sym typeface="Arial"/>
            </a:endParaRPr>
          </a:p>
        </p:txBody>
      </p:sp>
      <p:sp>
        <p:nvSpPr>
          <p:cNvPr id="121" name="Google Shape;121;p12"/>
          <p:cNvSpPr/>
          <p:nvPr/>
        </p:nvSpPr>
        <p:spPr>
          <a:xfrm>
            <a:off x="8100784" y="1271015"/>
            <a:ext cx="801370" cy="707390"/>
          </a:xfrm>
          <a:custGeom>
            <a:avLst/>
            <a:gdLst/>
            <a:ahLst/>
            <a:cxnLst/>
            <a:rect l="l" t="t" r="r" b="b"/>
            <a:pathLst>
              <a:path w="801370" h="707389" extrusionOk="0">
                <a:moveTo>
                  <a:pt x="292188" y="399859"/>
                </a:moveTo>
                <a:lnTo>
                  <a:pt x="235978" y="282448"/>
                </a:lnTo>
                <a:lnTo>
                  <a:pt x="270573" y="282448"/>
                </a:lnTo>
                <a:lnTo>
                  <a:pt x="187325" y="84823"/>
                </a:lnTo>
                <a:lnTo>
                  <a:pt x="103873" y="282448"/>
                </a:lnTo>
                <a:lnTo>
                  <a:pt x="138468" y="282448"/>
                </a:lnTo>
                <a:lnTo>
                  <a:pt x="82245" y="399859"/>
                </a:lnTo>
                <a:lnTo>
                  <a:pt x="165696" y="399859"/>
                </a:lnTo>
                <a:lnTo>
                  <a:pt x="165696" y="452399"/>
                </a:lnTo>
                <a:lnTo>
                  <a:pt x="208940" y="452399"/>
                </a:lnTo>
                <a:lnTo>
                  <a:pt x="208940" y="399859"/>
                </a:lnTo>
                <a:lnTo>
                  <a:pt x="292188" y="399859"/>
                </a:lnTo>
                <a:close/>
              </a:path>
              <a:path w="801370" h="707389" extrusionOk="0">
                <a:moveTo>
                  <a:pt x="698639" y="403669"/>
                </a:moveTo>
                <a:lnTo>
                  <a:pt x="695591" y="360616"/>
                </a:lnTo>
                <a:lnTo>
                  <a:pt x="653148" y="308254"/>
                </a:lnTo>
                <a:lnTo>
                  <a:pt x="605497" y="278726"/>
                </a:lnTo>
                <a:lnTo>
                  <a:pt x="559523" y="254393"/>
                </a:lnTo>
                <a:lnTo>
                  <a:pt x="509498" y="227431"/>
                </a:lnTo>
                <a:lnTo>
                  <a:pt x="469849" y="203758"/>
                </a:lnTo>
                <a:lnTo>
                  <a:pt x="459282" y="181267"/>
                </a:lnTo>
                <a:lnTo>
                  <a:pt x="474586" y="157835"/>
                </a:lnTo>
                <a:lnTo>
                  <a:pt x="497306" y="139420"/>
                </a:lnTo>
                <a:lnTo>
                  <a:pt x="508977" y="131953"/>
                </a:lnTo>
                <a:lnTo>
                  <a:pt x="471271" y="131953"/>
                </a:lnTo>
                <a:lnTo>
                  <a:pt x="440169" y="135839"/>
                </a:lnTo>
                <a:lnTo>
                  <a:pt x="403225" y="148577"/>
                </a:lnTo>
                <a:lnTo>
                  <a:pt x="376605" y="170865"/>
                </a:lnTo>
                <a:lnTo>
                  <a:pt x="376478" y="203390"/>
                </a:lnTo>
                <a:lnTo>
                  <a:pt x="390359" y="222618"/>
                </a:lnTo>
                <a:lnTo>
                  <a:pt x="410222" y="240753"/>
                </a:lnTo>
                <a:lnTo>
                  <a:pt x="434555" y="262420"/>
                </a:lnTo>
                <a:lnTo>
                  <a:pt x="461848" y="292176"/>
                </a:lnTo>
                <a:lnTo>
                  <a:pt x="483590" y="330200"/>
                </a:lnTo>
                <a:lnTo>
                  <a:pt x="484847" y="368287"/>
                </a:lnTo>
                <a:lnTo>
                  <a:pt x="462318" y="408317"/>
                </a:lnTo>
                <a:lnTo>
                  <a:pt x="412699" y="452158"/>
                </a:lnTo>
                <a:lnTo>
                  <a:pt x="349237" y="492226"/>
                </a:lnTo>
                <a:lnTo>
                  <a:pt x="310108" y="514451"/>
                </a:lnTo>
                <a:lnTo>
                  <a:pt x="222504" y="563054"/>
                </a:lnTo>
                <a:lnTo>
                  <a:pt x="176225" y="589356"/>
                </a:lnTo>
                <a:lnTo>
                  <a:pt x="129743" y="616927"/>
                </a:lnTo>
                <a:lnTo>
                  <a:pt x="84150" y="645731"/>
                </a:lnTo>
                <a:lnTo>
                  <a:pt x="40538" y="675728"/>
                </a:lnTo>
                <a:lnTo>
                  <a:pt x="0" y="706882"/>
                </a:lnTo>
                <a:lnTo>
                  <a:pt x="517893" y="706882"/>
                </a:lnTo>
                <a:lnTo>
                  <a:pt x="562229" y="641680"/>
                </a:lnTo>
                <a:lnTo>
                  <a:pt x="588251" y="603034"/>
                </a:lnTo>
                <a:lnTo>
                  <a:pt x="616292" y="560146"/>
                </a:lnTo>
                <a:lnTo>
                  <a:pt x="645947" y="512838"/>
                </a:lnTo>
                <a:lnTo>
                  <a:pt x="676770" y="460933"/>
                </a:lnTo>
                <a:lnTo>
                  <a:pt x="698639" y="403669"/>
                </a:lnTo>
                <a:close/>
              </a:path>
              <a:path w="801370" h="707389" extrusionOk="0">
                <a:moveTo>
                  <a:pt x="801116" y="222135"/>
                </a:moveTo>
                <a:lnTo>
                  <a:pt x="761479" y="139344"/>
                </a:lnTo>
                <a:lnTo>
                  <a:pt x="785876" y="139344"/>
                </a:lnTo>
                <a:lnTo>
                  <a:pt x="727163" y="0"/>
                </a:lnTo>
                <a:lnTo>
                  <a:pt x="668324" y="139344"/>
                </a:lnTo>
                <a:lnTo>
                  <a:pt x="692721" y="139344"/>
                </a:lnTo>
                <a:lnTo>
                  <a:pt x="653072" y="222135"/>
                </a:lnTo>
                <a:lnTo>
                  <a:pt x="711923" y="222135"/>
                </a:lnTo>
                <a:lnTo>
                  <a:pt x="711923" y="259181"/>
                </a:lnTo>
                <a:lnTo>
                  <a:pt x="742416" y="259181"/>
                </a:lnTo>
                <a:lnTo>
                  <a:pt x="742416" y="222135"/>
                </a:lnTo>
                <a:lnTo>
                  <a:pt x="801116" y="222135"/>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C69BFD-0885-6C82-6326-1ECBB63EE214}"/>
              </a:ext>
            </a:extLst>
          </p:cNvPr>
          <p:cNvSpPr>
            <a:spLocks noGrp="1"/>
          </p:cNvSpPr>
          <p:nvPr>
            <p:ph type="sldNum" sz="quarter" idx="10"/>
          </p:nvPr>
        </p:nvSpPr>
        <p:spPr/>
        <p:txBody>
          <a:bodyPr/>
          <a:lstStyle/>
          <a:p>
            <a:pPr defTabSz="914377" fontAlgn="base">
              <a:spcBef>
                <a:spcPct val="0"/>
              </a:spcBef>
              <a:spcAft>
                <a:spcPct val="0"/>
              </a:spcAft>
            </a:pPr>
            <a:fld id="{A3979A82-1A5E-4C7B-AFC0-111CA6C3130A}" type="slidenum">
              <a:rPr lang="en-US" altLang="en-US" smtClean="0">
                <a:solidFill>
                  <a:prstClr val="black"/>
                </a:solidFill>
                <a:latin typeface="Montserrat" charset="0"/>
                <a:ea typeface="MS PGothic" panose="020B0600070205080204" pitchFamily="34" charset="-128"/>
              </a:rPr>
              <a:pPr defTabSz="914377" fontAlgn="base">
                <a:spcBef>
                  <a:spcPct val="0"/>
                </a:spcBef>
                <a:spcAft>
                  <a:spcPct val="0"/>
                </a:spcAft>
              </a:pPr>
              <a:t>5</a:t>
            </a:fld>
            <a:endParaRPr lang="en-US" altLang="en-US">
              <a:solidFill>
                <a:prstClr val="black"/>
              </a:solidFill>
              <a:latin typeface="Montserrat" charset="0"/>
              <a:ea typeface="MS PGothic" panose="020B0600070205080204" pitchFamily="34" charset="-128"/>
            </a:endParaRPr>
          </a:p>
        </p:txBody>
      </p:sp>
      <p:sp>
        <p:nvSpPr>
          <p:cNvPr id="5" name="Title 2">
            <a:extLst>
              <a:ext uri="{FF2B5EF4-FFF2-40B4-BE49-F238E27FC236}">
                <a16:creationId xmlns:a16="http://schemas.microsoft.com/office/drawing/2014/main" id="{2657D7EC-84E7-EE81-D436-47D7C5223CFF}"/>
              </a:ext>
            </a:extLst>
          </p:cNvPr>
          <p:cNvSpPr txBox="1">
            <a:spLocks/>
          </p:cNvSpPr>
          <p:nvPr/>
        </p:nvSpPr>
        <p:spPr>
          <a:xfrm>
            <a:off x="27059" y="359009"/>
            <a:ext cx="12192000" cy="427447"/>
          </a:xfrm>
          <a:prstGeom prst="rect">
            <a:avLst/>
          </a:prstGeom>
        </p:spPr>
        <p:txBody>
          <a:bodyPr vert="horz" lIns="0" tIns="0" rIns="0" bIns="0" rtlCol="0" anchor="t" anchorCtr="0">
            <a:normAutofit/>
          </a:bodyPr>
          <a:lstStyle>
            <a:lvl1pPr algn="l" defTabSz="685783" rtl="0" eaLnBrk="1" fontAlgn="base" hangingPunct="1">
              <a:lnSpc>
                <a:spcPct val="90000"/>
              </a:lnSpc>
              <a:spcBef>
                <a:spcPct val="0"/>
              </a:spcBef>
              <a:spcAft>
                <a:spcPct val="0"/>
              </a:spcAft>
              <a:defRPr sz="2667" b="1" i="0" kern="1200" cap="all">
                <a:solidFill>
                  <a:schemeClr val="tx1"/>
                </a:solidFill>
                <a:latin typeface="Montserrat ExtraBold" pitchFamily="2" charset="77"/>
                <a:ea typeface="MS PGothic" panose="020B0600070205080204" pitchFamily="34" charset="-128"/>
                <a:cs typeface="Montserrat ExtraBold" pitchFamily="2" charset="77"/>
              </a:defRPr>
            </a:lvl1pPr>
            <a:lvl2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2pPr>
            <a:lvl3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3pPr>
            <a:lvl4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4pPr>
            <a:lvl5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5pPr>
            <a:lvl6pPr marL="457189"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6pPr>
            <a:lvl7pPr marL="914377"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7pPr>
            <a:lvl8pPr marL="1371566"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8pPr>
            <a:lvl9pPr marL="1828754"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9pPr>
          </a:lstStyle>
          <a:p>
            <a:r>
              <a:rPr lang="en-US" sz="2000" dirty="0"/>
              <a:t>Mr. Picata’s information is in 100+ places</a:t>
            </a:r>
          </a:p>
        </p:txBody>
      </p:sp>
      <p:pic>
        <p:nvPicPr>
          <p:cNvPr id="6" name="Graphic 5" descr="Man with facial hair">
            <a:extLst>
              <a:ext uri="{FF2B5EF4-FFF2-40B4-BE49-F238E27FC236}">
                <a16:creationId xmlns:a16="http://schemas.microsoft.com/office/drawing/2014/main" id="{A8DB691B-D200-8C22-AE9D-716BD799ED5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47925" y="2715278"/>
            <a:ext cx="1045619" cy="1416890"/>
          </a:xfrm>
          <a:prstGeom prst="rect">
            <a:avLst/>
          </a:prstGeom>
        </p:spPr>
      </p:pic>
      <p:sp>
        <p:nvSpPr>
          <p:cNvPr id="7" name="TextBox 6">
            <a:extLst>
              <a:ext uri="{FF2B5EF4-FFF2-40B4-BE49-F238E27FC236}">
                <a16:creationId xmlns:a16="http://schemas.microsoft.com/office/drawing/2014/main" id="{962DE68B-9C87-8DE1-9A85-C520DCCEE065}"/>
              </a:ext>
            </a:extLst>
          </p:cNvPr>
          <p:cNvSpPr txBox="1"/>
          <p:nvPr/>
        </p:nvSpPr>
        <p:spPr>
          <a:xfrm>
            <a:off x="5821077" y="4196176"/>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Mr. </a:t>
            </a:r>
            <a:r>
              <a:rPr kumimoji="0" lang="en-US" sz="1400" b="0" i="0" u="none" strike="noStrike" kern="1200" cap="none" spc="0" normalizeH="0" baseline="0" noProof="0" err="1">
                <a:ln>
                  <a:noFill/>
                </a:ln>
                <a:solidFill>
                  <a:srgbClr val="082A39"/>
                </a:solidFill>
                <a:effectLst/>
                <a:uLnTx/>
                <a:uFillTx/>
                <a:latin typeface="Calibri" panose="020F0502020204030204"/>
                <a:ea typeface="+mn-ea"/>
                <a:cs typeface="+mn-cs"/>
              </a:rPr>
              <a:t>Picata</a:t>
            </a:r>
            <a:endPar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endParaRPr>
          </a:p>
        </p:txBody>
      </p:sp>
      <p:pic>
        <p:nvPicPr>
          <p:cNvPr id="8" name="Graphic 7" descr="Internet outline">
            <a:extLst>
              <a:ext uri="{FF2B5EF4-FFF2-40B4-BE49-F238E27FC236}">
                <a16:creationId xmlns:a16="http://schemas.microsoft.com/office/drawing/2014/main" id="{11C3C784-2EBA-EA16-D8A6-91B513FAD8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24795" y="1962564"/>
            <a:ext cx="914400" cy="914400"/>
          </a:xfrm>
          <a:prstGeom prst="rect">
            <a:avLst/>
          </a:prstGeom>
        </p:spPr>
      </p:pic>
      <p:pic>
        <p:nvPicPr>
          <p:cNvPr id="9" name="Graphic 8" descr="Document with solid fill">
            <a:extLst>
              <a:ext uri="{FF2B5EF4-FFF2-40B4-BE49-F238E27FC236}">
                <a16:creationId xmlns:a16="http://schemas.microsoft.com/office/drawing/2014/main" id="{042C7FF0-3A57-1083-E8D1-588815FD75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8131" y="2577977"/>
            <a:ext cx="615413" cy="615413"/>
          </a:xfrm>
          <a:prstGeom prst="rect">
            <a:avLst/>
          </a:prstGeom>
        </p:spPr>
      </p:pic>
      <p:pic>
        <p:nvPicPr>
          <p:cNvPr id="10" name="Graphic 9" descr="Medical with solid fill">
            <a:extLst>
              <a:ext uri="{FF2B5EF4-FFF2-40B4-BE49-F238E27FC236}">
                <a16:creationId xmlns:a16="http://schemas.microsoft.com/office/drawing/2014/main" id="{B53C174C-0DD0-AC7A-8D32-E1028022A0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6359" y="1022718"/>
            <a:ext cx="914400" cy="914400"/>
          </a:xfrm>
          <a:prstGeom prst="rect">
            <a:avLst/>
          </a:prstGeom>
        </p:spPr>
      </p:pic>
      <p:pic>
        <p:nvPicPr>
          <p:cNvPr id="11" name="Graphic 10" descr="Hospital with solid fill">
            <a:extLst>
              <a:ext uri="{FF2B5EF4-FFF2-40B4-BE49-F238E27FC236}">
                <a16:creationId xmlns:a16="http://schemas.microsoft.com/office/drawing/2014/main" id="{D19C9B2B-6081-61CF-8693-F6C95A618AB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7549" y="1684700"/>
            <a:ext cx="914400" cy="914400"/>
          </a:xfrm>
          <a:prstGeom prst="rect">
            <a:avLst/>
          </a:prstGeom>
        </p:spPr>
      </p:pic>
      <p:pic>
        <p:nvPicPr>
          <p:cNvPr id="12" name="Graphic 11" descr="Medicine with solid fill">
            <a:extLst>
              <a:ext uri="{FF2B5EF4-FFF2-40B4-BE49-F238E27FC236}">
                <a16:creationId xmlns:a16="http://schemas.microsoft.com/office/drawing/2014/main" id="{C8956ADF-6F76-2D38-066C-CED11D2FB51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3120" y="1059640"/>
            <a:ext cx="914400" cy="914400"/>
          </a:xfrm>
          <a:prstGeom prst="rect">
            <a:avLst/>
          </a:prstGeom>
        </p:spPr>
      </p:pic>
      <p:pic>
        <p:nvPicPr>
          <p:cNvPr id="13" name="Graphic 12" descr="Burger and drink with solid fill">
            <a:extLst>
              <a:ext uri="{FF2B5EF4-FFF2-40B4-BE49-F238E27FC236}">
                <a16:creationId xmlns:a16="http://schemas.microsoft.com/office/drawing/2014/main" id="{E388717D-0169-7F23-8863-124AEA93C70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03592" y="1181923"/>
            <a:ext cx="914400" cy="914400"/>
          </a:xfrm>
          <a:prstGeom prst="rect">
            <a:avLst/>
          </a:prstGeom>
        </p:spPr>
      </p:pic>
      <p:pic>
        <p:nvPicPr>
          <p:cNvPr id="14" name="Graphic 13" descr="Car with solid fill">
            <a:extLst>
              <a:ext uri="{FF2B5EF4-FFF2-40B4-BE49-F238E27FC236}">
                <a16:creationId xmlns:a16="http://schemas.microsoft.com/office/drawing/2014/main" id="{ECBA2382-B906-D0F8-7219-8E0438D9081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63992" y="1962564"/>
            <a:ext cx="914400" cy="914400"/>
          </a:xfrm>
          <a:prstGeom prst="rect">
            <a:avLst/>
          </a:prstGeom>
        </p:spPr>
      </p:pic>
      <p:pic>
        <p:nvPicPr>
          <p:cNvPr id="15" name="Graphic 14" descr="Dancing with solid fill">
            <a:extLst>
              <a:ext uri="{FF2B5EF4-FFF2-40B4-BE49-F238E27FC236}">
                <a16:creationId xmlns:a16="http://schemas.microsoft.com/office/drawing/2014/main" id="{C33334B2-A363-6FDB-5D4C-6FD22ED3C1D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44667" y="2931398"/>
            <a:ext cx="914400" cy="914400"/>
          </a:xfrm>
          <a:prstGeom prst="rect">
            <a:avLst/>
          </a:prstGeom>
        </p:spPr>
      </p:pic>
      <p:pic>
        <p:nvPicPr>
          <p:cNvPr id="16" name="Graphic 15" descr="Theatre with solid fill">
            <a:extLst>
              <a:ext uri="{FF2B5EF4-FFF2-40B4-BE49-F238E27FC236}">
                <a16:creationId xmlns:a16="http://schemas.microsoft.com/office/drawing/2014/main" id="{FFC48EF2-1A29-7383-AC10-1607C95DC49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94272" y="4400100"/>
            <a:ext cx="914400" cy="914400"/>
          </a:xfrm>
          <a:prstGeom prst="rect">
            <a:avLst/>
          </a:prstGeom>
        </p:spPr>
      </p:pic>
      <p:pic>
        <p:nvPicPr>
          <p:cNvPr id="17" name="Graphic 16" descr="Shopping cart with solid fill">
            <a:extLst>
              <a:ext uri="{FF2B5EF4-FFF2-40B4-BE49-F238E27FC236}">
                <a16:creationId xmlns:a16="http://schemas.microsoft.com/office/drawing/2014/main" id="{8B71C9D5-2720-19BA-F522-6F975A68E61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45106" y="5286695"/>
            <a:ext cx="914400" cy="914400"/>
          </a:xfrm>
          <a:prstGeom prst="rect">
            <a:avLst/>
          </a:prstGeom>
        </p:spPr>
      </p:pic>
      <p:pic>
        <p:nvPicPr>
          <p:cNvPr id="18" name="Graphic 17" descr="DNA with solid fill">
            <a:extLst>
              <a:ext uri="{FF2B5EF4-FFF2-40B4-BE49-F238E27FC236}">
                <a16:creationId xmlns:a16="http://schemas.microsoft.com/office/drawing/2014/main" id="{2F1145E1-D66B-6200-7907-B0A892AA1D6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123059" y="5209419"/>
            <a:ext cx="914400" cy="914400"/>
          </a:xfrm>
          <a:prstGeom prst="rect">
            <a:avLst/>
          </a:prstGeom>
        </p:spPr>
      </p:pic>
      <p:pic>
        <p:nvPicPr>
          <p:cNvPr id="19" name="Graphic 18" descr="Stadium with solid fill">
            <a:extLst>
              <a:ext uri="{FF2B5EF4-FFF2-40B4-BE49-F238E27FC236}">
                <a16:creationId xmlns:a16="http://schemas.microsoft.com/office/drawing/2014/main" id="{4661B8B5-AFEB-2FF0-33CB-1232BA9F855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313147" y="3549020"/>
            <a:ext cx="914400" cy="914400"/>
          </a:xfrm>
          <a:prstGeom prst="rect">
            <a:avLst/>
          </a:prstGeom>
        </p:spPr>
      </p:pic>
      <p:sp>
        <p:nvSpPr>
          <p:cNvPr id="20" name="TextBox 19">
            <a:extLst>
              <a:ext uri="{FF2B5EF4-FFF2-40B4-BE49-F238E27FC236}">
                <a16:creationId xmlns:a16="http://schemas.microsoft.com/office/drawing/2014/main" id="{F7D0C761-FB41-F028-DBCF-48BE5791A2DA}"/>
              </a:ext>
            </a:extLst>
          </p:cNvPr>
          <p:cNvSpPr txBox="1"/>
          <p:nvPr/>
        </p:nvSpPr>
        <p:spPr>
          <a:xfrm>
            <a:off x="4299219" y="24914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Hospital</a:t>
            </a:r>
          </a:p>
        </p:txBody>
      </p:sp>
      <p:sp>
        <p:nvSpPr>
          <p:cNvPr id="21" name="TextBox 20">
            <a:extLst>
              <a:ext uri="{FF2B5EF4-FFF2-40B4-BE49-F238E27FC236}">
                <a16:creationId xmlns:a16="http://schemas.microsoft.com/office/drawing/2014/main" id="{AED83230-E8C0-54A1-7EDF-8390B5E58772}"/>
              </a:ext>
            </a:extLst>
          </p:cNvPr>
          <p:cNvSpPr txBox="1"/>
          <p:nvPr/>
        </p:nvSpPr>
        <p:spPr>
          <a:xfrm>
            <a:off x="6106513" y="19282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Pharmacy</a:t>
            </a:r>
          </a:p>
        </p:txBody>
      </p:sp>
      <p:sp>
        <p:nvSpPr>
          <p:cNvPr id="22" name="TextBox 21">
            <a:extLst>
              <a:ext uri="{FF2B5EF4-FFF2-40B4-BE49-F238E27FC236}">
                <a16:creationId xmlns:a16="http://schemas.microsoft.com/office/drawing/2014/main" id="{6B583F83-845E-59F9-465C-0230BCE215C7}"/>
              </a:ext>
            </a:extLst>
          </p:cNvPr>
          <p:cNvSpPr txBox="1"/>
          <p:nvPr/>
        </p:nvSpPr>
        <p:spPr>
          <a:xfrm>
            <a:off x="7403592" y="1999387"/>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Burger joint</a:t>
            </a:r>
          </a:p>
        </p:txBody>
      </p:sp>
      <p:sp>
        <p:nvSpPr>
          <p:cNvPr id="23" name="TextBox 22">
            <a:extLst>
              <a:ext uri="{FF2B5EF4-FFF2-40B4-BE49-F238E27FC236}">
                <a16:creationId xmlns:a16="http://schemas.microsoft.com/office/drawing/2014/main" id="{1E9FD049-955F-EDDD-0925-8CE576F702FF}"/>
              </a:ext>
            </a:extLst>
          </p:cNvPr>
          <p:cNvSpPr txBox="1"/>
          <p:nvPr/>
        </p:nvSpPr>
        <p:spPr>
          <a:xfrm>
            <a:off x="8843729" y="2599100"/>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Car</a:t>
            </a:r>
          </a:p>
        </p:txBody>
      </p:sp>
      <p:sp>
        <p:nvSpPr>
          <p:cNvPr id="24" name="TextBox 23">
            <a:extLst>
              <a:ext uri="{FF2B5EF4-FFF2-40B4-BE49-F238E27FC236}">
                <a16:creationId xmlns:a16="http://schemas.microsoft.com/office/drawing/2014/main" id="{C092F791-CD9D-5BFF-DAC5-EE322E419B39}"/>
              </a:ext>
            </a:extLst>
          </p:cNvPr>
          <p:cNvSpPr txBox="1"/>
          <p:nvPr/>
        </p:nvSpPr>
        <p:spPr>
          <a:xfrm>
            <a:off x="9579202" y="3824391"/>
            <a:ext cx="13487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Music Service</a:t>
            </a:r>
          </a:p>
        </p:txBody>
      </p:sp>
      <p:sp>
        <p:nvSpPr>
          <p:cNvPr id="25" name="TextBox 24">
            <a:extLst>
              <a:ext uri="{FF2B5EF4-FFF2-40B4-BE49-F238E27FC236}">
                <a16:creationId xmlns:a16="http://schemas.microsoft.com/office/drawing/2014/main" id="{42B3D145-1182-2F2E-2FA7-587B43CDA7B6}"/>
              </a:ext>
            </a:extLst>
          </p:cNvPr>
          <p:cNvSpPr txBox="1"/>
          <p:nvPr/>
        </p:nvSpPr>
        <p:spPr>
          <a:xfrm>
            <a:off x="9092322" y="522030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Video streaming</a:t>
            </a:r>
          </a:p>
        </p:txBody>
      </p:sp>
      <p:sp>
        <p:nvSpPr>
          <p:cNvPr id="26" name="TextBox 25">
            <a:extLst>
              <a:ext uri="{FF2B5EF4-FFF2-40B4-BE49-F238E27FC236}">
                <a16:creationId xmlns:a16="http://schemas.microsoft.com/office/drawing/2014/main" id="{0A2A497B-45AD-DB02-B2BE-30B2D6CBA9C5}"/>
              </a:ext>
            </a:extLst>
          </p:cNvPr>
          <p:cNvSpPr txBox="1"/>
          <p:nvPr/>
        </p:nvSpPr>
        <p:spPr>
          <a:xfrm>
            <a:off x="7622302" y="616027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Grocery / shopping</a:t>
            </a:r>
          </a:p>
        </p:txBody>
      </p:sp>
      <p:sp>
        <p:nvSpPr>
          <p:cNvPr id="27" name="TextBox 26">
            <a:extLst>
              <a:ext uri="{FF2B5EF4-FFF2-40B4-BE49-F238E27FC236}">
                <a16:creationId xmlns:a16="http://schemas.microsoft.com/office/drawing/2014/main" id="{3F98CF91-5220-58CE-891E-927A4E4B687B}"/>
              </a:ext>
            </a:extLst>
          </p:cNvPr>
          <p:cNvSpPr txBox="1"/>
          <p:nvPr/>
        </p:nvSpPr>
        <p:spPr>
          <a:xfrm>
            <a:off x="6065823" y="6109146"/>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Saliva test</a:t>
            </a:r>
          </a:p>
        </p:txBody>
      </p:sp>
      <p:sp>
        <p:nvSpPr>
          <p:cNvPr id="28" name="TextBox 27">
            <a:extLst>
              <a:ext uri="{FF2B5EF4-FFF2-40B4-BE49-F238E27FC236}">
                <a16:creationId xmlns:a16="http://schemas.microsoft.com/office/drawing/2014/main" id="{B9A370EE-EA4D-E13A-9F7D-E185B87E91FE}"/>
              </a:ext>
            </a:extLst>
          </p:cNvPr>
          <p:cNvSpPr txBox="1"/>
          <p:nvPr/>
        </p:nvSpPr>
        <p:spPr>
          <a:xfrm>
            <a:off x="2313147" y="4463420"/>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Stadium</a:t>
            </a:r>
          </a:p>
        </p:txBody>
      </p:sp>
      <p:sp>
        <p:nvSpPr>
          <p:cNvPr id="29" name="TextBox 28">
            <a:extLst>
              <a:ext uri="{FF2B5EF4-FFF2-40B4-BE49-F238E27FC236}">
                <a16:creationId xmlns:a16="http://schemas.microsoft.com/office/drawing/2014/main" id="{73715B30-F946-05F7-B757-4A2DE7191125}"/>
              </a:ext>
            </a:extLst>
          </p:cNvPr>
          <p:cNvSpPr txBox="1"/>
          <p:nvPr/>
        </p:nvSpPr>
        <p:spPr>
          <a:xfrm>
            <a:off x="2030380" y="2761630"/>
            <a:ext cx="1408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Website account</a:t>
            </a:r>
          </a:p>
        </p:txBody>
      </p:sp>
      <p:sp>
        <p:nvSpPr>
          <p:cNvPr id="30" name="TextBox 29">
            <a:extLst>
              <a:ext uri="{FF2B5EF4-FFF2-40B4-BE49-F238E27FC236}">
                <a16:creationId xmlns:a16="http://schemas.microsoft.com/office/drawing/2014/main" id="{82A03BD0-B202-39B7-19E2-04F30589C655}"/>
              </a:ext>
            </a:extLst>
          </p:cNvPr>
          <p:cNvSpPr txBox="1"/>
          <p:nvPr/>
        </p:nvSpPr>
        <p:spPr>
          <a:xfrm>
            <a:off x="6827520" y="2662084"/>
            <a:ext cx="1574470" cy="161582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color: Blue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food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1" name="Graphic 30" descr="Sleep with solid fill">
            <a:extLst>
              <a:ext uri="{FF2B5EF4-FFF2-40B4-BE49-F238E27FC236}">
                <a16:creationId xmlns:a16="http://schemas.microsoft.com/office/drawing/2014/main" id="{46A5B4D0-9570-9D78-2F2E-C14C0618CA4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707580" y="5245873"/>
            <a:ext cx="914400" cy="914400"/>
          </a:xfrm>
          <a:prstGeom prst="rect">
            <a:avLst/>
          </a:prstGeom>
        </p:spPr>
      </p:pic>
      <p:sp>
        <p:nvSpPr>
          <p:cNvPr id="32" name="TextBox 31">
            <a:extLst>
              <a:ext uri="{FF2B5EF4-FFF2-40B4-BE49-F238E27FC236}">
                <a16:creationId xmlns:a16="http://schemas.microsoft.com/office/drawing/2014/main" id="{590C308A-AA09-665B-64AC-5694EF2EB798}"/>
              </a:ext>
            </a:extLst>
          </p:cNvPr>
          <p:cNvSpPr txBox="1"/>
          <p:nvPr/>
        </p:nvSpPr>
        <p:spPr>
          <a:xfrm>
            <a:off x="4830384" y="5944768"/>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Hotel</a:t>
            </a:r>
          </a:p>
        </p:txBody>
      </p:sp>
      <p:pic>
        <p:nvPicPr>
          <p:cNvPr id="33" name="Graphic 32" descr="Call center with solid fill">
            <a:extLst>
              <a:ext uri="{FF2B5EF4-FFF2-40B4-BE49-F238E27FC236}">
                <a16:creationId xmlns:a16="http://schemas.microsoft.com/office/drawing/2014/main" id="{C02821B0-9831-37FA-DA05-234155FAFF9E}"/>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263149" y="4613680"/>
            <a:ext cx="914400" cy="914400"/>
          </a:xfrm>
          <a:prstGeom prst="rect">
            <a:avLst/>
          </a:prstGeom>
        </p:spPr>
      </p:pic>
      <p:sp>
        <p:nvSpPr>
          <p:cNvPr id="34" name="TextBox 33">
            <a:extLst>
              <a:ext uri="{FF2B5EF4-FFF2-40B4-BE49-F238E27FC236}">
                <a16:creationId xmlns:a16="http://schemas.microsoft.com/office/drawing/2014/main" id="{4B366AA6-D414-A9E5-58B8-A8B2AD41BD27}"/>
              </a:ext>
            </a:extLst>
          </p:cNvPr>
          <p:cNvSpPr txBox="1"/>
          <p:nvPr/>
        </p:nvSpPr>
        <p:spPr>
          <a:xfrm>
            <a:off x="2969255" y="5512730"/>
            <a:ext cx="1627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Customer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Credit</a:t>
            </a:r>
          </a:p>
        </p:txBody>
      </p:sp>
      <p:pic>
        <p:nvPicPr>
          <p:cNvPr id="35" name="Graphic 34" descr="Credit card with solid fill">
            <a:extLst>
              <a:ext uri="{FF2B5EF4-FFF2-40B4-BE49-F238E27FC236}">
                <a16:creationId xmlns:a16="http://schemas.microsoft.com/office/drawing/2014/main" id="{DF1C442B-AB7E-A64D-EDF0-CC1C638AACE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6665" y="4359722"/>
            <a:ext cx="914400" cy="914400"/>
          </a:xfrm>
          <a:prstGeom prst="rect">
            <a:avLst/>
          </a:prstGeom>
        </p:spPr>
      </p:pic>
      <p:sp>
        <p:nvSpPr>
          <p:cNvPr id="36" name="TextBox 35">
            <a:extLst>
              <a:ext uri="{FF2B5EF4-FFF2-40B4-BE49-F238E27FC236}">
                <a16:creationId xmlns:a16="http://schemas.microsoft.com/office/drawing/2014/main" id="{08C684E6-83E8-0733-B40E-E4AF31FEF1EC}"/>
              </a:ext>
            </a:extLst>
          </p:cNvPr>
          <p:cNvSpPr txBox="1"/>
          <p:nvPr/>
        </p:nvSpPr>
        <p:spPr>
          <a:xfrm>
            <a:off x="9684051" y="1345361"/>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Speed: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Traffic violations</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E0CBCA60-6F15-74D6-7311-3BC5D360FDED}"/>
              </a:ext>
            </a:extLst>
          </p:cNvPr>
          <p:cNvSpPr txBox="1"/>
          <p:nvPr/>
        </p:nvSpPr>
        <p:spPr>
          <a:xfrm>
            <a:off x="10323277" y="2715278"/>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0473FD80-2541-C5B3-1F75-A23C5FDA9D22}"/>
              </a:ext>
            </a:extLst>
          </p:cNvPr>
          <p:cNvSpPr txBox="1"/>
          <p:nvPr/>
        </p:nvSpPr>
        <p:spPr>
          <a:xfrm>
            <a:off x="10471286" y="4350064"/>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0B5C4455-5186-33C7-3C1D-9084741B5DC6}"/>
              </a:ext>
            </a:extLst>
          </p:cNvPr>
          <p:cNvSpPr txBox="1"/>
          <p:nvPr/>
        </p:nvSpPr>
        <p:spPr>
          <a:xfrm>
            <a:off x="9132593" y="5699727"/>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0" name="TextBox 39">
            <a:extLst>
              <a:ext uri="{FF2B5EF4-FFF2-40B4-BE49-F238E27FC236}">
                <a16:creationId xmlns:a16="http://schemas.microsoft.com/office/drawing/2014/main" id="{C4FCB00A-E5BD-0301-C8D6-973CC1DBB47A}"/>
              </a:ext>
            </a:extLst>
          </p:cNvPr>
          <p:cNvSpPr txBox="1"/>
          <p:nvPr/>
        </p:nvSpPr>
        <p:spPr>
          <a:xfrm>
            <a:off x="3448903" y="5944768"/>
            <a:ext cx="1299115" cy="938719"/>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1" name="TextBox 40">
            <a:extLst>
              <a:ext uri="{FF2B5EF4-FFF2-40B4-BE49-F238E27FC236}">
                <a16:creationId xmlns:a16="http://schemas.microsoft.com/office/drawing/2014/main" id="{D79AAC3F-2230-24C9-9187-E9E78883FCFD}"/>
              </a:ext>
            </a:extLst>
          </p:cNvPr>
          <p:cNvSpPr txBox="1"/>
          <p:nvPr/>
        </p:nvSpPr>
        <p:spPr>
          <a:xfrm>
            <a:off x="1112442" y="4974374"/>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SSN: xxx-xx-</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xxxx</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a:t>
            </a:r>
            <a:r>
              <a:rPr lang="en-US" sz="1100">
                <a:solidFill>
                  <a:prstClr val="black"/>
                </a:solidFill>
                <a:latin typeface="Calibri" panose="020F0502020204030204"/>
              </a:rPr>
              <a:t>, NY</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2" name="TextBox 41">
            <a:extLst>
              <a:ext uri="{FF2B5EF4-FFF2-40B4-BE49-F238E27FC236}">
                <a16:creationId xmlns:a16="http://schemas.microsoft.com/office/drawing/2014/main" id="{B330E90C-1B39-2E70-75C0-3951CEC30322}"/>
              </a:ext>
            </a:extLst>
          </p:cNvPr>
          <p:cNvSpPr txBox="1"/>
          <p:nvPr/>
        </p:nvSpPr>
        <p:spPr>
          <a:xfrm>
            <a:off x="276326" y="3484229"/>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Race: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Fav sport: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3" name="TextBox 42">
            <a:extLst>
              <a:ext uri="{FF2B5EF4-FFF2-40B4-BE49-F238E27FC236}">
                <a16:creationId xmlns:a16="http://schemas.microsoft.com/office/drawing/2014/main" id="{32A3B73D-D79C-3BF8-E0A5-C54D3AF45F70}"/>
              </a:ext>
            </a:extLst>
          </p:cNvPr>
          <p:cNvSpPr txBox="1"/>
          <p:nvPr/>
        </p:nvSpPr>
        <p:spPr>
          <a:xfrm>
            <a:off x="352096" y="1532954"/>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Password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Mother’s maiden name: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3BF1C87B-F1E4-B42B-6A12-A54BF94C3F7E}"/>
              </a:ext>
            </a:extLst>
          </p:cNvPr>
          <p:cNvSpPr txBox="1"/>
          <p:nvPr/>
        </p:nvSpPr>
        <p:spPr>
          <a:xfrm>
            <a:off x="2313147" y="798549"/>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Medicines: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a:solidFill>
                  <a:prstClr val="black"/>
                </a:solidFill>
                <a:latin typeface="Calibri" panose="020F0502020204030204"/>
              </a:rPr>
              <a:t>Ailments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45" name="Graphic 44" descr="Database with solid fill">
            <a:extLst>
              <a:ext uri="{FF2B5EF4-FFF2-40B4-BE49-F238E27FC236}">
                <a16:creationId xmlns:a16="http://schemas.microsoft.com/office/drawing/2014/main" id="{0E7C55B4-4343-9158-D48B-8FAD9D0900E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83490" y="5314500"/>
            <a:ext cx="527134" cy="527134"/>
          </a:xfrm>
          <a:prstGeom prst="rect">
            <a:avLst/>
          </a:prstGeom>
        </p:spPr>
      </p:pic>
      <p:pic>
        <p:nvPicPr>
          <p:cNvPr id="46" name="Graphic 45" descr="Database with solid fill">
            <a:extLst>
              <a:ext uri="{FF2B5EF4-FFF2-40B4-BE49-F238E27FC236}">
                <a16:creationId xmlns:a16="http://schemas.microsoft.com/office/drawing/2014/main" id="{AF1A9F33-EA8A-046B-4551-03CF16FDF985}"/>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625049" y="5897600"/>
            <a:ext cx="527134" cy="527134"/>
          </a:xfrm>
          <a:prstGeom prst="rect">
            <a:avLst/>
          </a:prstGeom>
        </p:spPr>
      </p:pic>
      <p:pic>
        <p:nvPicPr>
          <p:cNvPr id="47" name="Graphic 46" descr="Database with solid fill">
            <a:extLst>
              <a:ext uri="{FF2B5EF4-FFF2-40B4-BE49-F238E27FC236}">
                <a16:creationId xmlns:a16="http://schemas.microsoft.com/office/drawing/2014/main" id="{98920EFD-0943-6B83-F418-E1F680A4AA5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37448" y="6109146"/>
            <a:ext cx="527134" cy="527134"/>
          </a:xfrm>
          <a:prstGeom prst="rect">
            <a:avLst/>
          </a:prstGeom>
        </p:spPr>
      </p:pic>
      <p:pic>
        <p:nvPicPr>
          <p:cNvPr id="48" name="Graphic 47" descr="Database with solid fill">
            <a:extLst>
              <a:ext uri="{FF2B5EF4-FFF2-40B4-BE49-F238E27FC236}">
                <a16:creationId xmlns:a16="http://schemas.microsoft.com/office/drawing/2014/main" id="{1943F185-DAD8-8B84-4EC0-C4EF18DC035D}"/>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511008" y="6471278"/>
            <a:ext cx="527134" cy="527134"/>
          </a:xfrm>
          <a:prstGeom prst="rect">
            <a:avLst/>
          </a:prstGeom>
        </p:spPr>
      </p:pic>
      <p:pic>
        <p:nvPicPr>
          <p:cNvPr id="49" name="Graphic 48" descr="Database with solid fill">
            <a:extLst>
              <a:ext uri="{FF2B5EF4-FFF2-40B4-BE49-F238E27FC236}">
                <a16:creationId xmlns:a16="http://schemas.microsoft.com/office/drawing/2014/main" id="{EE808128-EC52-C8D2-9487-30C949F15D4D}"/>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535957" y="5845579"/>
            <a:ext cx="527134" cy="527134"/>
          </a:xfrm>
          <a:prstGeom prst="rect">
            <a:avLst/>
          </a:prstGeom>
        </p:spPr>
      </p:pic>
      <p:pic>
        <p:nvPicPr>
          <p:cNvPr id="50" name="Graphic 49" descr="Database with solid fill">
            <a:extLst>
              <a:ext uri="{FF2B5EF4-FFF2-40B4-BE49-F238E27FC236}">
                <a16:creationId xmlns:a16="http://schemas.microsoft.com/office/drawing/2014/main" id="{82223911-60ED-3E27-1044-16F814752AA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48550" y="4490520"/>
            <a:ext cx="527134" cy="527134"/>
          </a:xfrm>
          <a:prstGeom prst="rect">
            <a:avLst/>
          </a:prstGeom>
        </p:spPr>
      </p:pic>
      <p:pic>
        <p:nvPicPr>
          <p:cNvPr id="51" name="Graphic 50" descr="Database with solid fill">
            <a:extLst>
              <a:ext uri="{FF2B5EF4-FFF2-40B4-BE49-F238E27FC236}">
                <a16:creationId xmlns:a16="http://schemas.microsoft.com/office/drawing/2014/main" id="{B61A04CB-3893-7D2E-17B9-AD225CFBA31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89837" y="2715278"/>
            <a:ext cx="527134" cy="527134"/>
          </a:xfrm>
          <a:prstGeom prst="rect">
            <a:avLst/>
          </a:prstGeom>
        </p:spPr>
      </p:pic>
      <p:pic>
        <p:nvPicPr>
          <p:cNvPr id="52" name="Graphic 51" descr="Database with solid fill">
            <a:extLst>
              <a:ext uri="{FF2B5EF4-FFF2-40B4-BE49-F238E27FC236}">
                <a16:creationId xmlns:a16="http://schemas.microsoft.com/office/drawing/2014/main" id="{166CF8E8-5C80-8D49-56A5-FE9185FCEB5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551303" y="1935918"/>
            <a:ext cx="527134" cy="527134"/>
          </a:xfrm>
          <a:prstGeom prst="rect">
            <a:avLst/>
          </a:prstGeom>
        </p:spPr>
      </p:pic>
      <p:pic>
        <p:nvPicPr>
          <p:cNvPr id="53" name="Graphic 52" descr="Database with solid fill">
            <a:extLst>
              <a:ext uri="{FF2B5EF4-FFF2-40B4-BE49-F238E27FC236}">
                <a16:creationId xmlns:a16="http://schemas.microsoft.com/office/drawing/2014/main" id="{4772D82C-4F1A-E71E-F9A0-723AD3E533A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75400" y="1702700"/>
            <a:ext cx="527134" cy="527134"/>
          </a:xfrm>
          <a:prstGeom prst="rect">
            <a:avLst/>
          </a:prstGeom>
        </p:spPr>
      </p:pic>
      <p:pic>
        <p:nvPicPr>
          <p:cNvPr id="54" name="Graphic 53" descr="Database with solid fill">
            <a:extLst>
              <a:ext uri="{FF2B5EF4-FFF2-40B4-BE49-F238E27FC236}">
                <a16:creationId xmlns:a16="http://schemas.microsoft.com/office/drawing/2014/main" id="{A359AF67-27F0-56A7-796D-95E629210E4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573881" y="1121981"/>
            <a:ext cx="527134" cy="527134"/>
          </a:xfrm>
          <a:prstGeom prst="rect">
            <a:avLst/>
          </a:prstGeom>
        </p:spPr>
      </p:pic>
      <p:pic>
        <p:nvPicPr>
          <p:cNvPr id="55" name="Graphic 54" descr="Database with solid fill">
            <a:extLst>
              <a:ext uri="{FF2B5EF4-FFF2-40B4-BE49-F238E27FC236}">
                <a16:creationId xmlns:a16="http://schemas.microsoft.com/office/drawing/2014/main" id="{C9406E69-28A3-9986-1064-3F969FAFEEC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227425" y="1408784"/>
            <a:ext cx="527134" cy="527134"/>
          </a:xfrm>
          <a:prstGeom prst="rect">
            <a:avLst/>
          </a:prstGeom>
        </p:spPr>
      </p:pic>
      <p:pic>
        <p:nvPicPr>
          <p:cNvPr id="56" name="Graphic 55" descr="Database with solid fill">
            <a:extLst>
              <a:ext uri="{FF2B5EF4-FFF2-40B4-BE49-F238E27FC236}">
                <a16:creationId xmlns:a16="http://schemas.microsoft.com/office/drawing/2014/main" id="{377411F4-C4D5-1A50-62F3-01E2F43F660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994954" y="1978752"/>
            <a:ext cx="527134" cy="527134"/>
          </a:xfrm>
          <a:prstGeom prst="rect">
            <a:avLst/>
          </a:prstGeom>
        </p:spPr>
      </p:pic>
      <p:pic>
        <p:nvPicPr>
          <p:cNvPr id="57" name="Graphic 56" descr="Database with solid fill">
            <a:extLst>
              <a:ext uri="{FF2B5EF4-FFF2-40B4-BE49-F238E27FC236}">
                <a16:creationId xmlns:a16="http://schemas.microsoft.com/office/drawing/2014/main" id="{DD3A4804-BE19-CAAF-E600-4081360C1A1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64311" y="3549020"/>
            <a:ext cx="527134" cy="527134"/>
          </a:xfrm>
          <a:prstGeom prst="rect">
            <a:avLst/>
          </a:prstGeom>
        </p:spPr>
      </p:pic>
    </p:spTree>
    <p:extLst>
      <p:ext uri="{BB962C8B-B14F-4D97-AF65-F5344CB8AC3E}">
        <p14:creationId xmlns:p14="http://schemas.microsoft.com/office/powerpoint/2010/main" val="1669270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1C5F7D-561D-E919-905A-0755567C1672}"/>
              </a:ext>
            </a:extLst>
          </p:cNvPr>
          <p:cNvSpPr>
            <a:spLocks noGrp="1"/>
          </p:cNvSpPr>
          <p:nvPr>
            <p:ph type="sldNum" sz="quarter" idx="10"/>
          </p:nvPr>
        </p:nvSpPr>
        <p:spPr/>
        <p:txBody>
          <a:bodyPr/>
          <a:lstStyle/>
          <a:p>
            <a:pPr defTabSz="914377" fontAlgn="base">
              <a:spcBef>
                <a:spcPct val="0"/>
              </a:spcBef>
              <a:spcAft>
                <a:spcPct val="0"/>
              </a:spcAft>
            </a:pPr>
            <a:fld id="{A3979A82-1A5E-4C7B-AFC0-111CA6C3130A}" type="slidenum">
              <a:rPr lang="en-US" altLang="en-US" smtClean="0">
                <a:solidFill>
                  <a:prstClr val="black"/>
                </a:solidFill>
                <a:latin typeface="Montserrat" charset="0"/>
                <a:ea typeface="MS PGothic" panose="020B0600070205080204" pitchFamily="34" charset="-128"/>
              </a:rPr>
              <a:pPr defTabSz="914377" fontAlgn="base">
                <a:spcBef>
                  <a:spcPct val="0"/>
                </a:spcBef>
                <a:spcAft>
                  <a:spcPct val="0"/>
                </a:spcAft>
              </a:pPr>
              <a:t>6</a:t>
            </a:fld>
            <a:endParaRPr lang="en-US" altLang="en-US">
              <a:solidFill>
                <a:prstClr val="black"/>
              </a:solidFill>
              <a:latin typeface="Montserrat" charset="0"/>
              <a:ea typeface="MS PGothic" panose="020B0600070205080204" pitchFamily="34" charset="-128"/>
            </a:endParaRPr>
          </a:p>
        </p:txBody>
      </p:sp>
      <p:sp>
        <p:nvSpPr>
          <p:cNvPr id="5" name="Title 2">
            <a:extLst>
              <a:ext uri="{FF2B5EF4-FFF2-40B4-BE49-F238E27FC236}">
                <a16:creationId xmlns:a16="http://schemas.microsoft.com/office/drawing/2014/main" id="{F088B7D7-F6E1-4B0D-C106-EE0049D0B0AB}"/>
              </a:ext>
            </a:extLst>
          </p:cNvPr>
          <p:cNvSpPr txBox="1">
            <a:spLocks/>
          </p:cNvSpPr>
          <p:nvPr/>
        </p:nvSpPr>
        <p:spPr>
          <a:xfrm>
            <a:off x="155448" y="194063"/>
            <a:ext cx="12192000" cy="455114"/>
          </a:xfrm>
          <a:prstGeom prst="rect">
            <a:avLst/>
          </a:prstGeom>
        </p:spPr>
        <p:txBody>
          <a:bodyPr vert="horz" lIns="0" tIns="0" rIns="0" bIns="0" rtlCol="0" anchor="t" anchorCtr="0">
            <a:normAutofit/>
          </a:bodyPr>
          <a:lstStyle>
            <a:lvl1pPr algn="l" defTabSz="685783" rtl="0" eaLnBrk="1" fontAlgn="base" hangingPunct="1">
              <a:lnSpc>
                <a:spcPct val="90000"/>
              </a:lnSpc>
              <a:spcBef>
                <a:spcPct val="0"/>
              </a:spcBef>
              <a:spcAft>
                <a:spcPct val="0"/>
              </a:spcAft>
              <a:defRPr sz="2667" b="1" i="0" kern="1200" cap="all">
                <a:solidFill>
                  <a:schemeClr val="tx1"/>
                </a:solidFill>
                <a:latin typeface="Montserrat ExtraBold" pitchFamily="2" charset="77"/>
                <a:ea typeface="MS PGothic" panose="020B0600070205080204" pitchFamily="34" charset="-128"/>
                <a:cs typeface="Montserrat ExtraBold" pitchFamily="2" charset="77"/>
              </a:defRPr>
            </a:lvl1pPr>
            <a:lvl2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2pPr>
            <a:lvl3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3pPr>
            <a:lvl4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4pPr>
            <a:lvl5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5pPr>
            <a:lvl6pPr marL="457189"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6pPr>
            <a:lvl7pPr marL="914377"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7pPr>
            <a:lvl8pPr marL="1371566"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8pPr>
            <a:lvl9pPr marL="1828754"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9pPr>
          </a:lstStyle>
          <a:p>
            <a:r>
              <a:rPr lang="en-US" sz="2400" dirty="0"/>
              <a:t>It doesn’t end there, information is shared &amp; sold</a:t>
            </a:r>
          </a:p>
        </p:txBody>
      </p:sp>
      <p:pic>
        <p:nvPicPr>
          <p:cNvPr id="6" name="Graphic 5" descr="Man with facial hair">
            <a:extLst>
              <a:ext uri="{FF2B5EF4-FFF2-40B4-BE49-F238E27FC236}">
                <a16:creationId xmlns:a16="http://schemas.microsoft.com/office/drawing/2014/main" id="{92032AB4-AAA6-CCC3-E87B-744A7CA129B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47925" y="2715278"/>
            <a:ext cx="1045619" cy="1416890"/>
          </a:xfrm>
          <a:prstGeom prst="rect">
            <a:avLst/>
          </a:prstGeom>
        </p:spPr>
      </p:pic>
      <p:sp>
        <p:nvSpPr>
          <p:cNvPr id="7" name="TextBox 6">
            <a:extLst>
              <a:ext uri="{FF2B5EF4-FFF2-40B4-BE49-F238E27FC236}">
                <a16:creationId xmlns:a16="http://schemas.microsoft.com/office/drawing/2014/main" id="{A3484093-691A-0DB9-5579-A9FB469FD095}"/>
              </a:ext>
            </a:extLst>
          </p:cNvPr>
          <p:cNvSpPr txBox="1"/>
          <p:nvPr/>
        </p:nvSpPr>
        <p:spPr>
          <a:xfrm>
            <a:off x="5821077" y="4196176"/>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Mr. </a:t>
            </a:r>
            <a:r>
              <a:rPr kumimoji="0" lang="en-US" sz="1400" b="0" i="0" u="none" strike="noStrike" kern="1200" cap="none" spc="0" normalizeH="0" baseline="0" noProof="0" err="1">
                <a:ln>
                  <a:noFill/>
                </a:ln>
                <a:solidFill>
                  <a:srgbClr val="082A39"/>
                </a:solidFill>
                <a:effectLst/>
                <a:uLnTx/>
                <a:uFillTx/>
                <a:latin typeface="Calibri" panose="020F0502020204030204"/>
                <a:ea typeface="+mn-ea"/>
                <a:cs typeface="+mn-cs"/>
              </a:rPr>
              <a:t>Picata</a:t>
            </a:r>
            <a:endPar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endParaRPr>
          </a:p>
        </p:txBody>
      </p:sp>
      <p:pic>
        <p:nvPicPr>
          <p:cNvPr id="8" name="Graphic 7" descr="Internet outline">
            <a:extLst>
              <a:ext uri="{FF2B5EF4-FFF2-40B4-BE49-F238E27FC236}">
                <a16:creationId xmlns:a16="http://schemas.microsoft.com/office/drawing/2014/main" id="{10DD1881-5FA8-50F1-5CB4-C510FCCF26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24795" y="1962564"/>
            <a:ext cx="914400" cy="914400"/>
          </a:xfrm>
          <a:prstGeom prst="rect">
            <a:avLst/>
          </a:prstGeom>
        </p:spPr>
      </p:pic>
      <p:pic>
        <p:nvPicPr>
          <p:cNvPr id="9" name="Graphic 8" descr="Document with solid fill">
            <a:extLst>
              <a:ext uri="{FF2B5EF4-FFF2-40B4-BE49-F238E27FC236}">
                <a16:creationId xmlns:a16="http://schemas.microsoft.com/office/drawing/2014/main" id="{AE03C463-9A68-FE2B-3E67-AD5590F9D1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8131" y="2577977"/>
            <a:ext cx="615413" cy="615413"/>
          </a:xfrm>
          <a:prstGeom prst="rect">
            <a:avLst/>
          </a:prstGeom>
        </p:spPr>
      </p:pic>
      <p:pic>
        <p:nvPicPr>
          <p:cNvPr id="10" name="Graphic 9" descr="Medical with solid fill">
            <a:extLst>
              <a:ext uri="{FF2B5EF4-FFF2-40B4-BE49-F238E27FC236}">
                <a16:creationId xmlns:a16="http://schemas.microsoft.com/office/drawing/2014/main" id="{36C517C6-730D-85AD-CB2B-17D8953A70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6359" y="1022718"/>
            <a:ext cx="914400" cy="914400"/>
          </a:xfrm>
          <a:prstGeom prst="rect">
            <a:avLst/>
          </a:prstGeom>
        </p:spPr>
      </p:pic>
      <p:pic>
        <p:nvPicPr>
          <p:cNvPr id="11" name="Graphic 10" descr="Hospital with solid fill">
            <a:extLst>
              <a:ext uri="{FF2B5EF4-FFF2-40B4-BE49-F238E27FC236}">
                <a16:creationId xmlns:a16="http://schemas.microsoft.com/office/drawing/2014/main" id="{68EC7E5E-C243-990B-624D-DBBE44E269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7549" y="1684700"/>
            <a:ext cx="914400" cy="914400"/>
          </a:xfrm>
          <a:prstGeom prst="rect">
            <a:avLst/>
          </a:prstGeom>
        </p:spPr>
      </p:pic>
      <p:pic>
        <p:nvPicPr>
          <p:cNvPr id="12" name="Graphic 11" descr="Medicine with solid fill">
            <a:extLst>
              <a:ext uri="{FF2B5EF4-FFF2-40B4-BE49-F238E27FC236}">
                <a16:creationId xmlns:a16="http://schemas.microsoft.com/office/drawing/2014/main" id="{37D58D16-F381-F882-BE87-C60EDA806C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3120" y="1059640"/>
            <a:ext cx="914400" cy="914400"/>
          </a:xfrm>
          <a:prstGeom prst="rect">
            <a:avLst/>
          </a:prstGeom>
        </p:spPr>
      </p:pic>
      <p:pic>
        <p:nvPicPr>
          <p:cNvPr id="13" name="Graphic 12" descr="Burger and drink with solid fill">
            <a:extLst>
              <a:ext uri="{FF2B5EF4-FFF2-40B4-BE49-F238E27FC236}">
                <a16:creationId xmlns:a16="http://schemas.microsoft.com/office/drawing/2014/main" id="{71FD9CDD-A1F3-D852-B6BB-68A572F7738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03592" y="1181923"/>
            <a:ext cx="914400" cy="914400"/>
          </a:xfrm>
          <a:prstGeom prst="rect">
            <a:avLst/>
          </a:prstGeom>
        </p:spPr>
      </p:pic>
      <p:pic>
        <p:nvPicPr>
          <p:cNvPr id="14" name="Graphic 13" descr="Car with solid fill">
            <a:extLst>
              <a:ext uri="{FF2B5EF4-FFF2-40B4-BE49-F238E27FC236}">
                <a16:creationId xmlns:a16="http://schemas.microsoft.com/office/drawing/2014/main" id="{F707582D-2169-8774-38CB-00C5496F2EF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63992" y="1962564"/>
            <a:ext cx="914400" cy="914400"/>
          </a:xfrm>
          <a:prstGeom prst="rect">
            <a:avLst/>
          </a:prstGeom>
        </p:spPr>
      </p:pic>
      <p:pic>
        <p:nvPicPr>
          <p:cNvPr id="15" name="Graphic 14" descr="Dancing with solid fill">
            <a:extLst>
              <a:ext uri="{FF2B5EF4-FFF2-40B4-BE49-F238E27FC236}">
                <a16:creationId xmlns:a16="http://schemas.microsoft.com/office/drawing/2014/main" id="{D104AAC3-CB3C-FAA4-C877-03A7220064C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44667" y="2931398"/>
            <a:ext cx="914400" cy="914400"/>
          </a:xfrm>
          <a:prstGeom prst="rect">
            <a:avLst/>
          </a:prstGeom>
        </p:spPr>
      </p:pic>
      <p:pic>
        <p:nvPicPr>
          <p:cNvPr id="16" name="Graphic 15" descr="Theatre with solid fill">
            <a:extLst>
              <a:ext uri="{FF2B5EF4-FFF2-40B4-BE49-F238E27FC236}">
                <a16:creationId xmlns:a16="http://schemas.microsoft.com/office/drawing/2014/main" id="{DD49FE5F-53DF-3F18-0771-3F458E276FE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94272" y="4400100"/>
            <a:ext cx="914400" cy="914400"/>
          </a:xfrm>
          <a:prstGeom prst="rect">
            <a:avLst/>
          </a:prstGeom>
        </p:spPr>
      </p:pic>
      <p:pic>
        <p:nvPicPr>
          <p:cNvPr id="17" name="Graphic 16" descr="Shopping cart with solid fill">
            <a:extLst>
              <a:ext uri="{FF2B5EF4-FFF2-40B4-BE49-F238E27FC236}">
                <a16:creationId xmlns:a16="http://schemas.microsoft.com/office/drawing/2014/main" id="{45309870-A79C-D48F-55DA-6639F9B3890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45106" y="5286695"/>
            <a:ext cx="914400" cy="914400"/>
          </a:xfrm>
          <a:prstGeom prst="rect">
            <a:avLst/>
          </a:prstGeom>
        </p:spPr>
      </p:pic>
      <p:pic>
        <p:nvPicPr>
          <p:cNvPr id="18" name="Graphic 17" descr="DNA with solid fill">
            <a:extLst>
              <a:ext uri="{FF2B5EF4-FFF2-40B4-BE49-F238E27FC236}">
                <a16:creationId xmlns:a16="http://schemas.microsoft.com/office/drawing/2014/main" id="{376137C3-7E80-A358-035D-C36DF78514D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123059" y="5209419"/>
            <a:ext cx="914400" cy="914400"/>
          </a:xfrm>
          <a:prstGeom prst="rect">
            <a:avLst/>
          </a:prstGeom>
        </p:spPr>
      </p:pic>
      <p:pic>
        <p:nvPicPr>
          <p:cNvPr id="19" name="Graphic 18" descr="Stadium with solid fill">
            <a:extLst>
              <a:ext uri="{FF2B5EF4-FFF2-40B4-BE49-F238E27FC236}">
                <a16:creationId xmlns:a16="http://schemas.microsoft.com/office/drawing/2014/main" id="{C4E20FE1-57E0-CFFA-4DD3-6297D34AD03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313147" y="3549020"/>
            <a:ext cx="914400" cy="914400"/>
          </a:xfrm>
          <a:prstGeom prst="rect">
            <a:avLst/>
          </a:prstGeom>
        </p:spPr>
      </p:pic>
      <p:sp>
        <p:nvSpPr>
          <p:cNvPr id="20" name="TextBox 19">
            <a:extLst>
              <a:ext uri="{FF2B5EF4-FFF2-40B4-BE49-F238E27FC236}">
                <a16:creationId xmlns:a16="http://schemas.microsoft.com/office/drawing/2014/main" id="{6ECADFB0-B9CF-C9C8-4330-2B75B84A1E9C}"/>
              </a:ext>
            </a:extLst>
          </p:cNvPr>
          <p:cNvSpPr txBox="1"/>
          <p:nvPr/>
        </p:nvSpPr>
        <p:spPr>
          <a:xfrm>
            <a:off x="4299219" y="24914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Hospital</a:t>
            </a:r>
          </a:p>
        </p:txBody>
      </p:sp>
      <p:sp>
        <p:nvSpPr>
          <p:cNvPr id="21" name="TextBox 20">
            <a:extLst>
              <a:ext uri="{FF2B5EF4-FFF2-40B4-BE49-F238E27FC236}">
                <a16:creationId xmlns:a16="http://schemas.microsoft.com/office/drawing/2014/main" id="{490FF815-ED74-B3FC-0AC2-FF733790470B}"/>
              </a:ext>
            </a:extLst>
          </p:cNvPr>
          <p:cNvSpPr txBox="1"/>
          <p:nvPr/>
        </p:nvSpPr>
        <p:spPr>
          <a:xfrm>
            <a:off x="6106513" y="19282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Pharmacy</a:t>
            </a:r>
          </a:p>
        </p:txBody>
      </p:sp>
      <p:sp>
        <p:nvSpPr>
          <p:cNvPr id="22" name="TextBox 21">
            <a:extLst>
              <a:ext uri="{FF2B5EF4-FFF2-40B4-BE49-F238E27FC236}">
                <a16:creationId xmlns:a16="http://schemas.microsoft.com/office/drawing/2014/main" id="{8034DC26-58E2-EB9B-8C79-39522C594F24}"/>
              </a:ext>
            </a:extLst>
          </p:cNvPr>
          <p:cNvSpPr txBox="1"/>
          <p:nvPr/>
        </p:nvSpPr>
        <p:spPr>
          <a:xfrm>
            <a:off x="7403592" y="1999387"/>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Burger joint</a:t>
            </a:r>
          </a:p>
        </p:txBody>
      </p:sp>
      <p:sp>
        <p:nvSpPr>
          <p:cNvPr id="23" name="TextBox 22">
            <a:extLst>
              <a:ext uri="{FF2B5EF4-FFF2-40B4-BE49-F238E27FC236}">
                <a16:creationId xmlns:a16="http://schemas.microsoft.com/office/drawing/2014/main" id="{29E80440-A58E-6C20-1A21-9AD5400A0E25}"/>
              </a:ext>
            </a:extLst>
          </p:cNvPr>
          <p:cNvSpPr txBox="1"/>
          <p:nvPr/>
        </p:nvSpPr>
        <p:spPr>
          <a:xfrm>
            <a:off x="8843729" y="2599100"/>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Car</a:t>
            </a:r>
          </a:p>
        </p:txBody>
      </p:sp>
      <p:sp>
        <p:nvSpPr>
          <p:cNvPr id="24" name="TextBox 23">
            <a:extLst>
              <a:ext uri="{FF2B5EF4-FFF2-40B4-BE49-F238E27FC236}">
                <a16:creationId xmlns:a16="http://schemas.microsoft.com/office/drawing/2014/main" id="{E1062DB2-6E04-9AD7-A819-A8542AAED77D}"/>
              </a:ext>
            </a:extLst>
          </p:cNvPr>
          <p:cNvSpPr txBox="1"/>
          <p:nvPr/>
        </p:nvSpPr>
        <p:spPr>
          <a:xfrm>
            <a:off x="9579202" y="3824391"/>
            <a:ext cx="13487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Music Service</a:t>
            </a:r>
          </a:p>
        </p:txBody>
      </p:sp>
      <p:sp>
        <p:nvSpPr>
          <p:cNvPr id="25" name="TextBox 24">
            <a:extLst>
              <a:ext uri="{FF2B5EF4-FFF2-40B4-BE49-F238E27FC236}">
                <a16:creationId xmlns:a16="http://schemas.microsoft.com/office/drawing/2014/main" id="{6E8ECB7C-15AE-FFD7-255D-58F7057AD61F}"/>
              </a:ext>
            </a:extLst>
          </p:cNvPr>
          <p:cNvSpPr txBox="1"/>
          <p:nvPr/>
        </p:nvSpPr>
        <p:spPr>
          <a:xfrm>
            <a:off x="9092322" y="522030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Video streaming</a:t>
            </a:r>
          </a:p>
        </p:txBody>
      </p:sp>
      <p:sp>
        <p:nvSpPr>
          <p:cNvPr id="26" name="TextBox 25">
            <a:extLst>
              <a:ext uri="{FF2B5EF4-FFF2-40B4-BE49-F238E27FC236}">
                <a16:creationId xmlns:a16="http://schemas.microsoft.com/office/drawing/2014/main" id="{3D9C5288-B398-44BF-DF2A-54D8224AC899}"/>
              </a:ext>
            </a:extLst>
          </p:cNvPr>
          <p:cNvSpPr txBox="1"/>
          <p:nvPr/>
        </p:nvSpPr>
        <p:spPr>
          <a:xfrm>
            <a:off x="7622302" y="616027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Grocery / shopping</a:t>
            </a:r>
          </a:p>
        </p:txBody>
      </p:sp>
      <p:sp>
        <p:nvSpPr>
          <p:cNvPr id="27" name="TextBox 26">
            <a:extLst>
              <a:ext uri="{FF2B5EF4-FFF2-40B4-BE49-F238E27FC236}">
                <a16:creationId xmlns:a16="http://schemas.microsoft.com/office/drawing/2014/main" id="{DAAC200B-696D-270A-0EAB-763F625056A7}"/>
              </a:ext>
            </a:extLst>
          </p:cNvPr>
          <p:cNvSpPr txBox="1"/>
          <p:nvPr/>
        </p:nvSpPr>
        <p:spPr>
          <a:xfrm>
            <a:off x="6065823" y="6109146"/>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Saliva test</a:t>
            </a:r>
          </a:p>
        </p:txBody>
      </p:sp>
      <p:sp>
        <p:nvSpPr>
          <p:cNvPr id="28" name="TextBox 27">
            <a:extLst>
              <a:ext uri="{FF2B5EF4-FFF2-40B4-BE49-F238E27FC236}">
                <a16:creationId xmlns:a16="http://schemas.microsoft.com/office/drawing/2014/main" id="{BF83474B-80C0-1494-3F9C-5FE65D5565A8}"/>
              </a:ext>
            </a:extLst>
          </p:cNvPr>
          <p:cNvSpPr txBox="1"/>
          <p:nvPr/>
        </p:nvSpPr>
        <p:spPr>
          <a:xfrm>
            <a:off x="2313147" y="4463420"/>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Stadium</a:t>
            </a:r>
          </a:p>
        </p:txBody>
      </p:sp>
      <p:sp>
        <p:nvSpPr>
          <p:cNvPr id="29" name="TextBox 28">
            <a:extLst>
              <a:ext uri="{FF2B5EF4-FFF2-40B4-BE49-F238E27FC236}">
                <a16:creationId xmlns:a16="http://schemas.microsoft.com/office/drawing/2014/main" id="{3BE07170-F62E-D961-B516-695123627F73}"/>
              </a:ext>
            </a:extLst>
          </p:cNvPr>
          <p:cNvSpPr txBox="1"/>
          <p:nvPr/>
        </p:nvSpPr>
        <p:spPr>
          <a:xfrm>
            <a:off x="2030380" y="2761630"/>
            <a:ext cx="1408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Website account</a:t>
            </a:r>
          </a:p>
        </p:txBody>
      </p:sp>
      <p:sp>
        <p:nvSpPr>
          <p:cNvPr id="30" name="TextBox 29">
            <a:extLst>
              <a:ext uri="{FF2B5EF4-FFF2-40B4-BE49-F238E27FC236}">
                <a16:creationId xmlns:a16="http://schemas.microsoft.com/office/drawing/2014/main" id="{77929388-8417-34A0-0985-4F7BD9F1872C}"/>
              </a:ext>
            </a:extLst>
          </p:cNvPr>
          <p:cNvSpPr txBox="1"/>
          <p:nvPr/>
        </p:nvSpPr>
        <p:spPr>
          <a:xfrm>
            <a:off x="6827520" y="2662084"/>
            <a:ext cx="1574470" cy="161582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color: Blue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food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1" name="Graphic 30" descr="Sleep with solid fill">
            <a:extLst>
              <a:ext uri="{FF2B5EF4-FFF2-40B4-BE49-F238E27FC236}">
                <a16:creationId xmlns:a16="http://schemas.microsoft.com/office/drawing/2014/main" id="{7764B18C-F4D0-DA33-F9DC-19B9224F7E6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707580" y="5245873"/>
            <a:ext cx="914400" cy="914400"/>
          </a:xfrm>
          <a:prstGeom prst="rect">
            <a:avLst/>
          </a:prstGeom>
        </p:spPr>
      </p:pic>
      <p:sp>
        <p:nvSpPr>
          <p:cNvPr id="32" name="TextBox 31">
            <a:extLst>
              <a:ext uri="{FF2B5EF4-FFF2-40B4-BE49-F238E27FC236}">
                <a16:creationId xmlns:a16="http://schemas.microsoft.com/office/drawing/2014/main" id="{92E37106-7634-F4D3-45CD-0FA5F74A7CB2}"/>
              </a:ext>
            </a:extLst>
          </p:cNvPr>
          <p:cNvSpPr txBox="1"/>
          <p:nvPr/>
        </p:nvSpPr>
        <p:spPr>
          <a:xfrm>
            <a:off x="4830384" y="5944768"/>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Hotel</a:t>
            </a:r>
          </a:p>
        </p:txBody>
      </p:sp>
      <p:pic>
        <p:nvPicPr>
          <p:cNvPr id="33" name="Graphic 32" descr="Call center with solid fill">
            <a:extLst>
              <a:ext uri="{FF2B5EF4-FFF2-40B4-BE49-F238E27FC236}">
                <a16:creationId xmlns:a16="http://schemas.microsoft.com/office/drawing/2014/main" id="{9BC2ACAE-144B-D5C2-02AE-5F00CF17019A}"/>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263149" y="4613680"/>
            <a:ext cx="914400" cy="914400"/>
          </a:xfrm>
          <a:prstGeom prst="rect">
            <a:avLst/>
          </a:prstGeom>
        </p:spPr>
      </p:pic>
      <p:sp>
        <p:nvSpPr>
          <p:cNvPr id="34" name="TextBox 33">
            <a:extLst>
              <a:ext uri="{FF2B5EF4-FFF2-40B4-BE49-F238E27FC236}">
                <a16:creationId xmlns:a16="http://schemas.microsoft.com/office/drawing/2014/main" id="{AA5DAB90-76B8-E464-A27A-8204E756E5A7}"/>
              </a:ext>
            </a:extLst>
          </p:cNvPr>
          <p:cNvSpPr txBox="1"/>
          <p:nvPr/>
        </p:nvSpPr>
        <p:spPr>
          <a:xfrm>
            <a:off x="2969255" y="5512730"/>
            <a:ext cx="1627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Customer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Credit</a:t>
            </a:r>
          </a:p>
        </p:txBody>
      </p:sp>
      <p:pic>
        <p:nvPicPr>
          <p:cNvPr id="35" name="Graphic 34" descr="Credit card with solid fill">
            <a:extLst>
              <a:ext uri="{FF2B5EF4-FFF2-40B4-BE49-F238E27FC236}">
                <a16:creationId xmlns:a16="http://schemas.microsoft.com/office/drawing/2014/main" id="{41B71DC6-3444-2068-E525-2E8224F64C1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6665" y="4359722"/>
            <a:ext cx="914400" cy="914400"/>
          </a:xfrm>
          <a:prstGeom prst="rect">
            <a:avLst/>
          </a:prstGeom>
        </p:spPr>
      </p:pic>
      <p:sp>
        <p:nvSpPr>
          <p:cNvPr id="36" name="TextBox 35">
            <a:extLst>
              <a:ext uri="{FF2B5EF4-FFF2-40B4-BE49-F238E27FC236}">
                <a16:creationId xmlns:a16="http://schemas.microsoft.com/office/drawing/2014/main" id="{4A764B3F-95B6-952F-2FE8-42062FD60200}"/>
              </a:ext>
            </a:extLst>
          </p:cNvPr>
          <p:cNvSpPr txBox="1"/>
          <p:nvPr/>
        </p:nvSpPr>
        <p:spPr>
          <a:xfrm>
            <a:off x="9684051" y="1345361"/>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Traffic violations</a:t>
            </a:r>
          </a:p>
        </p:txBody>
      </p:sp>
      <p:sp>
        <p:nvSpPr>
          <p:cNvPr id="37" name="TextBox 36">
            <a:extLst>
              <a:ext uri="{FF2B5EF4-FFF2-40B4-BE49-F238E27FC236}">
                <a16:creationId xmlns:a16="http://schemas.microsoft.com/office/drawing/2014/main" id="{6BA2425F-F41F-33BF-F190-9B5ABAFA366A}"/>
              </a:ext>
            </a:extLst>
          </p:cNvPr>
          <p:cNvSpPr txBox="1"/>
          <p:nvPr/>
        </p:nvSpPr>
        <p:spPr>
          <a:xfrm>
            <a:off x="10323277" y="2715278"/>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1756849F-AC0B-7566-6288-546D1C584D40}"/>
              </a:ext>
            </a:extLst>
          </p:cNvPr>
          <p:cNvSpPr txBox="1"/>
          <p:nvPr/>
        </p:nvSpPr>
        <p:spPr>
          <a:xfrm>
            <a:off x="10471286" y="4350064"/>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736851EF-7AD2-439C-12D8-95AB1B9104C7}"/>
              </a:ext>
            </a:extLst>
          </p:cNvPr>
          <p:cNvSpPr txBox="1"/>
          <p:nvPr/>
        </p:nvSpPr>
        <p:spPr>
          <a:xfrm>
            <a:off x="9132593" y="5699727"/>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0" name="TextBox 39">
            <a:extLst>
              <a:ext uri="{FF2B5EF4-FFF2-40B4-BE49-F238E27FC236}">
                <a16:creationId xmlns:a16="http://schemas.microsoft.com/office/drawing/2014/main" id="{49B52959-33C3-B7D5-D66A-E6A907AAE72A}"/>
              </a:ext>
            </a:extLst>
          </p:cNvPr>
          <p:cNvSpPr txBox="1"/>
          <p:nvPr/>
        </p:nvSpPr>
        <p:spPr>
          <a:xfrm>
            <a:off x="3448903" y="5944768"/>
            <a:ext cx="1299115" cy="938719"/>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1" name="TextBox 40">
            <a:extLst>
              <a:ext uri="{FF2B5EF4-FFF2-40B4-BE49-F238E27FC236}">
                <a16:creationId xmlns:a16="http://schemas.microsoft.com/office/drawing/2014/main" id="{F5EF2E35-E58E-276F-BCAF-2FF2B5C8A7FB}"/>
              </a:ext>
            </a:extLst>
          </p:cNvPr>
          <p:cNvSpPr txBox="1"/>
          <p:nvPr/>
        </p:nvSpPr>
        <p:spPr>
          <a:xfrm>
            <a:off x="1112442" y="4974374"/>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SSN: xxx-xx-</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xxxx</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2" name="TextBox 41">
            <a:extLst>
              <a:ext uri="{FF2B5EF4-FFF2-40B4-BE49-F238E27FC236}">
                <a16:creationId xmlns:a16="http://schemas.microsoft.com/office/drawing/2014/main" id="{21A536F4-AD0B-22A1-5D42-450FCC46503A}"/>
              </a:ext>
            </a:extLst>
          </p:cNvPr>
          <p:cNvSpPr txBox="1"/>
          <p:nvPr/>
        </p:nvSpPr>
        <p:spPr>
          <a:xfrm>
            <a:off x="276326" y="3484229"/>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Race: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sport: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3" name="TextBox 42">
            <a:extLst>
              <a:ext uri="{FF2B5EF4-FFF2-40B4-BE49-F238E27FC236}">
                <a16:creationId xmlns:a16="http://schemas.microsoft.com/office/drawing/2014/main" id="{73F7EA72-E79C-C57E-0580-FB1CDF4A0FD6}"/>
              </a:ext>
            </a:extLst>
          </p:cNvPr>
          <p:cNvSpPr txBox="1"/>
          <p:nvPr/>
        </p:nvSpPr>
        <p:spPr>
          <a:xfrm>
            <a:off x="352096" y="1532954"/>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Password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Mother’s maiden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1FD4C794-8C3D-2BBB-338F-4B15AB218E29}"/>
              </a:ext>
            </a:extLst>
          </p:cNvPr>
          <p:cNvSpPr txBox="1"/>
          <p:nvPr/>
        </p:nvSpPr>
        <p:spPr>
          <a:xfrm>
            <a:off x="2313147" y="798549"/>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Medicines: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Ailments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45" name="Graphic 44" descr="Database with solid fill">
            <a:extLst>
              <a:ext uri="{FF2B5EF4-FFF2-40B4-BE49-F238E27FC236}">
                <a16:creationId xmlns:a16="http://schemas.microsoft.com/office/drawing/2014/main" id="{D68CE8F2-DD54-3ADE-762B-4490A0315EC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83490" y="5314500"/>
            <a:ext cx="527134" cy="527134"/>
          </a:xfrm>
          <a:prstGeom prst="rect">
            <a:avLst/>
          </a:prstGeom>
        </p:spPr>
      </p:pic>
      <p:pic>
        <p:nvPicPr>
          <p:cNvPr id="46" name="Graphic 45" descr="Database with solid fill">
            <a:extLst>
              <a:ext uri="{FF2B5EF4-FFF2-40B4-BE49-F238E27FC236}">
                <a16:creationId xmlns:a16="http://schemas.microsoft.com/office/drawing/2014/main" id="{F116A2D5-6299-F7F4-FD60-0A4DE3C2046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625049" y="5897600"/>
            <a:ext cx="527134" cy="527134"/>
          </a:xfrm>
          <a:prstGeom prst="rect">
            <a:avLst/>
          </a:prstGeom>
        </p:spPr>
      </p:pic>
      <p:pic>
        <p:nvPicPr>
          <p:cNvPr id="47" name="Graphic 46" descr="Database with solid fill">
            <a:extLst>
              <a:ext uri="{FF2B5EF4-FFF2-40B4-BE49-F238E27FC236}">
                <a16:creationId xmlns:a16="http://schemas.microsoft.com/office/drawing/2014/main" id="{A0B2B5A5-6A5F-5B19-991C-551D8D130F1F}"/>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37448" y="6109146"/>
            <a:ext cx="527134" cy="527134"/>
          </a:xfrm>
          <a:prstGeom prst="rect">
            <a:avLst/>
          </a:prstGeom>
        </p:spPr>
      </p:pic>
      <p:pic>
        <p:nvPicPr>
          <p:cNvPr id="48" name="Graphic 47" descr="Database with solid fill">
            <a:extLst>
              <a:ext uri="{FF2B5EF4-FFF2-40B4-BE49-F238E27FC236}">
                <a16:creationId xmlns:a16="http://schemas.microsoft.com/office/drawing/2014/main" id="{07F64613-2C70-770D-9538-C77568C3781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511008" y="6471278"/>
            <a:ext cx="527134" cy="527134"/>
          </a:xfrm>
          <a:prstGeom prst="rect">
            <a:avLst/>
          </a:prstGeom>
        </p:spPr>
      </p:pic>
      <p:pic>
        <p:nvPicPr>
          <p:cNvPr id="49" name="Graphic 48" descr="Database with solid fill">
            <a:extLst>
              <a:ext uri="{FF2B5EF4-FFF2-40B4-BE49-F238E27FC236}">
                <a16:creationId xmlns:a16="http://schemas.microsoft.com/office/drawing/2014/main" id="{FB0B3DA6-7607-2F9F-40F7-F5BFC08ECFA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535957" y="5845579"/>
            <a:ext cx="527134" cy="527134"/>
          </a:xfrm>
          <a:prstGeom prst="rect">
            <a:avLst/>
          </a:prstGeom>
        </p:spPr>
      </p:pic>
      <p:pic>
        <p:nvPicPr>
          <p:cNvPr id="50" name="Graphic 49" descr="Database with solid fill">
            <a:extLst>
              <a:ext uri="{FF2B5EF4-FFF2-40B4-BE49-F238E27FC236}">
                <a16:creationId xmlns:a16="http://schemas.microsoft.com/office/drawing/2014/main" id="{54C00579-9DE9-D36A-F5D4-D4D32FE3250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48550" y="4490520"/>
            <a:ext cx="527134" cy="527134"/>
          </a:xfrm>
          <a:prstGeom prst="rect">
            <a:avLst/>
          </a:prstGeom>
        </p:spPr>
      </p:pic>
      <p:pic>
        <p:nvPicPr>
          <p:cNvPr id="51" name="Graphic 50" descr="Database with solid fill">
            <a:extLst>
              <a:ext uri="{FF2B5EF4-FFF2-40B4-BE49-F238E27FC236}">
                <a16:creationId xmlns:a16="http://schemas.microsoft.com/office/drawing/2014/main" id="{F0322A14-3C24-A7AE-2C97-E8774598942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89837" y="2715278"/>
            <a:ext cx="527134" cy="527134"/>
          </a:xfrm>
          <a:prstGeom prst="rect">
            <a:avLst/>
          </a:prstGeom>
        </p:spPr>
      </p:pic>
      <p:pic>
        <p:nvPicPr>
          <p:cNvPr id="52" name="Graphic 51" descr="Database with solid fill">
            <a:extLst>
              <a:ext uri="{FF2B5EF4-FFF2-40B4-BE49-F238E27FC236}">
                <a16:creationId xmlns:a16="http://schemas.microsoft.com/office/drawing/2014/main" id="{F4D7B16A-4CD6-504F-6AEF-E8DC8FE435E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551303" y="1935918"/>
            <a:ext cx="527134" cy="527134"/>
          </a:xfrm>
          <a:prstGeom prst="rect">
            <a:avLst/>
          </a:prstGeom>
        </p:spPr>
      </p:pic>
      <p:pic>
        <p:nvPicPr>
          <p:cNvPr id="53" name="Graphic 52" descr="Database with solid fill">
            <a:extLst>
              <a:ext uri="{FF2B5EF4-FFF2-40B4-BE49-F238E27FC236}">
                <a16:creationId xmlns:a16="http://schemas.microsoft.com/office/drawing/2014/main" id="{21CC9D23-8906-0FD2-0F99-104CE68CE89D}"/>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75400" y="1702700"/>
            <a:ext cx="527134" cy="527134"/>
          </a:xfrm>
          <a:prstGeom prst="rect">
            <a:avLst/>
          </a:prstGeom>
        </p:spPr>
      </p:pic>
      <p:pic>
        <p:nvPicPr>
          <p:cNvPr id="54" name="Graphic 53" descr="Database with solid fill">
            <a:extLst>
              <a:ext uri="{FF2B5EF4-FFF2-40B4-BE49-F238E27FC236}">
                <a16:creationId xmlns:a16="http://schemas.microsoft.com/office/drawing/2014/main" id="{91E8C847-7370-EDD0-84CF-41D1FB34C125}"/>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573881" y="1121981"/>
            <a:ext cx="527134" cy="527134"/>
          </a:xfrm>
          <a:prstGeom prst="rect">
            <a:avLst/>
          </a:prstGeom>
        </p:spPr>
      </p:pic>
      <p:pic>
        <p:nvPicPr>
          <p:cNvPr id="55" name="Graphic 54" descr="Database with solid fill">
            <a:extLst>
              <a:ext uri="{FF2B5EF4-FFF2-40B4-BE49-F238E27FC236}">
                <a16:creationId xmlns:a16="http://schemas.microsoft.com/office/drawing/2014/main" id="{28AC761E-533F-96E1-BB8B-D9E43623808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227425" y="1408784"/>
            <a:ext cx="527134" cy="527134"/>
          </a:xfrm>
          <a:prstGeom prst="rect">
            <a:avLst/>
          </a:prstGeom>
        </p:spPr>
      </p:pic>
      <p:pic>
        <p:nvPicPr>
          <p:cNvPr id="56" name="Graphic 55" descr="Database with solid fill">
            <a:extLst>
              <a:ext uri="{FF2B5EF4-FFF2-40B4-BE49-F238E27FC236}">
                <a16:creationId xmlns:a16="http://schemas.microsoft.com/office/drawing/2014/main" id="{78E37A2D-1409-9A27-156A-C37BE585606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994954" y="1978752"/>
            <a:ext cx="527134" cy="527134"/>
          </a:xfrm>
          <a:prstGeom prst="rect">
            <a:avLst/>
          </a:prstGeom>
        </p:spPr>
      </p:pic>
      <p:pic>
        <p:nvPicPr>
          <p:cNvPr id="57" name="Graphic 56" descr="Database with solid fill">
            <a:extLst>
              <a:ext uri="{FF2B5EF4-FFF2-40B4-BE49-F238E27FC236}">
                <a16:creationId xmlns:a16="http://schemas.microsoft.com/office/drawing/2014/main" id="{8EEECEAC-4E51-3ACF-A40F-8CEB86A6AE88}"/>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64311" y="3549020"/>
            <a:ext cx="527134" cy="527134"/>
          </a:xfrm>
          <a:prstGeom prst="rect">
            <a:avLst/>
          </a:prstGeom>
        </p:spPr>
      </p:pic>
      <p:cxnSp>
        <p:nvCxnSpPr>
          <p:cNvPr id="58" name="Straight Arrow Connector 57">
            <a:extLst>
              <a:ext uri="{FF2B5EF4-FFF2-40B4-BE49-F238E27FC236}">
                <a16:creationId xmlns:a16="http://schemas.microsoft.com/office/drawing/2014/main" id="{34A490DE-E6DF-F39F-B281-85F570D327A8}"/>
              </a:ext>
            </a:extLst>
          </p:cNvPr>
          <p:cNvCxnSpPr/>
          <p:nvPr/>
        </p:nvCxnSpPr>
        <p:spPr>
          <a:xfrm flipV="1">
            <a:off x="8659506" y="1181923"/>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59" name="Graphic 58" descr="Database with solid fill">
            <a:extLst>
              <a:ext uri="{FF2B5EF4-FFF2-40B4-BE49-F238E27FC236}">
                <a16:creationId xmlns:a16="http://schemas.microsoft.com/office/drawing/2014/main" id="{5AA1D28D-C881-5C42-9255-03EB7F7C4D38}"/>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920920" y="874947"/>
            <a:ext cx="527134" cy="527134"/>
          </a:xfrm>
          <a:prstGeom prst="rect">
            <a:avLst/>
          </a:prstGeom>
        </p:spPr>
      </p:pic>
      <p:sp>
        <p:nvSpPr>
          <p:cNvPr id="60" name="TextBox 59">
            <a:extLst>
              <a:ext uri="{FF2B5EF4-FFF2-40B4-BE49-F238E27FC236}">
                <a16:creationId xmlns:a16="http://schemas.microsoft.com/office/drawing/2014/main" id="{016C46A7-C244-E1A7-37B9-BF5DEB235BFF}"/>
              </a:ext>
            </a:extLst>
          </p:cNvPr>
          <p:cNvSpPr txBox="1"/>
          <p:nvPr/>
        </p:nvSpPr>
        <p:spPr>
          <a:xfrm>
            <a:off x="8947488" y="1385548"/>
            <a:ext cx="57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POS</a:t>
            </a:r>
          </a:p>
        </p:txBody>
      </p:sp>
      <p:pic>
        <p:nvPicPr>
          <p:cNvPr id="61" name="Graphic 60" descr="Database with solid fill">
            <a:extLst>
              <a:ext uri="{FF2B5EF4-FFF2-40B4-BE49-F238E27FC236}">
                <a16:creationId xmlns:a16="http://schemas.microsoft.com/office/drawing/2014/main" id="{760A067A-F44D-A7BA-F28F-15DB9C613CF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1629595" y="1202847"/>
            <a:ext cx="527134" cy="527134"/>
          </a:xfrm>
          <a:prstGeom prst="rect">
            <a:avLst/>
          </a:prstGeom>
        </p:spPr>
      </p:pic>
      <p:cxnSp>
        <p:nvCxnSpPr>
          <p:cNvPr id="62" name="Straight Arrow Connector 61">
            <a:extLst>
              <a:ext uri="{FF2B5EF4-FFF2-40B4-BE49-F238E27FC236}">
                <a16:creationId xmlns:a16="http://schemas.microsoft.com/office/drawing/2014/main" id="{E13BD7D4-979E-1347-9025-D6C381522277}"/>
              </a:ext>
            </a:extLst>
          </p:cNvPr>
          <p:cNvCxnSpPr/>
          <p:nvPr/>
        </p:nvCxnSpPr>
        <p:spPr>
          <a:xfrm flipV="1">
            <a:off x="11464311" y="1721016"/>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9145C5E-8EE5-C80A-C98C-184B7200759A}"/>
              </a:ext>
            </a:extLst>
          </p:cNvPr>
          <p:cNvSpPr txBox="1"/>
          <p:nvPr/>
        </p:nvSpPr>
        <p:spPr>
          <a:xfrm>
            <a:off x="11219621" y="917345"/>
            <a:ext cx="93022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Insurance</a:t>
            </a:r>
          </a:p>
        </p:txBody>
      </p:sp>
    </p:spTree>
    <p:extLst>
      <p:ext uri="{BB962C8B-B14F-4D97-AF65-F5344CB8AC3E}">
        <p14:creationId xmlns:p14="http://schemas.microsoft.com/office/powerpoint/2010/main" val="1846634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351CBC-E46F-5795-9C2E-E10B8BFF63F1}"/>
              </a:ext>
            </a:extLst>
          </p:cNvPr>
          <p:cNvSpPr>
            <a:spLocks noGrp="1"/>
          </p:cNvSpPr>
          <p:nvPr>
            <p:ph type="sldNum" sz="quarter" idx="10"/>
          </p:nvPr>
        </p:nvSpPr>
        <p:spPr/>
        <p:txBody>
          <a:bodyPr/>
          <a:lstStyle/>
          <a:p>
            <a:pPr defTabSz="914377" fontAlgn="base">
              <a:spcBef>
                <a:spcPct val="0"/>
              </a:spcBef>
              <a:spcAft>
                <a:spcPct val="0"/>
              </a:spcAft>
            </a:pPr>
            <a:fld id="{A3979A82-1A5E-4C7B-AFC0-111CA6C3130A}" type="slidenum">
              <a:rPr lang="en-US" altLang="en-US" smtClean="0">
                <a:solidFill>
                  <a:prstClr val="black"/>
                </a:solidFill>
                <a:latin typeface="Montserrat" charset="0"/>
                <a:ea typeface="MS PGothic" panose="020B0600070205080204" pitchFamily="34" charset="-128"/>
              </a:rPr>
              <a:pPr defTabSz="914377" fontAlgn="base">
                <a:spcBef>
                  <a:spcPct val="0"/>
                </a:spcBef>
                <a:spcAft>
                  <a:spcPct val="0"/>
                </a:spcAft>
              </a:pPr>
              <a:t>7</a:t>
            </a:fld>
            <a:endParaRPr lang="en-US" altLang="en-US">
              <a:solidFill>
                <a:prstClr val="black"/>
              </a:solidFill>
              <a:latin typeface="Montserrat" charset="0"/>
              <a:ea typeface="MS PGothic" panose="020B0600070205080204" pitchFamily="34" charset="-128"/>
            </a:endParaRPr>
          </a:p>
        </p:txBody>
      </p:sp>
      <p:sp>
        <p:nvSpPr>
          <p:cNvPr id="5" name="Title 2">
            <a:extLst>
              <a:ext uri="{FF2B5EF4-FFF2-40B4-BE49-F238E27FC236}">
                <a16:creationId xmlns:a16="http://schemas.microsoft.com/office/drawing/2014/main" id="{7909CD86-A5BD-D1F5-BAF6-13AEDFEC5E24}"/>
              </a:ext>
            </a:extLst>
          </p:cNvPr>
          <p:cNvSpPr txBox="1">
            <a:spLocks/>
          </p:cNvSpPr>
          <p:nvPr/>
        </p:nvSpPr>
        <p:spPr>
          <a:xfrm>
            <a:off x="128016" y="392020"/>
            <a:ext cx="12192000" cy="334386"/>
          </a:xfrm>
          <a:prstGeom prst="rect">
            <a:avLst/>
          </a:prstGeom>
        </p:spPr>
        <p:txBody>
          <a:bodyPr vert="horz" lIns="0" tIns="0" rIns="0" bIns="0" rtlCol="0" anchor="t" anchorCtr="0">
            <a:normAutofit fontScale="97500"/>
          </a:bodyPr>
          <a:lstStyle>
            <a:lvl1pPr algn="l" defTabSz="685783" rtl="0" eaLnBrk="1" fontAlgn="base" hangingPunct="1">
              <a:lnSpc>
                <a:spcPct val="90000"/>
              </a:lnSpc>
              <a:spcBef>
                <a:spcPct val="0"/>
              </a:spcBef>
              <a:spcAft>
                <a:spcPct val="0"/>
              </a:spcAft>
              <a:defRPr sz="2667" b="1" i="0" kern="1200" cap="all">
                <a:solidFill>
                  <a:schemeClr val="tx1"/>
                </a:solidFill>
                <a:latin typeface="Montserrat ExtraBold" pitchFamily="2" charset="77"/>
                <a:ea typeface="MS PGothic" panose="020B0600070205080204" pitchFamily="34" charset="-128"/>
                <a:cs typeface="Montserrat ExtraBold" pitchFamily="2" charset="77"/>
              </a:defRPr>
            </a:lvl1pPr>
            <a:lvl2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2pPr>
            <a:lvl3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3pPr>
            <a:lvl4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4pPr>
            <a:lvl5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5pPr>
            <a:lvl6pPr marL="457189"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6pPr>
            <a:lvl7pPr marL="914377"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7pPr>
            <a:lvl8pPr marL="1371566"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8pPr>
            <a:lvl9pPr marL="1828754"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9pPr>
          </a:lstStyle>
          <a:p>
            <a:r>
              <a:rPr lang="en-US" sz="2000" dirty="0"/>
              <a:t>Honeypots of Information – HACKED… millions of records</a:t>
            </a:r>
          </a:p>
        </p:txBody>
      </p:sp>
      <p:pic>
        <p:nvPicPr>
          <p:cNvPr id="6" name="Graphic 5" descr="Man with facial hair">
            <a:extLst>
              <a:ext uri="{FF2B5EF4-FFF2-40B4-BE49-F238E27FC236}">
                <a16:creationId xmlns:a16="http://schemas.microsoft.com/office/drawing/2014/main" id="{2E9FAE65-3508-71C4-2A81-EF3F98CE25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47925" y="2715278"/>
            <a:ext cx="1045619" cy="1416890"/>
          </a:xfrm>
          <a:prstGeom prst="rect">
            <a:avLst/>
          </a:prstGeom>
        </p:spPr>
      </p:pic>
      <p:sp>
        <p:nvSpPr>
          <p:cNvPr id="7" name="TextBox 6">
            <a:extLst>
              <a:ext uri="{FF2B5EF4-FFF2-40B4-BE49-F238E27FC236}">
                <a16:creationId xmlns:a16="http://schemas.microsoft.com/office/drawing/2014/main" id="{DA1B35DB-4B42-D9AB-C503-B2AC8582B9E5}"/>
              </a:ext>
            </a:extLst>
          </p:cNvPr>
          <p:cNvSpPr txBox="1"/>
          <p:nvPr/>
        </p:nvSpPr>
        <p:spPr>
          <a:xfrm>
            <a:off x="5821077" y="4196176"/>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Mr. </a:t>
            </a:r>
            <a:r>
              <a:rPr kumimoji="0" lang="en-US" sz="1400" b="0" i="0" u="none" strike="noStrike" kern="1200" cap="none" spc="0" normalizeH="0" baseline="0" noProof="0" err="1">
                <a:ln>
                  <a:noFill/>
                </a:ln>
                <a:solidFill>
                  <a:srgbClr val="082A39"/>
                </a:solidFill>
                <a:effectLst/>
                <a:uLnTx/>
                <a:uFillTx/>
                <a:latin typeface="Calibri" panose="020F0502020204030204"/>
                <a:ea typeface="+mn-ea"/>
                <a:cs typeface="+mn-cs"/>
              </a:rPr>
              <a:t>Picata</a:t>
            </a:r>
            <a:endPar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endParaRPr>
          </a:p>
        </p:txBody>
      </p:sp>
      <p:pic>
        <p:nvPicPr>
          <p:cNvPr id="8" name="Graphic 7" descr="Internet outline">
            <a:extLst>
              <a:ext uri="{FF2B5EF4-FFF2-40B4-BE49-F238E27FC236}">
                <a16:creationId xmlns:a16="http://schemas.microsoft.com/office/drawing/2014/main" id="{9D14062E-DE88-C00C-303C-D2727B20E4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24795" y="1962564"/>
            <a:ext cx="914400" cy="914400"/>
          </a:xfrm>
          <a:prstGeom prst="rect">
            <a:avLst/>
          </a:prstGeom>
        </p:spPr>
      </p:pic>
      <p:pic>
        <p:nvPicPr>
          <p:cNvPr id="9" name="Graphic 8" descr="Document with solid fill">
            <a:extLst>
              <a:ext uri="{FF2B5EF4-FFF2-40B4-BE49-F238E27FC236}">
                <a16:creationId xmlns:a16="http://schemas.microsoft.com/office/drawing/2014/main" id="{2A700165-3713-01E1-7BDD-166B2B4BEE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8131" y="2577977"/>
            <a:ext cx="615413" cy="615413"/>
          </a:xfrm>
          <a:prstGeom prst="rect">
            <a:avLst/>
          </a:prstGeom>
        </p:spPr>
      </p:pic>
      <p:pic>
        <p:nvPicPr>
          <p:cNvPr id="10" name="Graphic 9" descr="Medical with solid fill">
            <a:extLst>
              <a:ext uri="{FF2B5EF4-FFF2-40B4-BE49-F238E27FC236}">
                <a16:creationId xmlns:a16="http://schemas.microsoft.com/office/drawing/2014/main" id="{C0DCAF91-7676-AA86-7E9F-21DB4DF783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6359" y="1022718"/>
            <a:ext cx="914400" cy="914400"/>
          </a:xfrm>
          <a:prstGeom prst="rect">
            <a:avLst/>
          </a:prstGeom>
        </p:spPr>
      </p:pic>
      <p:pic>
        <p:nvPicPr>
          <p:cNvPr id="11" name="Graphic 10" descr="Hospital with solid fill">
            <a:extLst>
              <a:ext uri="{FF2B5EF4-FFF2-40B4-BE49-F238E27FC236}">
                <a16:creationId xmlns:a16="http://schemas.microsoft.com/office/drawing/2014/main" id="{F6517576-18F6-F652-4141-5BED7EF45EF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7549" y="1684700"/>
            <a:ext cx="914400" cy="914400"/>
          </a:xfrm>
          <a:prstGeom prst="rect">
            <a:avLst/>
          </a:prstGeom>
        </p:spPr>
      </p:pic>
      <p:pic>
        <p:nvPicPr>
          <p:cNvPr id="12" name="Graphic 11" descr="Medicine with solid fill">
            <a:extLst>
              <a:ext uri="{FF2B5EF4-FFF2-40B4-BE49-F238E27FC236}">
                <a16:creationId xmlns:a16="http://schemas.microsoft.com/office/drawing/2014/main" id="{9B7E1BA8-A6E7-09D5-74BF-98CB3C722D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3120" y="1059640"/>
            <a:ext cx="914400" cy="914400"/>
          </a:xfrm>
          <a:prstGeom prst="rect">
            <a:avLst/>
          </a:prstGeom>
        </p:spPr>
      </p:pic>
      <p:pic>
        <p:nvPicPr>
          <p:cNvPr id="13" name="Graphic 12" descr="Burger and drink with solid fill">
            <a:extLst>
              <a:ext uri="{FF2B5EF4-FFF2-40B4-BE49-F238E27FC236}">
                <a16:creationId xmlns:a16="http://schemas.microsoft.com/office/drawing/2014/main" id="{57AF85D4-F74E-7A5B-AC8B-B34C99D4208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03592" y="1181923"/>
            <a:ext cx="914400" cy="914400"/>
          </a:xfrm>
          <a:prstGeom prst="rect">
            <a:avLst/>
          </a:prstGeom>
        </p:spPr>
      </p:pic>
      <p:pic>
        <p:nvPicPr>
          <p:cNvPr id="14" name="Graphic 13" descr="Car with solid fill">
            <a:extLst>
              <a:ext uri="{FF2B5EF4-FFF2-40B4-BE49-F238E27FC236}">
                <a16:creationId xmlns:a16="http://schemas.microsoft.com/office/drawing/2014/main" id="{113022B8-9B31-310A-9C36-07492D5F84F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63992" y="1962564"/>
            <a:ext cx="914400" cy="914400"/>
          </a:xfrm>
          <a:prstGeom prst="rect">
            <a:avLst/>
          </a:prstGeom>
        </p:spPr>
      </p:pic>
      <p:pic>
        <p:nvPicPr>
          <p:cNvPr id="15" name="Graphic 14" descr="Dancing with solid fill">
            <a:extLst>
              <a:ext uri="{FF2B5EF4-FFF2-40B4-BE49-F238E27FC236}">
                <a16:creationId xmlns:a16="http://schemas.microsoft.com/office/drawing/2014/main" id="{840B344C-3E85-9D76-BF95-6BF4EF5B7F6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44667" y="2931398"/>
            <a:ext cx="914400" cy="914400"/>
          </a:xfrm>
          <a:prstGeom prst="rect">
            <a:avLst/>
          </a:prstGeom>
        </p:spPr>
      </p:pic>
      <p:pic>
        <p:nvPicPr>
          <p:cNvPr id="16" name="Graphic 15" descr="Theatre with solid fill">
            <a:extLst>
              <a:ext uri="{FF2B5EF4-FFF2-40B4-BE49-F238E27FC236}">
                <a16:creationId xmlns:a16="http://schemas.microsoft.com/office/drawing/2014/main" id="{623E1EB4-EEB6-40C0-E4C8-C42CBECC709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94272" y="4400100"/>
            <a:ext cx="914400" cy="914400"/>
          </a:xfrm>
          <a:prstGeom prst="rect">
            <a:avLst/>
          </a:prstGeom>
        </p:spPr>
      </p:pic>
      <p:pic>
        <p:nvPicPr>
          <p:cNvPr id="17" name="Graphic 16" descr="Shopping cart with solid fill">
            <a:extLst>
              <a:ext uri="{FF2B5EF4-FFF2-40B4-BE49-F238E27FC236}">
                <a16:creationId xmlns:a16="http://schemas.microsoft.com/office/drawing/2014/main" id="{C6A4D930-81A0-2CA5-6A0F-F7A8756DAAE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45106" y="5286695"/>
            <a:ext cx="914400" cy="914400"/>
          </a:xfrm>
          <a:prstGeom prst="rect">
            <a:avLst/>
          </a:prstGeom>
        </p:spPr>
      </p:pic>
      <p:pic>
        <p:nvPicPr>
          <p:cNvPr id="18" name="Graphic 17" descr="DNA with solid fill">
            <a:extLst>
              <a:ext uri="{FF2B5EF4-FFF2-40B4-BE49-F238E27FC236}">
                <a16:creationId xmlns:a16="http://schemas.microsoft.com/office/drawing/2014/main" id="{1F264A0A-85D7-5461-B18B-3548E485671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123059" y="5209419"/>
            <a:ext cx="914400" cy="914400"/>
          </a:xfrm>
          <a:prstGeom prst="rect">
            <a:avLst/>
          </a:prstGeom>
        </p:spPr>
      </p:pic>
      <p:pic>
        <p:nvPicPr>
          <p:cNvPr id="19" name="Graphic 18" descr="Stadium with solid fill">
            <a:extLst>
              <a:ext uri="{FF2B5EF4-FFF2-40B4-BE49-F238E27FC236}">
                <a16:creationId xmlns:a16="http://schemas.microsoft.com/office/drawing/2014/main" id="{75FBDF21-F1D3-719B-51B7-C8683961339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313147" y="3549020"/>
            <a:ext cx="914400" cy="914400"/>
          </a:xfrm>
          <a:prstGeom prst="rect">
            <a:avLst/>
          </a:prstGeom>
        </p:spPr>
      </p:pic>
      <p:sp>
        <p:nvSpPr>
          <p:cNvPr id="20" name="TextBox 19">
            <a:extLst>
              <a:ext uri="{FF2B5EF4-FFF2-40B4-BE49-F238E27FC236}">
                <a16:creationId xmlns:a16="http://schemas.microsoft.com/office/drawing/2014/main" id="{90282BD7-EB1A-7DD7-39A4-8BAD78024F96}"/>
              </a:ext>
            </a:extLst>
          </p:cNvPr>
          <p:cNvSpPr txBox="1"/>
          <p:nvPr/>
        </p:nvSpPr>
        <p:spPr>
          <a:xfrm>
            <a:off x="4299219" y="24914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Hospital</a:t>
            </a:r>
          </a:p>
        </p:txBody>
      </p:sp>
      <p:sp>
        <p:nvSpPr>
          <p:cNvPr id="21" name="TextBox 20">
            <a:extLst>
              <a:ext uri="{FF2B5EF4-FFF2-40B4-BE49-F238E27FC236}">
                <a16:creationId xmlns:a16="http://schemas.microsoft.com/office/drawing/2014/main" id="{DD91AA94-8528-0C8F-487E-7420332DF84B}"/>
              </a:ext>
            </a:extLst>
          </p:cNvPr>
          <p:cNvSpPr txBox="1"/>
          <p:nvPr/>
        </p:nvSpPr>
        <p:spPr>
          <a:xfrm>
            <a:off x="6106513" y="19282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Pharmacy</a:t>
            </a:r>
          </a:p>
        </p:txBody>
      </p:sp>
      <p:sp>
        <p:nvSpPr>
          <p:cNvPr id="22" name="TextBox 21">
            <a:extLst>
              <a:ext uri="{FF2B5EF4-FFF2-40B4-BE49-F238E27FC236}">
                <a16:creationId xmlns:a16="http://schemas.microsoft.com/office/drawing/2014/main" id="{AB1D08C6-BEBE-F02D-AC94-22EEA3A5B8F0}"/>
              </a:ext>
            </a:extLst>
          </p:cNvPr>
          <p:cNvSpPr txBox="1"/>
          <p:nvPr/>
        </p:nvSpPr>
        <p:spPr>
          <a:xfrm>
            <a:off x="7403592" y="1999387"/>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Burger joint</a:t>
            </a:r>
          </a:p>
        </p:txBody>
      </p:sp>
      <p:sp>
        <p:nvSpPr>
          <p:cNvPr id="23" name="TextBox 22">
            <a:extLst>
              <a:ext uri="{FF2B5EF4-FFF2-40B4-BE49-F238E27FC236}">
                <a16:creationId xmlns:a16="http://schemas.microsoft.com/office/drawing/2014/main" id="{3353BBFE-E1B1-2115-F12A-5AF9925BE6F0}"/>
              </a:ext>
            </a:extLst>
          </p:cNvPr>
          <p:cNvSpPr txBox="1"/>
          <p:nvPr/>
        </p:nvSpPr>
        <p:spPr>
          <a:xfrm>
            <a:off x="8843729" y="2599100"/>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Car</a:t>
            </a:r>
          </a:p>
        </p:txBody>
      </p:sp>
      <p:sp>
        <p:nvSpPr>
          <p:cNvPr id="24" name="TextBox 23">
            <a:extLst>
              <a:ext uri="{FF2B5EF4-FFF2-40B4-BE49-F238E27FC236}">
                <a16:creationId xmlns:a16="http://schemas.microsoft.com/office/drawing/2014/main" id="{0E0C5BD8-D7CE-48D5-4AE1-48C7225EF91D}"/>
              </a:ext>
            </a:extLst>
          </p:cNvPr>
          <p:cNvSpPr txBox="1"/>
          <p:nvPr/>
        </p:nvSpPr>
        <p:spPr>
          <a:xfrm>
            <a:off x="9579202" y="3824391"/>
            <a:ext cx="13487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Music Service</a:t>
            </a:r>
          </a:p>
        </p:txBody>
      </p:sp>
      <p:sp>
        <p:nvSpPr>
          <p:cNvPr id="25" name="TextBox 24">
            <a:extLst>
              <a:ext uri="{FF2B5EF4-FFF2-40B4-BE49-F238E27FC236}">
                <a16:creationId xmlns:a16="http://schemas.microsoft.com/office/drawing/2014/main" id="{125C94E5-CD3B-8BDB-7311-C25D19B42FC5}"/>
              </a:ext>
            </a:extLst>
          </p:cNvPr>
          <p:cNvSpPr txBox="1"/>
          <p:nvPr/>
        </p:nvSpPr>
        <p:spPr>
          <a:xfrm>
            <a:off x="9092322" y="522030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Video streaming</a:t>
            </a:r>
          </a:p>
        </p:txBody>
      </p:sp>
      <p:sp>
        <p:nvSpPr>
          <p:cNvPr id="26" name="TextBox 25">
            <a:extLst>
              <a:ext uri="{FF2B5EF4-FFF2-40B4-BE49-F238E27FC236}">
                <a16:creationId xmlns:a16="http://schemas.microsoft.com/office/drawing/2014/main" id="{2DFFAFD1-9CE2-B7BE-EED2-D146E303CEA0}"/>
              </a:ext>
            </a:extLst>
          </p:cNvPr>
          <p:cNvSpPr txBox="1"/>
          <p:nvPr/>
        </p:nvSpPr>
        <p:spPr>
          <a:xfrm>
            <a:off x="7622302" y="616027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Grocery / shopping</a:t>
            </a:r>
          </a:p>
        </p:txBody>
      </p:sp>
      <p:sp>
        <p:nvSpPr>
          <p:cNvPr id="27" name="TextBox 26">
            <a:extLst>
              <a:ext uri="{FF2B5EF4-FFF2-40B4-BE49-F238E27FC236}">
                <a16:creationId xmlns:a16="http://schemas.microsoft.com/office/drawing/2014/main" id="{E182777D-4029-DA2B-C2C4-54D2A48CDE34}"/>
              </a:ext>
            </a:extLst>
          </p:cNvPr>
          <p:cNvSpPr txBox="1"/>
          <p:nvPr/>
        </p:nvSpPr>
        <p:spPr>
          <a:xfrm>
            <a:off x="6065823" y="6109146"/>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Saliva test</a:t>
            </a:r>
          </a:p>
        </p:txBody>
      </p:sp>
      <p:sp>
        <p:nvSpPr>
          <p:cNvPr id="28" name="TextBox 27">
            <a:extLst>
              <a:ext uri="{FF2B5EF4-FFF2-40B4-BE49-F238E27FC236}">
                <a16:creationId xmlns:a16="http://schemas.microsoft.com/office/drawing/2014/main" id="{74703C79-F4ED-56B4-0C6C-57DEE4B801DB}"/>
              </a:ext>
            </a:extLst>
          </p:cNvPr>
          <p:cNvSpPr txBox="1"/>
          <p:nvPr/>
        </p:nvSpPr>
        <p:spPr>
          <a:xfrm>
            <a:off x="2313147" y="4463420"/>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Stadium</a:t>
            </a:r>
          </a:p>
        </p:txBody>
      </p:sp>
      <p:sp>
        <p:nvSpPr>
          <p:cNvPr id="29" name="TextBox 28">
            <a:extLst>
              <a:ext uri="{FF2B5EF4-FFF2-40B4-BE49-F238E27FC236}">
                <a16:creationId xmlns:a16="http://schemas.microsoft.com/office/drawing/2014/main" id="{1ABAC231-E403-691E-50EB-6AB076CD1A42}"/>
              </a:ext>
            </a:extLst>
          </p:cNvPr>
          <p:cNvSpPr txBox="1"/>
          <p:nvPr/>
        </p:nvSpPr>
        <p:spPr>
          <a:xfrm>
            <a:off x="2030380" y="2761630"/>
            <a:ext cx="1408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Website account</a:t>
            </a:r>
          </a:p>
        </p:txBody>
      </p:sp>
      <p:sp>
        <p:nvSpPr>
          <p:cNvPr id="30" name="TextBox 29">
            <a:extLst>
              <a:ext uri="{FF2B5EF4-FFF2-40B4-BE49-F238E27FC236}">
                <a16:creationId xmlns:a16="http://schemas.microsoft.com/office/drawing/2014/main" id="{16D034BD-ACEE-A6CE-4625-82954E417F89}"/>
              </a:ext>
            </a:extLst>
          </p:cNvPr>
          <p:cNvSpPr txBox="1"/>
          <p:nvPr/>
        </p:nvSpPr>
        <p:spPr>
          <a:xfrm>
            <a:off x="6827520" y="2662084"/>
            <a:ext cx="1574470" cy="161582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color: Blue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food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1" name="Graphic 30" descr="Sleep with solid fill">
            <a:extLst>
              <a:ext uri="{FF2B5EF4-FFF2-40B4-BE49-F238E27FC236}">
                <a16:creationId xmlns:a16="http://schemas.microsoft.com/office/drawing/2014/main" id="{9446381E-152C-C0AF-A913-9FAF65955D12}"/>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707580" y="5245873"/>
            <a:ext cx="914400" cy="914400"/>
          </a:xfrm>
          <a:prstGeom prst="rect">
            <a:avLst/>
          </a:prstGeom>
        </p:spPr>
      </p:pic>
      <p:sp>
        <p:nvSpPr>
          <p:cNvPr id="32" name="TextBox 31">
            <a:extLst>
              <a:ext uri="{FF2B5EF4-FFF2-40B4-BE49-F238E27FC236}">
                <a16:creationId xmlns:a16="http://schemas.microsoft.com/office/drawing/2014/main" id="{B4EED8B0-D238-D513-31DF-28D8B98E00DF}"/>
              </a:ext>
            </a:extLst>
          </p:cNvPr>
          <p:cNvSpPr txBox="1"/>
          <p:nvPr/>
        </p:nvSpPr>
        <p:spPr>
          <a:xfrm>
            <a:off x="4830384" y="5944768"/>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Hotel</a:t>
            </a:r>
          </a:p>
        </p:txBody>
      </p:sp>
      <p:pic>
        <p:nvPicPr>
          <p:cNvPr id="33" name="Graphic 32" descr="Call center with solid fill">
            <a:extLst>
              <a:ext uri="{FF2B5EF4-FFF2-40B4-BE49-F238E27FC236}">
                <a16:creationId xmlns:a16="http://schemas.microsoft.com/office/drawing/2014/main" id="{37A330B5-76E4-0E30-14CD-762EFA6BD40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263149" y="4613680"/>
            <a:ext cx="914400" cy="914400"/>
          </a:xfrm>
          <a:prstGeom prst="rect">
            <a:avLst/>
          </a:prstGeom>
        </p:spPr>
      </p:pic>
      <p:sp>
        <p:nvSpPr>
          <p:cNvPr id="34" name="TextBox 33">
            <a:extLst>
              <a:ext uri="{FF2B5EF4-FFF2-40B4-BE49-F238E27FC236}">
                <a16:creationId xmlns:a16="http://schemas.microsoft.com/office/drawing/2014/main" id="{D198C3F3-20A7-0A16-61D3-CA39E0FF01B2}"/>
              </a:ext>
            </a:extLst>
          </p:cNvPr>
          <p:cNvSpPr txBox="1"/>
          <p:nvPr/>
        </p:nvSpPr>
        <p:spPr>
          <a:xfrm>
            <a:off x="2969255" y="5512730"/>
            <a:ext cx="1627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Customer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Credit</a:t>
            </a:r>
          </a:p>
        </p:txBody>
      </p:sp>
      <p:pic>
        <p:nvPicPr>
          <p:cNvPr id="35" name="Graphic 34" descr="Credit card with solid fill">
            <a:extLst>
              <a:ext uri="{FF2B5EF4-FFF2-40B4-BE49-F238E27FC236}">
                <a16:creationId xmlns:a16="http://schemas.microsoft.com/office/drawing/2014/main" id="{B8CF9359-53FC-DD5C-0F5C-492A61F2A1E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6665" y="4359722"/>
            <a:ext cx="914400" cy="914400"/>
          </a:xfrm>
          <a:prstGeom prst="rect">
            <a:avLst/>
          </a:prstGeom>
        </p:spPr>
      </p:pic>
      <p:sp>
        <p:nvSpPr>
          <p:cNvPr id="36" name="TextBox 35">
            <a:extLst>
              <a:ext uri="{FF2B5EF4-FFF2-40B4-BE49-F238E27FC236}">
                <a16:creationId xmlns:a16="http://schemas.microsoft.com/office/drawing/2014/main" id="{291C4A2C-ACB6-904E-5722-7781BF87AA69}"/>
              </a:ext>
            </a:extLst>
          </p:cNvPr>
          <p:cNvSpPr txBox="1"/>
          <p:nvPr/>
        </p:nvSpPr>
        <p:spPr>
          <a:xfrm>
            <a:off x="9684051" y="1345361"/>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Traffic violations</a:t>
            </a:r>
          </a:p>
        </p:txBody>
      </p:sp>
      <p:sp>
        <p:nvSpPr>
          <p:cNvPr id="37" name="TextBox 36">
            <a:extLst>
              <a:ext uri="{FF2B5EF4-FFF2-40B4-BE49-F238E27FC236}">
                <a16:creationId xmlns:a16="http://schemas.microsoft.com/office/drawing/2014/main" id="{63957BD5-D132-CE71-AC76-54F80294BFB2}"/>
              </a:ext>
            </a:extLst>
          </p:cNvPr>
          <p:cNvSpPr txBox="1"/>
          <p:nvPr/>
        </p:nvSpPr>
        <p:spPr>
          <a:xfrm>
            <a:off x="10323277" y="2715278"/>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D9238378-73E7-2582-6040-256203AF0A1C}"/>
              </a:ext>
            </a:extLst>
          </p:cNvPr>
          <p:cNvSpPr txBox="1"/>
          <p:nvPr/>
        </p:nvSpPr>
        <p:spPr>
          <a:xfrm>
            <a:off x="10471286" y="4350064"/>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7B2A1395-E6C7-CA33-E11D-375CB2B7DDED}"/>
              </a:ext>
            </a:extLst>
          </p:cNvPr>
          <p:cNvSpPr txBox="1"/>
          <p:nvPr/>
        </p:nvSpPr>
        <p:spPr>
          <a:xfrm>
            <a:off x="9132593" y="5699727"/>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0" name="TextBox 39">
            <a:extLst>
              <a:ext uri="{FF2B5EF4-FFF2-40B4-BE49-F238E27FC236}">
                <a16:creationId xmlns:a16="http://schemas.microsoft.com/office/drawing/2014/main" id="{94715E82-3E10-983A-0382-CF9F9B56F298}"/>
              </a:ext>
            </a:extLst>
          </p:cNvPr>
          <p:cNvSpPr txBox="1"/>
          <p:nvPr/>
        </p:nvSpPr>
        <p:spPr>
          <a:xfrm>
            <a:off x="3448903" y="5944768"/>
            <a:ext cx="1299115" cy="938719"/>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1" name="TextBox 40">
            <a:extLst>
              <a:ext uri="{FF2B5EF4-FFF2-40B4-BE49-F238E27FC236}">
                <a16:creationId xmlns:a16="http://schemas.microsoft.com/office/drawing/2014/main" id="{D9B147F4-F4AC-809C-8A49-FC090529D436}"/>
              </a:ext>
            </a:extLst>
          </p:cNvPr>
          <p:cNvSpPr txBox="1"/>
          <p:nvPr/>
        </p:nvSpPr>
        <p:spPr>
          <a:xfrm>
            <a:off x="1112442" y="4974374"/>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SSN: xxx-xx-</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xxxx</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2" name="TextBox 41">
            <a:extLst>
              <a:ext uri="{FF2B5EF4-FFF2-40B4-BE49-F238E27FC236}">
                <a16:creationId xmlns:a16="http://schemas.microsoft.com/office/drawing/2014/main" id="{39087192-1E6A-E132-E1B5-BCCEF0F12906}"/>
              </a:ext>
            </a:extLst>
          </p:cNvPr>
          <p:cNvSpPr txBox="1"/>
          <p:nvPr/>
        </p:nvSpPr>
        <p:spPr>
          <a:xfrm>
            <a:off x="276326" y="3484229"/>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Race: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sport: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3" name="TextBox 42">
            <a:extLst>
              <a:ext uri="{FF2B5EF4-FFF2-40B4-BE49-F238E27FC236}">
                <a16:creationId xmlns:a16="http://schemas.microsoft.com/office/drawing/2014/main" id="{3783787B-36E4-B9F8-2148-9DBCDD656DA5}"/>
              </a:ext>
            </a:extLst>
          </p:cNvPr>
          <p:cNvSpPr txBox="1"/>
          <p:nvPr/>
        </p:nvSpPr>
        <p:spPr>
          <a:xfrm>
            <a:off x="352096" y="1532954"/>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Password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Mother’s maiden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19BDA6CA-9DD9-0791-EA7A-B0013996C7B4}"/>
              </a:ext>
            </a:extLst>
          </p:cNvPr>
          <p:cNvSpPr txBox="1"/>
          <p:nvPr/>
        </p:nvSpPr>
        <p:spPr>
          <a:xfrm>
            <a:off x="2313147" y="798549"/>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Medicines: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Ailments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45" name="Graphic 44" descr="Database with solid fill">
            <a:extLst>
              <a:ext uri="{FF2B5EF4-FFF2-40B4-BE49-F238E27FC236}">
                <a16:creationId xmlns:a16="http://schemas.microsoft.com/office/drawing/2014/main" id="{AE041B98-86A0-6972-5549-8569EEE0E7C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83490" y="5314500"/>
            <a:ext cx="527134" cy="527134"/>
          </a:xfrm>
          <a:prstGeom prst="rect">
            <a:avLst/>
          </a:prstGeom>
        </p:spPr>
      </p:pic>
      <p:pic>
        <p:nvPicPr>
          <p:cNvPr id="46" name="Graphic 45" descr="Database with solid fill">
            <a:extLst>
              <a:ext uri="{FF2B5EF4-FFF2-40B4-BE49-F238E27FC236}">
                <a16:creationId xmlns:a16="http://schemas.microsoft.com/office/drawing/2014/main" id="{03E22DEA-F7A2-E663-154D-445488A01A3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625049" y="5897600"/>
            <a:ext cx="527134" cy="527134"/>
          </a:xfrm>
          <a:prstGeom prst="rect">
            <a:avLst/>
          </a:prstGeom>
        </p:spPr>
      </p:pic>
      <p:pic>
        <p:nvPicPr>
          <p:cNvPr id="47" name="Graphic 46" descr="Database with solid fill">
            <a:extLst>
              <a:ext uri="{FF2B5EF4-FFF2-40B4-BE49-F238E27FC236}">
                <a16:creationId xmlns:a16="http://schemas.microsoft.com/office/drawing/2014/main" id="{5A6D1B73-DF72-51DE-848B-1D207154DE5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37448" y="6109146"/>
            <a:ext cx="527134" cy="527134"/>
          </a:xfrm>
          <a:prstGeom prst="rect">
            <a:avLst/>
          </a:prstGeom>
        </p:spPr>
      </p:pic>
      <p:pic>
        <p:nvPicPr>
          <p:cNvPr id="48" name="Graphic 47" descr="Database with solid fill">
            <a:extLst>
              <a:ext uri="{FF2B5EF4-FFF2-40B4-BE49-F238E27FC236}">
                <a16:creationId xmlns:a16="http://schemas.microsoft.com/office/drawing/2014/main" id="{9E503885-8184-FDAF-DC8F-3748E4FF2C45}"/>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511008" y="6471278"/>
            <a:ext cx="527134" cy="527134"/>
          </a:xfrm>
          <a:prstGeom prst="rect">
            <a:avLst/>
          </a:prstGeom>
        </p:spPr>
      </p:pic>
      <p:pic>
        <p:nvPicPr>
          <p:cNvPr id="49" name="Graphic 48" descr="Database with solid fill">
            <a:extLst>
              <a:ext uri="{FF2B5EF4-FFF2-40B4-BE49-F238E27FC236}">
                <a16:creationId xmlns:a16="http://schemas.microsoft.com/office/drawing/2014/main" id="{DB02C2A7-FE87-61E2-FFDC-7A8DA95BF2B8}"/>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535957" y="5845579"/>
            <a:ext cx="527134" cy="527134"/>
          </a:xfrm>
          <a:prstGeom prst="rect">
            <a:avLst/>
          </a:prstGeom>
        </p:spPr>
      </p:pic>
      <p:pic>
        <p:nvPicPr>
          <p:cNvPr id="50" name="Graphic 49" descr="Database with solid fill">
            <a:extLst>
              <a:ext uri="{FF2B5EF4-FFF2-40B4-BE49-F238E27FC236}">
                <a16:creationId xmlns:a16="http://schemas.microsoft.com/office/drawing/2014/main" id="{E1502D19-F435-EB9C-CFF3-E822388500A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48550" y="4490520"/>
            <a:ext cx="527134" cy="527134"/>
          </a:xfrm>
          <a:prstGeom prst="rect">
            <a:avLst/>
          </a:prstGeom>
        </p:spPr>
      </p:pic>
      <p:pic>
        <p:nvPicPr>
          <p:cNvPr id="51" name="Graphic 50" descr="Database with solid fill">
            <a:extLst>
              <a:ext uri="{FF2B5EF4-FFF2-40B4-BE49-F238E27FC236}">
                <a16:creationId xmlns:a16="http://schemas.microsoft.com/office/drawing/2014/main" id="{A72D5EAA-C12C-FE3A-AD2F-BC9EEB7FE88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89837" y="2715278"/>
            <a:ext cx="527134" cy="527134"/>
          </a:xfrm>
          <a:prstGeom prst="rect">
            <a:avLst/>
          </a:prstGeom>
        </p:spPr>
      </p:pic>
      <p:pic>
        <p:nvPicPr>
          <p:cNvPr id="52" name="Graphic 51" descr="Database with solid fill">
            <a:extLst>
              <a:ext uri="{FF2B5EF4-FFF2-40B4-BE49-F238E27FC236}">
                <a16:creationId xmlns:a16="http://schemas.microsoft.com/office/drawing/2014/main" id="{F58A9378-0633-06D7-942D-9502B5469CE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551303" y="1935918"/>
            <a:ext cx="527134" cy="527134"/>
          </a:xfrm>
          <a:prstGeom prst="rect">
            <a:avLst/>
          </a:prstGeom>
        </p:spPr>
      </p:pic>
      <p:pic>
        <p:nvPicPr>
          <p:cNvPr id="53" name="Graphic 52" descr="Database with solid fill">
            <a:extLst>
              <a:ext uri="{FF2B5EF4-FFF2-40B4-BE49-F238E27FC236}">
                <a16:creationId xmlns:a16="http://schemas.microsoft.com/office/drawing/2014/main" id="{3886BB12-D5F0-074F-09AE-F77BF4C71E7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75400" y="1702700"/>
            <a:ext cx="527134" cy="527134"/>
          </a:xfrm>
          <a:prstGeom prst="rect">
            <a:avLst/>
          </a:prstGeom>
        </p:spPr>
      </p:pic>
      <p:pic>
        <p:nvPicPr>
          <p:cNvPr id="54" name="Graphic 53" descr="Database with solid fill">
            <a:extLst>
              <a:ext uri="{FF2B5EF4-FFF2-40B4-BE49-F238E27FC236}">
                <a16:creationId xmlns:a16="http://schemas.microsoft.com/office/drawing/2014/main" id="{92EC4641-3876-64E6-A495-41FA6AA5C4A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573881" y="1121981"/>
            <a:ext cx="527134" cy="527134"/>
          </a:xfrm>
          <a:prstGeom prst="rect">
            <a:avLst/>
          </a:prstGeom>
        </p:spPr>
      </p:pic>
      <p:pic>
        <p:nvPicPr>
          <p:cNvPr id="55" name="Graphic 54" descr="Database with solid fill">
            <a:extLst>
              <a:ext uri="{FF2B5EF4-FFF2-40B4-BE49-F238E27FC236}">
                <a16:creationId xmlns:a16="http://schemas.microsoft.com/office/drawing/2014/main" id="{D68119AA-AA3D-5F35-1893-DA92CB05996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227425" y="1408784"/>
            <a:ext cx="527134" cy="527134"/>
          </a:xfrm>
          <a:prstGeom prst="rect">
            <a:avLst/>
          </a:prstGeom>
        </p:spPr>
      </p:pic>
      <p:pic>
        <p:nvPicPr>
          <p:cNvPr id="56" name="Graphic 55" descr="Database with solid fill">
            <a:extLst>
              <a:ext uri="{FF2B5EF4-FFF2-40B4-BE49-F238E27FC236}">
                <a16:creationId xmlns:a16="http://schemas.microsoft.com/office/drawing/2014/main" id="{11CAA791-19C2-80CF-F174-0BBBD50943D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994954" y="1978752"/>
            <a:ext cx="527134" cy="527134"/>
          </a:xfrm>
          <a:prstGeom prst="rect">
            <a:avLst/>
          </a:prstGeom>
        </p:spPr>
      </p:pic>
      <p:pic>
        <p:nvPicPr>
          <p:cNvPr id="57" name="Graphic 56" descr="Database with solid fill">
            <a:extLst>
              <a:ext uri="{FF2B5EF4-FFF2-40B4-BE49-F238E27FC236}">
                <a16:creationId xmlns:a16="http://schemas.microsoft.com/office/drawing/2014/main" id="{8154DDF4-F2D7-4DF5-E6B8-F9B01C3FDAE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64311" y="3549020"/>
            <a:ext cx="527134" cy="527134"/>
          </a:xfrm>
          <a:prstGeom prst="rect">
            <a:avLst/>
          </a:prstGeom>
        </p:spPr>
      </p:pic>
      <p:cxnSp>
        <p:nvCxnSpPr>
          <p:cNvPr id="58" name="Straight Arrow Connector 57">
            <a:extLst>
              <a:ext uri="{FF2B5EF4-FFF2-40B4-BE49-F238E27FC236}">
                <a16:creationId xmlns:a16="http://schemas.microsoft.com/office/drawing/2014/main" id="{31060D28-46BE-3075-4343-6B3ACEA7BFCF}"/>
              </a:ext>
            </a:extLst>
          </p:cNvPr>
          <p:cNvCxnSpPr/>
          <p:nvPr/>
        </p:nvCxnSpPr>
        <p:spPr>
          <a:xfrm flipV="1">
            <a:off x="8659506" y="1181923"/>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59" name="Graphic 58" descr="Database with solid fill">
            <a:extLst>
              <a:ext uri="{FF2B5EF4-FFF2-40B4-BE49-F238E27FC236}">
                <a16:creationId xmlns:a16="http://schemas.microsoft.com/office/drawing/2014/main" id="{BB2C337E-3EF6-09D7-3D41-2128368CAAF7}"/>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920920" y="874947"/>
            <a:ext cx="527134" cy="527134"/>
          </a:xfrm>
          <a:prstGeom prst="rect">
            <a:avLst/>
          </a:prstGeom>
        </p:spPr>
      </p:pic>
      <p:sp>
        <p:nvSpPr>
          <p:cNvPr id="60" name="TextBox 59">
            <a:extLst>
              <a:ext uri="{FF2B5EF4-FFF2-40B4-BE49-F238E27FC236}">
                <a16:creationId xmlns:a16="http://schemas.microsoft.com/office/drawing/2014/main" id="{A9760435-24A3-F58A-A8CE-6255633A0D93}"/>
              </a:ext>
            </a:extLst>
          </p:cNvPr>
          <p:cNvSpPr txBox="1"/>
          <p:nvPr/>
        </p:nvSpPr>
        <p:spPr>
          <a:xfrm>
            <a:off x="8947488" y="1385548"/>
            <a:ext cx="57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POS</a:t>
            </a:r>
          </a:p>
        </p:txBody>
      </p:sp>
      <p:pic>
        <p:nvPicPr>
          <p:cNvPr id="61" name="Graphic 60" descr="Database with solid fill">
            <a:extLst>
              <a:ext uri="{FF2B5EF4-FFF2-40B4-BE49-F238E27FC236}">
                <a16:creationId xmlns:a16="http://schemas.microsoft.com/office/drawing/2014/main" id="{3A20205C-BDBC-AE45-35FF-8F04042CD7F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1629595" y="1202847"/>
            <a:ext cx="527134" cy="527134"/>
          </a:xfrm>
          <a:prstGeom prst="rect">
            <a:avLst/>
          </a:prstGeom>
        </p:spPr>
      </p:pic>
      <p:cxnSp>
        <p:nvCxnSpPr>
          <p:cNvPr id="62" name="Straight Arrow Connector 61">
            <a:extLst>
              <a:ext uri="{FF2B5EF4-FFF2-40B4-BE49-F238E27FC236}">
                <a16:creationId xmlns:a16="http://schemas.microsoft.com/office/drawing/2014/main" id="{782734CB-B57B-662F-D34C-EBF0EA2F859C}"/>
              </a:ext>
            </a:extLst>
          </p:cNvPr>
          <p:cNvCxnSpPr/>
          <p:nvPr/>
        </p:nvCxnSpPr>
        <p:spPr>
          <a:xfrm flipV="1">
            <a:off x="11464311" y="1721016"/>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C3BA457-19DA-258B-F6E7-25E9359EB1D1}"/>
              </a:ext>
            </a:extLst>
          </p:cNvPr>
          <p:cNvSpPr txBox="1"/>
          <p:nvPr/>
        </p:nvSpPr>
        <p:spPr>
          <a:xfrm>
            <a:off x="11219621" y="917345"/>
            <a:ext cx="93022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Insurance</a:t>
            </a:r>
          </a:p>
        </p:txBody>
      </p:sp>
      <p:pic>
        <p:nvPicPr>
          <p:cNvPr id="64" name="Graphic 63" descr="Detective male outline">
            <a:extLst>
              <a:ext uri="{FF2B5EF4-FFF2-40B4-BE49-F238E27FC236}">
                <a16:creationId xmlns:a16="http://schemas.microsoft.com/office/drawing/2014/main" id="{67AF133C-4589-2126-BCC9-A03FDEC0109C}"/>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6824693" y="5590473"/>
            <a:ext cx="858349" cy="844997"/>
          </a:xfrm>
          <a:prstGeom prst="rect">
            <a:avLst/>
          </a:prstGeom>
        </p:spPr>
      </p:pic>
      <p:pic>
        <p:nvPicPr>
          <p:cNvPr id="65" name="Graphic 64" descr="Detective male outline">
            <a:extLst>
              <a:ext uri="{FF2B5EF4-FFF2-40B4-BE49-F238E27FC236}">
                <a16:creationId xmlns:a16="http://schemas.microsoft.com/office/drawing/2014/main" id="{94ABE7EB-17E3-9525-5E86-4F5B3A2EF450}"/>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1372988" y="3136998"/>
            <a:ext cx="858349" cy="844997"/>
          </a:xfrm>
          <a:prstGeom prst="rect">
            <a:avLst/>
          </a:prstGeom>
        </p:spPr>
      </p:pic>
      <p:pic>
        <p:nvPicPr>
          <p:cNvPr id="66" name="Graphic 65" descr="Detective male outline">
            <a:extLst>
              <a:ext uri="{FF2B5EF4-FFF2-40B4-BE49-F238E27FC236}">
                <a16:creationId xmlns:a16="http://schemas.microsoft.com/office/drawing/2014/main" id="{DC77D2B0-F98B-28CA-CC46-5CC5E07E0B4F}"/>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95649" y="2448157"/>
            <a:ext cx="858349" cy="844997"/>
          </a:xfrm>
          <a:prstGeom prst="rect">
            <a:avLst/>
          </a:prstGeom>
        </p:spPr>
      </p:pic>
      <p:pic>
        <p:nvPicPr>
          <p:cNvPr id="67" name="Graphic 66" descr="Detective male outline">
            <a:extLst>
              <a:ext uri="{FF2B5EF4-FFF2-40B4-BE49-F238E27FC236}">
                <a16:creationId xmlns:a16="http://schemas.microsoft.com/office/drawing/2014/main" id="{F015D956-5929-79F5-95C8-5FEF70309DDB}"/>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923" y="4584548"/>
            <a:ext cx="858349" cy="844997"/>
          </a:xfrm>
          <a:prstGeom prst="rect">
            <a:avLst/>
          </a:prstGeom>
        </p:spPr>
      </p:pic>
      <p:pic>
        <p:nvPicPr>
          <p:cNvPr id="68" name="Graphic 67" descr="Detective male outline">
            <a:extLst>
              <a:ext uri="{FF2B5EF4-FFF2-40B4-BE49-F238E27FC236}">
                <a16:creationId xmlns:a16="http://schemas.microsoft.com/office/drawing/2014/main" id="{FFCBF28F-7602-5472-1B02-9E57C34CF0B6}"/>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012167" y="1190586"/>
            <a:ext cx="858349" cy="844997"/>
          </a:xfrm>
          <a:prstGeom prst="rect">
            <a:avLst/>
          </a:prstGeom>
        </p:spPr>
      </p:pic>
      <p:pic>
        <p:nvPicPr>
          <p:cNvPr id="69" name="Graphic 68" descr="Detective male outline">
            <a:extLst>
              <a:ext uri="{FF2B5EF4-FFF2-40B4-BE49-F238E27FC236}">
                <a16:creationId xmlns:a16="http://schemas.microsoft.com/office/drawing/2014/main" id="{0C25F27F-E0B2-F661-70DD-0F0DF2D57CA9}"/>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1722121" y="1164997"/>
            <a:ext cx="858349" cy="844997"/>
          </a:xfrm>
          <a:prstGeom prst="rect">
            <a:avLst/>
          </a:prstGeom>
        </p:spPr>
      </p:pic>
    </p:spTree>
    <p:extLst>
      <p:ext uri="{BB962C8B-B14F-4D97-AF65-F5344CB8AC3E}">
        <p14:creationId xmlns:p14="http://schemas.microsoft.com/office/powerpoint/2010/main" val="2957002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179319-62A8-273D-3936-61A47890617E}"/>
              </a:ext>
            </a:extLst>
          </p:cNvPr>
          <p:cNvSpPr>
            <a:spLocks noGrp="1"/>
          </p:cNvSpPr>
          <p:nvPr>
            <p:ph type="sldNum" sz="quarter" idx="10"/>
          </p:nvPr>
        </p:nvSpPr>
        <p:spPr/>
        <p:txBody>
          <a:bodyPr/>
          <a:lstStyle/>
          <a:p>
            <a:pPr defTabSz="914377" fontAlgn="base">
              <a:spcBef>
                <a:spcPct val="0"/>
              </a:spcBef>
              <a:spcAft>
                <a:spcPct val="0"/>
              </a:spcAft>
            </a:pPr>
            <a:fld id="{A3979A82-1A5E-4C7B-AFC0-111CA6C3130A}" type="slidenum">
              <a:rPr lang="en-US" altLang="en-US" smtClean="0">
                <a:solidFill>
                  <a:prstClr val="black"/>
                </a:solidFill>
                <a:latin typeface="Montserrat" charset="0"/>
                <a:ea typeface="MS PGothic" panose="020B0600070205080204" pitchFamily="34" charset="-128"/>
              </a:rPr>
              <a:pPr defTabSz="914377" fontAlgn="base">
                <a:spcBef>
                  <a:spcPct val="0"/>
                </a:spcBef>
                <a:spcAft>
                  <a:spcPct val="0"/>
                </a:spcAft>
              </a:pPr>
              <a:t>8</a:t>
            </a:fld>
            <a:endParaRPr lang="en-US" altLang="en-US">
              <a:solidFill>
                <a:prstClr val="black"/>
              </a:solidFill>
              <a:latin typeface="Montserrat" charset="0"/>
              <a:ea typeface="MS PGothic" panose="020B0600070205080204" pitchFamily="34" charset="-128"/>
            </a:endParaRPr>
          </a:p>
        </p:txBody>
      </p:sp>
      <p:sp>
        <p:nvSpPr>
          <p:cNvPr id="5" name="Title 2">
            <a:extLst>
              <a:ext uri="{FF2B5EF4-FFF2-40B4-BE49-F238E27FC236}">
                <a16:creationId xmlns:a16="http://schemas.microsoft.com/office/drawing/2014/main" id="{9F5FA589-7F5C-7B95-AB52-D2D33C8AD90D}"/>
              </a:ext>
            </a:extLst>
          </p:cNvPr>
          <p:cNvSpPr txBox="1">
            <a:spLocks/>
          </p:cNvSpPr>
          <p:nvPr/>
        </p:nvSpPr>
        <p:spPr>
          <a:xfrm>
            <a:off x="200637" y="187484"/>
            <a:ext cx="12192000" cy="823186"/>
          </a:xfrm>
          <a:prstGeom prst="rect">
            <a:avLst/>
          </a:prstGeom>
        </p:spPr>
        <p:txBody>
          <a:bodyPr vert="horz" lIns="0" tIns="0" rIns="0" bIns="0" rtlCol="0" anchor="t" anchorCtr="0">
            <a:noAutofit/>
          </a:bodyPr>
          <a:lstStyle>
            <a:lvl1pPr algn="l" defTabSz="685783" rtl="0" eaLnBrk="1" fontAlgn="base" hangingPunct="1">
              <a:lnSpc>
                <a:spcPct val="90000"/>
              </a:lnSpc>
              <a:spcBef>
                <a:spcPct val="0"/>
              </a:spcBef>
              <a:spcAft>
                <a:spcPct val="0"/>
              </a:spcAft>
              <a:defRPr sz="2667" b="1" i="0" kern="1200" cap="all">
                <a:solidFill>
                  <a:schemeClr val="tx1"/>
                </a:solidFill>
                <a:latin typeface="Montserrat ExtraBold" pitchFamily="2" charset="77"/>
                <a:ea typeface="MS PGothic" panose="020B0600070205080204" pitchFamily="34" charset="-128"/>
                <a:cs typeface="Montserrat ExtraBold" pitchFamily="2" charset="77"/>
              </a:defRPr>
            </a:lvl1pPr>
            <a:lvl2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2pPr>
            <a:lvl3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3pPr>
            <a:lvl4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4pPr>
            <a:lvl5pPr algn="l" defTabSz="685783" rtl="0" eaLnBrk="1" fontAlgn="base" hangingPunct="1">
              <a:lnSpc>
                <a:spcPct val="90000"/>
              </a:lnSpc>
              <a:spcBef>
                <a:spcPct val="0"/>
              </a:spcBef>
              <a:spcAft>
                <a:spcPct val="0"/>
              </a:spcAft>
              <a:defRPr sz="2400">
                <a:solidFill>
                  <a:schemeClr val="tx1"/>
                </a:solidFill>
                <a:latin typeface="Montserrat ExtraBold" charset="0"/>
                <a:ea typeface="MS PGothic" panose="020B0600070205080204" pitchFamily="34" charset="-128"/>
                <a:cs typeface="ＭＳ Ｐゴシック" charset="0"/>
              </a:defRPr>
            </a:lvl5pPr>
            <a:lvl6pPr marL="457189"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6pPr>
            <a:lvl7pPr marL="914377"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7pPr>
            <a:lvl8pPr marL="1371566"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8pPr>
            <a:lvl9pPr marL="1828754" algn="l" defTabSz="685783" rtl="0" eaLnBrk="1" fontAlgn="base" hangingPunct="1">
              <a:lnSpc>
                <a:spcPct val="90000"/>
              </a:lnSpc>
              <a:spcBef>
                <a:spcPct val="0"/>
              </a:spcBef>
              <a:spcAft>
                <a:spcPct val="0"/>
              </a:spcAft>
              <a:defRPr sz="2400">
                <a:solidFill>
                  <a:schemeClr val="tx1"/>
                </a:solidFill>
                <a:latin typeface="Montserrat ExtraBold" charset="0"/>
                <a:ea typeface="ＭＳ Ｐゴシック" charset="0"/>
                <a:cs typeface="ＭＳ Ｐゴシック" charset="0"/>
              </a:defRPr>
            </a:lvl9pPr>
          </a:lstStyle>
          <a:p>
            <a:r>
              <a:rPr lang="en-US" sz="2000" dirty="0"/>
              <a:t>Information is then analyzed and used to tickle back Mr. Picata’s senses. Lack of Authenticity verification</a:t>
            </a:r>
          </a:p>
        </p:txBody>
      </p:sp>
      <p:pic>
        <p:nvPicPr>
          <p:cNvPr id="6" name="Graphic 5" descr="Man with facial hair">
            <a:extLst>
              <a:ext uri="{FF2B5EF4-FFF2-40B4-BE49-F238E27FC236}">
                <a16:creationId xmlns:a16="http://schemas.microsoft.com/office/drawing/2014/main" id="{F1664ACB-09BC-DBA0-A1B1-894F997573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47925" y="2715278"/>
            <a:ext cx="1045619" cy="1416890"/>
          </a:xfrm>
          <a:prstGeom prst="rect">
            <a:avLst/>
          </a:prstGeom>
        </p:spPr>
      </p:pic>
      <p:sp>
        <p:nvSpPr>
          <p:cNvPr id="7" name="TextBox 6">
            <a:extLst>
              <a:ext uri="{FF2B5EF4-FFF2-40B4-BE49-F238E27FC236}">
                <a16:creationId xmlns:a16="http://schemas.microsoft.com/office/drawing/2014/main" id="{55231B50-9C3D-AD4C-E52D-D3958D7B61A3}"/>
              </a:ext>
            </a:extLst>
          </p:cNvPr>
          <p:cNvSpPr txBox="1"/>
          <p:nvPr/>
        </p:nvSpPr>
        <p:spPr>
          <a:xfrm>
            <a:off x="5821077" y="4196176"/>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Mr. </a:t>
            </a:r>
            <a:r>
              <a:rPr kumimoji="0" lang="en-US" sz="1400" b="0" i="0" u="none" strike="noStrike" kern="1200" cap="none" spc="0" normalizeH="0" baseline="0" noProof="0" err="1">
                <a:ln>
                  <a:noFill/>
                </a:ln>
                <a:solidFill>
                  <a:srgbClr val="082A39"/>
                </a:solidFill>
                <a:effectLst/>
                <a:uLnTx/>
                <a:uFillTx/>
                <a:latin typeface="Calibri" panose="020F0502020204030204"/>
                <a:ea typeface="+mn-ea"/>
                <a:cs typeface="+mn-cs"/>
              </a:rPr>
              <a:t>Picata</a:t>
            </a:r>
            <a:endPar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endParaRPr>
          </a:p>
        </p:txBody>
      </p:sp>
      <p:pic>
        <p:nvPicPr>
          <p:cNvPr id="8" name="Graphic 7" descr="Internet outline">
            <a:extLst>
              <a:ext uri="{FF2B5EF4-FFF2-40B4-BE49-F238E27FC236}">
                <a16:creationId xmlns:a16="http://schemas.microsoft.com/office/drawing/2014/main" id="{1520040F-8AD6-BDE8-549C-B9087CD52C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24795" y="1962564"/>
            <a:ext cx="914400" cy="914400"/>
          </a:xfrm>
          <a:prstGeom prst="rect">
            <a:avLst/>
          </a:prstGeom>
        </p:spPr>
      </p:pic>
      <p:pic>
        <p:nvPicPr>
          <p:cNvPr id="9" name="Graphic 8" descr="Document with solid fill">
            <a:extLst>
              <a:ext uri="{FF2B5EF4-FFF2-40B4-BE49-F238E27FC236}">
                <a16:creationId xmlns:a16="http://schemas.microsoft.com/office/drawing/2014/main" id="{22A2CBD1-592C-ED83-5DAC-8C6C37E568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08131" y="2577977"/>
            <a:ext cx="615413" cy="615413"/>
          </a:xfrm>
          <a:prstGeom prst="rect">
            <a:avLst/>
          </a:prstGeom>
        </p:spPr>
      </p:pic>
      <p:pic>
        <p:nvPicPr>
          <p:cNvPr id="10" name="Graphic 9" descr="Medical with solid fill">
            <a:extLst>
              <a:ext uri="{FF2B5EF4-FFF2-40B4-BE49-F238E27FC236}">
                <a16:creationId xmlns:a16="http://schemas.microsoft.com/office/drawing/2014/main" id="{AB1933AC-6FAC-887F-944C-512BB789B4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6359" y="1022718"/>
            <a:ext cx="914400" cy="914400"/>
          </a:xfrm>
          <a:prstGeom prst="rect">
            <a:avLst/>
          </a:prstGeom>
        </p:spPr>
      </p:pic>
      <p:pic>
        <p:nvPicPr>
          <p:cNvPr id="11" name="Graphic 10" descr="Hospital with solid fill">
            <a:extLst>
              <a:ext uri="{FF2B5EF4-FFF2-40B4-BE49-F238E27FC236}">
                <a16:creationId xmlns:a16="http://schemas.microsoft.com/office/drawing/2014/main" id="{0745AFCB-3A3B-3CDA-9EE9-C8BF7936814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7549" y="1684700"/>
            <a:ext cx="914400" cy="914400"/>
          </a:xfrm>
          <a:prstGeom prst="rect">
            <a:avLst/>
          </a:prstGeom>
        </p:spPr>
      </p:pic>
      <p:pic>
        <p:nvPicPr>
          <p:cNvPr id="12" name="Graphic 11" descr="Medicine with solid fill">
            <a:extLst>
              <a:ext uri="{FF2B5EF4-FFF2-40B4-BE49-F238E27FC236}">
                <a16:creationId xmlns:a16="http://schemas.microsoft.com/office/drawing/2014/main" id="{5106888A-A612-AA49-F707-A46E34C4EF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3120" y="1059640"/>
            <a:ext cx="914400" cy="914400"/>
          </a:xfrm>
          <a:prstGeom prst="rect">
            <a:avLst/>
          </a:prstGeom>
        </p:spPr>
      </p:pic>
      <p:pic>
        <p:nvPicPr>
          <p:cNvPr id="13" name="Graphic 12" descr="Burger and drink with solid fill">
            <a:extLst>
              <a:ext uri="{FF2B5EF4-FFF2-40B4-BE49-F238E27FC236}">
                <a16:creationId xmlns:a16="http://schemas.microsoft.com/office/drawing/2014/main" id="{0E6DCEFB-4A17-694B-3131-7339C2840EF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03592" y="1181923"/>
            <a:ext cx="914400" cy="914400"/>
          </a:xfrm>
          <a:prstGeom prst="rect">
            <a:avLst/>
          </a:prstGeom>
        </p:spPr>
      </p:pic>
      <p:pic>
        <p:nvPicPr>
          <p:cNvPr id="14" name="Graphic 13" descr="Car with solid fill">
            <a:extLst>
              <a:ext uri="{FF2B5EF4-FFF2-40B4-BE49-F238E27FC236}">
                <a16:creationId xmlns:a16="http://schemas.microsoft.com/office/drawing/2014/main" id="{FEB51A55-A604-6A75-1A22-138F3A3EA90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63992" y="1962564"/>
            <a:ext cx="914400" cy="914400"/>
          </a:xfrm>
          <a:prstGeom prst="rect">
            <a:avLst/>
          </a:prstGeom>
        </p:spPr>
      </p:pic>
      <p:pic>
        <p:nvPicPr>
          <p:cNvPr id="15" name="Graphic 14" descr="Dancing with solid fill">
            <a:extLst>
              <a:ext uri="{FF2B5EF4-FFF2-40B4-BE49-F238E27FC236}">
                <a16:creationId xmlns:a16="http://schemas.microsoft.com/office/drawing/2014/main" id="{29CA2850-AAC2-387E-49BC-246EF045B10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44667" y="2931398"/>
            <a:ext cx="914400" cy="914400"/>
          </a:xfrm>
          <a:prstGeom prst="rect">
            <a:avLst/>
          </a:prstGeom>
        </p:spPr>
      </p:pic>
      <p:pic>
        <p:nvPicPr>
          <p:cNvPr id="16" name="Graphic 15" descr="Theatre with solid fill">
            <a:extLst>
              <a:ext uri="{FF2B5EF4-FFF2-40B4-BE49-F238E27FC236}">
                <a16:creationId xmlns:a16="http://schemas.microsoft.com/office/drawing/2014/main" id="{63A2BE47-3BD7-2CD4-9721-D9CB01E9023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894272" y="4400100"/>
            <a:ext cx="914400" cy="914400"/>
          </a:xfrm>
          <a:prstGeom prst="rect">
            <a:avLst/>
          </a:prstGeom>
        </p:spPr>
      </p:pic>
      <p:pic>
        <p:nvPicPr>
          <p:cNvPr id="17" name="Graphic 16" descr="Shopping cart with solid fill">
            <a:extLst>
              <a:ext uri="{FF2B5EF4-FFF2-40B4-BE49-F238E27FC236}">
                <a16:creationId xmlns:a16="http://schemas.microsoft.com/office/drawing/2014/main" id="{F883F0DA-0735-5482-16B9-EF5C8CE558F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745106" y="5286695"/>
            <a:ext cx="914400" cy="914400"/>
          </a:xfrm>
          <a:prstGeom prst="rect">
            <a:avLst/>
          </a:prstGeom>
        </p:spPr>
      </p:pic>
      <p:pic>
        <p:nvPicPr>
          <p:cNvPr id="18" name="Graphic 17" descr="DNA with solid fill">
            <a:extLst>
              <a:ext uri="{FF2B5EF4-FFF2-40B4-BE49-F238E27FC236}">
                <a16:creationId xmlns:a16="http://schemas.microsoft.com/office/drawing/2014/main" id="{B72BB259-8394-65A5-D169-02A606F64FF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123059" y="5209419"/>
            <a:ext cx="914400" cy="914400"/>
          </a:xfrm>
          <a:prstGeom prst="rect">
            <a:avLst/>
          </a:prstGeom>
        </p:spPr>
      </p:pic>
      <p:pic>
        <p:nvPicPr>
          <p:cNvPr id="19" name="Graphic 18" descr="Stadium with solid fill">
            <a:extLst>
              <a:ext uri="{FF2B5EF4-FFF2-40B4-BE49-F238E27FC236}">
                <a16:creationId xmlns:a16="http://schemas.microsoft.com/office/drawing/2014/main" id="{9D9332D0-57F4-511D-BD9D-77745FD7151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313147" y="3549020"/>
            <a:ext cx="914400" cy="914400"/>
          </a:xfrm>
          <a:prstGeom prst="rect">
            <a:avLst/>
          </a:prstGeom>
        </p:spPr>
      </p:pic>
      <p:sp>
        <p:nvSpPr>
          <p:cNvPr id="20" name="TextBox 19">
            <a:extLst>
              <a:ext uri="{FF2B5EF4-FFF2-40B4-BE49-F238E27FC236}">
                <a16:creationId xmlns:a16="http://schemas.microsoft.com/office/drawing/2014/main" id="{07EF3C86-3C71-A309-5275-EC664C24193C}"/>
              </a:ext>
            </a:extLst>
          </p:cNvPr>
          <p:cNvSpPr txBox="1"/>
          <p:nvPr/>
        </p:nvSpPr>
        <p:spPr>
          <a:xfrm>
            <a:off x="4299219" y="24914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Hospital</a:t>
            </a:r>
          </a:p>
        </p:txBody>
      </p:sp>
      <p:sp>
        <p:nvSpPr>
          <p:cNvPr id="21" name="TextBox 20">
            <a:extLst>
              <a:ext uri="{FF2B5EF4-FFF2-40B4-BE49-F238E27FC236}">
                <a16:creationId xmlns:a16="http://schemas.microsoft.com/office/drawing/2014/main" id="{6AA5BF5E-6F28-0D6A-A453-D99B14D937D2}"/>
              </a:ext>
            </a:extLst>
          </p:cNvPr>
          <p:cNvSpPr txBox="1"/>
          <p:nvPr/>
        </p:nvSpPr>
        <p:spPr>
          <a:xfrm>
            <a:off x="6106513" y="1928211"/>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Pharmacy</a:t>
            </a:r>
          </a:p>
        </p:txBody>
      </p:sp>
      <p:sp>
        <p:nvSpPr>
          <p:cNvPr id="22" name="TextBox 21">
            <a:extLst>
              <a:ext uri="{FF2B5EF4-FFF2-40B4-BE49-F238E27FC236}">
                <a16:creationId xmlns:a16="http://schemas.microsoft.com/office/drawing/2014/main" id="{91EA9F7E-DEEE-CF43-2457-2497E1CA72C4}"/>
              </a:ext>
            </a:extLst>
          </p:cNvPr>
          <p:cNvSpPr txBox="1"/>
          <p:nvPr/>
        </p:nvSpPr>
        <p:spPr>
          <a:xfrm>
            <a:off x="7403592" y="1999387"/>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Burger joint</a:t>
            </a:r>
          </a:p>
        </p:txBody>
      </p:sp>
      <p:sp>
        <p:nvSpPr>
          <p:cNvPr id="23" name="TextBox 22">
            <a:extLst>
              <a:ext uri="{FF2B5EF4-FFF2-40B4-BE49-F238E27FC236}">
                <a16:creationId xmlns:a16="http://schemas.microsoft.com/office/drawing/2014/main" id="{0E4E5CDD-37D0-5127-ACC7-982D40733B8F}"/>
              </a:ext>
            </a:extLst>
          </p:cNvPr>
          <p:cNvSpPr txBox="1"/>
          <p:nvPr/>
        </p:nvSpPr>
        <p:spPr>
          <a:xfrm>
            <a:off x="8843729" y="2599100"/>
            <a:ext cx="10378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Car</a:t>
            </a:r>
          </a:p>
        </p:txBody>
      </p:sp>
      <p:sp>
        <p:nvSpPr>
          <p:cNvPr id="24" name="TextBox 23">
            <a:extLst>
              <a:ext uri="{FF2B5EF4-FFF2-40B4-BE49-F238E27FC236}">
                <a16:creationId xmlns:a16="http://schemas.microsoft.com/office/drawing/2014/main" id="{10499828-7D56-75E9-E0E5-B5EB2B19A94E}"/>
              </a:ext>
            </a:extLst>
          </p:cNvPr>
          <p:cNvSpPr txBox="1"/>
          <p:nvPr/>
        </p:nvSpPr>
        <p:spPr>
          <a:xfrm>
            <a:off x="9579202" y="3824391"/>
            <a:ext cx="13487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Music Service</a:t>
            </a:r>
          </a:p>
        </p:txBody>
      </p:sp>
      <p:sp>
        <p:nvSpPr>
          <p:cNvPr id="25" name="TextBox 24">
            <a:extLst>
              <a:ext uri="{FF2B5EF4-FFF2-40B4-BE49-F238E27FC236}">
                <a16:creationId xmlns:a16="http://schemas.microsoft.com/office/drawing/2014/main" id="{608C0200-84D8-41D4-B6D4-56A5384800C3}"/>
              </a:ext>
            </a:extLst>
          </p:cNvPr>
          <p:cNvSpPr txBox="1"/>
          <p:nvPr/>
        </p:nvSpPr>
        <p:spPr>
          <a:xfrm>
            <a:off x="9092322" y="522030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Video streaming</a:t>
            </a:r>
          </a:p>
        </p:txBody>
      </p:sp>
      <p:sp>
        <p:nvSpPr>
          <p:cNvPr id="26" name="TextBox 25">
            <a:extLst>
              <a:ext uri="{FF2B5EF4-FFF2-40B4-BE49-F238E27FC236}">
                <a16:creationId xmlns:a16="http://schemas.microsoft.com/office/drawing/2014/main" id="{48EA0992-F195-55B2-5D10-CE06B0331C41}"/>
              </a:ext>
            </a:extLst>
          </p:cNvPr>
          <p:cNvSpPr txBox="1"/>
          <p:nvPr/>
        </p:nvSpPr>
        <p:spPr>
          <a:xfrm>
            <a:off x="7622302" y="6160273"/>
            <a:ext cx="15819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Grocery / shopping</a:t>
            </a:r>
          </a:p>
        </p:txBody>
      </p:sp>
      <p:sp>
        <p:nvSpPr>
          <p:cNvPr id="27" name="TextBox 26">
            <a:extLst>
              <a:ext uri="{FF2B5EF4-FFF2-40B4-BE49-F238E27FC236}">
                <a16:creationId xmlns:a16="http://schemas.microsoft.com/office/drawing/2014/main" id="{B31C54B0-BC53-0B5D-3201-7D968477881E}"/>
              </a:ext>
            </a:extLst>
          </p:cNvPr>
          <p:cNvSpPr txBox="1"/>
          <p:nvPr/>
        </p:nvSpPr>
        <p:spPr>
          <a:xfrm>
            <a:off x="6065823" y="6109146"/>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Saliva test</a:t>
            </a:r>
          </a:p>
        </p:txBody>
      </p:sp>
      <p:sp>
        <p:nvSpPr>
          <p:cNvPr id="28" name="TextBox 27">
            <a:extLst>
              <a:ext uri="{FF2B5EF4-FFF2-40B4-BE49-F238E27FC236}">
                <a16:creationId xmlns:a16="http://schemas.microsoft.com/office/drawing/2014/main" id="{3F6051DA-664B-22EB-F4B4-D250D715B7EC}"/>
              </a:ext>
            </a:extLst>
          </p:cNvPr>
          <p:cNvSpPr txBox="1"/>
          <p:nvPr/>
        </p:nvSpPr>
        <p:spPr>
          <a:xfrm>
            <a:off x="2313147" y="4463420"/>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Stadium</a:t>
            </a:r>
          </a:p>
        </p:txBody>
      </p:sp>
      <p:sp>
        <p:nvSpPr>
          <p:cNvPr id="29" name="TextBox 28">
            <a:extLst>
              <a:ext uri="{FF2B5EF4-FFF2-40B4-BE49-F238E27FC236}">
                <a16:creationId xmlns:a16="http://schemas.microsoft.com/office/drawing/2014/main" id="{52DFC2FD-7B9D-FB33-437A-CB21A0C7885C}"/>
              </a:ext>
            </a:extLst>
          </p:cNvPr>
          <p:cNvSpPr txBox="1"/>
          <p:nvPr/>
        </p:nvSpPr>
        <p:spPr>
          <a:xfrm>
            <a:off x="2030380" y="2761630"/>
            <a:ext cx="1408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Website account</a:t>
            </a:r>
          </a:p>
        </p:txBody>
      </p:sp>
      <p:sp>
        <p:nvSpPr>
          <p:cNvPr id="30" name="TextBox 29">
            <a:extLst>
              <a:ext uri="{FF2B5EF4-FFF2-40B4-BE49-F238E27FC236}">
                <a16:creationId xmlns:a16="http://schemas.microsoft.com/office/drawing/2014/main" id="{20163716-7C29-2DBD-1E9F-BA3675E65459}"/>
              </a:ext>
            </a:extLst>
          </p:cNvPr>
          <p:cNvSpPr txBox="1"/>
          <p:nvPr/>
        </p:nvSpPr>
        <p:spPr>
          <a:xfrm>
            <a:off x="6827520" y="2662084"/>
            <a:ext cx="1574470" cy="161582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color: Blue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food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1" name="Graphic 30" descr="Sleep with solid fill">
            <a:extLst>
              <a:ext uri="{FF2B5EF4-FFF2-40B4-BE49-F238E27FC236}">
                <a16:creationId xmlns:a16="http://schemas.microsoft.com/office/drawing/2014/main" id="{7A478FC6-327F-4D53-3081-18CE6161E832}"/>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4707580" y="5245873"/>
            <a:ext cx="914400" cy="914400"/>
          </a:xfrm>
          <a:prstGeom prst="rect">
            <a:avLst/>
          </a:prstGeom>
        </p:spPr>
      </p:pic>
      <p:sp>
        <p:nvSpPr>
          <p:cNvPr id="32" name="TextBox 31">
            <a:extLst>
              <a:ext uri="{FF2B5EF4-FFF2-40B4-BE49-F238E27FC236}">
                <a16:creationId xmlns:a16="http://schemas.microsoft.com/office/drawing/2014/main" id="{D692DA3E-C55F-F984-4EDC-EF3567B20EA7}"/>
              </a:ext>
            </a:extLst>
          </p:cNvPr>
          <p:cNvSpPr txBox="1"/>
          <p:nvPr/>
        </p:nvSpPr>
        <p:spPr>
          <a:xfrm>
            <a:off x="4830384" y="5944768"/>
            <a:ext cx="9144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Hotel</a:t>
            </a:r>
          </a:p>
        </p:txBody>
      </p:sp>
      <p:pic>
        <p:nvPicPr>
          <p:cNvPr id="33" name="Graphic 32" descr="Call center with solid fill">
            <a:extLst>
              <a:ext uri="{FF2B5EF4-FFF2-40B4-BE49-F238E27FC236}">
                <a16:creationId xmlns:a16="http://schemas.microsoft.com/office/drawing/2014/main" id="{B9E26BAA-3048-C973-95E3-96C1364B9E29}"/>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3263149" y="4613680"/>
            <a:ext cx="914400" cy="914400"/>
          </a:xfrm>
          <a:prstGeom prst="rect">
            <a:avLst/>
          </a:prstGeom>
        </p:spPr>
      </p:pic>
      <p:sp>
        <p:nvSpPr>
          <p:cNvPr id="34" name="TextBox 33">
            <a:extLst>
              <a:ext uri="{FF2B5EF4-FFF2-40B4-BE49-F238E27FC236}">
                <a16:creationId xmlns:a16="http://schemas.microsoft.com/office/drawing/2014/main" id="{F4C3B3F2-B129-73C4-DD68-F6914D851C3D}"/>
              </a:ext>
            </a:extLst>
          </p:cNvPr>
          <p:cNvSpPr txBox="1"/>
          <p:nvPr/>
        </p:nvSpPr>
        <p:spPr>
          <a:xfrm>
            <a:off x="2969255" y="5512730"/>
            <a:ext cx="16276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Customer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2A39"/>
                </a:solidFill>
                <a:effectLst/>
                <a:uLnTx/>
                <a:uFillTx/>
                <a:latin typeface="Calibri" panose="020F0502020204030204"/>
                <a:ea typeface="+mn-ea"/>
                <a:cs typeface="+mn-cs"/>
              </a:rPr>
              <a:t>Credit</a:t>
            </a:r>
          </a:p>
        </p:txBody>
      </p:sp>
      <p:pic>
        <p:nvPicPr>
          <p:cNvPr id="35" name="Graphic 34" descr="Credit card with solid fill">
            <a:extLst>
              <a:ext uri="{FF2B5EF4-FFF2-40B4-BE49-F238E27FC236}">
                <a16:creationId xmlns:a16="http://schemas.microsoft.com/office/drawing/2014/main" id="{F791E94B-A55F-7435-96A4-5341322BA10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936665" y="4359722"/>
            <a:ext cx="914400" cy="914400"/>
          </a:xfrm>
          <a:prstGeom prst="rect">
            <a:avLst/>
          </a:prstGeom>
        </p:spPr>
      </p:pic>
      <p:sp>
        <p:nvSpPr>
          <p:cNvPr id="36" name="TextBox 35">
            <a:extLst>
              <a:ext uri="{FF2B5EF4-FFF2-40B4-BE49-F238E27FC236}">
                <a16:creationId xmlns:a16="http://schemas.microsoft.com/office/drawing/2014/main" id="{5C0E1E3E-1909-D916-F358-F4BFD64614D4}"/>
              </a:ext>
            </a:extLst>
          </p:cNvPr>
          <p:cNvSpPr txBox="1"/>
          <p:nvPr/>
        </p:nvSpPr>
        <p:spPr>
          <a:xfrm>
            <a:off x="9684051" y="1345361"/>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Speed: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Traffic violations</a:t>
            </a:r>
          </a:p>
        </p:txBody>
      </p:sp>
      <p:sp>
        <p:nvSpPr>
          <p:cNvPr id="37" name="TextBox 36">
            <a:extLst>
              <a:ext uri="{FF2B5EF4-FFF2-40B4-BE49-F238E27FC236}">
                <a16:creationId xmlns:a16="http://schemas.microsoft.com/office/drawing/2014/main" id="{2B300C55-DCA6-230D-5701-6E8A71634F85}"/>
              </a:ext>
            </a:extLst>
          </p:cNvPr>
          <p:cNvSpPr txBox="1"/>
          <p:nvPr/>
        </p:nvSpPr>
        <p:spPr>
          <a:xfrm>
            <a:off x="10323277" y="2715278"/>
            <a:ext cx="1574470"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music ABBA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A087C684-3C46-C135-8F43-F40D61434DDC}"/>
              </a:ext>
            </a:extLst>
          </p:cNvPr>
          <p:cNvSpPr txBox="1"/>
          <p:nvPr/>
        </p:nvSpPr>
        <p:spPr>
          <a:xfrm>
            <a:off x="10471286" y="4350064"/>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39" name="TextBox 38">
            <a:extLst>
              <a:ext uri="{FF2B5EF4-FFF2-40B4-BE49-F238E27FC236}">
                <a16:creationId xmlns:a16="http://schemas.microsoft.com/office/drawing/2014/main" id="{1D57ECC5-8909-EBBC-F7BE-214017AE8522}"/>
              </a:ext>
            </a:extLst>
          </p:cNvPr>
          <p:cNvSpPr txBox="1"/>
          <p:nvPr/>
        </p:nvSpPr>
        <p:spPr>
          <a:xfrm>
            <a:off x="9132593" y="5699727"/>
            <a:ext cx="1688283" cy="1107996"/>
          </a:xfrm>
          <a:prstGeom prst="rect">
            <a:avLst/>
          </a:prstGeom>
          <a:solidFill>
            <a:schemeClr val="accent1">
              <a:lumMod val="40000"/>
              <a:lumOff val="6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Eye Color: Grey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0" name="TextBox 39">
            <a:extLst>
              <a:ext uri="{FF2B5EF4-FFF2-40B4-BE49-F238E27FC236}">
                <a16:creationId xmlns:a16="http://schemas.microsoft.com/office/drawing/2014/main" id="{C0F96288-71EC-ACC9-F85E-2DB3B1FD17DE}"/>
              </a:ext>
            </a:extLst>
          </p:cNvPr>
          <p:cNvSpPr txBox="1"/>
          <p:nvPr/>
        </p:nvSpPr>
        <p:spPr>
          <a:xfrm>
            <a:off x="3448903" y="5944768"/>
            <a:ext cx="1299115" cy="938719"/>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movie genre: Western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1" name="TextBox 40">
            <a:extLst>
              <a:ext uri="{FF2B5EF4-FFF2-40B4-BE49-F238E27FC236}">
                <a16:creationId xmlns:a16="http://schemas.microsoft.com/office/drawing/2014/main" id="{E9C00952-C1AB-5B78-55E0-6DFDC36D28ED}"/>
              </a:ext>
            </a:extLst>
          </p:cNvPr>
          <p:cNvSpPr txBox="1"/>
          <p:nvPr/>
        </p:nvSpPr>
        <p:spPr>
          <a:xfrm>
            <a:off x="1112442" y="4974374"/>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SSN: xxx-xx-</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xxxx</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Place of birth: Malta, 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2" name="TextBox 41">
            <a:extLst>
              <a:ext uri="{FF2B5EF4-FFF2-40B4-BE49-F238E27FC236}">
                <a16:creationId xmlns:a16="http://schemas.microsoft.com/office/drawing/2014/main" id="{08C27614-1648-19EE-99BA-E169E94A4D6C}"/>
              </a:ext>
            </a:extLst>
          </p:cNvPr>
          <p:cNvSpPr txBox="1"/>
          <p:nvPr/>
        </p:nvSpPr>
        <p:spPr>
          <a:xfrm>
            <a:off x="276326" y="3484229"/>
            <a:ext cx="1869553" cy="1107996"/>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Race: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Fav sport: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3" name="TextBox 42">
            <a:extLst>
              <a:ext uri="{FF2B5EF4-FFF2-40B4-BE49-F238E27FC236}">
                <a16:creationId xmlns:a16="http://schemas.microsoft.com/office/drawing/2014/main" id="{47C89B83-66C7-4366-CA59-68F1662DE69A}"/>
              </a:ext>
            </a:extLst>
          </p:cNvPr>
          <p:cNvSpPr txBox="1"/>
          <p:nvPr/>
        </p:nvSpPr>
        <p:spPr>
          <a:xfrm>
            <a:off x="352096" y="1532954"/>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Name: Joe Picata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Password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Mother’s maiden name: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4" name="TextBox 43">
            <a:extLst>
              <a:ext uri="{FF2B5EF4-FFF2-40B4-BE49-F238E27FC236}">
                <a16:creationId xmlns:a16="http://schemas.microsoft.com/office/drawing/2014/main" id="{DA96FA8B-3D6A-78E7-287D-46A8EE743464}"/>
              </a:ext>
            </a:extLst>
          </p:cNvPr>
          <p:cNvSpPr txBox="1"/>
          <p:nvPr/>
        </p:nvSpPr>
        <p:spPr>
          <a:xfrm>
            <a:off x="2313147" y="798549"/>
            <a:ext cx="1869553" cy="1277273"/>
          </a:xfrm>
          <a:prstGeom prst="rect">
            <a:avLst/>
          </a:prstGeom>
          <a:solidFill>
            <a:schemeClr val="accent1">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Name: Joe </a:t>
            </a:r>
            <a:r>
              <a:rPr kumimoji="0" lang="en-US" sz="1100" b="0" i="0" u="none" strike="noStrike" kern="1200" cap="none" spc="0" normalizeH="0" baseline="0" noProof="0" err="1">
                <a:ln>
                  <a:noFill/>
                </a:ln>
                <a:solidFill>
                  <a:prstClr val="black"/>
                </a:solidFill>
                <a:effectLst/>
                <a:uLnTx/>
                <a:uFillTx/>
                <a:latin typeface="Calibri" panose="020F0502020204030204"/>
                <a:ea typeface="+mn-ea"/>
                <a:cs typeface="+mn-cs"/>
              </a:rPr>
              <a:t>Picata</a:t>
            </a:r>
            <a:endParaRPr kumimoji="0" lang="en-US"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DOB: May 25, 1965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Address: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Allergy: Dust mites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Medicines: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Ailments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a:t>
            </a:r>
          </a:p>
        </p:txBody>
      </p:sp>
      <p:pic>
        <p:nvPicPr>
          <p:cNvPr id="45" name="Graphic 44" descr="Database with solid fill">
            <a:extLst>
              <a:ext uri="{FF2B5EF4-FFF2-40B4-BE49-F238E27FC236}">
                <a16:creationId xmlns:a16="http://schemas.microsoft.com/office/drawing/2014/main" id="{234276F8-B295-BAE2-4178-9E02C465C16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83490" y="5314500"/>
            <a:ext cx="527134" cy="527134"/>
          </a:xfrm>
          <a:prstGeom prst="rect">
            <a:avLst/>
          </a:prstGeom>
        </p:spPr>
      </p:pic>
      <p:pic>
        <p:nvPicPr>
          <p:cNvPr id="46" name="Graphic 45" descr="Database with solid fill">
            <a:extLst>
              <a:ext uri="{FF2B5EF4-FFF2-40B4-BE49-F238E27FC236}">
                <a16:creationId xmlns:a16="http://schemas.microsoft.com/office/drawing/2014/main" id="{B6A794AC-C0D5-19B8-F925-68A3B8DD345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625049" y="5897600"/>
            <a:ext cx="527134" cy="527134"/>
          </a:xfrm>
          <a:prstGeom prst="rect">
            <a:avLst/>
          </a:prstGeom>
        </p:spPr>
      </p:pic>
      <p:pic>
        <p:nvPicPr>
          <p:cNvPr id="47" name="Graphic 46" descr="Database with solid fill">
            <a:extLst>
              <a:ext uri="{FF2B5EF4-FFF2-40B4-BE49-F238E27FC236}">
                <a16:creationId xmlns:a16="http://schemas.microsoft.com/office/drawing/2014/main" id="{D79E8486-30E9-FF39-28E7-945B8F1AC1E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37448" y="6109146"/>
            <a:ext cx="527134" cy="527134"/>
          </a:xfrm>
          <a:prstGeom prst="rect">
            <a:avLst/>
          </a:prstGeom>
        </p:spPr>
      </p:pic>
      <p:pic>
        <p:nvPicPr>
          <p:cNvPr id="48" name="Graphic 47" descr="Database with solid fill">
            <a:extLst>
              <a:ext uri="{FF2B5EF4-FFF2-40B4-BE49-F238E27FC236}">
                <a16:creationId xmlns:a16="http://schemas.microsoft.com/office/drawing/2014/main" id="{9F2C121D-1AFF-D564-D35B-9BA341F2B89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511008" y="6471278"/>
            <a:ext cx="527134" cy="527134"/>
          </a:xfrm>
          <a:prstGeom prst="rect">
            <a:avLst/>
          </a:prstGeom>
        </p:spPr>
      </p:pic>
      <p:pic>
        <p:nvPicPr>
          <p:cNvPr id="49" name="Graphic 48" descr="Database with solid fill">
            <a:extLst>
              <a:ext uri="{FF2B5EF4-FFF2-40B4-BE49-F238E27FC236}">
                <a16:creationId xmlns:a16="http://schemas.microsoft.com/office/drawing/2014/main" id="{7371A944-6340-9420-9A96-AE0C238BE9D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535957" y="5845579"/>
            <a:ext cx="527134" cy="527134"/>
          </a:xfrm>
          <a:prstGeom prst="rect">
            <a:avLst/>
          </a:prstGeom>
        </p:spPr>
      </p:pic>
      <p:pic>
        <p:nvPicPr>
          <p:cNvPr id="50" name="Graphic 49" descr="Database with solid fill">
            <a:extLst>
              <a:ext uri="{FF2B5EF4-FFF2-40B4-BE49-F238E27FC236}">
                <a16:creationId xmlns:a16="http://schemas.microsoft.com/office/drawing/2014/main" id="{75D252AA-6543-F6B3-37B0-6E6F42527E4F}"/>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248550" y="4490520"/>
            <a:ext cx="527134" cy="527134"/>
          </a:xfrm>
          <a:prstGeom prst="rect">
            <a:avLst/>
          </a:prstGeom>
        </p:spPr>
      </p:pic>
      <p:pic>
        <p:nvPicPr>
          <p:cNvPr id="51" name="Graphic 50" descr="Database with solid fill">
            <a:extLst>
              <a:ext uri="{FF2B5EF4-FFF2-40B4-BE49-F238E27FC236}">
                <a16:creationId xmlns:a16="http://schemas.microsoft.com/office/drawing/2014/main" id="{C68C044B-A4E2-2A94-8391-6B60DD7B20B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89837" y="2715278"/>
            <a:ext cx="527134" cy="527134"/>
          </a:xfrm>
          <a:prstGeom prst="rect">
            <a:avLst/>
          </a:prstGeom>
        </p:spPr>
      </p:pic>
      <p:pic>
        <p:nvPicPr>
          <p:cNvPr id="52" name="Graphic 51" descr="Database with solid fill">
            <a:extLst>
              <a:ext uri="{FF2B5EF4-FFF2-40B4-BE49-F238E27FC236}">
                <a16:creationId xmlns:a16="http://schemas.microsoft.com/office/drawing/2014/main" id="{F29ADAEF-9E6E-6DD4-DD5D-296A17D1031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551303" y="1935918"/>
            <a:ext cx="527134" cy="527134"/>
          </a:xfrm>
          <a:prstGeom prst="rect">
            <a:avLst/>
          </a:prstGeom>
        </p:spPr>
      </p:pic>
      <p:pic>
        <p:nvPicPr>
          <p:cNvPr id="53" name="Graphic 52" descr="Database with solid fill">
            <a:extLst>
              <a:ext uri="{FF2B5EF4-FFF2-40B4-BE49-F238E27FC236}">
                <a16:creationId xmlns:a16="http://schemas.microsoft.com/office/drawing/2014/main" id="{837A71DC-8733-DB10-D4D5-85CDAE9DFFE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75400" y="1702700"/>
            <a:ext cx="527134" cy="527134"/>
          </a:xfrm>
          <a:prstGeom prst="rect">
            <a:avLst/>
          </a:prstGeom>
        </p:spPr>
      </p:pic>
      <p:pic>
        <p:nvPicPr>
          <p:cNvPr id="54" name="Graphic 53" descr="Database with solid fill">
            <a:extLst>
              <a:ext uri="{FF2B5EF4-FFF2-40B4-BE49-F238E27FC236}">
                <a16:creationId xmlns:a16="http://schemas.microsoft.com/office/drawing/2014/main" id="{87B2E601-BB6A-5C93-8D38-FF188F44BD1E}"/>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573881" y="1121981"/>
            <a:ext cx="527134" cy="527134"/>
          </a:xfrm>
          <a:prstGeom prst="rect">
            <a:avLst/>
          </a:prstGeom>
        </p:spPr>
      </p:pic>
      <p:pic>
        <p:nvPicPr>
          <p:cNvPr id="55" name="Graphic 54" descr="Database with solid fill">
            <a:extLst>
              <a:ext uri="{FF2B5EF4-FFF2-40B4-BE49-F238E27FC236}">
                <a16:creationId xmlns:a16="http://schemas.microsoft.com/office/drawing/2014/main" id="{E11F740F-EE53-DF52-D192-01B0DE73315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227425" y="1408784"/>
            <a:ext cx="527134" cy="527134"/>
          </a:xfrm>
          <a:prstGeom prst="rect">
            <a:avLst/>
          </a:prstGeom>
        </p:spPr>
      </p:pic>
      <p:pic>
        <p:nvPicPr>
          <p:cNvPr id="56" name="Graphic 55" descr="Database with solid fill">
            <a:extLst>
              <a:ext uri="{FF2B5EF4-FFF2-40B4-BE49-F238E27FC236}">
                <a16:creationId xmlns:a16="http://schemas.microsoft.com/office/drawing/2014/main" id="{66582C5C-E3AE-36AA-46B3-E44D1C7CC98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994954" y="1978752"/>
            <a:ext cx="527134" cy="527134"/>
          </a:xfrm>
          <a:prstGeom prst="rect">
            <a:avLst/>
          </a:prstGeom>
        </p:spPr>
      </p:pic>
      <p:pic>
        <p:nvPicPr>
          <p:cNvPr id="57" name="Graphic 56" descr="Database with solid fill">
            <a:extLst>
              <a:ext uri="{FF2B5EF4-FFF2-40B4-BE49-F238E27FC236}">
                <a16:creationId xmlns:a16="http://schemas.microsoft.com/office/drawing/2014/main" id="{8A1CE428-91DC-30A4-644E-C01D8F80B46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1464311" y="3549020"/>
            <a:ext cx="527134" cy="527134"/>
          </a:xfrm>
          <a:prstGeom prst="rect">
            <a:avLst/>
          </a:prstGeom>
        </p:spPr>
      </p:pic>
      <p:cxnSp>
        <p:nvCxnSpPr>
          <p:cNvPr id="58" name="Straight Arrow Connector 57">
            <a:extLst>
              <a:ext uri="{FF2B5EF4-FFF2-40B4-BE49-F238E27FC236}">
                <a16:creationId xmlns:a16="http://schemas.microsoft.com/office/drawing/2014/main" id="{24279AA2-358F-1455-D2F0-FA5323EBD3A7}"/>
              </a:ext>
            </a:extLst>
          </p:cNvPr>
          <p:cNvCxnSpPr/>
          <p:nvPr/>
        </p:nvCxnSpPr>
        <p:spPr>
          <a:xfrm flipV="1">
            <a:off x="8659506" y="1181923"/>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59" name="Graphic 58" descr="Database with solid fill">
            <a:extLst>
              <a:ext uri="{FF2B5EF4-FFF2-40B4-BE49-F238E27FC236}">
                <a16:creationId xmlns:a16="http://schemas.microsoft.com/office/drawing/2014/main" id="{D43D94DE-E325-055C-B47E-7DDEBDFFC3B7}"/>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8920920" y="874947"/>
            <a:ext cx="527134" cy="527134"/>
          </a:xfrm>
          <a:prstGeom prst="rect">
            <a:avLst/>
          </a:prstGeom>
        </p:spPr>
      </p:pic>
      <p:sp>
        <p:nvSpPr>
          <p:cNvPr id="60" name="TextBox 59">
            <a:extLst>
              <a:ext uri="{FF2B5EF4-FFF2-40B4-BE49-F238E27FC236}">
                <a16:creationId xmlns:a16="http://schemas.microsoft.com/office/drawing/2014/main" id="{008A6B85-F6B7-5CF3-2387-A2A285A7085F}"/>
              </a:ext>
            </a:extLst>
          </p:cNvPr>
          <p:cNvSpPr txBox="1"/>
          <p:nvPr/>
        </p:nvSpPr>
        <p:spPr>
          <a:xfrm>
            <a:off x="8947488" y="1385548"/>
            <a:ext cx="57659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POS</a:t>
            </a:r>
          </a:p>
        </p:txBody>
      </p:sp>
      <p:pic>
        <p:nvPicPr>
          <p:cNvPr id="61" name="Graphic 60" descr="Database with solid fill">
            <a:extLst>
              <a:ext uri="{FF2B5EF4-FFF2-40B4-BE49-F238E27FC236}">
                <a16:creationId xmlns:a16="http://schemas.microsoft.com/office/drawing/2014/main" id="{1788518F-1E67-5AB8-6436-A2A825F3545A}"/>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1629595" y="1202847"/>
            <a:ext cx="527134" cy="527134"/>
          </a:xfrm>
          <a:prstGeom prst="rect">
            <a:avLst/>
          </a:prstGeom>
        </p:spPr>
      </p:pic>
      <p:cxnSp>
        <p:nvCxnSpPr>
          <p:cNvPr id="62" name="Straight Arrow Connector 61">
            <a:extLst>
              <a:ext uri="{FF2B5EF4-FFF2-40B4-BE49-F238E27FC236}">
                <a16:creationId xmlns:a16="http://schemas.microsoft.com/office/drawing/2014/main" id="{DC9F7CA9-0639-AFB8-336B-A6F8D0F59731}"/>
              </a:ext>
            </a:extLst>
          </p:cNvPr>
          <p:cNvCxnSpPr/>
          <p:nvPr/>
        </p:nvCxnSpPr>
        <p:spPr>
          <a:xfrm flipV="1">
            <a:off x="11464311" y="1721016"/>
            <a:ext cx="234766" cy="22686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DA19A85-FD45-F6A9-7A53-766DCF732C79}"/>
              </a:ext>
            </a:extLst>
          </p:cNvPr>
          <p:cNvSpPr txBox="1"/>
          <p:nvPr/>
        </p:nvSpPr>
        <p:spPr>
          <a:xfrm>
            <a:off x="11219621" y="917345"/>
            <a:ext cx="93022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Calibri" panose="020F0502020204030204"/>
                <a:ea typeface="+mn-ea"/>
                <a:cs typeface="+mn-cs"/>
              </a:rPr>
              <a:t>Insurance</a:t>
            </a:r>
          </a:p>
        </p:txBody>
      </p:sp>
      <p:pic>
        <p:nvPicPr>
          <p:cNvPr id="64" name="Graphic 63" descr="Detective male outline">
            <a:extLst>
              <a:ext uri="{FF2B5EF4-FFF2-40B4-BE49-F238E27FC236}">
                <a16:creationId xmlns:a16="http://schemas.microsoft.com/office/drawing/2014/main" id="{CF7D0759-22AF-D103-EF10-6103E15C6F8D}"/>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6824693" y="5590473"/>
            <a:ext cx="858349" cy="844997"/>
          </a:xfrm>
          <a:prstGeom prst="rect">
            <a:avLst/>
          </a:prstGeom>
        </p:spPr>
      </p:pic>
      <p:pic>
        <p:nvPicPr>
          <p:cNvPr id="65" name="Graphic 64" descr="Detective male outline">
            <a:extLst>
              <a:ext uri="{FF2B5EF4-FFF2-40B4-BE49-F238E27FC236}">
                <a16:creationId xmlns:a16="http://schemas.microsoft.com/office/drawing/2014/main" id="{244EA86C-0461-8F65-1C91-40B7AA2D26A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1372988" y="3136998"/>
            <a:ext cx="858349" cy="844997"/>
          </a:xfrm>
          <a:prstGeom prst="rect">
            <a:avLst/>
          </a:prstGeom>
        </p:spPr>
      </p:pic>
      <p:pic>
        <p:nvPicPr>
          <p:cNvPr id="66" name="Graphic 65" descr="Detective male outline">
            <a:extLst>
              <a:ext uri="{FF2B5EF4-FFF2-40B4-BE49-F238E27FC236}">
                <a16:creationId xmlns:a16="http://schemas.microsoft.com/office/drawing/2014/main" id="{AA1773A7-DC8D-68A7-56C1-51B4CA545EAF}"/>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95649" y="2448157"/>
            <a:ext cx="858349" cy="844997"/>
          </a:xfrm>
          <a:prstGeom prst="rect">
            <a:avLst/>
          </a:prstGeom>
        </p:spPr>
      </p:pic>
      <p:pic>
        <p:nvPicPr>
          <p:cNvPr id="67" name="Graphic 66" descr="Detective male outline">
            <a:extLst>
              <a:ext uri="{FF2B5EF4-FFF2-40B4-BE49-F238E27FC236}">
                <a16:creationId xmlns:a16="http://schemas.microsoft.com/office/drawing/2014/main" id="{725A4910-FE06-58E3-7E6A-C3248AF22FD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923" y="4584548"/>
            <a:ext cx="858349" cy="844997"/>
          </a:xfrm>
          <a:prstGeom prst="rect">
            <a:avLst/>
          </a:prstGeom>
        </p:spPr>
      </p:pic>
      <p:pic>
        <p:nvPicPr>
          <p:cNvPr id="68" name="Graphic 67" descr="Detective male outline">
            <a:extLst>
              <a:ext uri="{FF2B5EF4-FFF2-40B4-BE49-F238E27FC236}">
                <a16:creationId xmlns:a16="http://schemas.microsoft.com/office/drawing/2014/main" id="{5DEAD5C2-4EAC-EF13-A8F5-A2BF1EEEC19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012167" y="1190586"/>
            <a:ext cx="858349" cy="844997"/>
          </a:xfrm>
          <a:prstGeom prst="rect">
            <a:avLst/>
          </a:prstGeom>
        </p:spPr>
      </p:pic>
      <p:pic>
        <p:nvPicPr>
          <p:cNvPr id="69" name="Graphic 68" descr="Detective male outline">
            <a:extLst>
              <a:ext uri="{FF2B5EF4-FFF2-40B4-BE49-F238E27FC236}">
                <a16:creationId xmlns:a16="http://schemas.microsoft.com/office/drawing/2014/main" id="{4B3A8B49-9B0A-D4CD-1EE8-C1C9FB16C5EF}"/>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1722121" y="1164997"/>
            <a:ext cx="858349" cy="844997"/>
          </a:xfrm>
          <a:prstGeom prst="rect">
            <a:avLst/>
          </a:prstGeom>
        </p:spPr>
      </p:pic>
      <p:sp>
        <p:nvSpPr>
          <p:cNvPr id="70" name="Freeform: Shape 69">
            <a:extLst>
              <a:ext uri="{FF2B5EF4-FFF2-40B4-BE49-F238E27FC236}">
                <a16:creationId xmlns:a16="http://schemas.microsoft.com/office/drawing/2014/main" id="{739C1FA0-BC6C-430C-701A-9D7C3C353A51}"/>
              </a:ext>
            </a:extLst>
          </p:cNvPr>
          <p:cNvSpPr/>
          <p:nvPr/>
        </p:nvSpPr>
        <p:spPr>
          <a:xfrm>
            <a:off x="5465078" y="2126440"/>
            <a:ext cx="688833" cy="580184"/>
          </a:xfrm>
          <a:custGeom>
            <a:avLst/>
            <a:gdLst>
              <a:gd name="csX0" fmla="*/ 0 w 1106424"/>
              <a:gd name="csY0" fmla="*/ 0 h 237744"/>
              <a:gd name="csX1" fmla="*/ 905256 w 1106424"/>
              <a:gd name="csY1" fmla="*/ 100584 h 237744"/>
              <a:gd name="csX2" fmla="*/ 1106424 w 1106424"/>
              <a:gd name="csY2" fmla="*/ 237744 h 237744"/>
            </a:gdLst>
            <a:ahLst/>
            <a:cxnLst>
              <a:cxn ang="0">
                <a:pos x="csX0" y="csY0"/>
              </a:cxn>
              <a:cxn ang="0">
                <a:pos x="csX1" y="csY1"/>
              </a:cxn>
              <a:cxn ang="0">
                <a:pos x="csX2" y="csY2"/>
              </a:cxn>
            </a:cxnLst>
            <a:rect l="l" t="t" r="r" b="b"/>
            <a:pathLst>
              <a:path w="1106424" h="237744">
                <a:moveTo>
                  <a:pt x="0" y="0"/>
                </a:moveTo>
                <a:cubicBezTo>
                  <a:pt x="360426" y="30480"/>
                  <a:pt x="720852" y="60960"/>
                  <a:pt x="905256" y="100584"/>
                </a:cubicBezTo>
                <a:cubicBezTo>
                  <a:pt x="1089660" y="140208"/>
                  <a:pt x="1098042" y="188976"/>
                  <a:pt x="1106424" y="237744"/>
                </a:cubicBezTo>
              </a:path>
            </a:pathLst>
          </a:custGeom>
          <a:noFill/>
          <a:ln>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F4B8885E-672D-8AF7-3024-3C4381E731B1}"/>
              </a:ext>
            </a:extLst>
          </p:cNvPr>
          <p:cNvSpPr txBox="1"/>
          <p:nvPr/>
        </p:nvSpPr>
        <p:spPr>
          <a:xfrm>
            <a:off x="5324170" y="2318284"/>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rPr>
              <a:t>Phishing</a:t>
            </a:r>
          </a:p>
        </p:txBody>
      </p:sp>
      <p:sp>
        <p:nvSpPr>
          <p:cNvPr id="72" name="Freeform: Shape 71">
            <a:extLst>
              <a:ext uri="{FF2B5EF4-FFF2-40B4-BE49-F238E27FC236}">
                <a16:creationId xmlns:a16="http://schemas.microsoft.com/office/drawing/2014/main" id="{5CE05302-666B-4504-8C20-AA4A8BEDD07E}"/>
              </a:ext>
            </a:extLst>
          </p:cNvPr>
          <p:cNvSpPr/>
          <p:nvPr/>
        </p:nvSpPr>
        <p:spPr>
          <a:xfrm>
            <a:off x="3881880" y="2974241"/>
            <a:ext cx="1939197" cy="268171"/>
          </a:xfrm>
          <a:custGeom>
            <a:avLst/>
            <a:gdLst>
              <a:gd name="csX0" fmla="*/ 0 w 1106424"/>
              <a:gd name="csY0" fmla="*/ 0 h 237744"/>
              <a:gd name="csX1" fmla="*/ 905256 w 1106424"/>
              <a:gd name="csY1" fmla="*/ 100584 h 237744"/>
              <a:gd name="csX2" fmla="*/ 1106424 w 1106424"/>
              <a:gd name="csY2" fmla="*/ 237744 h 237744"/>
            </a:gdLst>
            <a:ahLst/>
            <a:cxnLst>
              <a:cxn ang="0">
                <a:pos x="csX0" y="csY0"/>
              </a:cxn>
              <a:cxn ang="0">
                <a:pos x="csX1" y="csY1"/>
              </a:cxn>
              <a:cxn ang="0">
                <a:pos x="csX2" y="csY2"/>
              </a:cxn>
            </a:cxnLst>
            <a:rect l="l" t="t" r="r" b="b"/>
            <a:pathLst>
              <a:path w="1106424" h="237744">
                <a:moveTo>
                  <a:pt x="0" y="0"/>
                </a:moveTo>
                <a:cubicBezTo>
                  <a:pt x="360426" y="30480"/>
                  <a:pt x="720852" y="60960"/>
                  <a:pt x="905256" y="100584"/>
                </a:cubicBezTo>
                <a:cubicBezTo>
                  <a:pt x="1089660" y="140208"/>
                  <a:pt x="1098042" y="188976"/>
                  <a:pt x="1106424" y="237744"/>
                </a:cubicBezTo>
              </a:path>
            </a:pathLst>
          </a:custGeom>
          <a:noFill/>
          <a:ln>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10F25C3B-1E3F-F271-30EF-535EEFD92E2D}"/>
              </a:ext>
            </a:extLst>
          </p:cNvPr>
          <p:cNvSpPr txBox="1"/>
          <p:nvPr/>
        </p:nvSpPr>
        <p:spPr>
          <a:xfrm>
            <a:off x="3826638" y="3109830"/>
            <a:ext cx="146882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rPr>
              <a:t>Password stolen and dating scam</a:t>
            </a:r>
          </a:p>
        </p:txBody>
      </p:sp>
      <p:sp>
        <p:nvSpPr>
          <p:cNvPr id="74" name="Freeform: Shape 73">
            <a:extLst>
              <a:ext uri="{FF2B5EF4-FFF2-40B4-BE49-F238E27FC236}">
                <a16:creationId xmlns:a16="http://schemas.microsoft.com/office/drawing/2014/main" id="{284A3A56-10DD-33D3-7685-2F54F4B81232}"/>
              </a:ext>
            </a:extLst>
          </p:cNvPr>
          <p:cNvSpPr/>
          <p:nvPr/>
        </p:nvSpPr>
        <p:spPr>
          <a:xfrm flipV="1">
            <a:off x="4142130" y="4244797"/>
            <a:ext cx="1508178" cy="214707"/>
          </a:xfrm>
          <a:custGeom>
            <a:avLst/>
            <a:gdLst>
              <a:gd name="csX0" fmla="*/ 0 w 1106424"/>
              <a:gd name="csY0" fmla="*/ 0 h 237744"/>
              <a:gd name="csX1" fmla="*/ 905256 w 1106424"/>
              <a:gd name="csY1" fmla="*/ 100584 h 237744"/>
              <a:gd name="csX2" fmla="*/ 1106424 w 1106424"/>
              <a:gd name="csY2" fmla="*/ 237744 h 237744"/>
            </a:gdLst>
            <a:ahLst/>
            <a:cxnLst>
              <a:cxn ang="0">
                <a:pos x="csX0" y="csY0"/>
              </a:cxn>
              <a:cxn ang="0">
                <a:pos x="csX1" y="csY1"/>
              </a:cxn>
              <a:cxn ang="0">
                <a:pos x="csX2" y="csY2"/>
              </a:cxn>
            </a:cxnLst>
            <a:rect l="l" t="t" r="r" b="b"/>
            <a:pathLst>
              <a:path w="1106424" h="237744">
                <a:moveTo>
                  <a:pt x="0" y="0"/>
                </a:moveTo>
                <a:cubicBezTo>
                  <a:pt x="360426" y="30480"/>
                  <a:pt x="720852" y="60960"/>
                  <a:pt x="905256" y="100584"/>
                </a:cubicBezTo>
                <a:cubicBezTo>
                  <a:pt x="1089660" y="140208"/>
                  <a:pt x="1098042" y="188976"/>
                  <a:pt x="1106424" y="237744"/>
                </a:cubicBezTo>
              </a:path>
            </a:pathLst>
          </a:custGeom>
          <a:noFill/>
          <a:ln>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E87B268C-24BE-C492-70F3-1921BD055BFC}"/>
              </a:ext>
            </a:extLst>
          </p:cNvPr>
          <p:cNvSpPr txBox="1"/>
          <p:nvPr/>
        </p:nvSpPr>
        <p:spPr>
          <a:xfrm>
            <a:off x="4319473" y="3915441"/>
            <a:ext cx="12022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rPr>
              <a:t>Fake account opened</a:t>
            </a:r>
          </a:p>
        </p:txBody>
      </p:sp>
      <p:sp>
        <p:nvSpPr>
          <p:cNvPr id="76" name="Freeform: Shape 75">
            <a:extLst>
              <a:ext uri="{FF2B5EF4-FFF2-40B4-BE49-F238E27FC236}">
                <a16:creationId xmlns:a16="http://schemas.microsoft.com/office/drawing/2014/main" id="{E7A375C5-434A-EB41-2F94-DC67A65FE609}"/>
              </a:ext>
            </a:extLst>
          </p:cNvPr>
          <p:cNvSpPr/>
          <p:nvPr/>
        </p:nvSpPr>
        <p:spPr>
          <a:xfrm flipH="1" flipV="1">
            <a:off x="6707878" y="4438661"/>
            <a:ext cx="1323382" cy="858006"/>
          </a:xfrm>
          <a:custGeom>
            <a:avLst/>
            <a:gdLst>
              <a:gd name="csX0" fmla="*/ 0 w 1106424"/>
              <a:gd name="csY0" fmla="*/ 0 h 237744"/>
              <a:gd name="csX1" fmla="*/ 905256 w 1106424"/>
              <a:gd name="csY1" fmla="*/ 100584 h 237744"/>
              <a:gd name="csX2" fmla="*/ 1106424 w 1106424"/>
              <a:gd name="csY2" fmla="*/ 237744 h 237744"/>
            </a:gdLst>
            <a:ahLst/>
            <a:cxnLst>
              <a:cxn ang="0">
                <a:pos x="csX0" y="csY0"/>
              </a:cxn>
              <a:cxn ang="0">
                <a:pos x="csX1" y="csY1"/>
              </a:cxn>
              <a:cxn ang="0">
                <a:pos x="csX2" y="csY2"/>
              </a:cxn>
            </a:cxnLst>
            <a:rect l="l" t="t" r="r" b="b"/>
            <a:pathLst>
              <a:path w="1106424" h="237744">
                <a:moveTo>
                  <a:pt x="0" y="0"/>
                </a:moveTo>
                <a:cubicBezTo>
                  <a:pt x="360426" y="30480"/>
                  <a:pt x="720852" y="60960"/>
                  <a:pt x="905256" y="100584"/>
                </a:cubicBezTo>
                <a:cubicBezTo>
                  <a:pt x="1089660" y="140208"/>
                  <a:pt x="1098042" y="188976"/>
                  <a:pt x="1106424" y="237744"/>
                </a:cubicBezTo>
              </a:path>
            </a:pathLst>
          </a:custGeom>
          <a:noFill/>
          <a:ln>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97D2636F-ADFB-7638-3E52-61D7A81B753E}"/>
              </a:ext>
            </a:extLst>
          </p:cNvPr>
          <p:cNvSpPr txBox="1"/>
          <p:nvPr/>
        </p:nvSpPr>
        <p:spPr>
          <a:xfrm>
            <a:off x="7059803" y="4504338"/>
            <a:ext cx="146882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rPr>
              <a:t>Mr. </a:t>
            </a:r>
            <a:r>
              <a:rPr kumimoji="0" lang="en-US" sz="1400" b="0" i="0" u="none" strike="noStrike" kern="1200" cap="none" spc="0" normalizeH="0" baseline="0" noProof="0" err="1">
                <a:ln>
                  <a:noFill/>
                </a:ln>
                <a:solidFill>
                  <a:srgbClr val="00B050"/>
                </a:solidFill>
                <a:effectLst/>
                <a:uLnTx/>
                <a:uFillTx/>
                <a:latin typeface="Calibri" panose="020F0502020204030204"/>
                <a:ea typeface="+mn-ea"/>
                <a:cs typeface="+mn-cs"/>
              </a:rPr>
              <a:t>Picat</a:t>
            </a:r>
            <a:r>
              <a:rPr lang="en-US" sz="1400">
                <a:solidFill>
                  <a:srgbClr val="00B050"/>
                </a:solidFill>
                <a:latin typeface="Calibri" panose="020F0502020204030204"/>
              </a:rPr>
              <a:t>a’s wife (deep fake) calling to send money</a:t>
            </a:r>
            <a:endPar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5811F784-A493-E9F6-378B-FA4BB472BB37}"/>
              </a:ext>
            </a:extLst>
          </p:cNvPr>
          <p:cNvSpPr/>
          <p:nvPr/>
        </p:nvSpPr>
        <p:spPr>
          <a:xfrm flipH="1">
            <a:off x="6793543" y="2063258"/>
            <a:ext cx="630277" cy="562804"/>
          </a:xfrm>
          <a:custGeom>
            <a:avLst/>
            <a:gdLst>
              <a:gd name="csX0" fmla="*/ 0 w 1106424"/>
              <a:gd name="csY0" fmla="*/ 0 h 237744"/>
              <a:gd name="csX1" fmla="*/ 905256 w 1106424"/>
              <a:gd name="csY1" fmla="*/ 100584 h 237744"/>
              <a:gd name="csX2" fmla="*/ 1106424 w 1106424"/>
              <a:gd name="csY2" fmla="*/ 237744 h 237744"/>
            </a:gdLst>
            <a:ahLst/>
            <a:cxnLst>
              <a:cxn ang="0">
                <a:pos x="csX0" y="csY0"/>
              </a:cxn>
              <a:cxn ang="0">
                <a:pos x="csX1" y="csY1"/>
              </a:cxn>
              <a:cxn ang="0">
                <a:pos x="csX2" y="csY2"/>
              </a:cxn>
            </a:cxnLst>
            <a:rect l="l" t="t" r="r" b="b"/>
            <a:pathLst>
              <a:path w="1106424" h="237744">
                <a:moveTo>
                  <a:pt x="0" y="0"/>
                </a:moveTo>
                <a:cubicBezTo>
                  <a:pt x="360426" y="30480"/>
                  <a:pt x="720852" y="60960"/>
                  <a:pt x="905256" y="100584"/>
                </a:cubicBezTo>
                <a:cubicBezTo>
                  <a:pt x="1089660" y="140208"/>
                  <a:pt x="1098042" y="188976"/>
                  <a:pt x="1106424" y="237744"/>
                </a:cubicBezTo>
              </a:path>
            </a:pathLst>
          </a:custGeom>
          <a:noFill/>
          <a:ln>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BE8CD556-17DF-9D38-ADAE-3FF7109E52F1}"/>
              </a:ext>
            </a:extLst>
          </p:cNvPr>
          <p:cNvSpPr txBox="1"/>
          <p:nvPr/>
        </p:nvSpPr>
        <p:spPr>
          <a:xfrm>
            <a:off x="6894421" y="2334233"/>
            <a:ext cx="9724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Calibri" panose="020F0502020204030204"/>
                <a:ea typeface="+mn-ea"/>
                <a:cs typeface="+mn-cs"/>
              </a:rPr>
              <a:t>Buy me</a:t>
            </a:r>
          </a:p>
        </p:txBody>
      </p:sp>
      <p:pic>
        <p:nvPicPr>
          <p:cNvPr id="80" name="Graphic 79" descr="Idea with solid fill">
            <a:extLst>
              <a:ext uri="{FF2B5EF4-FFF2-40B4-BE49-F238E27FC236}">
                <a16:creationId xmlns:a16="http://schemas.microsoft.com/office/drawing/2014/main" id="{132A7BAB-82E5-7225-7BA8-D89788C414E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538210" y="2031373"/>
            <a:ext cx="362876" cy="362876"/>
          </a:xfrm>
          <a:prstGeom prst="rect">
            <a:avLst/>
          </a:prstGeom>
        </p:spPr>
      </p:pic>
      <p:pic>
        <p:nvPicPr>
          <p:cNvPr id="81" name="Graphic 80" descr="Idea with solid fill">
            <a:extLst>
              <a:ext uri="{FF2B5EF4-FFF2-40B4-BE49-F238E27FC236}">
                <a16:creationId xmlns:a16="http://schemas.microsoft.com/office/drawing/2014/main" id="{7873E255-8B7F-1840-64D5-C0C8C60E8458}"/>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3988509" y="2815876"/>
            <a:ext cx="362876" cy="362876"/>
          </a:xfrm>
          <a:prstGeom prst="rect">
            <a:avLst/>
          </a:prstGeom>
        </p:spPr>
      </p:pic>
      <p:pic>
        <p:nvPicPr>
          <p:cNvPr id="82" name="Graphic 81" descr="Idea with solid fill">
            <a:extLst>
              <a:ext uri="{FF2B5EF4-FFF2-40B4-BE49-F238E27FC236}">
                <a16:creationId xmlns:a16="http://schemas.microsoft.com/office/drawing/2014/main" id="{0FC9EE0B-322D-CCEB-9D56-55D946298915}"/>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073008" y="4211894"/>
            <a:ext cx="362876" cy="362876"/>
          </a:xfrm>
          <a:prstGeom prst="rect">
            <a:avLst/>
          </a:prstGeom>
        </p:spPr>
      </p:pic>
      <p:pic>
        <p:nvPicPr>
          <p:cNvPr id="83" name="Graphic 82" descr="Idea with solid fill">
            <a:extLst>
              <a:ext uri="{FF2B5EF4-FFF2-40B4-BE49-F238E27FC236}">
                <a16:creationId xmlns:a16="http://schemas.microsoft.com/office/drawing/2014/main" id="{55561194-D485-FE1F-E991-CBD67063E979}"/>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6656010" y="4675248"/>
            <a:ext cx="362876" cy="362876"/>
          </a:xfrm>
          <a:prstGeom prst="rect">
            <a:avLst/>
          </a:prstGeom>
        </p:spPr>
      </p:pic>
      <p:pic>
        <p:nvPicPr>
          <p:cNvPr id="84" name="Graphic 83" descr="Idea with solid fill">
            <a:extLst>
              <a:ext uri="{FF2B5EF4-FFF2-40B4-BE49-F238E27FC236}">
                <a16:creationId xmlns:a16="http://schemas.microsoft.com/office/drawing/2014/main" id="{042B0101-0845-1420-A29D-190D865E0576}"/>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7037147" y="2020568"/>
            <a:ext cx="362876" cy="362876"/>
          </a:xfrm>
          <a:prstGeom prst="rect">
            <a:avLst/>
          </a:prstGeom>
        </p:spPr>
      </p:pic>
    </p:spTree>
    <p:extLst>
      <p:ext uri="{BB962C8B-B14F-4D97-AF65-F5344CB8AC3E}">
        <p14:creationId xmlns:p14="http://schemas.microsoft.com/office/powerpoint/2010/main" val="564525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8"/>
          <p:cNvSpPr txBox="1"/>
          <p:nvPr/>
        </p:nvSpPr>
        <p:spPr>
          <a:xfrm>
            <a:off x="11468354" y="6281737"/>
            <a:ext cx="14478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a:latin typeface="Montserrat"/>
                <a:ea typeface="Montserrat"/>
                <a:cs typeface="Montserrat"/>
                <a:sym typeface="Montserrat"/>
              </a:rPr>
              <a:t>12</a:t>
            </a:r>
            <a:endParaRPr sz="900">
              <a:latin typeface="Montserrat"/>
              <a:ea typeface="Montserrat"/>
              <a:cs typeface="Montserrat"/>
              <a:sym typeface="Montserrat"/>
            </a:endParaRPr>
          </a:p>
        </p:txBody>
      </p:sp>
      <p:sp>
        <p:nvSpPr>
          <p:cNvPr id="563" name="Google Shape;563;p18" descr="$PPTXTitle"/>
          <p:cNvSpPr txBox="1">
            <a:spLocks noGrp="1"/>
          </p:cNvSpPr>
          <p:nvPr>
            <p:ph type="title"/>
          </p:nvPr>
        </p:nvSpPr>
        <p:spPr>
          <a:xfrm>
            <a:off x="47307" y="293941"/>
            <a:ext cx="6016625" cy="382156"/>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400" dirty="0"/>
              <a:t>CURRENT DAY IN LIFE - PITFALLS</a:t>
            </a:r>
            <a:endParaRPr sz="2400" dirty="0"/>
          </a:p>
        </p:txBody>
      </p:sp>
      <p:grpSp>
        <p:nvGrpSpPr>
          <p:cNvPr id="564" name="Google Shape;564;p18"/>
          <p:cNvGrpSpPr/>
          <p:nvPr/>
        </p:nvGrpSpPr>
        <p:grpSpPr>
          <a:xfrm>
            <a:off x="2460879" y="856297"/>
            <a:ext cx="2514600" cy="5210175"/>
            <a:chOff x="2486025" y="885825"/>
            <a:chExt cx="2514600" cy="5210175"/>
          </a:xfrm>
        </p:grpSpPr>
        <p:pic>
          <p:nvPicPr>
            <p:cNvPr id="565" name="Google Shape;565;p18" descr="A screenshot of a cell phone  AI-generated content may be incorrect."/>
            <p:cNvPicPr preferRelativeResize="0"/>
            <p:nvPr/>
          </p:nvPicPr>
          <p:blipFill rotWithShape="1">
            <a:blip r:embed="rId3">
              <a:alphaModFix/>
            </a:blip>
            <a:srcRect/>
            <a:stretch/>
          </p:blipFill>
          <p:spPr>
            <a:xfrm>
              <a:off x="2486025" y="1209675"/>
              <a:ext cx="2514600" cy="4886325"/>
            </a:xfrm>
            <a:prstGeom prst="rect">
              <a:avLst/>
            </a:prstGeom>
            <a:noFill/>
            <a:ln>
              <a:noFill/>
            </a:ln>
          </p:spPr>
        </p:pic>
        <p:sp>
          <p:nvSpPr>
            <p:cNvPr id="566" name="Google Shape;566;p18"/>
            <p:cNvSpPr/>
            <p:nvPr/>
          </p:nvSpPr>
          <p:spPr>
            <a:xfrm>
              <a:off x="2914650" y="4010025"/>
              <a:ext cx="857250" cy="114300"/>
            </a:xfrm>
            <a:custGeom>
              <a:avLst/>
              <a:gdLst/>
              <a:ahLst/>
              <a:cxnLst/>
              <a:rect l="l" t="t" r="r" b="b"/>
              <a:pathLst>
                <a:path w="857250" h="114300" extrusionOk="0">
                  <a:moveTo>
                    <a:pt x="857250" y="0"/>
                  </a:moveTo>
                  <a:lnTo>
                    <a:pt x="0" y="0"/>
                  </a:lnTo>
                  <a:lnTo>
                    <a:pt x="0" y="114300"/>
                  </a:lnTo>
                  <a:lnTo>
                    <a:pt x="857250" y="114300"/>
                  </a:lnTo>
                  <a:lnTo>
                    <a:pt x="8572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7" name="Google Shape;567;p18"/>
            <p:cNvSpPr/>
            <p:nvPr/>
          </p:nvSpPr>
          <p:spPr>
            <a:xfrm>
              <a:off x="2824225" y="1614551"/>
              <a:ext cx="1047750" cy="257175"/>
            </a:xfrm>
            <a:custGeom>
              <a:avLst/>
              <a:gdLst/>
              <a:ahLst/>
              <a:cxnLst/>
              <a:rect l="l" t="t" r="r" b="b"/>
              <a:pathLst>
                <a:path w="1047750" h="257175" extrusionOk="0">
                  <a:moveTo>
                    <a:pt x="0" y="128524"/>
                  </a:moveTo>
                  <a:lnTo>
                    <a:pt x="18706" y="94353"/>
                  </a:lnTo>
                  <a:lnTo>
                    <a:pt x="71500" y="63650"/>
                  </a:lnTo>
                  <a:lnTo>
                    <a:pt x="109124" y="49982"/>
                  </a:lnTo>
                  <a:lnTo>
                    <a:pt x="153400" y="37639"/>
                  </a:lnTo>
                  <a:lnTo>
                    <a:pt x="203706" y="26776"/>
                  </a:lnTo>
                  <a:lnTo>
                    <a:pt x="259418" y="17544"/>
                  </a:lnTo>
                  <a:lnTo>
                    <a:pt x="319914" y="10098"/>
                  </a:lnTo>
                  <a:lnTo>
                    <a:pt x="384571" y="4590"/>
                  </a:lnTo>
                  <a:lnTo>
                    <a:pt x="452766" y="1173"/>
                  </a:lnTo>
                  <a:lnTo>
                    <a:pt x="523875" y="0"/>
                  </a:lnTo>
                  <a:lnTo>
                    <a:pt x="594957" y="1173"/>
                  </a:lnTo>
                  <a:lnTo>
                    <a:pt x="663134" y="4590"/>
                  </a:lnTo>
                  <a:lnTo>
                    <a:pt x="727781" y="10098"/>
                  </a:lnTo>
                  <a:lnTo>
                    <a:pt x="788274" y="17544"/>
                  </a:lnTo>
                  <a:lnTo>
                    <a:pt x="843989" y="26776"/>
                  </a:lnTo>
                  <a:lnTo>
                    <a:pt x="894302" y="37639"/>
                  </a:lnTo>
                  <a:lnTo>
                    <a:pt x="938587" y="49982"/>
                  </a:lnTo>
                  <a:lnTo>
                    <a:pt x="976220" y="63650"/>
                  </a:lnTo>
                  <a:lnTo>
                    <a:pt x="1029035" y="94353"/>
                  </a:lnTo>
                  <a:lnTo>
                    <a:pt x="1047750" y="128524"/>
                  </a:lnTo>
                  <a:lnTo>
                    <a:pt x="1042967" y="145968"/>
                  </a:lnTo>
                  <a:lnTo>
                    <a:pt x="1006578" y="178575"/>
                  </a:lnTo>
                  <a:lnTo>
                    <a:pt x="938587" y="207113"/>
                  </a:lnTo>
                  <a:lnTo>
                    <a:pt x="894302" y="219471"/>
                  </a:lnTo>
                  <a:lnTo>
                    <a:pt x="843989" y="230351"/>
                  </a:lnTo>
                  <a:lnTo>
                    <a:pt x="788274" y="239597"/>
                  </a:lnTo>
                  <a:lnTo>
                    <a:pt x="727781" y="247056"/>
                  </a:lnTo>
                  <a:lnTo>
                    <a:pt x="663134" y="252575"/>
                  </a:lnTo>
                  <a:lnTo>
                    <a:pt x="594957" y="255999"/>
                  </a:lnTo>
                  <a:lnTo>
                    <a:pt x="523875" y="257175"/>
                  </a:lnTo>
                  <a:lnTo>
                    <a:pt x="452766" y="255999"/>
                  </a:lnTo>
                  <a:lnTo>
                    <a:pt x="384571" y="252575"/>
                  </a:lnTo>
                  <a:lnTo>
                    <a:pt x="319914" y="247056"/>
                  </a:lnTo>
                  <a:lnTo>
                    <a:pt x="259418" y="239597"/>
                  </a:lnTo>
                  <a:lnTo>
                    <a:pt x="203706" y="230351"/>
                  </a:lnTo>
                  <a:lnTo>
                    <a:pt x="153400" y="219471"/>
                  </a:lnTo>
                  <a:lnTo>
                    <a:pt x="109124" y="207113"/>
                  </a:lnTo>
                  <a:lnTo>
                    <a:pt x="71501" y="193430"/>
                  </a:lnTo>
                  <a:lnTo>
                    <a:pt x="18706" y="162704"/>
                  </a:lnTo>
                  <a:lnTo>
                    <a:pt x="0" y="128524"/>
                  </a:lnTo>
                  <a:close/>
                </a:path>
              </a:pathLst>
            </a:custGeom>
            <a:noFill/>
            <a:ln w="28575" cap="flat" cmpd="sng">
              <a:solidFill>
                <a:srgbClr val="FF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8" name="Google Shape;568;p18"/>
            <p:cNvSpPr/>
            <p:nvPr/>
          </p:nvSpPr>
          <p:spPr>
            <a:xfrm>
              <a:off x="3076575" y="2038350"/>
              <a:ext cx="857250" cy="104775"/>
            </a:xfrm>
            <a:custGeom>
              <a:avLst/>
              <a:gdLst/>
              <a:ahLst/>
              <a:cxnLst/>
              <a:rect l="l" t="t" r="r" b="b"/>
              <a:pathLst>
                <a:path w="857250" h="104775" extrusionOk="0">
                  <a:moveTo>
                    <a:pt x="857250" y="0"/>
                  </a:moveTo>
                  <a:lnTo>
                    <a:pt x="0" y="0"/>
                  </a:lnTo>
                  <a:lnTo>
                    <a:pt x="0" y="104775"/>
                  </a:lnTo>
                  <a:lnTo>
                    <a:pt x="857250" y="104775"/>
                  </a:lnTo>
                  <a:lnTo>
                    <a:pt x="8572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9" name="Google Shape;569;p18"/>
            <p:cNvSpPr/>
            <p:nvPr/>
          </p:nvSpPr>
          <p:spPr>
            <a:xfrm>
              <a:off x="2819400" y="885825"/>
              <a:ext cx="333375" cy="323850"/>
            </a:xfrm>
            <a:custGeom>
              <a:avLst/>
              <a:gdLst/>
              <a:ahLst/>
              <a:cxnLst/>
              <a:rect l="l" t="t" r="r" b="b"/>
              <a:pathLst>
                <a:path w="333375" h="323850" extrusionOk="0">
                  <a:moveTo>
                    <a:pt x="166750" y="0"/>
                  </a:moveTo>
                  <a:lnTo>
                    <a:pt x="122428" y="5785"/>
                  </a:lnTo>
                  <a:lnTo>
                    <a:pt x="82597" y="22112"/>
                  </a:lnTo>
                  <a:lnTo>
                    <a:pt x="48847" y="47434"/>
                  </a:lnTo>
                  <a:lnTo>
                    <a:pt x="22770" y="80207"/>
                  </a:lnTo>
                  <a:lnTo>
                    <a:pt x="5957" y="118886"/>
                  </a:lnTo>
                  <a:lnTo>
                    <a:pt x="0" y="161925"/>
                  </a:lnTo>
                  <a:lnTo>
                    <a:pt x="5957" y="204963"/>
                  </a:lnTo>
                  <a:lnTo>
                    <a:pt x="22770" y="243642"/>
                  </a:lnTo>
                  <a:lnTo>
                    <a:pt x="48847" y="276415"/>
                  </a:lnTo>
                  <a:lnTo>
                    <a:pt x="82597" y="301737"/>
                  </a:lnTo>
                  <a:lnTo>
                    <a:pt x="122428" y="318064"/>
                  </a:lnTo>
                  <a:lnTo>
                    <a:pt x="166750" y="323850"/>
                  </a:lnTo>
                  <a:lnTo>
                    <a:pt x="211019" y="318064"/>
                  </a:lnTo>
                  <a:lnTo>
                    <a:pt x="250815" y="301737"/>
                  </a:lnTo>
                  <a:lnTo>
                    <a:pt x="284543" y="276415"/>
                  </a:lnTo>
                  <a:lnTo>
                    <a:pt x="310609" y="243642"/>
                  </a:lnTo>
                  <a:lnTo>
                    <a:pt x="327417" y="204963"/>
                  </a:lnTo>
                  <a:lnTo>
                    <a:pt x="333375" y="161925"/>
                  </a:lnTo>
                  <a:lnTo>
                    <a:pt x="327417" y="118886"/>
                  </a:lnTo>
                  <a:lnTo>
                    <a:pt x="310609" y="80207"/>
                  </a:lnTo>
                  <a:lnTo>
                    <a:pt x="284543" y="47434"/>
                  </a:lnTo>
                  <a:lnTo>
                    <a:pt x="250815" y="22112"/>
                  </a:lnTo>
                  <a:lnTo>
                    <a:pt x="211019" y="5785"/>
                  </a:lnTo>
                  <a:lnTo>
                    <a:pt x="1667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pic>
        <p:nvPicPr>
          <p:cNvPr id="570" name="Google Shape;570;p18"/>
          <p:cNvPicPr preferRelativeResize="0"/>
          <p:nvPr/>
        </p:nvPicPr>
        <p:blipFill rotWithShape="1">
          <a:blip r:embed="rId4">
            <a:alphaModFix/>
          </a:blip>
          <a:srcRect/>
          <a:stretch/>
        </p:blipFill>
        <p:spPr>
          <a:xfrm>
            <a:off x="5419725" y="752475"/>
            <a:ext cx="1962150" cy="3000375"/>
          </a:xfrm>
          <a:prstGeom prst="rect">
            <a:avLst/>
          </a:prstGeom>
          <a:noFill/>
          <a:ln>
            <a:noFill/>
          </a:ln>
        </p:spPr>
      </p:pic>
      <p:pic>
        <p:nvPicPr>
          <p:cNvPr id="571" name="Google Shape;571;p18"/>
          <p:cNvPicPr preferRelativeResize="0"/>
          <p:nvPr/>
        </p:nvPicPr>
        <p:blipFill rotWithShape="1">
          <a:blip r:embed="rId5">
            <a:alphaModFix/>
          </a:blip>
          <a:srcRect/>
          <a:stretch/>
        </p:blipFill>
        <p:spPr>
          <a:xfrm>
            <a:off x="8239125" y="180975"/>
            <a:ext cx="2724150" cy="1419225"/>
          </a:xfrm>
          <a:prstGeom prst="rect">
            <a:avLst/>
          </a:prstGeom>
          <a:noFill/>
          <a:ln>
            <a:noFill/>
          </a:ln>
        </p:spPr>
      </p:pic>
      <p:pic>
        <p:nvPicPr>
          <p:cNvPr id="572" name="Google Shape;572;p18"/>
          <p:cNvPicPr preferRelativeResize="0"/>
          <p:nvPr/>
        </p:nvPicPr>
        <p:blipFill rotWithShape="1">
          <a:blip r:embed="rId6">
            <a:alphaModFix/>
          </a:blip>
          <a:srcRect/>
          <a:stretch/>
        </p:blipFill>
        <p:spPr>
          <a:xfrm>
            <a:off x="8263510" y="1827291"/>
            <a:ext cx="2661445" cy="866990"/>
          </a:xfrm>
          <a:prstGeom prst="rect">
            <a:avLst/>
          </a:prstGeom>
          <a:noFill/>
          <a:ln>
            <a:noFill/>
          </a:ln>
        </p:spPr>
      </p:pic>
      <p:sp>
        <p:nvSpPr>
          <p:cNvPr id="573" name="Google Shape;573;p18"/>
          <p:cNvSpPr txBox="1"/>
          <p:nvPr/>
        </p:nvSpPr>
        <p:spPr>
          <a:xfrm>
            <a:off x="7529403" y="3758035"/>
            <a:ext cx="33020" cy="174625"/>
          </a:xfrm>
          <a:prstGeom prst="rect">
            <a:avLst/>
          </a:prstGeom>
          <a:noFill/>
          <a:ln>
            <a:noFill/>
          </a:ln>
        </p:spPr>
        <p:txBody>
          <a:bodyPr spcFirstLastPara="1" wrap="square" lIns="0" tIns="0" rIns="0" bIns="0" anchor="t" anchorCtr="0">
            <a:spAutoFit/>
          </a:bodyPr>
          <a:lstStyle/>
          <a:p>
            <a:pPr marL="0" lvl="0" indent="0" algn="l" rtl="0">
              <a:lnSpc>
                <a:spcPct val="117272"/>
              </a:lnSpc>
              <a:spcBef>
                <a:spcPts val="0"/>
              </a:spcBef>
              <a:spcAft>
                <a:spcPts val="0"/>
              </a:spcAft>
              <a:buNone/>
            </a:pPr>
            <a:r>
              <a:rPr lang="en-US" sz="1100" u="sng">
                <a:solidFill>
                  <a:srgbClr val="004A7D"/>
                </a:solidFill>
                <a:latin typeface="Arial"/>
                <a:ea typeface="Arial"/>
                <a:cs typeface="Arial"/>
                <a:sym typeface="Arial"/>
                <a:hlinkClick r:id="rId7">
                  <a:extLst>
                    <a:ext uri="{A12FA001-AC4F-418D-AE19-62706E023703}">
                      <ahyp:hlinkClr xmlns:ahyp="http://schemas.microsoft.com/office/drawing/2018/hyperlinkcolor" val="tx"/>
                    </a:ext>
                  </a:extLst>
                </a:hlinkClick>
              </a:rPr>
              <a:t>i</a:t>
            </a:r>
            <a:endParaRPr sz="1100">
              <a:latin typeface="Arial"/>
              <a:ea typeface="Arial"/>
              <a:cs typeface="Arial"/>
              <a:sym typeface="Arial"/>
            </a:endParaRPr>
          </a:p>
        </p:txBody>
      </p:sp>
      <p:sp>
        <p:nvSpPr>
          <p:cNvPr id="576" name="Google Shape;576;p18"/>
          <p:cNvSpPr txBox="1"/>
          <p:nvPr/>
        </p:nvSpPr>
        <p:spPr>
          <a:xfrm>
            <a:off x="95250" y="1209675"/>
            <a:ext cx="2276475" cy="3669574"/>
          </a:xfrm>
          <a:prstGeom prst="rect">
            <a:avLst/>
          </a:prstGeom>
          <a:solidFill>
            <a:srgbClr val="00304E"/>
          </a:solidFill>
          <a:ln>
            <a:noFill/>
          </a:ln>
        </p:spPr>
        <p:txBody>
          <a:bodyPr spcFirstLastPara="1" wrap="square" lIns="0" tIns="29825" rIns="0" bIns="0" anchor="t" anchorCtr="0">
            <a:spAutoFit/>
          </a:bodyPr>
          <a:lstStyle/>
          <a:p>
            <a:pPr marL="93980" marR="452120" lvl="0" indent="0" algn="l" rtl="0">
              <a:lnSpc>
                <a:spcPct val="100000"/>
              </a:lnSpc>
              <a:spcBef>
                <a:spcPts val="0"/>
              </a:spcBef>
              <a:spcAft>
                <a:spcPts val="0"/>
              </a:spcAft>
              <a:buNone/>
            </a:pPr>
            <a:r>
              <a:rPr lang="en-US" sz="1800" dirty="0">
                <a:solidFill>
                  <a:srgbClr val="FFFFFF"/>
                </a:solidFill>
                <a:latin typeface="Arial"/>
                <a:ea typeface="Arial"/>
                <a:cs typeface="Arial"/>
                <a:sym typeface="Arial"/>
              </a:rPr>
              <a:t>Identity and then information is stolen.</a:t>
            </a:r>
            <a:endParaRPr sz="1800" dirty="0">
              <a:latin typeface="Arial"/>
              <a:ea typeface="Arial"/>
              <a:cs typeface="Arial"/>
              <a:sym typeface="Arial"/>
            </a:endParaRPr>
          </a:p>
          <a:p>
            <a:pPr marL="0" lvl="0" indent="0" algn="l" rtl="0">
              <a:lnSpc>
                <a:spcPct val="100000"/>
              </a:lnSpc>
              <a:spcBef>
                <a:spcPts val="130"/>
              </a:spcBef>
              <a:spcAft>
                <a:spcPts val="0"/>
              </a:spcAft>
              <a:buNone/>
            </a:pPr>
            <a:endParaRPr sz="1800" dirty="0">
              <a:latin typeface="Arial"/>
              <a:ea typeface="Arial"/>
              <a:cs typeface="Arial"/>
              <a:sym typeface="Arial"/>
            </a:endParaRPr>
          </a:p>
          <a:p>
            <a:pPr marL="93980" marR="477520" lvl="0" indent="0" algn="l" rtl="0">
              <a:lnSpc>
                <a:spcPct val="100400"/>
              </a:lnSpc>
              <a:spcBef>
                <a:spcPts val="0"/>
              </a:spcBef>
              <a:spcAft>
                <a:spcPts val="0"/>
              </a:spcAft>
              <a:buNone/>
            </a:pPr>
            <a:r>
              <a:rPr lang="en-US" sz="1800" dirty="0">
                <a:solidFill>
                  <a:srgbClr val="FFFFFF"/>
                </a:solidFill>
                <a:latin typeface="Arial"/>
                <a:ea typeface="Arial"/>
                <a:cs typeface="Arial"/>
                <a:sym typeface="Arial"/>
              </a:rPr>
              <a:t>Person (or entity) has no control.</a:t>
            </a:r>
            <a:endParaRPr sz="1800" dirty="0">
              <a:latin typeface="Arial"/>
              <a:ea typeface="Arial"/>
              <a:cs typeface="Arial"/>
              <a:sym typeface="Arial"/>
            </a:endParaRPr>
          </a:p>
          <a:p>
            <a:pPr marL="0" lvl="0" indent="0" algn="l" rtl="0">
              <a:lnSpc>
                <a:spcPct val="100000"/>
              </a:lnSpc>
              <a:spcBef>
                <a:spcPts val="155"/>
              </a:spcBef>
              <a:spcAft>
                <a:spcPts val="0"/>
              </a:spcAft>
              <a:buNone/>
            </a:pPr>
            <a:endParaRPr sz="1800" dirty="0">
              <a:latin typeface="Arial"/>
              <a:ea typeface="Arial"/>
              <a:cs typeface="Arial"/>
              <a:sym typeface="Arial"/>
            </a:endParaRPr>
          </a:p>
          <a:p>
            <a:pPr marL="93980" marR="172085" lvl="0" indent="0" algn="l" rtl="0">
              <a:lnSpc>
                <a:spcPct val="99700"/>
              </a:lnSpc>
              <a:spcBef>
                <a:spcPts val="0"/>
              </a:spcBef>
              <a:spcAft>
                <a:spcPts val="0"/>
              </a:spcAft>
              <a:buNone/>
            </a:pPr>
            <a:r>
              <a:rPr lang="en-US" sz="1800" dirty="0">
                <a:solidFill>
                  <a:srgbClr val="FFFFFF"/>
                </a:solidFill>
                <a:latin typeface="Arial"/>
                <a:ea typeface="Arial"/>
                <a:cs typeface="Arial"/>
                <a:sym typeface="Arial"/>
              </a:rPr>
              <a:t>Current identity systems are centralized or federated at the platform.</a:t>
            </a:r>
            <a:endParaRPr sz="1800" dirty="0">
              <a:latin typeface="Arial"/>
              <a:ea typeface="Arial"/>
              <a:cs typeface="Arial"/>
              <a:sym typeface="Arial"/>
            </a:endParaRPr>
          </a:p>
        </p:txBody>
      </p:sp>
      <p:sp>
        <p:nvSpPr>
          <p:cNvPr id="577" name="Google Shape;577;p18"/>
          <p:cNvSpPr txBox="1"/>
          <p:nvPr/>
        </p:nvSpPr>
        <p:spPr>
          <a:xfrm>
            <a:off x="2916935" y="882332"/>
            <a:ext cx="141605" cy="3003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1</a:t>
            </a:r>
            <a:endParaRPr sz="1800">
              <a:latin typeface="Arial"/>
              <a:ea typeface="Arial"/>
              <a:cs typeface="Arial"/>
              <a:sym typeface="Arial"/>
            </a:endParaRPr>
          </a:p>
        </p:txBody>
      </p:sp>
      <p:sp>
        <p:nvSpPr>
          <p:cNvPr id="578" name="Google Shape;578;p18"/>
          <p:cNvSpPr/>
          <p:nvPr/>
        </p:nvSpPr>
        <p:spPr>
          <a:xfrm>
            <a:off x="5057775" y="742950"/>
            <a:ext cx="333375" cy="323850"/>
          </a:xfrm>
          <a:custGeom>
            <a:avLst/>
            <a:gdLst/>
            <a:ahLst/>
            <a:cxnLst/>
            <a:rect l="l" t="t" r="r" b="b"/>
            <a:pathLst>
              <a:path w="333375" h="323850" extrusionOk="0">
                <a:moveTo>
                  <a:pt x="166750" y="0"/>
                </a:moveTo>
                <a:lnTo>
                  <a:pt x="122428" y="5785"/>
                </a:lnTo>
                <a:lnTo>
                  <a:pt x="82597" y="22112"/>
                </a:lnTo>
                <a:lnTo>
                  <a:pt x="48847" y="47434"/>
                </a:lnTo>
                <a:lnTo>
                  <a:pt x="22770" y="80207"/>
                </a:lnTo>
                <a:lnTo>
                  <a:pt x="5957" y="118886"/>
                </a:lnTo>
                <a:lnTo>
                  <a:pt x="0" y="161925"/>
                </a:lnTo>
                <a:lnTo>
                  <a:pt x="5957" y="204963"/>
                </a:lnTo>
                <a:lnTo>
                  <a:pt x="22770" y="243642"/>
                </a:lnTo>
                <a:lnTo>
                  <a:pt x="48847" y="276415"/>
                </a:lnTo>
                <a:lnTo>
                  <a:pt x="82597" y="301737"/>
                </a:lnTo>
                <a:lnTo>
                  <a:pt x="122428" y="318064"/>
                </a:lnTo>
                <a:lnTo>
                  <a:pt x="166750" y="323850"/>
                </a:lnTo>
                <a:lnTo>
                  <a:pt x="211019" y="318064"/>
                </a:lnTo>
                <a:lnTo>
                  <a:pt x="250815" y="301737"/>
                </a:lnTo>
                <a:lnTo>
                  <a:pt x="284543" y="276415"/>
                </a:lnTo>
                <a:lnTo>
                  <a:pt x="310609" y="243642"/>
                </a:lnTo>
                <a:lnTo>
                  <a:pt x="327417" y="204963"/>
                </a:lnTo>
                <a:lnTo>
                  <a:pt x="333375" y="161925"/>
                </a:lnTo>
                <a:lnTo>
                  <a:pt x="327417" y="118886"/>
                </a:lnTo>
                <a:lnTo>
                  <a:pt x="310609" y="80207"/>
                </a:lnTo>
                <a:lnTo>
                  <a:pt x="284543" y="47434"/>
                </a:lnTo>
                <a:lnTo>
                  <a:pt x="250815" y="22112"/>
                </a:lnTo>
                <a:lnTo>
                  <a:pt x="211019" y="5785"/>
                </a:lnTo>
                <a:lnTo>
                  <a:pt x="1667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nvGrpSpPr>
          <p:cNvPr id="579" name="Google Shape;579;p18"/>
          <p:cNvGrpSpPr/>
          <p:nvPr/>
        </p:nvGrpSpPr>
        <p:grpSpPr>
          <a:xfrm>
            <a:off x="7515225" y="3295650"/>
            <a:ext cx="2581275" cy="2876550"/>
            <a:chOff x="7515225" y="3295650"/>
            <a:chExt cx="2581275" cy="2876550"/>
          </a:xfrm>
        </p:grpSpPr>
        <p:pic>
          <p:nvPicPr>
            <p:cNvPr id="580" name="Google Shape;580;p18"/>
            <p:cNvPicPr preferRelativeResize="0"/>
            <p:nvPr/>
          </p:nvPicPr>
          <p:blipFill rotWithShape="1">
            <a:blip r:embed="rId8">
              <a:alphaModFix/>
            </a:blip>
            <a:srcRect/>
            <a:stretch/>
          </p:blipFill>
          <p:spPr>
            <a:xfrm>
              <a:off x="7515225" y="3352800"/>
              <a:ext cx="2581275" cy="2819400"/>
            </a:xfrm>
            <a:prstGeom prst="rect">
              <a:avLst/>
            </a:prstGeom>
            <a:noFill/>
            <a:ln>
              <a:noFill/>
            </a:ln>
          </p:spPr>
        </p:pic>
        <p:sp>
          <p:nvSpPr>
            <p:cNvPr id="581" name="Google Shape;581;p18"/>
            <p:cNvSpPr/>
            <p:nvPr/>
          </p:nvSpPr>
          <p:spPr>
            <a:xfrm>
              <a:off x="7515225" y="3295650"/>
              <a:ext cx="342900" cy="323850"/>
            </a:xfrm>
            <a:custGeom>
              <a:avLst/>
              <a:gdLst/>
              <a:ahLst/>
              <a:cxnLst/>
              <a:rect l="l" t="t" r="r" b="b"/>
              <a:pathLst>
                <a:path w="342900" h="323850" extrusionOk="0">
                  <a:moveTo>
                    <a:pt x="171450" y="0"/>
                  </a:moveTo>
                  <a:lnTo>
                    <a:pt x="125853" y="5785"/>
                  </a:lnTo>
                  <a:lnTo>
                    <a:pt x="84892" y="22112"/>
                  </a:lnTo>
                  <a:lnTo>
                    <a:pt x="50196" y="47434"/>
                  </a:lnTo>
                  <a:lnTo>
                    <a:pt x="23396" y="80207"/>
                  </a:lnTo>
                  <a:lnTo>
                    <a:pt x="6120" y="118886"/>
                  </a:lnTo>
                  <a:lnTo>
                    <a:pt x="0" y="161925"/>
                  </a:lnTo>
                  <a:lnTo>
                    <a:pt x="6120" y="204963"/>
                  </a:lnTo>
                  <a:lnTo>
                    <a:pt x="23396" y="243642"/>
                  </a:lnTo>
                  <a:lnTo>
                    <a:pt x="50196" y="276415"/>
                  </a:lnTo>
                  <a:lnTo>
                    <a:pt x="84892" y="301737"/>
                  </a:lnTo>
                  <a:lnTo>
                    <a:pt x="125853" y="318064"/>
                  </a:lnTo>
                  <a:lnTo>
                    <a:pt x="171450" y="323850"/>
                  </a:lnTo>
                  <a:lnTo>
                    <a:pt x="217046" y="318064"/>
                  </a:lnTo>
                  <a:lnTo>
                    <a:pt x="258007" y="301737"/>
                  </a:lnTo>
                  <a:lnTo>
                    <a:pt x="292703" y="276415"/>
                  </a:lnTo>
                  <a:lnTo>
                    <a:pt x="319503" y="243642"/>
                  </a:lnTo>
                  <a:lnTo>
                    <a:pt x="336779" y="204963"/>
                  </a:lnTo>
                  <a:lnTo>
                    <a:pt x="342900" y="161925"/>
                  </a:lnTo>
                  <a:lnTo>
                    <a:pt x="336779" y="118886"/>
                  </a:lnTo>
                  <a:lnTo>
                    <a:pt x="319503" y="80207"/>
                  </a:lnTo>
                  <a:lnTo>
                    <a:pt x="292703" y="47434"/>
                  </a:lnTo>
                  <a:lnTo>
                    <a:pt x="258007" y="22112"/>
                  </a:lnTo>
                  <a:lnTo>
                    <a:pt x="217046" y="5785"/>
                  </a:lnTo>
                  <a:lnTo>
                    <a:pt x="1714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582" name="Google Shape;582;p18"/>
          <p:cNvSpPr txBox="1"/>
          <p:nvPr/>
        </p:nvSpPr>
        <p:spPr>
          <a:xfrm>
            <a:off x="5159628" y="735647"/>
            <a:ext cx="141605" cy="3003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2</a:t>
            </a:r>
            <a:endParaRPr sz="1800">
              <a:latin typeface="Arial"/>
              <a:ea typeface="Arial"/>
              <a:cs typeface="Arial"/>
              <a:sym typeface="Arial"/>
            </a:endParaRPr>
          </a:p>
        </p:txBody>
      </p:sp>
      <p:sp>
        <p:nvSpPr>
          <p:cNvPr id="583" name="Google Shape;583;p18"/>
          <p:cNvSpPr/>
          <p:nvPr/>
        </p:nvSpPr>
        <p:spPr>
          <a:xfrm>
            <a:off x="7791450" y="333375"/>
            <a:ext cx="333375" cy="323850"/>
          </a:xfrm>
          <a:custGeom>
            <a:avLst/>
            <a:gdLst/>
            <a:ahLst/>
            <a:cxnLst/>
            <a:rect l="l" t="t" r="r" b="b"/>
            <a:pathLst>
              <a:path w="333375" h="323850" extrusionOk="0">
                <a:moveTo>
                  <a:pt x="166750" y="0"/>
                </a:moveTo>
                <a:lnTo>
                  <a:pt x="122428" y="5785"/>
                </a:lnTo>
                <a:lnTo>
                  <a:pt x="82597" y="22112"/>
                </a:lnTo>
                <a:lnTo>
                  <a:pt x="48847" y="47434"/>
                </a:lnTo>
                <a:lnTo>
                  <a:pt x="22770" y="80207"/>
                </a:lnTo>
                <a:lnTo>
                  <a:pt x="5957" y="118886"/>
                </a:lnTo>
                <a:lnTo>
                  <a:pt x="0" y="161925"/>
                </a:lnTo>
                <a:lnTo>
                  <a:pt x="5957" y="204963"/>
                </a:lnTo>
                <a:lnTo>
                  <a:pt x="22770" y="243642"/>
                </a:lnTo>
                <a:lnTo>
                  <a:pt x="48847" y="276415"/>
                </a:lnTo>
                <a:lnTo>
                  <a:pt x="82597" y="301737"/>
                </a:lnTo>
                <a:lnTo>
                  <a:pt x="122428" y="318064"/>
                </a:lnTo>
                <a:lnTo>
                  <a:pt x="166750" y="323850"/>
                </a:lnTo>
                <a:lnTo>
                  <a:pt x="211019" y="318064"/>
                </a:lnTo>
                <a:lnTo>
                  <a:pt x="250815" y="301737"/>
                </a:lnTo>
                <a:lnTo>
                  <a:pt x="284543" y="276415"/>
                </a:lnTo>
                <a:lnTo>
                  <a:pt x="310609" y="243642"/>
                </a:lnTo>
                <a:lnTo>
                  <a:pt x="327417" y="204963"/>
                </a:lnTo>
                <a:lnTo>
                  <a:pt x="333375" y="161925"/>
                </a:lnTo>
                <a:lnTo>
                  <a:pt x="327417" y="118886"/>
                </a:lnTo>
                <a:lnTo>
                  <a:pt x="310609" y="80207"/>
                </a:lnTo>
                <a:lnTo>
                  <a:pt x="284543" y="47434"/>
                </a:lnTo>
                <a:lnTo>
                  <a:pt x="250815" y="22112"/>
                </a:lnTo>
                <a:lnTo>
                  <a:pt x="211019" y="5785"/>
                </a:lnTo>
                <a:lnTo>
                  <a:pt x="1667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84" name="Google Shape;584;p18"/>
          <p:cNvSpPr txBox="1"/>
          <p:nvPr/>
        </p:nvSpPr>
        <p:spPr>
          <a:xfrm>
            <a:off x="7893304" y="330517"/>
            <a:ext cx="141605" cy="3003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3</a:t>
            </a:r>
            <a:endParaRPr sz="1800">
              <a:latin typeface="Arial"/>
              <a:ea typeface="Arial"/>
              <a:cs typeface="Arial"/>
              <a:sym typeface="Arial"/>
            </a:endParaRPr>
          </a:p>
        </p:txBody>
      </p:sp>
      <p:sp>
        <p:nvSpPr>
          <p:cNvPr id="585" name="Google Shape;585;p18"/>
          <p:cNvSpPr txBox="1"/>
          <p:nvPr/>
        </p:nvSpPr>
        <p:spPr>
          <a:xfrm>
            <a:off x="7624191" y="3296348"/>
            <a:ext cx="141605" cy="3003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a:solidFill>
                  <a:srgbClr val="FFFFFF"/>
                </a:solidFill>
                <a:latin typeface="Arial"/>
                <a:ea typeface="Arial"/>
                <a:cs typeface="Arial"/>
                <a:sym typeface="Arial"/>
              </a:rPr>
              <a:t>4</a:t>
            </a:r>
            <a:endParaRPr sz="1800" dirty="0">
              <a:latin typeface="Arial"/>
              <a:ea typeface="Arial"/>
              <a:cs typeface="Arial"/>
              <a:sym typeface="Arial"/>
            </a:endParaRPr>
          </a:p>
        </p:txBody>
      </p:sp>
      <p:sp>
        <p:nvSpPr>
          <p:cNvPr id="595" name="Google Shape;595;p18"/>
          <p:cNvSpPr txBox="1"/>
          <p:nvPr/>
        </p:nvSpPr>
        <p:spPr>
          <a:xfrm>
            <a:off x="5127625" y="4444481"/>
            <a:ext cx="2623820"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b="1" dirty="0">
                <a:latin typeface="Montserrat"/>
                <a:ea typeface="Montserrat"/>
                <a:cs typeface="Montserrat"/>
                <a:sym typeface="Montserrat"/>
              </a:rPr>
              <a:t>PBSD victim of</a:t>
            </a:r>
            <a:endParaRPr dirty="0">
              <a:latin typeface="Montserrat"/>
              <a:ea typeface="Montserrat"/>
              <a:cs typeface="Montserrat"/>
              <a:sym typeface="Montserrat"/>
            </a:endParaRPr>
          </a:p>
        </p:txBody>
      </p:sp>
      <p:sp>
        <p:nvSpPr>
          <p:cNvPr id="596" name="Google Shape;596;p18"/>
          <p:cNvSpPr txBox="1"/>
          <p:nvPr/>
        </p:nvSpPr>
        <p:spPr>
          <a:xfrm>
            <a:off x="5127625" y="4637208"/>
            <a:ext cx="2000250"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b="1" dirty="0">
                <a:latin typeface="Montserrat"/>
                <a:ea typeface="Montserrat"/>
                <a:cs typeface="Montserrat"/>
                <a:sym typeface="Montserrat"/>
              </a:rPr>
              <a:t>$3.2 million</a:t>
            </a:r>
            <a:endParaRPr dirty="0">
              <a:latin typeface="Montserrat"/>
              <a:ea typeface="Montserrat"/>
              <a:cs typeface="Montserrat"/>
              <a:sym typeface="Montserrat"/>
            </a:endParaRPr>
          </a:p>
        </p:txBody>
      </p:sp>
      <p:sp>
        <p:nvSpPr>
          <p:cNvPr id="597" name="Google Shape;597;p18"/>
          <p:cNvSpPr txBox="1"/>
          <p:nvPr/>
        </p:nvSpPr>
        <p:spPr>
          <a:xfrm>
            <a:off x="5127625" y="4846637"/>
            <a:ext cx="2390775" cy="231474"/>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b="1" dirty="0">
                <a:latin typeface="Montserrat"/>
                <a:ea typeface="Montserrat"/>
                <a:cs typeface="Montserrat"/>
                <a:sym typeface="Montserrat"/>
              </a:rPr>
              <a:t>cybersecurity</a:t>
            </a:r>
            <a:endParaRPr dirty="0">
              <a:latin typeface="Montserrat"/>
              <a:ea typeface="Montserrat"/>
              <a:cs typeface="Montserrat"/>
              <a:sym typeface="Montserrat"/>
            </a:endParaRPr>
          </a:p>
        </p:txBody>
      </p:sp>
      <p:sp>
        <p:nvSpPr>
          <p:cNvPr id="598" name="Google Shape;598;p18"/>
          <p:cNvSpPr txBox="1"/>
          <p:nvPr/>
        </p:nvSpPr>
        <p:spPr>
          <a:xfrm>
            <a:off x="5159628" y="4979352"/>
            <a:ext cx="2425700" cy="564257"/>
          </a:xfrm>
          <a:prstGeom prst="rect">
            <a:avLst/>
          </a:prstGeom>
          <a:noFill/>
          <a:ln>
            <a:noFill/>
          </a:ln>
        </p:spPr>
        <p:txBody>
          <a:bodyPr spcFirstLastPara="1" wrap="square" lIns="0" tIns="127000" rIns="0" bIns="0" anchor="t" anchorCtr="0">
            <a:spAutoFit/>
          </a:bodyPr>
          <a:lstStyle/>
          <a:p>
            <a:pPr marL="12700" lvl="0" indent="0" algn="l" rtl="0">
              <a:lnSpc>
                <a:spcPct val="100000"/>
              </a:lnSpc>
              <a:spcBef>
                <a:spcPts val="0"/>
              </a:spcBef>
              <a:spcAft>
                <a:spcPts val="0"/>
              </a:spcAft>
              <a:buNone/>
            </a:pPr>
            <a:r>
              <a:rPr lang="en-US" b="1" dirty="0">
                <a:latin typeface="Montserrat"/>
                <a:ea typeface="Montserrat"/>
                <a:cs typeface="Montserrat"/>
                <a:sym typeface="Montserrat"/>
              </a:rPr>
              <a:t>incident</a:t>
            </a:r>
            <a:endParaRPr dirty="0">
              <a:latin typeface="Montserrat"/>
              <a:ea typeface="Montserrat"/>
              <a:cs typeface="Montserrat"/>
              <a:sym typeface="Montserrat"/>
            </a:endParaRPr>
          </a:p>
          <a:p>
            <a:pPr marL="12700" lvl="0" indent="0" algn="l" rtl="0">
              <a:lnSpc>
                <a:spcPct val="100000"/>
              </a:lnSpc>
              <a:spcBef>
                <a:spcPts val="405"/>
              </a:spcBef>
              <a:spcAft>
                <a:spcPts val="0"/>
              </a:spcAft>
              <a:buNone/>
            </a:pPr>
            <a:r>
              <a:rPr lang="en-US" sz="1100" dirty="0">
                <a:latin typeface="Montserrat"/>
                <a:ea typeface="Montserrat"/>
                <a:cs typeface="Montserrat"/>
                <a:sym typeface="Montserrat"/>
              </a:rPr>
              <a:t>By </a:t>
            </a:r>
            <a:r>
              <a:rPr lang="en-US" sz="1100" b="1" u="sng" dirty="0">
                <a:solidFill>
                  <a:srgbClr val="004A7D"/>
                </a:solidFill>
                <a:latin typeface="Montserrat"/>
                <a:ea typeface="Montserrat"/>
                <a:cs typeface="Montserrat"/>
                <a:sym typeface="Montserrat"/>
                <a:hlinkClick r:id="rId9">
                  <a:extLst>
                    <a:ext uri="{A12FA001-AC4F-418D-AE19-62706E023703}">
                      <ahyp:hlinkClr xmlns:ahyp="http://schemas.microsoft.com/office/drawing/2018/hyperlinkcolor" val="tx"/>
                    </a:ext>
                  </a:extLst>
                </a:hlinkClick>
              </a:rPr>
              <a:t>I.C</a:t>
            </a:r>
            <a:r>
              <a:rPr lang="en-US" sz="1100" b="1" u="sng" dirty="0">
                <a:solidFill>
                  <a:srgbClr val="004A7D"/>
                </a:solidFill>
                <a:latin typeface="Montserrat"/>
                <a:ea typeface="Montserrat"/>
                <a:cs typeface="Montserrat"/>
                <a:sym typeface="Montserrat"/>
              </a:rPr>
              <a:t>. </a:t>
            </a:r>
            <a:r>
              <a:rPr lang="en-US" sz="1100" b="1" u="sng" dirty="0" err="1">
                <a:solidFill>
                  <a:srgbClr val="004A7D"/>
                </a:solidFill>
                <a:latin typeface="Montserrat"/>
                <a:ea typeface="Montserrat"/>
                <a:cs typeface="Montserrat"/>
                <a:sym typeface="Montserrat"/>
                <a:hlinkClick r:id="rId9">
                  <a:extLst>
                    <a:ext uri="{A12FA001-AC4F-418D-AE19-62706E023703}">
                      <ahyp:hlinkClr xmlns:ahyp="http://schemas.microsoft.com/office/drawing/2018/hyperlinkcolor" val="tx"/>
                    </a:ext>
                  </a:extLst>
                </a:hlinkClick>
              </a:rPr>
              <a:t>Murrell</a:t>
            </a:r>
            <a:r>
              <a:rPr lang="en-US" sz="1100" u="sng" dirty="0" err="1">
                <a:latin typeface="Montserrat"/>
                <a:ea typeface="Montserrat"/>
                <a:cs typeface="Montserrat"/>
                <a:sym typeface="Montserrat"/>
              </a:rPr>
              <a:t>·</a:t>
            </a:r>
            <a:r>
              <a:rPr lang="en-US" sz="1100" u="sng" dirty="0" err="1">
                <a:solidFill>
                  <a:srgbClr val="004A7D"/>
                </a:solidFill>
                <a:latin typeface="Montserrat"/>
                <a:ea typeface="Montserrat"/>
                <a:cs typeface="Montserrat"/>
                <a:sym typeface="Montserrat"/>
                <a:hlinkClick r:id="rId10">
                  <a:extLst>
                    <a:ext uri="{A12FA001-AC4F-418D-AE19-62706E023703}">
                      <ahyp:hlinkClr xmlns:ahyp="http://schemas.microsoft.com/office/drawing/2018/hyperlinkcolor" val="tx"/>
                    </a:ext>
                  </a:extLst>
                </a:hlinkClick>
              </a:rPr>
              <a:t>News</a:t>
            </a:r>
            <a:r>
              <a:rPr lang="en-US" sz="1100" dirty="0" err="1">
                <a:latin typeface="Montserrat"/>
                <a:ea typeface="Montserrat"/>
                <a:cs typeface="Montserrat"/>
                <a:sym typeface="Montserrat"/>
              </a:rPr>
              <a:t>·April</a:t>
            </a:r>
            <a:r>
              <a:rPr lang="en-US" sz="1100" dirty="0">
                <a:latin typeface="Montserrat"/>
                <a:ea typeface="Montserrat"/>
                <a:cs typeface="Montserrat"/>
                <a:sym typeface="Montserrat"/>
              </a:rPr>
              <a:t> 27, 2026</a:t>
            </a:r>
            <a:endParaRPr sz="1100" dirty="0">
              <a:latin typeface="Montserrat"/>
              <a:ea typeface="Montserrat"/>
              <a:cs typeface="Montserrat"/>
              <a:sym typeface="Montserrat"/>
            </a:endParaRPr>
          </a:p>
        </p:txBody>
      </p:sp>
      <p:sp>
        <p:nvSpPr>
          <p:cNvPr id="602" name="Google Shape;602;p18"/>
          <p:cNvSpPr/>
          <p:nvPr/>
        </p:nvSpPr>
        <p:spPr>
          <a:xfrm>
            <a:off x="5057775" y="4124325"/>
            <a:ext cx="333375" cy="314325"/>
          </a:xfrm>
          <a:custGeom>
            <a:avLst/>
            <a:gdLst/>
            <a:ahLst/>
            <a:cxnLst/>
            <a:rect l="l" t="t" r="r" b="b"/>
            <a:pathLst>
              <a:path w="333375" h="314325" extrusionOk="0">
                <a:moveTo>
                  <a:pt x="166750" y="0"/>
                </a:moveTo>
                <a:lnTo>
                  <a:pt x="122428" y="5613"/>
                </a:lnTo>
                <a:lnTo>
                  <a:pt x="82597" y="21453"/>
                </a:lnTo>
                <a:lnTo>
                  <a:pt x="48847" y="46021"/>
                </a:lnTo>
                <a:lnTo>
                  <a:pt x="22770" y="77818"/>
                </a:lnTo>
                <a:lnTo>
                  <a:pt x="5957" y="115343"/>
                </a:lnTo>
                <a:lnTo>
                  <a:pt x="0" y="157099"/>
                </a:lnTo>
                <a:lnTo>
                  <a:pt x="5957" y="198907"/>
                </a:lnTo>
                <a:lnTo>
                  <a:pt x="22770" y="236469"/>
                </a:lnTo>
                <a:lnTo>
                  <a:pt x="48847" y="268287"/>
                </a:lnTo>
                <a:lnTo>
                  <a:pt x="82597" y="292866"/>
                </a:lnTo>
                <a:lnTo>
                  <a:pt x="122428" y="308711"/>
                </a:lnTo>
                <a:lnTo>
                  <a:pt x="166750" y="314325"/>
                </a:lnTo>
                <a:lnTo>
                  <a:pt x="211019" y="308711"/>
                </a:lnTo>
                <a:lnTo>
                  <a:pt x="250815" y="292866"/>
                </a:lnTo>
                <a:lnTo>
                  <a:pt x="284543" y="268287"/>
                </a:lnTo>
                <a:lnTo>
                  <a:pt x="310609" y="236469"/>
                </a:lnTo>
                <a:lnTo>
                  <a:pt x="327417" y="198907"/>
                </a:lnTo>
                <a:lnTo>
                  <a:pt x="333375" y="157099"/>
                </a:lnTo>
                <a:lnTo>
                  <a:pt x="327417" y="115343"/>
                </a:lnTo>
                <a:lnTo>
                  <a:pt x="310609" y="77818"/>
                </a:lnTo>
                <a:lnTo>
                  <a:pt x="284543" y="46021"/>
                </a:lnTo>
                <a:lnTo>
                  <a:pt x="250815" y="21453"/>
                </a:lnTo>
                <a:lnTo>
                  <a:pt x="211019" y="5613"/>
                </a:lnTo>
                <a:lnTo>
                  <a:pt x="16675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3" name="Google Shape;603;p18"/>
          <p:cNvSpPr txBox="1"/>
          <p:nvPr/>
        </p:nvSpPr>
        <p:spPr>
          <a:xfrm>
            <a:off x="5159628" y="4118546"/>
            <a:ext cx="141605" cy="3003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a:solidFill>
                  <a:srgbClr val="FFFFFF"/>
                </a:solidFill>
                <a:latin typeface="Arial"/>
                <a:ea typeface="Arial"/>
                <a:cs typeface="Arial"/>
                <a:sym typeface="Arial"/>
              </a:rPr>
              <a:t>5</a:t>
            </a:r>
            <a:endParaRPr sz="1800" dirty="0">
              <a:latin typeface="Arial"/>
              <a:ea typeface="Arial"/>
              <a:cs typeface="Arial"/>
              <a:sym typeface="Arial"/>
            </a:endParaRPr>
          </a:p>
        </p:txBody>
      </p:sp>
      <p:sp>
        <p:nvSpPr>
          <p:cNvPr id="2" name="TextBox 1">
            <a:extLst>
              <a:ext uri="{FF2B5EF4-FFF2-40B4-BE49-F238E27FC236}">
                <a16:creationId xmlns:a16="http://schemas.microsoft.com/office/drawing/2014/main" id="{55D6CD55-1188-8359-7E8A-672D3170AC9C}"/>
              </a:ext>
            </a:extLst>
          </p:cNvPr>
          <p:cNvSpPr txBox="1"/>
          <p:nvPr/>
        </p:nvSpPr>
        <p:spPr>
          <a:xfrm>
            <a:off x="10096501" y="3146961"/>
            <a:ext cx="2000250" cy="1169551"/>
          </a:xfrm>
          <a:prstGeom prst="rect">
            <a:avLst/>
          </a:prstGeom>
          <a:noFill/>
        </p:spPr>
        <p:txBody>
          <a:bodyPr wrap="square" rtlCol="0">
            <a:spAutoFit/>
          </a:bodyPr>
          <a:lstStyle/>
          <a:p>
            <a:r>
              <a:rPr lang="en-US" dirty="0"/>
              <a:t>Hundreds arrive at Denver courthouse after fake summons texted to Denver-area phones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19" descr="$PPTXTitle"/>
          <p:cNvSpPr txBox="1">
            <a:spLocks noGrp="1"/>
          </p:cNvSpPr>
          <p:nvPr>
            <p:ph type="title"/>
          </p:nvPr>
        </p:nvSpPr>
        <p:spPr>
          <a:xfrm>
            <a:off x="14287" y="-12636"/>
            <a:ext cx="12105322" cy="830580"/>
          </a:xfrm>
          <a:prstGeom prst="rect">
            <a:avLst/>
          </a:prstGeom>
          <a:noFill/>
          <a:ln>
            <a:noFill/>
          </a:ln>
        </p:spPr>
        <p:txBody>
          <a:bodyPr spcFirstLastPara="1" wrap="square" lIns="0" tIns="274500" rIns="0" bIns="0" anchor="t" anchorCtr="0">
            <a:spAutoFit/>
          </a:bodyPr>
          <a:lstStyle/>
          <a:p>
            <a:pPr marL="595630" lvl="0" indent="0" algn="l" rtl="0">
              <a:lnSpc>
                <a:spcPct val="100000"/>
              </a:lnSpc>
              <a:spcBef>
                <a:spcPts val="0"/>
              </a:spcBef>
              <a:spcAft>
                <a:spcPts val="0"/>
              </a:spcAft>
              <a:buNone/>
            </a:pPr>
            <a:r>
              <a:rPr lang="en-US" sz="2700" dirty="0"/>
              <a:t>EXAMPLES OF ISSUES MR. PICATA (OR ANY ENTITY) FACES</a:t>
            </a:r>
            <a:endParaRPr sz="2700" dirty="0"/>
          </a:p>
        </p:txBody>
      </p:sp>
      <p:sp>
        <p:nvSpPr>
          <p:cNvPr id="609" name="Google Shape;609;p19"/>
          <p:cNvSpPr txBox="1"/>
          <p:nvPr/>
        </p:nvSpPr>
        <p:spPr>
          <a:xfrm>
            <a:off x="609600" y="981075"/>
            <a:ext cx="10972800" cy="1133324"/>
          </a:xfrm>
          <a:prstGeom prst="rect">
            <a:avLst/>
          </a:prstGeom>
          <a:solidFill>
            <a:srgbClr val="A7A8AA"/>
          </a:solidFill>
          <a:ln>
            <a:noFill/>
          </a:ln>
        </p:spPr>
        <p:txBody>
          <a:bodyPr spcFirstLastPara="1" wrap="square" lIns="0" tIns="0" rIns="0" bIns="0" anchor="t" anchorCtr="0">
            <a:spAutoFit/>
          </a:bodyPr>
          <a:lstStyle/>
          <a:p>
            <a:pPr marL="285750" lvl="0" indent="-285750" algn="l" rtl="0">
              <a:lnSpc>
                <a:spcPct val="107096"/>
              </a:lnSpc>
              <a:spcBef>
                <a:spcPts val="0"/>
              </a:spcBef>
              <a:spcAft>
                <a:spcPts val="0"/>
              </a:spcAft>
              <a:buSzPts val="1550"/>
              <a:buFont typeface="Arial"/>
              <a:buChar char="•"/>
            </a:pPr>
            <a:r>
              <a:rPr lang="en-US" b="1" dirty="0">
                <a:latin typeface="Montserrat"/>
                <a:ea typeface="Montserrat"/>
                <a:cs typeface="Montserrat"/>
                <a:sym typeface="Montserrat"/>
              </a:rPr>
              <a:t>Lack of control on their information. No sovereignty.</a:t>
            </a:r>
            <a:endParaRPr dirty="0">
              <a:latin typeface="Montserrat"/>
              <a:ea typeface="Montserrat"/>
              <a:cs typeface="Montserrat"/>
              <a:sym typeface="Montserrat"/>
            </a:endParaRPr>
          </a:p>
          <a:p>
            <a:pPr marL="686435" lvl="0" indent="0" algn="l" rtl="0">
              <a:lnSpc>
                <a:spcPct val="100000"/>
              </a:lnSpc>
              <a:spcBef>
                <a:spcPts val="615"/>
              </a:spcBef>
              <a:spcAft>
                <a:spcPts val="0"/>
              </a:spcAft>
              <a:buNone/>
            </a:pPr>
            <a:r>
              <a:rPr lang="en-US" b="1" dirty="0">
                <a:latin typeface="Montserrat"/>
                <a:ea typeface="Montserrat"/>
                <a:cs typeface="Montserrat"/>
                <a:sym typeface="Montserrat"/>
              </a:rPr>
              <a:t>-Mass collection in multiple places in lieu of forms, checks, background verification etc.</a:t>
            </a:r>
            <a:endParaRPr dirty="0">
              <a:latin typeface="Montserrat"/>
              <a:ea typeface="Montserrat"/>
              <a:cs typeface="Montserrat"/>
              <a:sym typeface="Montserrat"/>
            </a:endParaRPr>
          </a:p>
          <a:p>
            <a:pPr marL="686435" lvl="0" indent="0" algn="l" rtl="0">
              <a:lnSpc>
                <a:spcPct val="100000"/>
              </a:lnSpc>
              <a:spcBef>
                <a:spcPts val="695"/>
              </a:spcBef>
              <a:spcAft>
                <a:spcPts val="0"/>
              </a:spcAft>
              <a:buNone/>
            </a:pPr>
            <a:r>
              <a:rPr lang="en-US" b="1" dirty="0">
                <a:latin typeface="Montserrat"/>
                <a:ea typeface="Montserrat"/>
                <a:cs typeface="Montserrat"/>
                <a:sym typeface="Montserrat"/>
              </a:rPr>
              <a:t>-Information is shared and / or sold further</a:t>
            </a:r>
            <a:endParaRPr dirty="0">
              <a:latin typeface="Montserrat"/>
              <a:ea typeface="Montserrat"/>
              <a:cs typeface="Montserrat"/>
              <a:sym typeface="Montserrat"/>
            </a:endParaRPr>
          </a:p>
          <a:p>
            <a:pPr marL="285750" lvl="0" indent="-285750" algn="l" rtl="0">
              <a:lnSpc>
                <a:spcPct val="100000"/>
              </a:lnSpc>
              <a:spcBef>
                <a:spcPts val="695"/>
              </a:spcBef>
              <a:spcAft>
                <a:spcPts val="0"/>
              </a:spcAft>
              <a:buSzPts val="1550"/>
              <a:buFont typeface="Arial"/>
              <a:buChar char="•"/>
            </a:pPr>
            <a:r>
              <a:rPr lang="en-US" b="1" dirty="0">
                <a:latin typeface="Montserrat"/>
                <a:ea typeface="Montserrat"/>
                <a:cs typeface="Montserrat"/>
                <a:sym typeface="Montserrat"/>
              </a:rPr>
              <a:t>Inability to identify authentically who and what they are dealing with</a:t>
            </a:r>
            <a:endParaRPr dirty="0">
              <a:latin typeface="Montserrat"/>
              <a:ea typeface="Montserrat"/>
              <a:cs typeface="Montserrat"/>
              <a:sym typeface="Montserrat"/>
            </a:endParaRPr>
          </a:p>
        </p:txBody>
      </p:sp>
      <p:sp>
        <p:nvSpPr>
          <p:cNvPr id="610" name="Google Shape;610;p19"/>
          <p:cNvSpPr txBox="1"/>
          <p:nvPr/>
        </p:nvSpPr>
        <p:spPr>
          <a:xfrm>
            <a:off x="11468354" y="6281737"/>
            <a:ext cx="144145"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a:latin typeface="Montserrat"/>
                <a:ea typeface="Montserrat"/>
                <a:cs typeface="Montserrat"/>
                <a:sym typeface="Montserrat"/>
              </a:rPr>
              <a:t>13</a:t>
            </a:r>
            <a:endParaRPr sz="900">
              <a:latin typeface="Montserrat"/>
              <a:ea typeface="Montserrat"/>
              <a:cs typeface="Montserrat"/>
              <a:sym typeface="Montserrat"/>
            </a:endParaRPr>
          </a:p>
        </p:txBody>
      </p:sp>
      <p:pic>
        <p:nvPicPr>
          <p:cNvPr id="611" name="Google Shape;611;p19"/>
          <p:cNvPicPr preferRelativeResize="0"/>
          <p:nvPr/>
        </p:nvPicPr>
        <p:blipFill rotWithShape="1">
          <a:blip r:embed="rId3">
            <a:alphaModFix/>
          </a:blip>
          <a:srcRect/>
          <a:stretch/>
        </p:blipFill>
        <p:spPr>
          <a:xfrm>
            <a:off x="320634" y="2809875"/>
            <a:ext cx="2930329" cy="674721"/>
          </a:xfrm>
          <a:prstGeom prst="rect">
            <a:avLst/>
          </a:prstGeom>
          <a:noFill/>
          <a:ln>
            <a:noFill/>
          </a:ln>
        </p:spPr>
      </p:pic>
      <p:sp>
        <p:nvSpPr>
          <p:cNvPr id="612" name="Google Shape;612;p19"/>
          <p:cNvSpPr txBox="1"/>
          <p:nvPr/>
        </p:nvSpPr>
        <p:spPr>
          <a:xfrm>
            <a:off x="578167" y="2244407"/>
            <a:ext cx="2684145" cy="445496"/>
          </a:xfrm>
          <a:prstGeom prst="rect">
            <a:avLst/>
          </a:prstGeom>
          <a:noFill/>
          <a:ln>
            <a:noFill/>
          </a:ln>
        </p:spPr>
        <p:txBody>
          <a:bodyPr spcFirstLastPara="1" wrap="square" lIns="0" tIns="10150" rIns="0" bIns="0" anchor="t" anchorCtr="0">
            <a:spAutoFit/>
          </a:bodyPr>
          <a:lstStyle/>
          <a:p>
            <a:pPr marL="735965" marR="5080" lvl="0" indent="-723900" algn="l" rtl="0">
              <a:lnSpc>
                <a:spcPct val="100899"/>
              </a:lnSpc>
              <a:spcBef>
                <a:spcPts val="0"/>
              </a:spcBef>
              <a:spcAft>
                <a:spcPts val="0"/>
              </a:spcAft>
              <a:buNone/>
            </a:pPr>
            <a:r>
              <a:rPr lang="en-US" dirty="0">
                <a:solidFill>
                  <a:srgbClr val="B90C2E"/>
                </a:solidFill>
                <a:latin typeface="Arial"/>
                <a:ea typeface="Arial"/>
                <a:cs typeface="Arial"/>
                <a:sym typeface="Arial"/>
              </a:rPr>
              <a:t>Financial and stealing crimes by scammers</a:t>
            </a:r>
            <a:endParaRPr dirty="0">
              <a:latin typeface="Arial"/>
              <a:ea typeface="Arial"/>
              <a:cs typeface="Arial"/>
              <a:sym typeface="Arial"/>
            </a:endParaRPr>
          </a:p>
        </p:txBody>
      </p:sp>
      <p:sp>
        <p:nvSpPr>
          <p:cNvPr id="614" name="Google Shape;614;p19"/>
          <p:cNvSpPr txBox="1"/>
          <p:nvPr/>
        </p:nvSpPr>
        <p:spPr>
          <a:xfrm>
            <a:off x="3751834" y="2390775"/>
            <a:ext cx="2587625" cy="674721"/>
          </a:xfrm>
          <a:prstGeom prst="rect">
            <a:avLst/>
          </a:prstGeom>
          <a:noFill/>
          <a:ln>
            <a:noFill/>
          </a:ln>
        </p:spPr>
        <p:txBody>
          <a:bodyPr spcFirstLastPara="1" wrap="square" lIns="0" tIns="8875" rIns="0" bIns="0" anchor="t" anchorCtr="0">
            <a:spAutoFit/>
          </a:bodyPr>
          <a:lstStyle/>
          <a:p>
            <a:pPr marL="12700" marR="5080" lvl="0" indent="0" algn="ctr" rtl="0">
              <a:lnSpc>
                <a:spcPct val="103000"/>
              </a:lnSpc>
              <a:spcBef>
                <a:spcPts val="0"/>
              </a:spcBef>
              <a:spcAft>
                <a:spcPts val="0"/>
              </a:spcAft>
              <a:buNone/>
            </a:pPr>
            <a:r>
              <a:rPr lang="en-US" dirty="0">
                <a:solidFill>
                  <a:srgbClr val="B90C2E"/>
                </a:solidFill>
                <a:latin typeface="Arial"/>
                <a:ea typeface="Arial"/>
                <a:cs typeface="Arial"/>
                <a:sym typeface="Arial"/>
              </a:rPr>
              <a:t>Inability to mass communicate, interact or transact. Scammers benefit</a:t>
            </a:r>
            <a:endParaRPr dirty="0">
              <a:latin typeface="Arial"/>
              <a:ea typeface="Arial"/>
              <a:cs typeface="Arial"/>
              <a:sym typeface="Arial"/>
            </a:endParaRPr>
          </a:p>
        </p:txBody>
      </p:sp>
      <p:sp>
        <p:nvSpPr>
          <p:cNvPr id="615" name="Google Shape;615;p19"/>
          <p:cNvSpPr txBox="1"/>
          <p:nvPr/>
        </p:nvSpPr>
        <p:spPr>
          <a:xfrm>
            <a:off x="6828981" y="2568219"/>
            <a:ext cx="1847850" cy="446128"/>
          </a:xfrm>
          <a:prstGeom prst="rect">
            <a:avLst/>
          </a:prstGeom>
          <a:noFill/>
          <a:ln>
            <a:noFill/>
          </a:ln>
        </p:spPr>
        <p:txBody>
          <a:bodyPr spcFirstLastPara="1" wrap="square" lIns="0" tIns="10775" rIns="0" bIns="0" anchor="t" anchorCtr="0">
            <a:spAutoFit/>
          </a:bodyPr>
          <a:lstStyle/>
          <a:p>
            <a:pPr marL="589915" marR="5080" lvl="0" indent="-577850" algn="l" rtl="0">
              <a:lnSpc>
                <a:spcPct val="100800"/>
              </a:lnSpc>
              <a:spcBef>
                <a:spcPts val="0"/>
              </a:spcBef>
              <a:spcAft>
                <a:spcPts val="0"/>
              </a:spcAft>
              <a:buNone/>
            </a:pPr>
            <a:r>
              <a:rPr lang="en-US" dirty="0">
                <a:solidFill>
                  <a:srgbClr val="B90C2E"/>
                </a:solidFill>
                <a:latin typeface="Arial"/>
                <a:ea typeface="Arial"/>
                <a:cs typeface="Arial"/>
                <a:sym typeface="Arial"/>
              </a:rPr>
              <a:t>Fake IDs. Scammers benefit</a:t>
            </a:r>
            <a:endParaRPr dirty="0">
              <a:latin typeface="Arial"/>
              <a:ea typeface="Arial"/>
              <a:cs typeface="Arial"/>
              <a:sym typeface="Arial"/>
            </a:endParaRPr>
          </a:p>
        </p:txBody>
      </p:sp>
      <p:pic>
        <p:nvPicPr>
          <p:cNvPr id="616" name="Google Shape;616;p19"/>
          <p:cNvPicPr preferRelativeResize="0"/>
          <p:nvPr/>
        </p:nvPicPr>
        <p:blipFill rotWithShape="1">
          <a:blip r:embed="rId4">
            <a:alphaModFix/>
          </a:blip>
          <a:srcRect/>
          <a:stretch/>
        </p:blipFill>
        <p:spPr>
          <a:xfrm>
            <a:off x="479896" y="3692205"/>
            <a:ext cx="2380667" cy="1470695"/>
          </a:xfrm>
          <a:prstGeom prst="rect">
            <a:avLst/>
          </a:prstGeom>
          <a:noFill/>
          <a:ln>
            <a:noFill/>
          </a:ln>
        </p:spPr>
      </p:pic>
      <p:pic>
        <p:nvPicPr>
          <p:cNvPr id="617" name="Google Shape;617;p19"/>
          <p:cNvPicPr preferRelativeResize="0"/>
          <p:nvPr/>
        </p:nvPicPr>
        <p:blipFill rotWithShape="1">
          <a:blip r:embed="rId5">
            <a:alphaModFix/>
          </a:blip>
          <a:srcRect/>
          <a:stretch/>
        </p:blipFill>
        <p:spPr>
          <a:xfrm>
            <a:off x="6686812" y="3114991"/>
            <a:ext cx="2362200" cy="1457325"/>
          </a:xfrm>
          <a:prstGeom prst="rect">
            <a:avLst/>
          </a:prstGeom>
          <a:noFill/>
          <a:ln>
            <a:noFill/>
          </a:ln>
        </p:spPr>
      </p:pic>
      <p:sp>
        <p:nvSpPr>
          <p:cNvPr id="618" name="Google Shape;618;p19"/>
          <p:cNvSpPr txBox="1"/>
          <p:nvPr/>
        </p:nvSpPr>
        <p:spPr>
          <a:xfrm>
            <a:off x="9250997" y="2568219"/>
            <a:ext cx="2138680" cy="443711"/>
          </a:xfrm>
          <a:prstGeom prst="rect">
            <a:avLst/>
          </a:prstGeom>
          <a:noFill/>
          <a:ln>
            <a:noFill/>
          </a:ln>
        </p:spPr>
        <p:txBody>
          <a:bodyPr spcFirstLastPara="1" wrap="square" lIns="0" tIns="12700" rIns="0" bIns="0" anchor="t" anchorCtr="0">
            <a:spAutoFit/>
          </a:bodyPr>
          <a:lstStyle/>
          <a:p>
            <a:pPr marL="0" lvl="0" indent="0" algn="ctr" rtl="0">
              <a:lnSpc>
                <a:spcPct val="100000"/>
              </a:lnSpc>
              <a:spcBef>
                <a:spcPts val="0"/>
              </a:spcBef>
              <a:spcAft>
                <a:spcPts val="0"/>
              </a:spcAft>
              <a:buNone/>
            </a:pPr>
            <a:r>
              <a:rPr lang="en-US" dirty="0">
                <a:solidFill>
                  <a:srgbClr val="B90C2E"/>
                </a:solidFill>
                <a:latin typeface="Arial"/>
                <a:ea typeface="Arial"/>
                <a:cs typeface="Arial"/>
                <a:sym typeface="Arial"/>
              </a:rPr>
              <a:t>No compliance checks.</a:t>
            </a:r>
            <a:endParaRPr dirty="0">
              <a:latin typeface="Arial"/>
              <a:ea typeface="Arial"/>
              <a:cs typeface="Arial"/>
              <a:sym typeface="Arial"/>
            </a:endParaRPr>
          </a:p>
          <a:p>
            <a:pPr marL="8890" lvl="0" indent="0" algn="ctr" rtl="0">
              <a:lnSpc>
                <a:spcPct val="100000"/>
              </a:lnSpc>
              <a:spcBef>
                <a:spcPts val="20"/>
              </a:spcBef>
              <a:spcAft>
                <a:spcPts val="0"/>
              </a:spcAft>
              <a:buNone/>
            </a:pPr>
            <a:r>
              <a:rPr lang="en-US" dirty="0">
                <a:solidFill>
                  <a:srgbClr val="B90C2E"/>
                </a:solidFill>
                <a:latin typeface="Arial"/>
                <a:ea typeface="Arial"/>
                <a:cs typeface="Arial"/>
                <a:sym typeface="Arial"/>
              </a:rPr>
              <a:t>Scammers benefit</a:t>
            </a:r>
            <a:endParaRPr dirty="0">
              <a:latin typeface="Arial"/>
              <a:ea typeface="Arial"/>
              <a:cs typeface="Arial"/>
              <a:sym typeface="Arial"/>
            </a:endParaRPr>
          </a:p>
        </p:txBody>
      </p:sp>
      <p:pic>
        <p:nvPicPr>
          <p:cNvPr id="619" name="Google Shape;619;p19"/>
          <p:cNvPicPr preferRelativeResize="0"/>
          <p:nvPr/>
        </p:nvPicPr>
        <p:blipFill rotWithShape="1">
          <a:blip r:embed="rId6">
            <a:alphaModFix/>
          </a:blip>
          <a:srcRect/>
          <a:stretch/>
        </p:blipFill>
        <p:spPr>
          <a:xfrm>
            <a:off x="9515475" y="3176587"/>
            <a:ext cx="1609725" cy="2276475"/>
          </a:xfrm>
          <a:prstGeom prst="rect">
            <a:avLst/>
          </a:prstGeom>
          <a:noFill/>
          <a:ln>
            <a:noFill/>
          </a:ln>
        </p:spPr>
      </p:pic>
      <p:sp>
        <p:nvSpPr>
          <p:cNvPr id="620" name="Google Shape;620;p19"/>
          <p:cNvSpPr txBox="1"/>
          <p:nvPr/>
        </p:nvSpPr>
        <p:spPr>
          <a:xfrm>
            <a:off x="3903979" y="5250109"/>
            <a:ext cx="2587625" cy="677621"/>
          </a:xfrm>
          <a:prstGeom prst="rect">
            <a:avLst/>
          </a:prstGeom>
          <a:noFill/>
          <a:ln>
            <a:noFill/>
          </a:ln>
        </p:spPr>
        <p:txBody>
          <a:bodyPr spcFirstLastPara="1" wrap="square" lIns="0" tIns="12700" rIns="0" bIns="0" anchor="t" anchorCtr="0">
            <a:spAutoFit/>
          </a:bodyPr>
          <a:lstStyle/>
          <a:p>
            <a:pPr marL="511809" marR="5080" lvl="0" indent="-499745" algn="l" rtl="0">
              <a:lnSpc>
                <a:spcPct val="134800"/>
              </a:lnSpc>
              <a:spcBef>
                <a:spcPts val="0"/>
              </a:spcBef>
              <a:spcAft>
                <a:spcPts val="0"/>
              </a:spcAft>
              <a:buNone/>
            </a:pPr>
            <a:r>
              <a:rPr lang="en-US" dirty="0">
                <a:solidFill>
                  <a:srgbClr val="B90C2E"/>
                </a:solidFill>
                <a:latin typeface="Arial"/>
                <a:ea typeface="Arial"/>
                <a:cs typeface="Arial"/>
                <a:sym typeface="Arial"/>
              </a:rPr>
              <a:t>Privacy encroaching checks </a:t>
            </a:r>
            <a:r>
              <a:rPr lang="en-US" sz="1800" dirty="0">
                <a:latin typeface="Arial"/>
                <a:ea typeface="Arial"/>
                <a:cs typeface="Arial"/>
                <a:sym typeface="Arial"/>
              </a:rPr>
              <a:t>Age verification</a:t>
            </a:r>
            <a:endParaRPr sz="1800" dirty="0">
              <a:latin typeface="Arial"/>
              <a:ea typeface="Arial"/>
              <a:cs typeface="Arial"/>
              <a:sym typeface="Arial"/>
            </a:endParaRPr>
          </a:p>
        </p:txBody>
      </p:sp>
      <p:sp>
        <p:nvSpPr>
          <p:cNvPr id="621" name="Google Shape;621;p19"/>
          <p:cNvSpPr/>
          <p:nvPr/>
        </p:nvSpPr>
        <p:spPr>
          <a:xfrm>
            <a:off x="5045761" y="5902426"/>
            <a:ext cx="434340" cy="579120"/>
          </a:xfrm>
          <a:custGeom>
            <a:avLst/>
            <a:gdLst/>
            <a:ahLst/>
            <a:cxnLst/>
            <a:rect l="l" t="t" r="r" b="b"/>
            <a:pathLst>
              <a:path w="434339" h="579120" extrusionOk="0">
                <a:moveTo>
                  <a:pt x="367030" y="176161"/>
                </a:moveTo>
                <a:lnTo>
                  <a:pt x="359397" y="136220"/>
                </a:lnTo>
                <a:lnTo>
                  <a:pt x="359283" y="135636"/>
                </a:lnTo>
                <a:lnTo>
                  <a:pt x="350469" y="118300"/>
                </a:lnTo>
                <a:lnTo>
                  <a:pt x="350469" y="181419"/>
                </a:lnTo>
                <a:lnTo>
                  <a:pt x="350380" y="190309"/>
                </a:lnTo>
                <a:lnTo>
                  <a:pt x="350126" y="194170"/>
                </a:lnTo>
                <a:lnTo>
                  <a:pt x="349453" y="198882"/>
                </a:lnTo>
                <a:lnTo>
                  <a:pt x="349338" y="199694"/>
                </a:lnTo>
                <a:lnTo>
                  <a:pt x="349237" y="200431"/>
                </a:lnTo>
                <a:lnTo>
                  <a:pt x="349097" y="200431"/>
                </a:lnTo>
                <a:lnTo>
                  <a:pt x="348437" y="198882"/>
                </a:lnTo>
                <a:lnTo>
                  <a:pt x="347345" y="197612"/>
                </a:lnTo>
                <a:lnTo>
                  <a:pt x="345935" y="196748"/>
                </a:lnTo>
                <a:lnTo>
                  <a:pt x="343433" y="187286"/>
                </a:lnTo>
                <a:lnTo>
                  <a:pt x="340614" y="178142"/>
                </a:lnTo>
                <a:lnTo>
                  <a:pt x="337400" y="168986"/>
                </a:lnTo>
                <a:lnTo>
                  <a:pt x="333692" y="159626"/>
                </a:lnTo>
                <a:lnTo>
                  <a:pt x="331965" y="156540"/>
                </a:lnTo>
                <a:lnTo>
                  <a:pt x="331965" y="211226"/>
                </a:lnTo>
                <a:lnTo>
                  <a:pt x="317944" y="249516"/>
                </a:lnTo>
                <a:lnTo>
                  <a:pt x="292176" y="279806"/>
                </a:lnTo>
                <a:lnTo>
                  <a:pt x="257568" y="299694"/>
                </a:lnTo>
                <a:lnTo>
                  <a:pt x="216979" y="306768"/>
                </a:lnTo>
                <a:lnTo>
                  <a:pt x="176999" y="299885"/>
                </a:lnTo>
                <a:lnTo>
                  <a:pt x="142722" y="280543"/>
                </a:lnTo>
                <a:lnTo>
                  <a:pt x="116928" y="251028"/>
                </a:lnTo>
                <a:lnTo>
                  <a:pt x="102400" y="213575"/>
                </a:lnTo>
                <a:lnTo>
                  <a:pt x="105321" y="207810"/>
                </a:lnTo>
                <a:lnTo>
                  <a:pt x="114173" y="190309"/>
                </a:lnTo>
                <a:lnTo>
                  <a:pt x="151714" y="173291"/>
                </a:lnTo>
                <a:lnTo>
                  <a:pt x="169278" y="158965"/>
                </a:lnTo>
                <a:lnTo>
                  <a:pt x="168871" y="160121"/>
                </a:lnTo>
                <a:lnTo>
                  <a:pt x="148132" y="186969"/>
                </a:lnTo>
                <a:lnTo>
                  <a:pt x="147078" y="192074"/>
                </a:lnTo>
                <a:lnTo>
                  <a:pt x="150787" y="197612"/>
                </a:lnTo>
                <a:lnTo>
                  <a:pt x="151752" y="198882"/>
                </a:lnTo>
                <a:lnTo>
                  <a:pt x="155270" y="200202"/>
                </a:lnTo>
                <a:lnTo>
                  <a:pt x="158737" y="199288"/>
                </a:lnTo>
                <a:lnTo>
                  <a:pt x="168465" y="196519"/>
                </a:lnTo>
                <a:lnTo>
                  <a:pt x="190144" y="189331"/>
                </a:lnTo>
                <a:lnTo>
                  <a:pt x="217424" y="178142"/>
                </a:lnTo>
                <a:lnTo>
                  <a:pt x="222897" y="175082"/>
                </a:lnTo>
                <a:lnTo>
                  <a:pt x="243928" y="163360"/>
                </a:lnTo>
                <a:lnTo>
                  <a:pt x="255828" y="154825"/>
                </a:lnTo>
                <a:lnTo>
                  <a:pt x="267322" y="145783"/>
                </a:lnTo>
                <a:lnTo>
                  <a:pt x="278384" y="136220"/>
                </a:lnTo>
                <a:lnTo>
                  <a:pt x="288899" y="126250"/>
                </a:lnTo>
                <a:lnTo>
                  <a:pt x="289077" y="126250"/>
                </a:lnTo>
                <a:lnTo>
                  <a:pt x="318274" y="166103"/>
                </a:lnTo>
                <a:lnTo>
                  <a:pt x="329196" y="198882"/>
                </a:lnTo>
                <a:lnTo>
                  <a:pt x="329311" y="199288"/>
                </a:lnTo>
                <a:lnTo>
                  <a:pt x="329425" y="199694"/>
                </a:lnTo>
                <a:lnTo>
                  <a:pt x="331965" y="211226"/>
                </a:lnTo>
                <a:lnTo>
                  <a:pt x="331965" y="156540"/>
                </a:lnTo>
                <a:lnTo>
                  <a:pt x="325780" y="145465"/>
                </a:lnTo>
                <a:lnTo>
                  <a:pt x="316484" y="132029"/>
                </a:lnTo>
                <a:lnTo>
                  <a:pt x="311581" y="126250"/>
                </a:lnTo>
                <a:lnTo>
                  <a:pt x="305955" y="119595"/>
                </a:lnTo>
                <a:lnTo>
                  <a:pt x="294233" y="108204"/>
                </a:lnTo>
                <a:lnTo>
                  <a:pt x="292569" y="106743"/>
                </a:lnTo>
                <a:lnTo>
                  <a:pt x="290385" y="106006"/>
                </a:lnTo>
                <a:lnTo>
                  <a:pt x="285965" y="106299"/>
                </a:lnTo>
                <a:lnTo>
                  <a:pt x="283895" y="107315"/>
                </a:lnTo>
                <a:lnTo>
                  <a:pt x="282435" y="108966"/>
                </a:lnTo>
                <a:lnTo>
                  <a:pt x="271297" y="120116"/>
                </a:lnTo>
                <a:lnTo>
                  <a:pt x="234416" y="149720"/>
                </a:lnTo>
                <a:lnTo>
                  <a:pt x="194487" y="170027"/>
                </a:lnTo>
                <a:lnTo>
                  <a:pt x="180289" y="175082"/>
                </a:lnTo>
                <a:lnTo>
                  <a:pt x="181889" y="172059"/>
                </a:lnTo>
                <a:lnTo>
                  <a:pt x="183286" y="168986"/>
                </a:lnTo>
                <a:lnTo>
                  <a:pt x="184391" y="166103"/>
                </a:lnTo>
                <a:lnTo>
                  <a:pt x="184492" y="165849"/>
                </a:lnTo>
                <a:lnTo>
                  <a:pt x="186575" y="159194"/>
                </a:lnTo>
                <a:lnTo>
                  <a:pt x="186639" y="158965"/>
                </a:lnTo>
                <a:lnTo>
                  <a:pt x="187159" y="157302"/>
                </a:lnTo>
                <a:lnTo>
                  <a:pt x="189547" y="148463"/>
                </a:lnTo>
                <a:lnTo>
                  <a:pt x="191363" y="140525"/>
                </a:lnTo>
                <a:lnTo>
                  <a:pt x="191427" y="140195"/>
                </a:lnTo>
                <a:lnTo>
                  <a:pt x="191554" y="139636"/>
                </a:lnTo>
                <a:lnTo>
                  <a:pt x="193217" y="130746"/>
                </a:lnTo>
                <a:lnTo>
                  <a:pt x="193929" y="126428"/>
                </a:lnTo>
                <a:lnTo>
                  <a:pt x="193967" y="126250"/>
                </a:lnTo>
                <a:lnTo>
                  <a:pt x="190893" y="122008"/>
                </a:lnTo>
                <a:lnTo>
                  <a:pt x="183273" y="120764"/>
                </a:lnTo>
                <a:lnTo>
                  <a:pt x="180162" y="122008"/>
                </a:lnTo>
                <a:lnTo>
                  <a:pt x="178308" y="124447"/>
                </a:lnTo>
                <a:lnTo>
                  <a:pt x="169164" y="135343"/>
                </a:lnTo>
                <a:lnTo>
                  <a:pt x="136867" y="163156"/>
                </a:lnTo>
                <a:lnTo>
                  <a:pt x="104482" y="175348"/>
                </a:lnTo>
                <a:lnTo>
                  <a:pt x="103365" y="176161"/>
                </a:lnTo>
                <a:lnTo>
                  <a:pt x="102146" y="177101"/>
                </a:lnTo>
                <a:lnTo>
                  <a:pt x="86639" y="207810"/>
                </a:lnTo>
                <a:lnTo>
                  <a:pt x="85801" y="207810"/>
                </a:lnTo>
                <a:lnTo>
                  <a:pt x="85598" y="200431"/>
                </a:lnTo>
                <a:lnTo>
                  <a:pt x="85483" y="196519"/>
                </a:lnTo>
                <a:lnTo>
                  <a:pt x="85369" y="192074"/>
                </a:lnTo>
                <a:lnTo>
                  <a:pt x="85242" y="187909"/>
                </a:lnTo>
                <a:lnTo>
                  <a:pt x="85153" y="184454"/>
                </a:lnTo>
                <a:lnTo>
                  <a:pt x="85064" y="181419"/>
                </a:lnTo>
                <a:lnTo>
                  <a:pt x="84937" y="177101"/>
                </a:lnTo>
                <a:lnTo>
                  <a:pt x="84823" y="172910"/>
                </a:lnTo>
                <a:lnTo>
                  <a:pt x="84709" y="168719"/>
                </a:lnTo>
                <a:lnTo>
                  <a:pt x="84620" y="165544"/>
                </a:lnTo>
                <a:lnTo>
                  <a:pt x="96418" y="126428"/>
                </a:lnTo>
                <a:lnTo>
                  <a:pt x="119443" y="93014"/>
                </a:lnTo>
                <a:lnTo>
                  <a:pt x="151777" y="67957"/>
                </a:lnTo>
                <a:lnTo>
                  <a:pt x="151587" y="67957"/>
                </a:lnTo>
                <a:lnTo>
                  <a:pt x="192163" y="53428"/>
                </a:lnTo>
                <a:lnTo>
                  <a:pt x="200342" y="51892"/>
                </a:lnTo>
                <a:lnTo>
                  <a:pt x="208661" y="51130"/>
                </a:lnTo>
                <a:lnTo>
                  <a:pt x="217055" y="51130"/>
                </a:lnTo>
                <a:lnTo>
                  <a:pt x="258991" y="57581"/>
                </a:lnTo>
                <a:lnTo>
                  <a:pt x="295554" y="76022"/>
                </a:lnTo>
                <a:lnTo>
                  <a:pt x="324459" y="104279"/>
                </a:lnTo>
                <a:lnTo>
                  <a:pt x="343509" y="140195"/>
                </a:lnTo>
                <a:lnTo>
                  <a:pt x="350469" y="181419"/>
                </a:lnTo>
                <a:lnTo>
                  <a:pt x="350469" y="118300"/>
                </a:lnTo>
                <a:lnTo>
                  <a:pt x="340563" y="98793"/>
                </a:lnTo>
                <a:lnTo>
                  <a:pt x="311670" y="67957"/>
                </a:lnTo>
                <a:lnTo>
                  <a:pt x="337820" y="63233"/>
                </a:lnTo>
                <a:lnTo>
                  <a:pt x="342328" y="62357"/>
                </a:lnTo>
                <a:lnTo>
                  <a:pt x="345287" y="58013"/>
                </a:lnTo>
                <a:lnTo>
                  <a:pt x="344627" y="54737"/>
                </a:lnTo>
                <a:lnTo>
                  <a:pt x="343522" y="49161"/>
                </a:lnTo>
                <a:lnTo>
                  <a:pt x="339267" y="46253"/>
                </a:lnTo>
                <a:lnTo>
                  <a:pt x="334797" y="47015"/>
                </a:lnTo>
                <a:lnTo>
                  <a:pt x="292125" y="54737"/>
                </a:lnTo>
                <a:lnTo>
                  <a:pt x="291363" y="54267"/>
                </a:lnTo>
                <a:lnTo>
                  <a:pt x="294474" y="51130"/>
                </a:lnTo>
                <a:lnTo>
                  <a:pt x="299110" y="46456"/>
                </a:lnTo>
                <a:lnTo>
                  <a:pt x="306171" y="39331"/>
                </a:lnTo>
                <a:lnTo>
                  <a:pt x="306108" y="34099"/>
                </a:lnTo>
                <a:lnTo>
                  <a:pt x="299567" y="27774"/>
                </a:lnTo>
                <a:lnTo>
                  <a:pt x="294233" y="27774"/>
                </a:lnTo>
                <a:lnTo>
                  <a:pt x="275742" y="46456"/>
                </a:lnTo>
                <a:lnTo>
                  <a:pt x="274434" y="45948"/>
                </a:lnTo>
                <a:lnTo>
                  <a:pt x="272084" y="39497"/>
                </a:lnTo>
                <a:lnTo>
                  <a:pt x="260197" y="6743"/>
                </a:lnTo>
                <a:lnTo>
                  <a:pt x="258914" y="2730"/>
                </a:lnTo>
                <a:lnTo>
                  <a:pt x="258813" y="2400"/>
                </a:lnTo>
                <a:lnTo>
                  <a:pt x="254127" y="0"/>
                </a:lnTo>
                <a:lnTo>
                  <a:pt x="245338" y="2730"/>
                </a:lnTo>
                <a:lnTo>
                  <a:pt x="242900" y="7366"/>
                </a:lnTo>
                <a:lnTo>
                  <a:pt x="244284" y="11709"/>
                </a:lnTo>
                <a:lnTo>
                  <a:pt x="254317" y="39331"/>
                </a:lnTo>
                <a:lnTo>
                  <a:pt x="254368" y="39497"/>
                </a:lnTo>
                <a:lnTo>
                  <a:pt x="206502" y="35128"/>
                </a:lnTo>
                <a:lnTo>
                  <a:pt x="161264" y="45377"/>
                </a:lnTo>
                <a:lnTo>
                  <a:pt x="121666" y="68465"/>
                </a:lnTo>
                <a:lnTo>
                  <a:pt x="90741" y="102666"/>
                </a:lnTo>
                <a:lnTo>
                  <a:pt x="71488" y="146202"/>
                </a:lnTo>
                <a:lnTo>
                  <a:pt x="66763" y="182054"/>
                </a:lnTo>
                <a:lnTo>
                  <a:pt x="66890" y="184454"/>
                </a:lnTo>
                <a:lnTo>
                  <a:pt x="66916" y="184950"/>
                </a:lnTo>
                <a:lnTo>
                  <a:pt x="67017" y="186969"/>
                </a:lnTo>
                <a:lnTo>
                  <a:pt x="67094" y="188315"/>
                </a:lnTo>
                <a:lnTo>
                  <a:pt x="67208" y="190309"/>
                </a:lnTo>
                <a:lnTo>
                  <a:pt x="67297" y="192074"/>
                </a:lnTo>
                <a:lnTo>
                  <a:pt x="67411" y="194170"/>
                </a:lnTo>
                <a:lnTo>
                  <a:pt x="67538" y="196519"/>
                </a:lnTo>
                <a:lnTo>
                  <a:pt x="67551" y="196748"/>
                </a:lnTo>
                <a:lnTo>
                  <a:pt x="75196" y="224307"/>
                </a:lnTo>
                <a:lnTo>
                  <a:pt x="87706" y="224307"/>
                </a:lnTo>
                <a:lnTo>
                  <a:pt x="104813" y="262991"/>
                </a:lnTo>
                <a:lnTo>
                  <a:pt x="132308" y="293370"/>
                </a:lnTo>
                <a:lnTo>
                  <a:pt x="167500" y="313893"/>
                </a:lnTo>
                <a:lnTo>
                  <a:pt x="207708" y="322986"/>
                </a:lnTo>
                <a:lnTo>
                  <a:pt x="250253" y="319087"/>
                </a:lnTo>
                <a:lnTo>
                  <a:pt x="312115" y="283832"/>
                </a:lnTo>
                <a:lnTo>
                  <a:pt x="346710" y="222135"/>
                </a:lnTo>
                <a:lnTo>
                  <a:pt x="346837" y="222135"/>
                </a:lnTo>
                <a:lnTo>
                  <a:pt x="353148" y="224167"/>
                </a:lnTo>
                <a:lnTo>
                  <a:pt x="354101" y="224307"/>
                </a:lnTo>
                <a:lnTo>
                  <a:pt x="356285" y="224307"/>
                </a:lnTo>
                <a:lnTo>
                  <a:pt x="364693" y="200431"/>
                </a:lnTo>
                <a:lnTo>
                  <a:pt x="366839" y="178142"/>
                </a:lnTo>
                <a:lnTo>
                  <a:pt x="366941" y="177101"/>
                </a:lnTo>
                <a:lnTo>
                  <a:pt x="367030" y="176161"/>
                </a:lnTo>
                <a:close/>
              </a:path>
              <a:path w="434339" h="579120" extrusionOk="0">
                <a:moveTo>
                  <a:pt x="433971" y="483920"/>
                </a:moveTo>
                <a:lnTo>
                  <a:pt x="424726" y="443953"/>
                </a:lnTo>
                <a:lnTo>
                  <a:pt x="398551" y="412153"/>
                </a:lnTo>
                <a:lnTo>
                  <a:pt x="345757" y="380771"/>
                </a:lnTo>
                <a:lnTo>
                  <a:pt x="332752" y="374218"/>
                </a:lnTo>
                <a:lnTo>
                  <a:pt x="320509" y="369684"/>
                </a:lnTo>
                <a:lnTo>
                  <a:pt x="297129" y="361035"/>
                </a:lnTo>
                <a:lnTo>
                  <a:pt x="297129" y="431253"/>
                </a:lnTo>
                <a:lnTo>
                  <a:pt x="260197" y="411378"/>
                </a:lnTo>
                <a:lnTo>
                  <a:pt x="239699" y="400342"/>
                </a:lnTo>
                <a:lnTo>
                  <a:pt x="248437" y="394804"/>
                </a:lnTo>
                <a:lnTo>
                  <a:pt x="254063" y="389305"/>
                </a:lnTo>
                <a:lnTo>
                  <a:pt x="255739" y="387680"/>
                </a:lnTo>
                <a:lnTo>
                  <a:pt x="261391" y="379222"/>
                </a:lnTo>
                <a:lnTo>
                  <a:pt x="265201" y="369684"/>
                </a:lnTo>
                <a:lnTo>
                  <a:pt x="272072" y="371144"/>
                </a:lnTo>
                <a:lnTo>
                  <a:pt x="278841" y="372986"/>
                </a:lnTo>
                <a:lnTo>
                  <a:pt x="285686" y="374916"/>
                </a:lnTo>
                <a:lnTo>
                  <a:pt x="297129" y="431253"/>
                </a:lnTo>
                <a:lnTo>
                  <a:pt x="297129" y="361035"/>
                </a:lnTo>
                <a:lnTo>
                  <a:pt x="260007" y="351853"/>
                </a:lnTo>
                <a:lnTo>
                  <a:pt x="255473" y="351040"/>
                </a:lnTo>
                <a:lnTo>
                  <a:pt x="251129" y="354012"/>
                </a:lnTo>
                <a:lnTo>
                  <a:pt x="250304" y="358495"/>
                </a:lnTo>
                <a:lnTo>
                  <a:pt x="250202" y="359270"/>
                </a:lnTo>
                <a:lnTo>
                  <a:pt x="246862" y="370992"/>
                </a:lnTo>
                <a:lnTo>
                  <a:pt x="216979" y="389242"/>
                </a:lnTo>
                <a:lnTo>
                  <a:pt x="204749" y="386816"/>
                </a:lnTo>
                <a:lnTo>
                  <a:pt x="194627" y="380530"/>
                </a:lnTo>
                <a:lnTo>
                  <a:pt x="194627" y="400342"/>
                </a:lnTo>
                <a:lnTo>
                  <a:pt x="194246" y="400342"/>
                </a:lnTo>
                <a:lnTo>
                  <a:pt x="136994" y="431203"/>
                </a:lnTo>
                <a:lnTo>
                  <a:pt x="147104" y="380771"/>
                </a:lnTo>
                <a:lnTo>
                  <a:pt x="168313" y="369684"/>
                </a:lnTo>
                <a:lnTo>
                  <a:pt x="168719" y="369684"/>
                </a:lnTo>
                <a:lnTo>
                  <a:pt x="170815" y="374688"/>
                </a:lnTo>
                <a:lnTo>
                  <a:pt x="172745" y="379222"/>
                </a:lnTo>
                <a:lnTo>
                  <a:pt x="178409" y="387515"/>
                </a:lnTo>
                <a:lnTo>
                  <a:pt x="185737" y="394652"/>
                </a:lnTo>
                <a:lnTo>
                  <a:pt x="194627" y="400342"/>
                </a:lnTo>
                <a:lnTo>
                  <a:pt x="194627" y="380530"/>
                </a:lnTo>
                <a:lnTo>
                  <a:pt x="193548" y="379222"/>
                </a:lnTo>
                <a:lnTo>
                  <a:pt x="183134" y="354596"/>
                </a:lnTo>
                <a:lnTo>
                  <a:pt x="179044" y="351294"/>
                </a:lnTo>
                <a:lnTo>
                  <a:pt x="173583" y="351853"/>
                </a:lnTo>
                <a:lnTo>
                  <a:pt x="173850" y="351853"/>
                </a:lnTo>
                <a:lnTo>
                  <a:pt x="136575" y="361010"/>
                </a:lnTo>
                <a:lnTo>
                  <a:pt x="67132" y="391312"/>
                </a:lnTo>
                <a:lnTo>
                  <a:pt x="20421" y="426669"/>
                </a:lnTo>
                <a:lnTo>
                  <a:pt x="2324" y="463283"/>
                </a:lnTo>
                <a:lnTo>
                  <a:pt x="0" y="483920"/>
                </a:lnTo>
                <a:lnTo>
                  <a:pt x="0" y="578916"/>
                </a:lnTo>
                <a:lnTo>
                  <a:pt x="16687" y="578916"/>
                </a:lnTo>
                <a:lnTo>
                  <a:pt x="16687" y="483920"/>
                </a:lnTo>
                <a:lnTo>
                  <a:pt x="18554" y="467080"/>
                </a:lnTo>
                <a:lnTo>
                  <a:pt x="45516" y="425297"/>
                </a:lnTo>
                <a:lnTo>
                  <a:pt x="86106" y="399745"/>
                </a:lnTo>
                <a:lnTo>
                  <a:pt x="130124" y="380492"/>
                </a:lnTo>
                <a:lnTo>
                  <a:pt x="116103" y="449783"/>
                </a:lnTo>
                <a:lnTo>
                  <a:pt x="119087" y="454215"/>
                </a:lnTo>
                <a:lnTo>
                  <a:pt x="119468" y="454215"/>
                </a:lnTo>
                <a:lnTo>
                  <a:pt x="125476" y="455396"/>
                </a:lnTo>
                <a:lnTo>
                  <a:pt x="126733" y="455206"/>
                </a:lnTo>
                <a:lnTo>
                  <a:pt x="127266" y="455206"/>
                </a:lnTo>
                <a:lnTo>
                  <a:pt x="171742" y="431253"/>
                </a:lnTo>
                <a:lnTo>
                  <a:pt x="208635" y="411378"/>
                </a:lnTo>
                <a:lnTo>
                  <a:pt x="208635" y="578916"/>
                </a:lnTo>
                <a:lnTo>
                  <a:pt x="225323" y="578916"/>
                </a:lnTo>
                <a:lnTo>
                  <a:pt x="225323" y="411378"/>
                </a:lnTo>
                <a:lnTo>
                  <a:pt x="304774" y="454215"/>
                </a:lnTo>
                <a:lnTo>
                  <a:pt x="306019" y="454863"/>
                </a:lnTo>
                <a:lnTo>
                  <a:pt x="307378" y="455206"/>
                </a:lnTo>
                <a:lnTo>
                  <a:pt x="313385" y="455206"/>
                </a:lnTo>
                <a:lnTo>
                  <a:pt x="317131" y="451510"/>
                </a:lnTo>
                <a:lnTo>
                  <a:pt x="317068" y="445858"/>
                </a:lnTo>
                <a:lnTo>
                  <a:pt x="314121" y="431253"/>
                </a:lnTo>
                <a:lnTo>
                  <a:pt x="303898" y="380771"/>
                </a:lnTo>
                <a:lnTo>
                  <a:pt x="326250" y="389547"/>
                </a:lnTo>
                <a:lnTo>
                  <a:pt x="368630" y="411861"/>
                </a:lnTo>
                <a:lnTo>
                  <a:pt x="400710" y="437172"/>
                </a:lnTo>
                <a:lnTo>
                  <a:pt x="417271" y="483920"/>
                </a:lnTo>
                <a:lnTo>
                  <a:pt x="417271" y="578916"/>
                </a:lnTo>
                <a:lnTo>
                  <a:pt x="433971" y="578916"/>
                </a:lnTo>
                <a:lnTo>
                  <a:pt x="433971" y="48392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nvGrpSpPr>
          <p:cNvPr id="622" name="Google Shape;622;p19"/>
          <p:cNvGrpSpPr/>
          <p:nvPr/>
        </p:nvGrpSpPr>
        <p:grpSpPr>
          <a:xfrm>
            <a:off x="3477149" y="3039392"/>
            <a:ext cx="2743200" cy="2057400"/>
            <a:chOff x="3467100" y="3171825"/>
            <a:chExt cx="2743200" cy="2057400"/>
          </a:xfrm>
        </p:grpSpPr>
        <p:pic>
          <p:nvPicPr>
            <p:cNvPr id="623" name="Google Shape;623;p19"/>
            <p:cNvPicPr preferRelativeResize="0"/>
            <p:nvPr/>
          </p:nvPicPr>
          <p:blipFill rotWithShape="1">
            <a:blip r:embed="rId7">
              <a:alphaModFix/>
            </a:blip>
            <a:srcRect/>
            <a:stretch/>
          </p:blipFill>
          <p:spPr>
            <a:xfrm>
              <a:off x="3467100" y="3514725"/>
              <a:ext cx="1562100" cy="1714500"/>
            </a:xfrm>
            <a:prstGeom prst="rect">
              <a:avLst/>
            </a:prstGeom>
            <a:noFill/>
            <a:ln>
              <a:noFill/>
            </a:ln>
          </p:spPr>
        </p:pic>
        <p:pic>
          <p:nvPicPr>
            <p:cNvPr id="624" name="Google Shape;624;p19"/>
            <p:cNvPicPr preferRelativeResize="0"/>
            <p:nvPr/>
          </p:nvPicPr>
          <p:blipFill rotWithShape="1">
            <a:blip r:embed="rId8">
              <a:alphaModFix/>
            </a:blip>
            <a:srcRect/>
            <a:stretch/>
          </p:blipFill>
          <p:spPr>
            <a:xfrm>
              <a:off x="4362450" y="3171825"/>
              <a:ext cx="1847850" cy="10287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BE8411-041C-5276-555B-372868588F35}"/>
              </a:ext>
            </a:extLst>
          </p:cNvPr>
          <p:cNvPicPr>
            <a:picLocks noChangeAspect="1"/>
          </p:cNvPicPr>
          <p:nvPr/>
        </p:nvPicPr>
        <p:blipFill>
          <a:blip r:embed="rId2"/>
          <a:stretch>
            <a:fillRect/>
          </a:stretch>
        </p:blipFill>
        <p:spPr>
          <a:xfrm>
            <a:off x="2772383" y="750032"/>
            <a:ext cx="5953328" cy="5830694"/>
          </a:xfrm>
          <a:prstGeom prst="rect">
            <a:avLst/>
          </a:prstGeom>
        </p:spPr>
      </p:pic>
      <p:sp>
        <p:nvSpPr>
          <p:cNvPr id="4" name="Google Shape;608;p19" descr="$PPTXTitle">
            <a:extLst>
              <a:ext uri="{FF2B5EF4-FFF2-40B4-BE49-F238E27FC236}">
                <a16:creationId xmlns:a16="http://schemas.microsoft.com/office/drawing/2014/main" id="{B7F6F5DD-ECCC-E2EF-E716-5B7194887B84}"/>
              </a:ext>
            </a:extLst>
          </p:cNvPr>
          <p:cNvSpPr txBox="1">
            <a:spLocks/>
          </p:cNvSpPr>
          <p:nvPr/>
        </p:nvSpPr>
        <p:spPr>
          <a:xfrm>
            <a:off x="14287" y="-12636"/>
            <a:ext cx="12105322" cy="692679"/>
          </a:xfrm>
          <a:prstGeom prst="rect">
            <a:avLst/>
          </a:prstGeom>
          <a:noFill/>
          <a:ln>
            <a:noFill/>
          </a:ln>
        </p:spPr>
        <p:txBody>
          <a:bodyPr spcFirstLastPara="1" wrap="square" lIns="0" tIns="27450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pPr marL="595630"/>
            <a:r>
              <a:rPr lang="en-US" sz="2700" b="1" dirty="0"/>
              <a:t>LATEST</a:t>
            </a:r>
          </a:p>
        </p:txBody>
      </p:sp>
      <p:pic>
        <p:nvPicPr>
          <p:cNvPr id="6" name="Graphic 5" descr="Man with facial hair">
            <a:extLst>
              <a:ext uri="{FF2B5EF4-FFF2-40B4-BE49-F238E27FC236}">
                <a16:creationId xmlns:a16="http://schemas.microsoft.com/office/drawing/2014/main" id="{9953892E-87EE-B73E-0739-7F53E90209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40912" y="3429000"/>
            <a:ext cx="1045619" cy="1416890"/>
          </a:xfrm>
          <a:prstGeom prst="rect">
            <a:avLst/>
          </a:prstGeom>
        </p:spPr>
      </p:pic>
    </p:spTree>
    <p:extLst>
      <p:ext uri="{BB962C8B-B14F-4D97-AF65-F5344CB8AC3E}">
        <p14:creationId xmlns:p14="http://schemas.microsoft.com/office/powerpoint/2010/main" val="269910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629"/>
        <p:cNvGrpSpPr/>
        <p:nvPr/>
      </p:nvGrpSpPr>
      <p:grpSpPr>
        <a:xfrm>
          <a:off x="0" y="0"/>
          <a:ext cx="0" cy="0"/>
          <a:chOff x="0" y="0"/>
          <a:chExt cx="0" cy="0"/>
        </a:xfrm>
      </p:grpSpPr>
      <p:sp>
        <p:nvSpPr>
          <p:cNvPr id="630" name="Google Shape;630;p20"/>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31" name="Google Shape;631;p20"/>
          <p:cNvSpPr/>
          <p:nvPr/>
        </p:nvSpPr>
        <p:spPr>
          <a:xfrm>
            <a:off x="619125" y="4181475"/>
            <a:ext cx="3448050" cy="76200"/>
          </a:xfrm>
          <a:custGeom>
            <a:avLst/>
            <a:gdLst/>
            <a:ahLst/>
            <a:cxnLst/>
            <a:rect l="l" t="t" r="r" b="b"/>
            <a:pathLst>
              <a:path w="3448050" h="76200" extrusionOk="0">
                <a:moveTo>
                  <a:pt x="3448050" y="0"/>
                </a:moveTo>
                <a:lnTo>
                  <a:pt x="0" y="0"/>
                </a:lnTo>
                <a:lnTo>
                  <a:pt x="0" y="76200"/>
                </a:lnTo>
                <a:lnTo>
                  <a:pt x="3448050" y="76200"/>
                </a:lnTo>
                <a:lnTo>
                  <a:pt x="34480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32" name="Google Shape;632;p20"/>
          <p:cNvPicPr preferRelativeResize="0"/>
          <p:nvPr/>
        </p:nvPicPr>
        <p:blipFill rotWithShape="1">
          <a:blip r:embed="rId3">
            <a:alphaModFix/>
          </a:blip>
          <a:srcRect/>
          <a:stretch/>
        </p:blipFill>
        <p:spPr>
          <a:xfrm>
            <a:off x="609600" y="581025"/>
            <a:ext cx="1457325" cy="628650"/>
          </a:xfrm>
          <a:prstGeom prst="rect">
            <a:avLst/>
          </a:prstGeom>
          <a:noFill/>
          <a:ln>
            <a:noFill/>
          </a:ln>
        </p:spPr>
      </p:pic>
      <p:pic>
        <p:nvPicPr>
          <p:cNvPr id="633" name="Google Shape;633;p20"/>
          <p:cNvPicPr preferRelativeResize="0"/>
          <p:nvPr/>
        </p:nvPicPr>
        <p:blipFill rotWithShape="1">
          <a:blip r:embed="rId4">
            <a:alphaModFix/>
          </a:blip>
          <a:srcRect/>
          <a:stretch/>
        </p:blipFill>
        <p:spPr>
          <a:xfrm>
            <a:off x="10601325" y="6238875"/>
            <a:ext cx="981075" cy="219075"/>
          </a:xfrm>
          <a:prstGeom prst="rect">
            <a:avLst/>
          </a:prstGeom>
          <a:noFill/>
          <a:ln>
            <a:noFill/>
          </a:ln>
        </p:spPr>
      </p:pic>
      <p:pic>
        <p:nvPicPr>
          <p:cNvPr id="634" name="Google Shape;634;p20"/>
          <p:cNvPicPr preferRelativeResize="0"/>
          <p:nvPr/>
        </p:nvPicPr>
        <p:blipFill rotWithShape="1">
          <a:blip r:embed="rId5">
            <a:alphaModFix/>
          </a:blip>
          <a:srcRect/>
          <a:stretch/>
        </p:blipFill>
        <p:spPr>
          <a:xfrm>
            <a:off x="9277350" y="19050"/>
            <a:ext cx="2914650" cy="3181350"/>
          </a:xfrm>
          <a:prstGeom prst="rect">
            <a:avLst/>
          </a:prstGeom>
          <a:noFill/>
          <a:ln>
            <a:noFill/>
          </a:ln>
        </p:spPr>
      </p:pic>
      <p:sp>
        <p:nvSpPr>
          <p:cNvPr id="635" name="Google Shape;635;p20"/>
          <p:cNvSpPr txBox="1"/>
          <p:nvPr/>
        </p:nvSpPr>
        <p:spPr>
          <a:xfrm>
            <a:off x="597534" y="3699510"/>
            <a:ext cx="6605270" cy="47244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2900" b="1">
                <a:solidFill>
                  <a:srgbClr val="FFFFFF"/>
                </a:solidFill>
                <a:latin typeface="Montserrat ExtraBold"/>
                <a:ea typeface="Montserrat ExtraBold"/>
                <a:cs typeface="Montserrat ExtraBold"/>
                <a:sym typeface="Montserrat ExtraBold"/>
              </a:rPr>
              <a:t>HUMAN CENTRIC ARCHITECTURE</a:t>
            </a:r>
            <a:endParaRPr sz="2900">
              <a:latin typeface="Montserrat ExtraBold"/>
              <a:ea typeface="Montserrat ExtraBold"/>
              <a:cs typeface="Montserrat ExtraBold"/>
              <a:sym typeface="Montserrat ExtraBold"/>
            </a:endParaRPr>
          </a:p>
        </p:txBody>
      </p:sp>
      <p:sp>
        <p:nvSpPr>
          <p:cNvPr id="636" name="Google Shape;636;p20"/>
          <p:cNvSpPr txBox="1"/>
          <p:nvPr/>
        </p:nvSpPr>
        <p:spPr>
          <a:xfrm>
            <a:off x="597534" y="4620323"/>
            <a:ext cx="6472555" cy="815340"/>
          </a:xfrm>
          <a:prstGeom prst="rect">
            <a:avLst/>
          </a:prstGeom>
          <a:noFill/>
          <a:ln>
            <a:noFill/>
          </a:ln>
        </p:spPr>
        <p:txBody>
          <a:bodyPr spcFirstLastPara="1" wrap="square" lIns="0" tIns="41275" rIns="0" bIns="0" anchor="t" anchorCtr="0">
            <a:spAutoFit/>
          </a:bodyPr>
          <a:lstStyle/>
          <a:p>
            <a:pPr marL="12700" marR="5080" lvl="0" indent="0" algn="l" rtl="0">
              <a:lnSpc>
                <a:spcPct val="107142"/>
              </a:lnSpc>
              <a:spcBef>
                <a:spcPts val="0"/>
              </a:spcBef>
              <a:spcAft>
                <a:spcPts val="0"/>
              </a:spcAft>
              <a:buNone/>
            </a:pP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WHITE PAPE</a:t>
            </a:r>
            <a:r>
              <a:rPr lang="en-US" sz="1400" b="1" u="sng">
                <a:solidFill>
                  <a:srgbClr val="49C8E2"/>
                </a:solidFill>
                <a:latin typeface="Montserrat ExtraBold"/>
                <a:ea typeface="Montserrat ExtraBold"/>
                <a:cs typeface="Montserrat ExtraBold"/>
                <a:sym typeface="Montserrat ExtraBold"/>
              </a:rPr>
              <a:t>R </a:t>
            </a: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a:t>
            </a:r>
            <a:r>
              <a:rPr lang="en-US" sz="1400" b="1" u="sng">
                <a:solidFill>
                  <a:srgbClr val="49C8E2"/>
                </a:solidFill>
                <a:latin typeface="Montserrat ExtraBold"/>
                <a:ea typeface="Montserrat ExtraBold"/>
                <a:cs typeface="Montserrat ExtraBold"/>
                <a:sym typeface="Montserrat ExtraBold"/>
              </a:rPr>
              <a:t> </a:t>
            </a: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CYBERSECURITY FOR NEXT-GENERATION</a:t>
            </a:r>
            <a:r>
              <a:rPr lang="en-US" sz="1400" b="1">
                <a:solidFill>
                  <a:srgbClr val="49C8E2"/>
                </a:solidFill>
                <a:latin typeface="Montserrat ExtraBold"/>
                <a:ea typeface="Montserrat ExtraBold"/>
                <a:cs typeface="Montserrat ExtraBold"/>
                <a:sym typeface="Montserrat ExtraBold"/>
              </a:rPr>
              <a:t> </a:t>
            </a: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CONNECTIVITY SYSTEMS--RETHINKING DIGITAL ARCHITECTURES TO</a:t>
            </a:r>
            <a:r>
              <a:rPr lang="en-US" sz="1400" b="1">
                <a:solidFill>
                  <a:srgbClr val="49C8E2"/>
                </a:solidFill>
                <a:latin typeface="Montserrat ExtraBold"/>
                <a:ea typeface="Montserrat ExtraBold"/>
                <a:cs typeface="Montserrat ExtraBold"/>
                <a:sym typeface="Montserrat ExtraBold"/>
              </a:rPr>
              <a:t> </a:t>
            </a: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SAFEGUARD THE NEXT GENERATION FROM CYBERSECURITY</a:t>
            </a:r>
            <a:r>
              <a:rPr lang="en-US" sz="1400" b="1">
                <a:solidFill>
                  <a:srgbClr val="49C8E2"/>
                </a:solidFill>
                <a:latin typeface="Montserrat ExtraBold"/>
                <a:ea typeface="Montserrat ExtraBold"/>
                <a:cs typeface="Montserrat ExtraBold"/>
                <a:sym typeface="Montserrat ExtraBold"/>
              </a:rPr>
              <a:t> </a:t>
            </a:r>
            <a:r>
              <a:rPr lang="en-US" sz="1400" b="1" u="sng">
                <a:solidFill>
                  <a:srgbClr val="49C8E2"/>
                </a:solidFill>
                <a:latin typeface="Montserrat ExtraBold"/>
                <a:ea typeface="Montserrat ExtraBold"/>
                <a:cs typeface="Montserrat ExtraBold"/>
                <a:sym typeface="Montserrat ExtraBold"/>
                <a:hlinkClick r:id="rId6">
                  <a:extLst>
                    <a:ext uri="{A12FA001-AC4F-418D-AE19-62706E023703}">
                      <ahyp:hlinkClr xmlns:ahyp="http://schemas.microsoft.com/office/drawing/2018/hyperlinkcolor" val="tx"/>
                    </a:ext>
                  </a:extLst>
                </a:hlinkClick>
              </a:rPr>
              <a:t>BREACHES | IEEE STANDARD | IEEE XPLORE</a:t>
            </a:r>
            <a:endParaRPr sz="1400">
              <a:latin typeface="Montserrat ExtraBold"/>
              <a:ea typeface="Montserrat ExtraBold"/>
              <a:cs typeface="Montserrat ExtraBold"/>
              <a:sym typeface="Montserrat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21" descr="$PPTXTitle"/>
          <p:cNvSpPr txBox="1">
            <a:spLocks noGrp="1"/>
          </p:cNvSpPr>
          <p:nvPr>
            <p:ph type="title"/>
          </p:nvPr>
        </p:nvSpPr>
        <p:spPr>
          <a:xfrm>
            <a:off x="597534" y="296544"/>
            <a:ext cx="2181225" cy="382787"/>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None/>
            </a:pPr>
            <a:r>
              <a:rPr lang="en-US" sz="2400" dirty="0"/>
              <a:t>PRINCIPLES</a:t>
            </a:r>
            <a:endParaRPr sz="2400" dirty="0"/>
          </a:p>
        </p:txBody>
      </p:sp>
      <p:pic>
        <p:nvPicPr>
          <p:cNvPr id="642" name="Google Shape;642;p21"/>
          <p:cNvPicPr preferRelativeResize="0"/>
          <p:nvPr/>
        </p:nvPicPr>
        <p:blipFill rotWithShape="1">
          <a:blip r:embed="rId3">
            <a:alphaModFix/>
          </a:blip>
          <a:srcRect/>
          <a:stretch/>
        </p:blipFill>
        <p:spPr>
          <a:xfrm>
            <a:off x="1000125" y="1533775"/>
            <a:ext cx="6067425" cy="3771354"/>
          </a:xfrm>
          <a:prstGeom prst="rect">
            <a:avLst/>
          </a:prstGeom>
          <a:noFill/>
          <a:ln>
            <a:noFill/>
          </a:ln>
        </p:spPr>
      </p:pic>
      <p:sp>
        <p:nvSpPr>
          <p:cNvPr id="643" name="Google Shape;643;p21"/>
          <p:cNvSpPr txBox="1"/>
          <p:nvPr/>
        </p:nvSpPr>
        <p:spPr>
          <a:xfrm>
            <a:off x="1162050" y="1704975"/>
            <a:ext cx="733425" cy="114300"/>
          </a:xfrm>
          <a:prstGeom prst="rect">
            <a:avLst/>
          </a:prstGeom>
          <a:solidFill>
            <a:srgbClr val="5D0517"/>
          </a:solidFill>
          <a:ln>
            <a:noFill/>
          </a:ln>
        </p:spPr>
        <p:txBody>
          <a:bodyPr spcFirstLastPara="1" wrap="square" lIns="0" tIns="0" rIns="0" bIns="0" anchor="t" anchorCtr="0">
            <a:spAutoFit/>
          </a:bodyPr>
          <a:lstStyle/>
          <a:p>
            <a:pPr marL="104775" lvl="0" indent="0" algn="l" rtl="0">
              <a:lnSpc>
                <a:spcPct val="94736"/>
              </a:lnSpc>
              <a:spcBef>
                <a:spcPts val="0"/>
              </a:spcBef>
              <a:spcAft>
                <a:spcPts val="0"/>
              </a:spcAft>
              <a:buNone/>
            </a:pPr>
            <a:r>
              <a:rPr lang="en-US" sz="950">
                <a:solidFill>
                  <a:srgbClr val="FFFFFF"/>
                </a:solidFill>
                <a:latin typeface="Arial"/>
                <a:ea typeface="Arial"/>
                <a:cs typeface="Arial"/>
                <a:sym typeface="Arial"/>
              </a:rPr>
              <a:t>Intelligent</a:t>
            </a:r>
            <a:endParaRPr sz="950">
              <a:latin typeface="Arial"/>
              <a:ea typeface="Arial"/>
              <a:cs typeface="Arial"/>
              <a:sym typeface="Arial"/>
            </a:endParaRPr>
          </a:p>
        </p:txBody>
      </p:sp>
      <p:sp>
        <p:nvSpPr>
          <p:cNvPr id="644" name="Google Shape;644;p21"/>
          <p:cNvSpPr/>
          <p:nvPr/>
        </p:nvSpPr>
        <p:spPr>
          <a:xfrm>
            <a:off x="609600" y="4876800"/>
            <a:ext cx="295275" cy="304800"/>
          </a:xfrm>
          <a:custGeom>
            <a:avLst/>
            <a:gdLst/>
            <a:ahLst/>
            <a:cxnLst/>
            <a:rect l="l" t="t" r="r" b="b"/>
            <a:pathLst>
              <a:path w="295275" h="304800" extrusionOk="0">
                <a:moveTo>
                  <a:pt x="147637" y="0"/>
                </a:moveTo>
                <a:lnTo>
                  <a:pt x="100974" y="7766"/>
                </a:lnTo>
                <a:lnTo>
                  <a:pt x="60446" y="29394"/>
                </a:lnTo>
                <a:lnTo>
                  <a:pt x="28486" y="62380"/>
                </a:lnTo>
                <a:lnTo>
                  <a:pt x="7527" y="104217"/>
                </a:lnTo>
                <a:lnTo>
                  <a:pt x="0" y="152400"/>
                </a:lnTo>
                <a:lnTo>
                  <a:pt x="7527" y="200582"/>
                </a:lnTo>
                <a:lnTo>
                  <a:pt x="28486" y="242419"/>
                </a:lnTo>
                <a:lnTo>
                  <a:pt x="60446" y="275405"/>
                </a:lnTo>
                <a:lnTo>
                  <a:pt x="100974" y="297033"/>
                </a:lnTo>
                <a:lnTo>
                  <a:pt x="147637" y="304800"/>
                </a:lnTo>
                <a:lnTo>
                  <a:pt x="194300" y="297033"/>
                </a:lnTo>
                <a:lnTo>
                  <a:pt x="234828" y="275405"/>
                </a:lnTo>
                <a:lnTo>
                  <a:pt x="266788" y="242419"/>
                </a:lnTo>
                <a:lnTo>
                  <a:pt x="287747" y="200582"/>
                </a:lnTo>
                <a:lnTo>
                  <a:pt x="295275" y="152400"/>
                </a:lnTo>
                <a:lnTo>
                  <a:pt x="287747" y="104217"/>
                </a:lnTo>
                <a:lnTo>
                  <a:pt x="266788" y="62380"/>
                </a:lnTo>
                <a:lnTo>
                  <a:pt x="234828" y="29394"/>
                </a:lnTo>
                <a:lnTo>
                  <a:pt x="194300" y="7766"/>
                </a:lnTo>
                <a:lnTo>
                  <a:pt x="147637" y="0"/>
                </a:lnTo>
                <a:close/>
              </a:path>
            </a:pathLst>
          </a:custGeom>
          <a:solidFill>
            <a:srgbClr val="00497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5" name="Google Shape;645;p21"/>
          <p:cNvSpPr/>
          <p:nvPr/>
        </p:nvSpPr>
        <p:spPr>
          <a:xfrm>
            <a:off x="609600" y="4324350"/>
            <a:ext cx="295275" cy="304800"/>
          </a:xfrm>
          <a:custGeom>
            <a:avLst/>
            <a:gdLst/>
            <a:ahLst/>
            <a:cxnLst/>
            <a:rect l="l" t="t" r="r" b="b"/>
            <a:pathLst>
              <a:path w="295275" h="304800" extrusionOk="0">
                <a:moveTo>
                  <a:pt x="147637" y="0"/>
                </a:moveTo>
                <a:lnTo>
                  <a:pt x="100974" y="7766"/>
                </a:lnTo>
                <a:lnTo>
                  <a:pt x="60446" y="29394"/>
                </a:lnTo>
                <a:lnTo>
                  <a:pt x="28486" y="62380"/>
                </a:lnTo>
                <a:lnTo>
                  <a:pt x="7527" y="104217"/>
                </a:lnTo>
                <a:lnTo>
                  <a:pt x="0" y="152400"/>
                </a:lnTo>
                <a:lnTo>
                  <a:pt x="7527" y="200582"/>
                </a:lnTo>
                <a:lnTo>
                  <a:pt x="28486" y="242419"/>
                </a:lnTo>
                <a:lnTo>
                  <a:pt x="60446" y="275405"/>
                </a:lnTo>
                <a:lnTo>
                  <a:pt x="100974" y="297033"/>
                </a:lnTo>
                <a:lnTo>
                  <a:pt x="147637" y="304800"/>
                </a:lnTo>
                <a:lnTo>
                  <a:pt x="194300" y="297033"/>
                </a:lnTo>
                <a:lnTo>
                  <a:pt x="234828" y="275405"/>
                </a:lnTo>
                <a:lnTo>
                  <a:pt x="266788" y="242419"/>
                </a:lnTo>
                <a:lnTo>
                  <a:pt x="287747" y="200582"/>
                </a:lnTo>
                <a:lnTo>
                  <a:pt x="295275" y="152400"/>
                </a:lnTo>
                <a:lnTo>
                  <a:pt x="287747" y="104217"/>
                </a:lnTo>
                <a:lnTo>
                  <a:pt x="266788" y="62380"/>
                </a:lnTo>
                <a:lnTo>
                  <a:pt x="234828" y="29394"/>
                </a:lnTo>
                <a:lnTo>
                  <a:pt x="194300" y="7766"/>
                </a:lnTo>
                <a:lnTo>
                  <a:pt x="147637" y="0"/>
                </a:lnTo>
                <a:close/>
              </a:path>
            </a:pathLst>
          </a:custGeom>
          <a:solidFill>
            <a:srgbClr val="00497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6" name="Google Shape;646;p21"/>
          <p:cNvSpPr/>
          <p:nvPr/>
        </p:nvSpPr>
        <p:spPr>
          <a:xfrm>
            <a:off x="609600" y="3781425"/>
            <a:ext cx="295275" cy="304800"/>
          </a:xfrm>
          <a:custGeom>
            <a:avLst/>
            <a:gdLst/>
            <a:ahLst/>
            <a:cxnLst/>
            <a:rect l="l" t="t" r="r" b="b"/>
            <a:pathLst>
              <a:path w="295275" h="304800" extrusionOk="0">
                <a:moveTo>
                  <a:pt x="147637" y="0"/>
                </a:moveTo>
                <a:lnTo>
                  <a:pt x="100974" y="7766"/>
                </a:lnTo>
                <a:lnTo>
                  <a:pt x="60446" y="29394"/>
                </a:lnTo>
                <a:lnTo>
                  <a:pt x="28486" y="62380"/>
                </a:lnTo>
                <a:lnTo>
                  <a:pt x="7527" y="104217"/>
                </a:lnTo>
                <a:lnTo>
                  <a:pt x="0" y="152400"/>
                </a:lnTo>
                <a:lnTo>
                  <a:pt x="7527" y="200582"/>
                </a:lnTo>
                <a:lnTo>
                  <a:pt x="28486" y="242419"/>
                </a:lnTo>
                <a:lnTo>
                  <a:pt x="60446" y="275405"/>
                </a:lnTo>
                <a:lnTo>
                  <a:pt x="100974" y="297033"/>
                </a:lnTo>
                <a:lnTo>
                  <a:pt x="147637" y="304800"/>
                </a:lnTo>
                <a:lnTo>
                  <a:pt x="194300" y="297033"/>
                </a:lnTo>
                <a:lnTo>
                  <a:pt x="234828" y="275405"/>
                </a:lnTo>
                <a:lnTo>
                  <a:pt x="266788" y="242419"/>
                </a:lnTo>
                <a:lnTo>
                  <a:pt x="287747" y="200582"/>
                </a:lnTo>
                <a:lnTo>
                  <a:pt x="295275" y="152400"/>
                </a:lnTo>
                <a:lnTo>
                  <a:pt x="287747" y="104217"/>
                </a:lnTo>
                <a:lnTo>
                  <a:pt x="266788" y="62380"/>
                </a:lnTo>
                <a:lnTo>
                  <a:pt x="234828" y="29394"/>
                </a:lnTo>
                <a:lnTo>
                  <a:pt x="194300" y="7766"/>
                </a:lnTo>
                <a:lnTo>
                  <a:pt x="147637" y="0"/>
                </a:lnTo>
                <a:close/>
              </a:path>
            </a:pathLst>
          </a:custGeom>
          <a:solidFill>
            <a:srgbClr val="00497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7" name="Google Shape;647;p21"/>
          <p:cNvSpPr txBox="1"/>
          <p:nvPr/>
        </p:nvSpPr>
        <p:spPr>
          <a:xfrm>
            <a:off x="687069" y="3771582"/>
            <a:ext cx="141605" cy="139573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3</a:t>
            </a:r>
            <a:endParaRPr sz="1800">
              <a:latin typeface="Arial"/>
              <a:ea typeface="Arial"/>
              <a:cs typeface="Arial"/>
              <a:sym typeface="Arial"/>
            </a:endParaRPr>
          </a:p>
          <a:p>
            <a:pPr marL="0" lvl="0" indent="0" algn="l" rtl="0">
              <a:lnSpc>
                <a:spcPct val="100000"/>
              </a:lnSpc>
              <a:spcBef>
                <a:spcPts val="50"/>
              </a:spcBef>
              <a:spcAft>
                <a:spcPts val="0"/>
              </a:spcAft>
              <a:buNone/>
            </a:pPr>
            <a:endParaRPr sz="1800">
              <a:latin typeface="Arial"/>
              <a:ea typeface="Arial"/>
              <a:cs typeface="Arial"/>
              <a:sym typeface="Arial"/>
            </a:endParaRPr>
          </a:p>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2</a:t>
            </a:r>
            <a:endParaRPr sz="1800">
              <a:latin typeface="Arial"/>
              <a:ea typeface="Arial"/>
              <a:cs typeface="Arial"/>
              <a:sym typeface="Arial"/>
            </a:endParaRPr>
          </a:p>
          <a:p>
            <a:pPr marL="0" lvl="0" indent="0" algn="l" rtl="0">
              <a:lnSpc>
                <a:spcPct val="100000"/>
              </a:lnSpc>
              <a:spcBef>
                <a:spcPts val="114"/>
              </a:spcBef>
              <a:spcAft>
                <a:spcPts val="0"/>
              </a:spcAft>
              <a:buNone/>
            </a:pPr>
            <a:endParaRPr sz="1800">
              <a:latin typeface="Arial"/>
              <a:ea typeface="Arial"/>
              <a:cs typeface="Arial"/>
              <a:sym typeface="Arial"/>
            </a:endParaRPr>
          </a:p>
          <a:p>
            <a:pPr marL="12700" lvl="0" indent="0" algn="l" rtl="0">
              <a:lnSpc>
                <a:spcPct val="100000"/>
              </a:lnSpc>
              <a:spcBef>
                <a:spcPts val="0"/>
              </a:spcBef>
              <a:spcAft>
                <a:spcPts val="0"/>
              </a:spcAft>
              <a:buNone/>
            </a:pPr>
            <a:r>
              <a:rPr lang="en-US" sz="1800">
                <a:solidFill>
                  <a:srgbClr val="FFFFFF"/>
                </a:solidFill>
                <a:latin typeface="Arial"/>
                <a:ea typeface="Arial"/>
                <a:cs typeface="Arial"/>
                <a:sym typeface="Arial"/>
              </a:rPr>
              <a:t>1</a:t>
            </a:r>
            <a:endParaRPr sz="1800">
              <a:latin typeface="Arial"/>
              <a:ea typeface="Arial"/>
              <a:cs typeface="Arial"/>
              <a:sym typeface="Arial"/>
            </a:endParaRPr>
          </a:p>
        </p:txBody>
      </p:sp>
      <p:pic>
        <p:nvPicPr>
          <p:cNvPr id="648" name="Google Shape;648;p21"/>
          <p:cNvPicPr preferRelativeResize="0"/>
          <p:nvPr/>
        </p:nvPicPr>
        <p:blipFill rotWithShape="1">
          <a:blip r:embed="rId4">
            <a:alphaModFix/>
          </a:blip>
          <a:srcRect/>
          <a:stretch/>
        </p:blipFill>
        <p:spPr>
          <a:xfrm>
            <a:off x="7381875" y="57150"/>
            <a:ext cx="4447096" cy="6115050"/>
          </a:xfrm>
          <a:prstGeom prst="rect">
            <a:avLst/>
          </a:prstGeom>
          <a:noFill/>
          <a:ln>
            <a:noFill/>
          </a:ln>
        </p:spPr>
      </p:pic>
      <p:sp>
        <p:nvSpPr>
          <p:cNvPr id="649" name="Google Shape;649;p21"/>
          <p:cNvSpPr txBox="1">
            <a:spLocks noGrp="1"/>
          </p:cNvSpPr>
          <p:nvPr>
            <p:ph type="sldNum" idx="12"/>
          </p:nvPr>
        </p:nvSpPr>
        <p:spPr>
          <a:xfrm>
            <a:off x="11431905" y="6285395"/>
            <a:ext cx="219328" cy="165100"/>
          </a:xfrm>
          <a:prstGeom prst="rect">
            <a:avLst/>
          </a:prstGeom>
          <a:noFill/>
          <a:ln>
            <a:noFill/>
          </a:ln>
        </p:spPr>
        <p:txBody>
          <a:bodyPr spcFirstLastPara="1" wrap="square" lIns="0" tIns="8875" rIns="0" bIns="0" anchor="t" anchorCtr="0">
            <a:spAutoFit/>
          </a:bodyPr>
          <a:lstStyle/>
          <a:p>
            <a:pPr marL="43815" lvl="0" indent="0" algn="l" rtl="0">
              <a:lnSpc>
                <a:spcPct val="100000"/>
              </a:lnSpc>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1">
          <a:extLst>
            <a:ext uri="{FF2B5EF4-FFF2-40B4-BE49-F238E27FC236}">
              <a16:creationId xmlns:a16="http://schemas.microsoft.com/office/drawing/2014/main" id="{9B32F6CF-E0AF-8486-FDAB-45336035DAD0}"/>
            </a:ext>
          </a:extLst>
        </p:cNvPr>
        <p:cNvGrpSpPr/>
        <p:nvPr/>
      </p:nvGrpSpPr>
      <p:grpSpPr>
        <a:xfrm>
          <a:off x="0" y="0"/>
          <a:ext cx="0" cy="0"/>
          <a:chOff x="0" y="0"/>
          <a:chExt cx="0" cy="0"/>
        </a:xfrm>
      </p:grpSpPr>
      <p:sp>
        <p:nvSpPr>
          <p:cNvPr id="792" name="Google Shape;792;p5">
            <a:extLst>
              <a:ext uri="{FF2B5EF4-FFF2-40B4-BE49-F238E27FC236}">
                <a16:creationId xmlns:a16="http://schemas.microsoft.com/office/drawing/2014/main" id="{61BDDFD6-698B-0CC3-47C0-897A2B32DD97}"/>
              </a:ext>
            </a:extLst>
          </p:cNvPr>
          <p:cNvSpPr txBox="1"/>
          <p:nvPr/>
        </p:nvSpPr>
        <p:spPr>
          <a:xfrm>
            <a:off x="9998219" y="97483"/>
            <a:ext cx="5783056" cy="203200"/>
          </a:xfrm>
          <a:prstGeom prst="rect">
            <a:avLst/>
          </a:prstGeom>
          <a:noFill/>
          <a:ln>
            <a:noFill/>
          </a:ln>
        </p:spPr>
        <p:txBody>
          <a:bodyPr spcFirstLastPara="1" wrap="square" lIns="0" tIns="0" rIns="0" bIns="0" anchor="ctr" anchorCtr="0">
            <a:normAutofit/>
          </a:bodyPr>
          <a:lstStyle/>
          <a:p>
            <a:pPr marL="0" marR="0" lvl="0" indent="0" algn="l" defTabSz="914400" rtl="0" eaLnBrk="1" fontAlgn="auto" latinLnBrk="0" hangingPunct="1">
              <a:lnSpc>
                <a:spcPct val="100000"/>
              </a:lnSpc>
              <a:spcBef>
                <a:spcPts val="0"/>
              </a:spcBef>
              <a:spcAft>
                <a:spcPts val="0"/>
              </a:spcAft>
              <a:buClr>
                <a:srgbClr val="0052CC"/>
              </a:buClr>
              <a:buSzPts val="1097"/>
              <a:buFont typeface="Source Sans 3"/>
              <a:buNone/>
              <a:tabLst/>
              <a:defRPr/>
            </a:pPr>
            <a:r>
              <a:rPr kumimoji="0" lang="en-US" sz="1097" b="0" i="0" u="none" strike="noStrike" kern="0" cap="none" spc="0" normalizeH="0" baseline="0" noProof="0" dirty="0">
                <a:ln>
                  <a:noFill/>
                </a:ln>
                <a:solidFill>
                  <a:srgbClr val="0052CC"/>
                </a:solidFill>
                <a:effectLst/>
                <a:uLnTx/>
                <a:uFillTx/>
                <a:latin typeface="Source Sans 3"/>
                <a:ea typeface="Source Sans 3"/>
                <a:cs typeface="Source Sans 3"/>
                <a:sym typeface="Source Sans 3"/>
              </a:rPr>
              <a:t>Architecture Framework</a:t>
            </a:r>
            <a:endParaRPr kumimoji="0" sz="1097" b="0" i="0" u="none" strike="noStrike" kern="0" cap="none" spc="0" normalizeH="0" baseline="0" noProof="0" dirty="0">
              <a:ln>
                <a:noFill/>
              </a:ln>
              <a:solidFill>
                <a:srgbClr val="000000"/>
              </a:solidFill>
              <a:effectLst/>
              <a:uLnTx/>
              <a:uFillTx/>
              <a:latin typeface="Arial"/>
              <a:cs typeface="Arial"/>
              <a:sym typeface="Arial"/>
            </a:endParaRPr>
          </a:p>
        </p:txBody>
      </p:sp>
      <p:sp>
        <p:nvSpPr>
          <p:cNvPr id="793" name="Google Shape;793;p5">
            <a:extLst>
              <a:ext uri="{FF2B5EF4-FFF2-40B4-BE49-F238E27FC236}">
                <a16:creationId xmlns:a16="http://schemas.microsoft.com/office/drawing/2014/main" id="{C4F884F1-4494-5560-D22D-D52895A92E5A}"/>
              </a:ext>
            </a:extLst>
          </p:cNvPr>
          <p:cNvSpPr txBox="1"/>
          <p:nvPr/>
        </p:nvSpPr>
        <p:spPr>
          <a:xfrm>
            <a:off x="541270" y="350886"/>
            <a:ext cx="5783056" cy="479227"/>
          </a:xfrm>
          <a:prstGeom prst="rect">
            <a:avLst/>
          </a:prstGeom>
          <a:noFill/>
          <a:ln>
            <a:noFill/>
          </a:ln>
        </p:spPr>
        <p:txBody>
          <a:bodyPr spcFirstLastPara="1" wrap="square" lIns="0" tIns="0" rIns="0" bIns="0" anchor="ctr" anchorCtr="0">
            <a:normAutofit/>
          </a:bodyPr>
          <a:lstStyle/>
          <a:p>
            <a:pPr marL="0" marR="0" lvl="0" indent="0" algn="l" defTabSz="914400" rtl="0" eaLnBrk="1" fontAlgn="auto" latinLnBrk="0" hangingPunct="1">
              <a:lnSpc>
                <a:spcPct val="100000"/>
              </a:lnSpc>
              <a:spcBef>
                <a:spcPts val="0"/>
              </a:spcBef>
              <a:spcAft>
                <a:spcPts val="0"/>
              </a:spcAft>
              <a:buClr>
                <a:srgbClr val="1A1F36"/>
              </a:buClr>
              <a:buSzPct val="100000"/>
              <a:buFont typeface="Playfair Display"/>
              <a:buNone/>
              <a:tabLst/>
              <a:defRPr/>
            </a:pPr>
            <a:r>
              <a:rPr kumimoji="0" lang="en-US" sz="2400" b="1" i="0" u="none" strike="noStrike" kern="0" cap="none" spc="0" normalizeH="0" baseline="0" noProof="0" dirty="0">
                <a:ln>
                  <a:noFill/>
                </a:ln>
                <a:solidFill>
                  <a:srgbClr val="1A1F36"/>
                </a:solidFill>
                <a:effectLst/>
                <a:uLnTx/>
                <a:uFillTx/>
                <a:latin typeface="Montserrat" pitchFamily="2" charset="77"/>
                <a:ea typeface="Playfair Display"/>
                <a:cs typeface="Playfair Display"/>
                <a:sym typeface="Playfair Display"/>
              </a:rPr>
              <a:t>Five Pillars of Safer Design</a:t>
            </a:r>
            <a:endParaRPr kumimoji="0" sz="2400" b="0" i="0" u="none" strike="noStrike" kern="0" cap="none" spc="0" normalizeH="0" baseline="0" noProof="0" dirty="0">
              <a:ln>
                <a:noFill/>
              </a:ln>
              <a:solidFill>
                <a:srgbClr val="000000"/>
              </a:solidFill>
              <a:effectLst/>
              <a:uLnTx/>
              <a:uFillTx/>
              <a:latin typeface="Montserrat" pitchFamily="2" charset="77"/>
              <a:cs typeface="Arial"/>
              <a:sym typeface="Arial"/>
            </a:endParaRPr>
          </a:p>
        </p:txBody>
      </p:sp>
      <p:sp>
        <p:nvSpPr>
          <p:cNvPr id="794" name="Google Shape;794;p5">
            <a:extLst>
              <a:ext uri="{FF2B5EF4-FFF2-40B4-BE49-F238E27FC236}">
                <a16:creationId xmlns:a16="http://schemas.microsoft.com/office/drawing/2014/main" id="{05A586CA-68FB-596A-07B2-592D1D16CE5C}"/>
              </a:ext>
            </a:extLst>
          </p:cNvPr>
          <p:cNvSpPr txBox="1"/>
          <p:nvPr/>
        </p:nvSpPr>
        <p:spPr>
          <a:xfrm>
            <a:off x="8259699" y="501551"/>
            <a:ext cx="3293745" cy="663476"/>
          </a:xfrm>
          <a:prstGeom prst="rect">
            <a:avLst/>
          </a:prstGeom>
          <a:noFill/>
          <a:ln>
            <a:noFill/>
          </a:ln>
        </p:spPr>
        <p:txBody>
          <a:bodyPr spcFirstLastPara="1" wrap="square" lIns="0" tIns="0" rIns="0" bIns="0" anchor="ctr" anchorCtr="0">
            <a:normAutofit/>
          </a:bodyPr>
          <a:lstStyle/>
          <a:p>
            <a:pPr marL="0" marR="0" lvl="0" indent="0" algn="r" defTabSz="914400" rtl="0" eaLnBrk="1" fontAlgn="auto" latinLnBrk="0" hangingPunct="1">
              <a:lnSpc>
                <a:spcPct val="100000"/>
              </a:lnSpc>
              <a:spcBef>
                <a:spcPts val="0"/>
              </a:spcBef>
              <a:spcAft>
                <a:spcPts val="0"/>
              </a:spcAft>
              <a:buClr>
                <a:srgbClr val="5A6B7D"/>
              </a:buClr>
              <a:buSzPts val="1297"/>
              <a:buFont typeface="Source Sans 3"/>
              <a:buNone/>
              <a:tabLst/>
              <a:defRPr/>
            </a:pPr>
            <a:r>
              <a:rPr kumimoji="0" lang="en-US" sz="1297" b="0" i="0" u="none" strike="noStrike" kern="0" cap="none" spc="0" normalizeH="0" baseline="0" noProof="0">
                <a:ln>
                  <a:noFill/>
                </a:ln>
                <a:solidFill>
                  <a:srgbClr val="5A6B7D"/>
                </a:solidFill>
                <a:effectLst/>
                <a:uLnTx/>
                <a:uFillTx/>
                <a:latin typeface="Source Sans 3"/>
                <a:ea typeface="Source Sans 3"/>
                <a:cs typeface="Source Sans 3"/>
                <a:sym typeface="Source Sans 3"/>
              </a:rPr>
              <a:t>Preserve essential public-service functions despite compromise, outage or component failure</a:t>
            </a:r>
            <a:endParaRPr kumimoji="0" sz="1297" b="0" i="0" u="none" strike="noStrike" kern="0" cap="none" spc="0" normalizeH="0" baseline="0" noProof="0">
              <a:ln>
                <a:noFill/>
              </a:ln>
              <a:solidFill>
                <a:srgbClr val="000000"/>
              </a:solidFill>
              <a:effectLst/>
              <a:uLnTx/>
              <a:uFillTx/>
              <a:latin typeface="Arial"/>
              <a:cs typeface="Arial"/>
              <a:sym typeface="Arial"/>
            </a:endParaRPr>
          </a:p>
        </p:txBody>
      </p:sp>
      <p:sp>
        <p:nvSpPr>
          <p:cNvPr id="795" name="Google Shape;795;p5">
            <a:extLst>
              <a:ext uri="{FF2B5EF4-FFF2-40B4-BE49-F238E27FC236}">
                <a16:creationId xmlns:a16="http://schemas.microsoft.com/office/drawing/2014/main" id="{35FF90D7-9C07-2188-D4F2-3A5C23A2B3A0}"/>
              </a:ext>
            </a:extLst>
          </p:cNvPr>
          <p:cNvSpPr/>
          <p:nvPr/>
        </p:nvSpPr>
        <p:spPr>
          <a:xfrm>
            <a:off x="60817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pic>
        <p:nvPicPr>
          <p:cNvPr id="796" name="Google Shape;796;p5" descr="preencoded.png">
            <a:extLst>
              <a:ext uri="{FF2B5EF4-FFF2-40B4-BE49-F238E27FC236}">
                <a16:creationId xmlns:a16="http://schemas.microsoft.com/office/drawing/2014/main" id="{A0F8A48F-C8DA-4392-869C-138000E5C2F5}"/>
              </a:ext>
            </a:extLst>
          </p:cNvPr>
          <p:cNvPicPr preferRelativeResize="0"/>
          <p:nvPr/>
        </p:nvPicPr>
        <p:blipFill rotWithShape="1">
          <a:blip r:embed="rId3">
            <a:alphaModFix/>
          </a:blip>
          <a:srcRect/>
          <a:stretch/>
        </p:blipFill>
        <p:spPr>
          <a:xfrm>
            <a:off x="2163104" y="1984772"/>
            <a:ext cx="437055" cy="438150"/>
          </a:xfrm>
          <a:prstGeom prst="rect">
            <a:avLst/>
          </a:prstGeom>
          <a:noFill/>
          <a:ln>
            <a:noFill/>
          </a:ln>
        </p:spPr>
      </p:pic>
      <p:sp>
        <p:nvSpPr>
          <p:cNvPr id="797" name="Google Shape;797;p5">
            <a:extLst>
              <a:ext uri="{FF2B5EF4-FFF2-40B4-BE49-F238E27FC236}">
                <a16:creationId xmlns:a16="http://schemas.microsoft.com/office/drawing/2014/main" id="{D2508616-7A5E-21C9-54F0-89D53704A47C}"/>
              </a:ext>
            </a:extLst>
          </p:cNvPr>
          <p:cNvSpPr txBox="1"/>
          <p:nvPr/>
        </p:nvSpPr>
        <p:spPr>
          <a:xfrm>
            <a:off x="1466350" y="2575322"/>
            <a:ext cx="1830562" cy="240010"/>
          </a:xfrm>
          <a:prstGeom prst="rect">
            <a:avLst/>
          </a:prstGeom>
          <a:noFill/>
          <a:ln>
            <a:noFill/>
          </a:ln>
        </p:spPr>
        <p:txBody>
          <a:bodyPr spcFirstLastPara="1" wrap="square" lIns="0" tIns="0" rIns="0" bIns="0" anchor="ctr"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
                <a:srgbClr val="1A1F36"/>
              </a:buClr>
              <a:buSzPts val="1745"/>
              <a:buFont typeface="Playfair Display"/>
              <a:buNone/>
              <a:tabLst/>
              <a:defRPr/>
            </a:pPr>
            <a:r>
              <a:rPr kumimoji="0" lang="en-US" sz="1746" b="1" i="0" u="none" strike="noStrike" kern="0" cap="none" spc="0" normalizeH="0" baseline="0" noProof="0">
                <a:ln>
                  <a:noFill/>
                </a:ln>
                <a:solidFill>
                  <a:srgbClr val="1A1F36"/>
                </a:solidFill>
                <a:effectLst/>
                <a:uLnTx/>
                <a:uFillTx/>
                <a:latin typeface="Playfair Display"/>
                <a:ea typeface="Playfair Display"/>
                <a:cs typeface="Playfair Display"/>
                <a:sym typeface="Playfair Display"/>
              </a:rPr>
              <a:t>Human Centricity</a:t>
            </a:r>
            <a:endParaRPr kumimoji="0" sz="1746" b="0" i="0" u="none" strike="noStrike" kern="0" cap="none" spc="0" normalizeH="0" baseline="0" noProof="0">
              <a:ln>
                <a:noFill/>
              </a:ln>
              <a:solidFill>
                <a:srgbClr val="000000"/>
              </a:solidFill>
              <a:effectLst/>
              <a:uLnTx/>
              <a:uFillTx/>
              <a:latin typeface="Arial"/>
              <a:cs typeface="Arial"/>
              <a:sym typeface="Arial"/>
            </a:endParaRPr>
          </a:p>
        </p:txBody>
      </p:sp>
      <p:sp>
        <p:nvSpPr>
          <p:cNvPr id="798" name="Google Shape;798;p5">
            <a:extLst>
              <a:ext uri="{FF2B5EF4-FFF2-40B4-BE49-F238E27FC236}">
                <a16:creationId xmlns:a16="http://schemas.microsoft.com/office/drawing/2014/main" id="{905D5E32-2227-5491-935F-4FA86174F0E0}"/>
              </a:ext>
            </a:extLst>
          </p:cNvPr>
          <p:cNvSpPr txBox="1"/>
          <p:nvPr/>
        </p:nvSpPr>
        <p:spPr>
          <a:xfrm>
            <a:off x="836203" y="2891532"/>
            <a:ext cx="3090954" cy="452438"/>
          </a:xfrm>
          <a:prstGeom prst="rect">
            <a:avLst/>
          </a:prstGeom>
          <a:noFill/>
          <a:ln>
            <a:noFill/>
          </a:ln>
        </p:spPr>
        <p:txBody>
          <a:bodyPr spcFirstLastPara="1" wrap="square" lIns="0" tIns="0" rIns="0" bIns="0" anchor="ctr" anchorCtr="0">
            <a:normAutofit/>
          </a:bodyPr>
          <a:lstStyle/>
          <a:p>
            <a:pPr marL="0" marR="0" lvl="0" indent="0" algn="ctr" defTabSz="914400" rtl="0" eaLnBrk="1" fontAlgn="auto" latinLnBrk="0" hangingPunct="1">
              <a:lnSpc>
                <a:spcPct val="100000"/>
              </a:lnSpc>
              <a:spcBef>
                <a:spcPts val="0"/>
              </a:spcBef>
              <a:spcAft>
                <a:spcPts val="0"/>
              </a:spcAft>
              <a:buClr>
                <a:srgbClr val="5A6B7D"/>
              </a:buClr>
              <a:buSzPts val="1347"/>
              <a:buFont typeface="Source Sans 3"/>
              <a:buNone/>
              <a:tabLst/>
              <a:defRPr/>
            </a:pPr>
            <a:r>
              <a:rPr kumimoji="0" lang="en-US" sz="1347" b="0" i="0" u="none" strike="noStrike" kern="0" cap="none" spc="0" normalizeH="0" baseline="0" noProof="0">
                <a:ln>
                  <a:noFill/>
                </a:ln>
                <a:solidFill>
                  <a:srgbClr val="5A6B7D"/>
                </a:solidFill>
                <a:effectLst/>
                <a:uLnTx/>
                <a:uFillTx/>
                <a:latin typeface="Source Sans 3"/>
                <a:ea typeface="Source Sans 3"/>
                <a:cs typeface="Source Sans 3"/>
                <a:sym typeface="Source Sans 3"/>
              </a:rPr>
              <a:t>Rights, access and redress as measurable design rules</a:t>
            </a:r>
            <a:endParaRPr kumimoji="0" sz="1347" b="0" i="0" u="none" strike="noStrike" kern="0" cap="none" spc="0" normalizeH="0" baseline="0" noProof="0">
              <a:ln>
                <a:noFill/>
              </a:ln>
              <a:solidFill>
                <a:srgbClr val="000000"/>
              </a:solidFill>
              <a:effectLst/>
              <a:uLnTx/>
              <a:uFillTx/>
              <a:latin typeface="Arial"/>
              <a:cs typeface="Arial"/>
              <a:sym typeface="Arial"/>
            </a:endParaRPr>
          </a:p>
        </p:txBody>
      </p:sp>
      <p:sp>
        <p:nvSpPr>
          <p:cNvPr id="799" name="Google Shape;799;p5">
            <a:extLst>
              <a:ext uri="{FF2B5EF4-FFF2-40B4-BE49-F238E27FC236}">
                <a16:creationId xmlns:a16="http://schemas.microsoft.com/office/drawing/2014/main" id="{0D370A15-1749-C966-C8A2-C7453D4C41A0}"/>
              </a:ext>
            </a:extLst>
          </p:cNvPr>
          <p:cNvSpPr/>
          <p:nvPr/>
        </p:nvSpPr>
        <p:spPr>
          <a:xfrm>
            <a:off x="430720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pic>
        <p:nvPicPr>
          <p:cNvPr id="800" name="Google Shape;800;p5" descr="preencoded.png">
            <a:extLst>
              <a:ext uri="{FF2B5EF4-FFF2-40B4-BE49-F238E27FC236}">
                <a16:creationId xmlns:a16="http://schemas.microsoft.com/office/drawing/2014/main" id="{AA2A1FD1-0316-7458-01F4-0796391DC704}"/>
              </a:ext>
            </a:extLst>
          </p:cNvPr>
          <p:cNvPicPr preferRelativeResize="0"/>
          <p:nvPr/>
        </p:nvPicPr>
        <p:blipFill rotWithShape="1">
          <a:blip r:embed="rId4">
            <a:alphaModFix/>
          </a:blip>
          <a:srcRect/>
          <a:stretch/>
        </p:blipFill>
        <p:spPr>
          <a:xfrm>
            <a:off x="5862134" y="1984772"/>
            <a:ext cx="437055" cy="438150"/>
          </a:xfrm>
          <a:prstGeom prst="rect">
            <a:avLst/>
          </a:prstGeom>
          <a:noFill/>
          <a:ln>
            <a:noFill/>
          </a:ln>
        </p:spPr>
      </p:pic>
      <p:sp>
        <p:nvSpPr>
          <p:cNvPr id="801" name="Google Shape;801;p5">
            <a:extLst>
              <a:ext uri="{FF2B5EF4-FFF2-40B4-BE49-F238E27FC236}">
                <a16:creationId xmlns:a16="http://schemas.microsoft.com/office/drawing/2014/main" id="{4372B06F-5271-4E53-E4FF-A1DE9156D34B}"/>
              </a:ext>
            </a:extLst>
          </p:cNvPr>
          <p:cNvSpPr txBox="1"/>
          <p:nvPr/>
        </p:nvSpPr>
        <p:spPr>
          <a:xfrm>
            <a:off x="4946853" y="2575322"/>
            <a:ext cx="2267617" cy="240010"/>
          </a:xfrm>
          <a:prstGeom prst="rect">
            <a:avLst/>
          </a:prstGeom>
          <a:noFill/>
          <a:ln>
            <a:noFill/>
          </a:ln>
        </p:spPr>
        <p:txBody>
          <a:bodyPr spcFirstLastPara="1" wrap="square" lIns="0" tIns="0" rIns="0" bIns="0" anchor="ctr"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
                <a:srgbClr val="1A1F36"/>
              </a:buClr>
              <a:buSzPts val="1745"/>
              <a:buFont typeface="Playfair Display"/>
              <a:buNone/>
              <a:tabLst/>
              <a:defRPr/>
            </a:pPr>
            <a:r>
              <a:rPr kumimoji="0" lang="en-US" sz="1746" b="1" i="0" u="none" strike="noStrike" kern="0" cap="none" spc="0" normalizeH="0" baseline="0" noProof="0">
                <a:ln>
                  <a:noFill/>
                </a:ln>
                <a:solidFill>
                  <a:srgbClr val="1A1F36"/>
                </a:solidFill>
                <a:effectLst/>
                <a:uLnTx/>
                <a:uFillTx/>
                <a:latin typeface="Playfair Display"/>
                <a:ea typeface="Playfair Display"/>
                <a:cs typeface="Playfair Display"/>
                <a:sym typeface="Playfair Display"/>
              </a:rPr>
              <a:t>Decentralized Identity</a:t>
            </a:r>
            <a:endParaRPr kumimoji="0" sz="1746" b="0" i="0" u="none" strike="noStrike" kern="0" cap="none" spc="0" normalizeH="0" baseline="0" noProof="0">
              <a:ln>
                <a:noFill/>
              </a:ln>
              <a:solidFill>
                <a:srgbClr val="000000"/>
              </a:solidFill>
              <a:effectLst/>
              <a:uLnTx/>
              <a:uFillTx/>
              <a:latin typeface="Arial"/>
              <a:cs typeface="Arial"/>
              <a:sym typeface="Arial"/>
            </a:endParaRPr>
          </a:p>
        </p:txBody>
      </p:sp>
      <p:sp>
        <p:nvSpPr>
          <p:cNvPr id="802" name="Google Shape;802;p5">
            <a:extLst>
              <a:ext uri="{FF2B5EF4-FFF2-40B4-BE49-F238E27FC236}">
                <a16:creationId xmlns:a16="http://schemas.microsoft.com/office/drawing/2014/main" id="{F3CC69FB-3C27-5929-A00F-19A1665B4ED7}"/>
              </a:ext>
            </a:extLst>
          </p:cNvPr>
          <p:cNvSpPr txBox="1"/>
          <p:nvPr/>
        </p:nvSpPr>
        <p:spPr>
          <a:xfrm>
            <a:off x="4535234" y="2891532"/>
            <a:ext cx="3090954" cy="452438"/>
          </a:xfrm>
          <a:prstGeom prst="rect">
            <a:avLst/>
          </a:prstGeom>
          <a:noFill/>
          <a:ln>
            <a:noFill/>
          </a:ln>
        </p:spPr>
        <p:txBody>
          <a:bodyPr spcFirstLastPara="1" wrap="square" lIns="0" tIns="0" rIns="0" bIns="0" anchor="ctr" anchorCtr="0">
            <a:normAutofit/>
          </a:bodyPr>
          <a:lstStyle/>
          <a:p>
            <a:pPr marL="0" marR="0" lvl="0" indent="0" algn="ctr" defTabSz="914400" rtl="0" eaLnBrk="1" fontAlgn="auto" latinLnBrk="0" hangingPunct="1">
              <a:lnSpc>
                <a:spcPct val="100000"/>
              </a:lnSpc>
              <a:spcBef>
                <a:spcPts val="0"/>
              </a:spcBef>
              <a:spcAft>
                <a:spcPts val="0"/>
              </a:spcAft>
              <a:buClr>
                <a:srgbClr val="5A6B7D"/>
              </a:buClr>
              <a:buSzPts val="1347"/>
              <a:buFont typeface="Source Sans 3"/>
              <a:buNone/>
              <a:tabLst/>
              <a:defRPr/>
            </a:pPr>
            <a:r>
              <a:rPr kumimoji="0" lang="en-US" sz="1347" b="0" i="0" u="none" strike="noStrike" kern="0" cap="none" spc="0" normalizeH="0" baseline="0" noProof="0">
                <a:ln>
                  <a:noFill/>
                </a:ln>
                <a:solidFill>
                  <a:srgbClr val="5A6B7D"/>
                </a:solidFill>
                <a:effectLst/>
                <a:uLnTx/>
                <a:uFillTx/>
                <a:latin typeface="Source Sans 3"/>
                <a:ea typeface="Source Sans 3"/>
                <a:cs typeface="Source Sans 3"/>
                <a:sym typeface="Source Sans 3"/>
              </a:rPr>
              <a:t>Verifiable credentials, selective disclosure, no single provider</a:t>
            </a:r>
            <a:endParaRPr kumimoji="0" sz="1347" b="0" i="0" u="none" strike="noStrike" kern="0" cap="none" spc="0" normalizeH="0" baseline="0" noProof="0">
              <a:ln>
                <a:noFill/>
              </a:ln>
              <a:solidFill>
                <a:srgbClr val="000000"/>
              </a:solidFill>
              <a:effectLst/>
              <a:uLnTx/>
              <a:uFillTx/>
              <a:latin typeface="Arial"/>
              <a:cs typeface="Arial"/>
              <a:sym typeface="Arial"/>
            </a:endParaRPr>
          </a:p>
        </p:txBody>
      </p:sp>
      <p:sp>
        <p:nvSpPr>
          <p:cNvPr id="803" name="Google Shape;803;p5">
            <a:extLst>
              <a:ext uri="{FF2B5EF4-FFF2-40B4-BE49-F238E27FC236}">
                <a16:creationId xmlns:a16="http://schemas.microsoft.com/office/drawing/2014/main" id="{3C92F7A3-CA84-F2B2-5587-CD95ED620F17}"/>
              </a:ext>
            </a:extLst>
          </p:cNvPr>
          <p:cNvSpPr/>
          <p:nvPr/>
        </p:nvSpPr>
        <p:spPr>
          <a:xfrm>
            <a:off x="800623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pic>
        <p:nvPicPr>
          <p:cNvPr id="804" name="Google Shape;804;p5" descr="preencoded.png">
            <a:extLst>
              <a:ext uri="{FF2B5EF4-FFF2-40B4-BE49-F238E27FC236}">
                <a16:creationId xmlns:a16="http://schemas.microsoft.com/office/drawing/2014/main" id="{577B08C7-97A6-5D33-7FE2-1C8190FEB420}"/>
              </a:ext>
            </a:extLst>
          </p:cNvPr>
          <p:cNvPicPr preferRelativeResize="0"/>
          <p:nvPr/>
        </p:nvPicPr>
        <p:blipFill rotWithShape="1">
          <a:blip r:embed="rId5">
            <a:alphaModFix/>
          </a:blip>
          <a:srcRect/>
          <a:stretch/>
        </p:blipFill>
        <p:spPr>
          <a:xfrm>
            <a:off x="9561164" y="1984772"/>
            <a:ext cx="437055" cy="438150"/>
          </a:xfrm>
          <a:prstGeom prst="rect">
            <a:avLst/>
          </a:prstGeom>
          <a:noFill/>
          <a:ln>
            <a:noFill/>
          </a:ln>
        </p:spPr>
      </p:pic>
      <p:sp>
        <p:nvSpPr>
          <p:cNvPr id="805" name="Google Shape;805;p5">
            <a:extLst>
              <a:ext uri="{FF2B5EF4-FFF2-40B4-BE49-F238E27FC236}">
                <a16:creationId xmlns:a16="http://schemas.microsoft.com/office/drawing/2014/main" id="{3E3029AE-7C98-685C-2FC7-D4371A8D2D47}"/>
              </a:ext>
            </a:extLst>
          </p:cNvPr>
          <p:cNvSpPr txBox="1"/>
          <p:nvPr/>
        </p:nvSpPr>
        <p:spPr>
          <a:xfrm>
            <a:off x="8607878" y="2575322"/>
            <a:ext cx="2343626" cy="240010"/>
          </a:xfrm>
          <a:prstGeom prst="rect">
            <a:avLst/>
          </a:prstGeom>
          <a:noFill/>
          <a:ln>
            <a:noFill/>
          </a:ln>
        </p:spPr>
        <p:txBody>
          <a:bodyPr spcFirstLastPara="1" wrap="square" lIns="0" tIns="0" rIns="0" bIns="0" anchor="ctr"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
                <a:srgbClr val="1A1F36"/>
              </a:buClr>
              <a:buSzPts val="1745"/>
              <a:buFont typeface="Playfair Display"/>
              <a:buNone/>
              <a:tabLst/>
              <a:defRPr/>
            </a:pPr>
            <a:r>
              <a:rPr kumimoji="0" lang="en-US" sz="1746" b="1" i="0" u="none" strike="noStrike" kern="0" cap="none" spc="0" normalizeH="0" baseline="0" noProof="0">
                <a:ln>
                  <a:noFill/>
                </a:ln>
                <a:solidFill>
                  <a:srgbClr val="1A1F36"/>
                </a:solidFill>
                <a:effectLst/>
                <a:uLnTx/>
                <a:uFillTx/>
                <a:latin typeface="Playfair Display"/>
                <a:ea typeface="Playfair Display"/>
                <a:cs typeface="Playfair Display"/>
                <a:sym typeface="Playfair Display"/>
              </a:rPr>
              <a:t>Distributed Processing</a:t>
            </a:r>
            <a:endParaRPr kumimoji="0" sz="1746" b="0" i="0" u="none" strike="noStrike" kern="0" cap="none" spc="0" normalizeH="0" baseline="0" noProof="0">
              <a:ln>
                <a:noFill/>
              </a:ln>
              <a:solidFill>
                <a:srgbClr val="000000"/>
              </a:solidFill>
              <a:effectLst/>
              <a:uLnTx/>
              <a:uFillTx/>
              <a:latin typeface="Arial"/>
              <a:cs typeface="Arial"/>
              <a:sym typeface="Arial"/>
            </a:endParaRPr>
          </a:p>
        </p:txBody>
      </p:sp>
      <p:sp>
        <p:nvSpPr>
          <p:cNvPr id="806" name="Google Shape;806;p5">
            <a:extLst>
              <a:ext uri="{FF2B5EF4-FFF2-40B4-BE49-F238E27FC236}">
                <a16:creationId xmlns:a16="http://schemas.microsoft.com/office/drawing/2014/main" id="{24179899-5C6E-0079-3B25-E08456609DF7}"/>
              </a:ext>
            </a:extLst>
          </p:cNvPr>
          <p:cNvSpPr txBox="1"/>
          <p:nvPr/>
        </p:nvSpPr>
        <p:spPr>
          <a:xfrm>
            <a:off x="8234264" y="2891532"/>
            <a:ext cx="3090954" cy="452438"/>
          </a:xfrm>
          <a:prstGeom prst="rect">
            <a:avLst/>
          </a:prstGeom>
          <a:noFill/>
          <a:ln>
            <a:noFill/>
          </a:ln>
        </p:spPr>
        <p:txBody>
          <a:bodyPr spcFirstLastPara="1" wrap="square" lIns="0" tIns="0" rIns="0" bIns="0" anchor="ctr" anchorCtr="0">
            <a:normAutofit/>
          </a:bodyPr>
          <a:lstStyle/>
          <a:p>
            <a:pPr marL="0" marR="0" lvl="0" indent="0" algn="ctr" defTabSz="914400" rtl="0" eaLnBrk="1" fontAlgn="auto" latinLnBrk="0" hangingPunct="1">
              <a:lnSpc>
                <a:spcPct val="100000"/>
              </a:lnSpc>
              <a:spcBef>
                <a:spcPts val="0"/>
              </a:spcBef>
              <a:spcAft>
                <a:spcPts val="0"/>
              </a:spcAft>
              <a:buClr>
                <a:srgbClr val="5A6B7D"/>
              </a:buClr>
              <a:buSzPts val="1347"/>
              <a:buFont typeface="Source Sans 3"/>
              <a:buNone/>
              <a:tabLst/>
              <a:defRPr/>
            </a:pPr>
            <a:r>
              <a:rPr kumimoji="0" lang="en-US" sz="1347" b="0" i="0" u="none" strike="noStrike" kern="0" cap="none" spc="0" normalizeH="0" baseline="0" noProof="0">
                <a:ln>
                  <a:noFill/>
                </a:ln>
                <a:solidFill>
                  <a:srgbClr val="5A6B7D"/>
                </a:solidFill>
                <a:effectLst/>
                <a:uLnTx/>
                <a:uFillTx/>
                <a:latin typeface="Source Sans 3"/>
                <a:ea typeface="Source Sans 3"/>
                <a:cs typeface="Source Sans 3"/>
                <a:sym typeface="Source Sans 3"/>
              </a:rPr>
              <a:t>Edge and local processing without losing federation</a:t>
            </a:r>
            <a:endParaRPr kumimoji="0" sz="1347" b="0" i="0" u="none" strike="noStrike" kern="0" cap="none" spc="0" normalizeH="0" baseline="0" noProof="0">
              <a:ln>
                <a:noFill/>
              </a:ln>
              <a:solidFill>
                <a:srgbClr val="000000"/>
              </a:solidFill>
              <a:effectLst/>
              <a:uLnTx/>
              <a:uFillTx/>
              <a:latin typeface="Arial"/>
              <a:cs typeface="Arial"/>
              <a:sym typeface="Arial"/>
            </a:endParaRPr>
          </a:p>
        </p:txBody>
      </p:sp>
      <p:sp>
        <p:nvSpPr>
          <p:cNvPr id="807" name="Google Shape;807;p5">
            <a:extLst>
              <a:ext uri="{FF2B5EF4-FFF2-40B4-BE49-F238E27FC236}">
                <a16:creationId xmlns:a16="http://schemas.microsoft.com/office/drawing/2014/main" id="{B6A61E65-4FCE-A156-6B2E-E2D1F5DD5AD4}"/>
              </a:ext>
            </a:extLst>
          </p:cNvPr>
          <p:cNvSpPr/>
          <p:nvPr/>
        </p:nvSpPr>
        <p:spPr>
          <a:xfrm>
            <a:off x="2457739" y="380424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pic>
        <p:nvPicPr>
          <p:cNvPr id="808" name="Google Shape;808;p5" descr="preencoded.png">
            <a:extLst>
              <a:ext uri="{FF2B5EF4-FFF2-40B4-BE49-F238E27FC236}">
                <a16:creationId xmlns:a16="http://schemas.microsoft.com/office/drawing/2014/main" id="{65AFBD14-6EFC-A336-DB3B-0EC8A190989F}"/>
              </a:ext>
            </a:extLst>
          </p:cNvPr>
          <p:cNvPicPr preferRelativeResize="0"/>
          <p:nvPr/>
        </p:nvPicPr>
        <p:blipFill rotWithShape="1">
          <a:blip r:embed="rId6">
            <a:alphaModFix/>
          </a:blip>
          <a:srcRect/>
          <a:stretch/>
        </p:blipFill>
        <p:spPr>
          <a:xfrm>
            <a:off x="4012668" y="4112022"/>
            <a:ext cx="437055" cy="438150"/>
          </a:xfrm>
          <a:prstGeom prst="rect">
            <a:avLst/>
          </a:prstGeom>
          <a:noFill/>
          <a:ln>
            <a:noFill/>
          </a:ln>
        </p:spPr>
      </p:pic>
      <p:sp>
        <p:nvSpPr>
          <p:cNvPr id="809" name="Google Shape;809;p5">
            <a:extLst>
              <a:ext uri="{FF2B5EF4-FFF2-40B4-BE49-F238E27FC236}">
                <a16:creationId xmlns:a16="http://schemas.microsoft.com/office/drawing/2014/main" id="{5469F80F-173A-90A3-3FD4-B947554E79A2}"/>
              </a:ext>
            </a:extLst>
          </p:cNvPr>
          <p:cNvSpPr txBox="1"/>
          <p:nvPr/>
        </p:nvSpPr>
        <p:spPr>
          <a:xfrm>
            <a:off x="2989707" y="4702572"/>
            <a:ext cx="2482977" cy="240010"/>
          </a:xfrm>
          <a:prstGeom prst="rect">
            <a:avLst/>
          </a:prstGeom>
          <a:noFill/>
          <a:ln>
            <a:noFill/>
          </a:ln>
        </p:spPr>
        <p:txBody>
          <a:bodyPr spcFirstLastPara="1" wrap="square" lIns="0" tIns="0" rIns="0" bIns="0" anchor="ctr"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
                <a:srgbClr val="1A1F36"/>
              </a:buClr>
              <a:buSzPts val="1745"/>
              <a:buFont typeface="Playfair Display"/>
              <a:buNone/>
              <a:tabLst/>
              <a:defRPr/>
            </a:pPr>
            <a:r>
              <a:rPr kumimoji="0" lang="en-US" sz="1746" b="1" i="0" u="none" strike="noStrike" kern="0" cap="none" spc="0" normalizeH="0" baseline="0" noProof="0">
                <a:ln>
                  <a:noFill/>
                </a:ln>
                <a:solidFill>
                  <a:srgbClr val="1A1F36"/>
                </a:solidFill>
                <a:effectLst/>
                <a:uLnTx/>
                <a:uFillTx/>
                <a:latin typeface="Playfair Display"/>
                <a:ea typeface="Playfair Display"/>
                <a:cs typeface="Playfair Display"/>
                <a:sym typeface="Playfair Display"/>
              </a:rPr>
              <a:t>Heterogeneous Controls</a:t>
            </a:r>
            <a:endParaRPr kumimoji="0" sz="1746" b="0" i="0" u="none" strike="noStrike" kern="0" cap="none" spc="0" normalizeH="0" baseline="0" noProof="0">
              <a:ln>
                <a:noFill/>
              </a:ln>
              <a:solidFill>
                <a:srgbClr val="000000"/>
              </a:solidFill>
              <a:effectLst/>
              <a:uLnTx/>
              <a:uFillTx/>
              <a:latin typeface="Arial"/>
              <a:cs typeface="Arial"/>
              <a:sym typeface="Arial"/>
            </a:endParaRPr>
          </a:p>
        </p:txBody>
      </p:sp>
      <p:sp>
        <p:nvSpPr>
          <p:cNvPr id="810" name="Google Shape;810;p5">
            <a:extLst>
              <a:ext uri="{FF2B5EF4-FFF2-40B4-BE49-F238E27FC236}">
                <a16:creationId xmlns:a16="http://schemas.microsoft.com/office/drawing/2014/main" id="{5A1271C0-227E-471F-5B47-D1C14610E926}"/>
              </a:ext>
            </a:extLst>
          </p:cNvPr>
          <p:cNvSpPr txBox="1"/>
          <p:nvPr/>
        </p:nvSpPr>
        <p:spPr>
          <a:xfrm>
            <a:off x="2685768" y="5018782"/>
            <a:ext cx="3090954" cy="452438"/>
          </a:xfrm>
          <a:prstGeom prst="rect">
            <a:avLst/>
          </a:prstGeom>
          <a:noFill/>
          <a:ln>
            <a:noFill/>
          </a:ln>
        </p:spPr>
        <p:txBody>
          <a:bodyPr spcFirstLastPara="1" wrap="square" lIns="0" tIns="0" rIns="0" bIns="0" anchor="ctr" anchorCtr="0">
            <a:normAutofit/>
          </a:bodyPr>
          <a:lstStyle/>
          <a:p>
            <a:pPr marL="0" marR="0" lvl="0" indent="0" algn="ctr" defTabSz="914400" rtl="0" eaLnBrk="1" fontAlgn="auto" latinLnBrk="0" hangingPunct="1">
              <a:lnSpc>
                <a:spcPct val="100000"/>
              </a:lnSpc>
              <a:spcBef>
                <a:spcPts val="0"/>
              </a:spcBef>
              <a:spcAft>
                <a:spcPts val="0"/>
              </a:spcAft>
              <a:buClr>
                <a:srgbClr val="5A6B7D"/>
              </a:buClr>
              <a:buSzPts val="1347"/>
              <a:buFont typeface="Source Sans 3"/>
              <a:buNone/>
              <a:tabLst/>
              <a:defRPr/>
            </a:pPr>
            <a:r>
              <a:rPr kumimoji="0" lang="en-US" sz="1347" b="0" i="0" u="none" strike="noStrike" kern="0" cap="none" spc="0" normalizeH="0" baseline="0" noProof="0">
                <a:ln>
                  <a:noFill/>
                </a:ln>
                <a:solidFill>
                  <a:srgbClr val="5A6B7D"/>
                </a:solidFill>
                <a:effectLst/>
                <a:uLnTx/>
                <a:uFillTx/>
                <a:latin typeface="Source Sans 3"/>
                <a:ea typeface="Source Sans 3"/>
                <a:cs typeface="Source Sans 3"/>
                <a:sym typeface="Source Sans 3"/>
              </a:rPr>
              <a:t>No single vulnerability defeats every safeguard</a:t>
            </a:r>
            <a:endParaRPr kumimoji="0" sz="1347" b="0" i="0" u="none" strike="noStrike" kern="0" cap="none" spc="0" normalizeH="0" baseline="0" noProof="0">
              <a:ln>
                <a:noFill/>
              </a:ln>
              <a:solidFill>
                <a:srgbClr val="000000"/>
              </a:solidFill>
              <a:effectLst/>
              <a:uLnTx/>
              <a:uFillTx/>
              <a:latin typeface="Arial"/>
              <a:cs typeface="Arial"/>
              <a:sym typeface="Arial"/>
            </a:endParaRPr>
          </a:p>
        </p:txBody>
      </p:sp>
      <p:sp>
        <p:nvSpPr>
          <p:cNvPr id="811" name="Google Shape;811;p5">
            <a:extLst>
              <a:ext uri="{FF2B5EF4-FFF2-40B4-BE49-F238E27FC236}">
                <a16:creationId xmlns:a16="http://schemas.microsoft.com/office/drawing/2014/main" id="{0C0CD2C0-8F72-86D5-763B-81844B48684F}"/>
              </a:ext>
            </a:extLst>
          </p:cNvPr>
          <p:cNvSpPr/>
          <p:nvPr/>
        </p:nvSpPr>
        <p:spPr>
          <a:xfrm>
            <a:off x="6156770" y="380424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pic>
        <p:nvPicPr>
          <p:cNvPr id="812" name="Google Shape;812;p5" descr="preencoded.png">
            <a:extLst>
              <a:ext uri="{FF2B5EF4-FFF2-40B4-BE49-F238E27FC236}">
                <a16:creationId xmlns:a16="http://schemas.microsoft.com/office/drawing/2014/main" id="{1F38EFAB-EE8B-FEB6-C5EB-31C1AE04CAC3}"/>
              </a:ext>
            </a:extLst>
          </p:cNvPr>
          <p:cNvPicPr preferRelativeResize="0"/>
          <p:nvPr/>
        </p:nvPicPr>
        <p:blipFill rotWithShape="1">
          <a:blip r:embed="rId7">
            <a:alphaModFix/>
          </a:blip>
          <a:srcRect/>
          <a:stretch/>
        </p:blipFill>
        <p:spPr>
          <a:xfrm>
            <a:off x="7711698" y="4112022"/>
            <a:ext cx="437055" cy="438150"/>
          </a:xfrm>
          <a:prstGeom prst="rect">
            <a:avLst/>
          </a:prstGeom>
          <a:noFill/>
          <a:ln>
            <a:noFill/>
          </a:ln>
        </p:spPr>
      </p:pic>
      <p:sp>
        <p:nvSpPr>
          <p:cNvPr id="813" name="Google Shape;813;p5">
            <a:extLst>
              <a:ext uri="{FF2B5EF4-FFF2-40B4-BE49-F238E27FC236}">
                <a16:creationId xmlns:a16="http://schemas.microsoft.com/office/drawing/2014/main" id="{F657EBD5-5A3C-F174-49AC-E90602779C77}"/>
              </a:ext>
            </a:extLst>
          </p:cNvPr>
          <p:cNvSpPr txBox="1"/>
          <p:nvPr/>
        </p:nvSpPr>
        <p:spPr>
          <a:xfrm>
            <a:off x="6847090" y="4702572"/>
            <a:ext cx="2166271" cy="240010"/>
          </a:xfrm>
          <a:prstGeom prst="rect">
            <a:avLst/>
          </a:prstGeom>
          <a:noFill/>
          <a:ln>
            <a:noFill/>
          </a:ln>
        </p:spPr>
        <p:txBody>
          <a:bodyPr spcFirstLastPara="1" wrap="square" lIns="0" tIns="0" rIns="0" bIns="0" anchor="ctr" anchorCtr="0">
            <a:normAutofit fontScale="92500" lnSpcReduction="10000"/>
          </a:bodyPr>
          <a:lstStyle/>
          <a:p>
            <a:pPr marL="0" marR="0" lvl="0" indent="0" algn="ctr" defTabSz="914400" rtl="0" eaLnBrk="1" fontAlgn="auto" latinLnBrk="0" hangingPunct="1">
              <a:lnSpc>
                <a:spcPct val="100000"/>
              </a:lnSpc>
              <a:spcBef>
                <a:spcPts val="0"/>
              </a:spcBef>
              <a:spcAft>
                <a:spcPts val="0"/>
              </a:spcAft>
              <a:buClr>
                <a:srgbClr val="1A1F36"/>
              </a:buClr>
              <a:buSzPts val="1745"/>
              <a:buFont typeface="Playfair Display"/>
              <a:buNone/>
              <a:tabLst/>
              <a:defRPr/>
            </a:pPr>
            <a:r>
              <a:rPr kumimoji="0" lang="en-US" sz="1746" b="1" i="0" u="none" strike="noStrike" kern="0" cap="none" spc="0" normalizeH="0" baseline="0" noProof="0">
                <a:ln>
                  <a:noFill/>
                </a:ln>
                <a:solidFill>
                  <a:srgbClr val="1A1F36"/>
                </a:solidFill>
                <a:effectLst/>
                <a:uLnTx/>
                <a:uFillTx/>
                <a:latin typeface="Playfair Display"/>
                <a:ea typeface="Playfair Display"/>
                <a:cs typeface="Playfair Display"/>
                <a:sym typeface="Playfair Display"/>
              </a:rPr>
              <a:t>Self-Healing Systems</a:t>
            </a:r>
            <a:endParaRPr kumimoji="0" sz="1746" b="0" i="0" u="none" strike="noStrike" kern="0" cap="none" spc="0" normalizeH="0" baseline="0" noProof="0">
              <a:ln>
                <a:noFill/>
              </a:ln>
              <a:solidFill>
                <a:srgbClr val="000000"/>
              </a:solidFill>
              <a:effectLst/>
              <a:uLnTx/>
              <a:uFillTx/>
              <a:latin typeface="Arial"/>
              <a:cs typeface="Arial"/>
              <a:sym typeface="Arial"/>
            </a:endParaRPr>
          </a:p>
        </p:txBody>
      </p:sp>
      <p:sp>
        <p:nvSpPr>
          <p:cNvPr id="814" name="Google Shape;814;p5">
            <a:extLst>
              <a:ext uri="{FF2B5EF4-FFF2-40B4-BE49-F238E27FC236}">
                <a16:creationId xmlns:a16="http://schemas.microsoft.com/office/drawing/2014/main" id="{5EACD758-A034-7DB0-7213-87C2C2F6BA01}"/>
              </a:ext>
            </a:extLst>
          </p:cNvPr>
          <p:cNvSpPr txBox="1"/>
          <p:nvPr/>
        </p:nvSpPr>
        <p:spPr>
          <a:xfrm>
            <a:off x="6384798" y="5018782"/>
            <a:ext cx="3090954" cy="452438"/>
          </a:xfrm>
          <a:prstGeom prst="rect">
            <a:avLst/>
          </a:prstGeom>
          <a:noFill/>
          <a:ln>
            <a:noFill/>
          </a:ln>
        </p:spPr>
        <p:txBody>
          <a:bodyPr spcFirstLastPara="1" wrap="square" lIns="0" tIns="0" rIns="0" bIns="0" anchor="ctr" anchorCtr="0">
            <a:normAutofit/>
          </a:bodyPr>
          <a:lstStyle/>
          <a:p>
            <a:pPr marL="0" marR="0" lvl="0" indent="0" algn="ctr" defTabSz="914400" rtl="0" eaLnBrk="1" fontAlgn="auto" latinLnBrk="0" hangingPunct="1">
              <a:lnSpc>
                <a:spcPct val="100000"/>
              </a:lnSpc>
              <a:spcBef>
                <a:spcPts val="0"/>
              </a:spcBef>
              <a:spcAft>
                <a:spcPts val="0"/>
              </a:spcAft>
              <a:buClr>
                <a:srgbClr val="5A6B7D"/>
              </a:buClr>
              <a:buSzPts val="1347"/>
              <a:buFont typeface="Source Sans 3"/>
              <a:buNone/>
              <a:tabLst/>
              <a:defRPr/>
            </a:pPr>
            <a:r>
              <a:rPr kumimoji="0" lang="en-US" sz="1347" b="0" i="0" u="none" strike="noStrike" kern="0" cap="none" spc="0" normalizeH="0" baseline="0" noProof="0">
                <a:ln>
                  <a:noFill/>
                </a:ln>
                <a:solidFill>
                  <a:srgbClr val="5A6B7D"/>
                </a:solidFill>
                <a:effectLst/>
                <a:uLnTx/>
                <a:uFillTx/>
                <a:latin typeface="Source Sans 3"/>
                <a:ea typeface="Source Sans 3"/>
                <a:cs typeface="Source Sans 3"/>
                <a:sym typeface="Source Sans 3"/>
              </a:rPr>
              <a:t>Detect, isolate, degrade safely, recover and learn</a:t>
            </a:r>
            <a:endParaRPr kumimoji="0" sz="1347" b="0" i="0" u="none" strike="noStrike" kern="0" cap="none" spc="0" normalizeH="0" baseline="0" noProof="0">
              <a:ln>
                <a:noFill/>
              </a:ln>
              <a:solidFill>
                <a:srgbClr val="000000"/>
              </a:solidFill>
              <a:effectLst/>
              <a:uLnTx/>
              <a:uFillTx/>
              <a:latin typeface="Arial"/>
              <a:cs typeface="Arial"/>
              <a:sym typeface="Arial"/>
            </a:endParaRPr>
          </a:p>
        </p:txBody>
      </p:sp>
      <p:sp>
        <p:nvSpPr>
          <p:cNvPr id="816" name="Google Shape;816;p5">
            <a:extLst>
              <a:ext uri="{FF2B5EF4-FFF2-40B4-BE49-F238E27FC236}">
                <a16:creationId xmlns:a16="http://schemas.microsoft.com/office/drawing/2014/main" id="{8CEB6603-FE29-F941-9BE6-474F1FCF3504}"/>
              </a:ext>
            </a:extLst>
          </p:cNvPr>
          <p:cNvSpPr txBox="1"/>
          <p:nvPr/>
        </p:nvSpPr>
        <p:spPr>
          <a:xfrm>
            <a:off x="2819400" y="6007083"/>
            <a:ext cx="5650040" cy="211237"/>
          </a:xfrm>
          <a:prstGeom prst="rect">
            <a:avLst/>
          </a:prstGeom>
          <a:noFill/>
          <a:ln>
            <a:noFill/>
          </a:ln>
        </p:spPr>
        <p:txBody>
          <a:bodyPr spcFirstLastPara="1" wrap="square" lIns="0" tIns="0" rIns="0" bIns="0" anchor="ctr" anchorCtr="0">
            <a:normAutofit fontScale="92500"/>
          </a:bodyPr>
          <a:lstStyle/>
          <a:p>
            <a:pPr marL="0" marR="0" lvl="0" indent="0" algn="l" defTabSz="914400" rtl="0" eaLnBrk="1" fontAlgn="auto" latinLnBrk="0" hangingPunct="1">
              <a:lnSpc>
                <a:spcPct val="100000"/>
              </a:lnSpc>
              <a:spcBef>
                <a:spcPts val="0"/>
              </a:spcBef>
              <a:spcAft>
                <a:spcPts val="0"/>
              </a:spcAft>
              <a:buClr>
                <a:srgbClr val="1A1F36"/>
              </a:buClr>
              <a:buSzPts val="1297"/>
              <a:buFont typeface="Source Sans 3"/>
              <a:buNone/>
              <a:tabLst/>
              <a:defRPr/>
            </a:pPr>
            <a:r>
              <a:rPr kumimoji="0" lang="en-US" sz="1297" b="0" i="0" u="none" strike="noStrike" kern="0" cap="none" spc="0" normalizeH="0" baseline="0" noProof="0">
                <a:ln>
                  <a:noFill/>
                </a:ln>
                <a:solidFill>
                  <a:srgbClr val="1A1F36"/>
                </a:solidFill>
                <a:effectLst/>
                <a:uLnTx/>
                <a:uFillTx/>
                <a:latin typeface="Source Sans 3"/>
                <a:ea typeface="Source Sans 3"/>
                <a:cs typeface="Source Sans 3"/>
                <a:sym typeface="Source Sans 3"/>
              </a:rPr>
              <a:t>Safety comes from architecture that keeps serving people when a component fails.</a:t>
            </a:r>
            <a:endParaRPr kumimoji="0" sz="1297" b="0" i="0" u="none" strike="noStrike" kern="0" cap="none" spc="0" normalizeH="0" baseline="0" noProof="0">
              <a:ln>
                <a:noFill/>
              </a:ln>
              <a:solidFill>
                <a:srgbClr val="000000"/>
              </a:solidFill>
              <a:effectLst/>
              <a:uLnTx/>
              <a:uFillTx/>
              <a:latin typeface="Arial"/>
              <a:cs typeface="Arial"/>
              <a:sym typeface="Arial"/>
            </a:endParaRPr>
          </a:p>
        </p:txBody>
      </p:sp>
      <p:sp>
        <p:nvSpPr>
          <p:cNvPr id="817" name="Google Shape;817;p5">
            <a:extLst>
              <a:ext uri="{FF2B5EF4-FFF2-40B4-BE49-F238E27FC236}">
                <a16:creationId xmlns:a16="http://schemas.microsoft.com/office/drawing/2014/main" id="{8BC245DB-7604-12A6-655B-B882DAB2904E}"/>
              </a:ext>
            </a:extLst>
          </p:cNvPr>
          <p:cNvSpPr/>
          <p:nvPr/>
        </p:nvSpPr>
        <p:spPr>
          <a:xfrm>
            <a:off x="760095" y="6432550"/>
            <a:ext cx="10641330" cy="6350"/>
          </a:xfrm>
          <a:prstGeom prst="rect">
            <a:avLst/>
          </a:prstGeom>
          <a:solidFill>
            <a:srgbClr val="D4DCE6"/>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latin typeface="Arial"/>
              <a:cs typeface="Arial"/>
              <a:sym typeface="Arial"/>
            </a:endParaRPr>
          </a:p>
        </p:txBody>
      </p:sp>
      <p:sp>
        <p:nvSpPr>
          <p:cNvPr id="818" name="Google Shape;818;p5">
            <a:extLst>
              <a:ext uri="{FF2B5EF4-FFF2-40B4-BE49-F238E27FC236}">
                <a16:creationId xmlns:a16="http://schemas.microsoft.com/office/drawing/2014/main" id="{A1F3900F-A027-26CA-B61A-25FF7B542C3E}"/>
              </a:ext>
            </a:extLst>
          </p:cNvPr>
          <p:cNvSpPr txBox="1"/>
          <p:nvPr/>
        </p:nvSpPr>
        <p:spPr>
          <a:xfrm>
            <a:off x="4472381" y="6461456"/>
            <a:ext cx="2433591" cy="152400"/>
          </a:xfrm>
          <a:prstGeom prst="rect">
            <a:avLst/>
          </a:prstGeom>
          <a:noFill/>
          <a:ln>
            <a:noFill/>
          </a:ln>
        </p:spPr>
        <p:txBody>
          <a:bodyPr spcFirstLastPara="1" wrap="square" lIns="0" tIns="0" rIns="0" bIns="0" anchor="ctr" anchorCtr="0">
            <a:normAutofit/>
          </a:bodyPr>
          <a:lstStyle/>
          <a:p>
            <a:pPr marL="0" marR="0" lvl="0" indent="0" algn="l" defTabSz="914400" rtl="0" eaLnBrk="1" fontAlgn="auto" latinLnBrk="0" hangingPunct="1">
              <a:lnSpc>
                <a:spcPct val="100000"/>
              </a:lnSpc>
              <a:spcBef>
                <a:spcPts val="0"/>
              </a:spcBef>
              <a:spcAft>
                <a:spcPts val="0"/>
              </a:spcAft>
              <a:buClr>
                <a:srgbClr val="5A6B7D"/>
              </a:buClr>
              <a:buSzPts val="997"/>
              <a:buFont typeface="Source Sans 3"/>
              <a:buNone/>
              <a:tabLst/>
              <a:defRPr/>
            </a:pPr>
            <a:r>
              <a:rPr kumimoji="0" lang="en-US" sz="998" b="0" i="0" u="none" strike="noStrike" kern="0" cap="none" spc="0" normalizeH="0" baseline="0" noProof="0">
                <a:ln>
                  <a:noFill/>
                </a:ln>
                <a:solidFill>
                  <a:srgbClr val="5A6B7D"/>
                </a:solidFill>
                <a:effectLst/>
                <a:uLnTx/>
                <a:uFillTx/>
                <a:latin typeface="Source Sans 3"/>
                <a:ea typeface="Source Sans 3"/>
                <a:cs typeface="Source Sans 3"/>
                <a:sym typeface="Source Sans 3"/>
              </a:rPr>
              <a:t>IEEE SA | GDC-CON 2026 | Geneva</a:t>
            </a:r>
            <a:endParaRPr kumimoji="0" sz="998" b="0" i="0" u="none" strike="noStrike" kern="0" cap="none" spc="0" normalizeH="0" baseline="0" noProof="0">
              <a:ln>
                <a:noFill/>
              </a:ln>
              <a:solidFill>
                <a:srgbClr val="000000"/>
              </a:solidFill>
              <a:effectLst/>
              <a:uLnTx/>
              <a:uFillTx/>
              <a:latin typeface="Arial"/>
              <a:cs typeface="Arial"/>
              <a:sym typeface="Arial"/>
            </a:endParaRPr>
          </a:p>
        </p:txBody>
      </p:sp>
      <p:sp>
        <p:nvSpPr>
          <p:cNvPr id="819" name="Google Shape;819;p5">
            <a:extLst>
              <a:ext uri="{FF2B5EF4-FFF2-40B4-BE49-F238E27FC236}">
                <a16:creationId xmlns:a16="http://schemas.microsoft.com/office/drawing/2014/main" id="{3A351CA4-BCD4-2EF0-2160-65A3D6081950}"/>
              </a:ext>
            </a:extLst>
          </p:cNvPr>
          <p:cNvSpPr txBox="1"/>
          <p:nvPr/>
        </p:nvSpPr>
        <p:spPr>
          <a:xfrm>
            <a:off x="11066904" y="6515100"/>
            <a:ext cx="334521" cy="152400"/>
          </a:xfrm>
          <a:prstGeom prst="rect">
            <a:avLst/>
          </a:prstGeom>
          <a:noFill/>
          <a:ln>
            <a:noFill/>
          </a:ln>
        </p:spPr>
        <p:txBody>
          <a:bodyPr spcFirstLastPara="1" wrap="square" lIns="0" tIns="0" rIns="0" bIns="0" anchor="ctr" anchorCtr="0">
            <a:normAutofit/>
          </a:bodyPr>
          <a:lstStyle/>
          <a:p>
            <a:pPr marL="0" marR="0" lvl="0" indent="0" algn="l" defTabSz="914400" rtl="0" eaLnBrk="1" fontAlgn="auto" latinLnBrk="0" hangingPunct="1">
              <a:lnSpc>
                <a:spcPct val="100000"/>
              </a:lnSpc>
              <a:spcBef>
                <a:spcPts val="0"/>
              </a:spcBef>
              <a:spcAft>
                <a:spcPts val="0"/>
              </a:spcAft>
              <a:buClr>
                <a:srgbClr val="111111"/>
              </a:buClr>
              <a:buSzPts val="997"/>
              <a:buFont typeface="Source Sans 3"/>
              <a:buNone/>
              <a:tabLst/>
              <a:defRPr/>
            </a:pPr>
            <a:r>
              <a:rPr kumimoji="0" lang="en-US" sz="998" b="0" i="0" u="none" strike="noStrike" kern="0" cap="none" spc="0" normalizeH="0" baseline="0" noProof="0">
                <a:ln>
                  <a:noFill/>
                </a:ln>
                <a:solidFill>
                  <a:srgbClr val="111111"/>
                </a:solidFill>
                <a:effectLst/>
                <a:uLnTx/>
                <a:uFillTx/>
                <a:latin typeface="Source Sans 3"/>
                <a:ea typeface="Source Sans 3"/>
                <a:cs typeface="Source Sans 3"/>
                <a:sym typeface="Source Sans 3"/>
              </a:rPr>
              <a:t>2026</a:t>
            </a:r>
            <a:endParaRPr kumimoji="0" sz="998"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51405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22" descr="$PPTXTitle"/>
          <p:cNvSpPr txBox="1">
            <a:spLocks noGrp="1"/>
          </p:cNvSpPr>
          <p:nvPr>
            <p:ph type="title"/>
          </p:nvPr>
        </p:nvSpPr>
        <p:spPr>
          <a:xfrm>
            <a:off x="14287" y="-12636"/>
            <a:ext cx="12105322" cy="694981"/>
          </a:xfrm>
          <a:prstGeom prst="rect">
            <a:avLst/>
          </a:prstGeom>
          <a:noFill/>
          <a:ln>
            <a:noFill/>
          </a:ln>
        </p:spPr>
        <p:txBody>
          <a:bodyPr spcFirstLastPara="1" wrap="square" lIns="0" tIns="322500" rIns="0" bIns="0" anchor="t" anchorCtr="0">
            <a:spAutoFit/>
          </a:bodyPr>
          <a:lstStyle/>
          <a:p>
            <a:pPr marL="595630" lvl="0" indent="0" algn="l" rtl="0">
              <a:lnSpc>
                <a:spcPct val="100000"/>
              </a:lnSpc>
              <a:spcBef>
                <a:spcPts val="0"/>
              </a:spcBef>
              <a:spcAft>
                <a:spcPts val="0"/>
              </a:spcAft>
              <a:buNone/>
            </a:pPr>
            <a:r>
              <a:rPr lang="en-US" sz="2400" dirty="0"/>
              <a:t>USER CONTROL, DECENTRALIZATION, DISTRIBUTION</a:t>
            </a:r>
            <a:endParaRPr sz="2400" dirty="0"/>
          </a:p>
        </p:txBody>
      </p:sp>
      <p:sp>
        <p:nvSpPr>
          <p:cNvPr id="655" name="Google Shape;655;p22"/>
          <p:cNvSpPr/>
          <p:nvPr/>
        </p:nvSpPr>
        <p:spPr>
          <a:xfrm>
            <a:off x="247650" y="1257300"/>
            <a:ext cx="3333750" cy="4829175"/>
          </a:xfrm>
          <a:custGeom>
            <a:avLst/>
            <a:gdLst/>
            <a:ahLst/>
            <a:cxnLst/>
            <a:rect l="l" t="t" r="r" b="b"/>
            <a:pathLst>
              <a:path w="3333750" h="4829175" extrusionOk="0">
                <a:moveTo>
                  <a:pt x="3333750" y="0"/>
                </a:moveTo>
                <a:lnTo>
                  <a:pt x="0" y="0"/>
                </a:lnTo>
                <a:lnTo>
                  <a:pt x="0" y="4829175"/>
                </a:lnTo>
                <a:lnTo>
                  <a:pt x="3333750" y="4829175"/>
                </a:lnTo>
                <a:lnTo>
                  <a:pt x="3333750" y="0"/>
                </a:lnTo>
                <a:close/>
              </a:path>
            </a:pathLst>
          </a:custGeom>
          <a:solidFill>
            <a:srgbClr val="C0C2C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56" name="Google Shape;656;p22"/>
          <p:cNvSpPr txBox="1"/>
          <p:nvPr/>
        </p:nvSpPr>
        <p:spPr>
          <a:xfrm>
            <a:off x="524891" y="1328382"/>
            <a:ext cx="2693670" cy="385993"/>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2400" b="1" dirty="0">
                <a:solidFill>
                  <a:schemeClr val="accent2">
                    <a:lumMod val="50000"/>
                  </a:schemeClr>
                </a:solidFill>
                <a:latin typeface="Montserrat"/>
                <a:ea typeface="Montserrat"/>
                <a:cs typeface="Montserrat"/>
                <a:sym typeface="Montserrat"/>
              </a:rPr>
              <a:t>User Control</a:t>
            </a:r>
            <a:endParaRPr sz="2400" dirty="0">
              <a:solidFill>
                <a:schemeClr val="accent2">
                  <a:lumMod val="50000"/>
                </a:schemeClr>
              </a:solidFill>
              <a:latin typeface="Montserrat"/>
              <a:ea typeface="Montserrat"/>
              <a:cs typeface="Montserrat"/>
              <a:sym typeface="Montserrat"/>
            </a:endParaRPr>
          </a:p>
        </p:txBody>
      </p:sp>
      <p:sp>
        <p:nvSpPr>
          <p:cNvPr id="657" name="Google Shape;657;p22"/>
          <p:cNvSpPr txBox="1"/>
          <p:nvPr/>
        </p:nvSpPr>
        <p:spPr>
          <a:xfrm>
            <a:off x="329247" y="1978025"/>
            <a:ext cx="3168015" cy="2024193"/>
          </a:xfrm>
          <a:prstGeom prst="rect">
            <a:avLst/>
          </a:prstGeom>
          <a:noFill/>
          <a:ln>
            <a:noFill/>
          </a:ln>
        </p:spPr>
        <p:txBody>
          <a:bodyPr spcFirstLastPara="1" wrap="square" lIns="0" tIns="56500" rIns="0" bIns="0" anchor="t" anchorCtr="0">
            <a:spAutoFit/>
          </a:bodyPr>
          <a:lstStyle/>
          <a:p>
            <a:pPr marL="12700" marR="5080" lvl="0" indent="0" algn="ctr" rtl="0">
              <a:lnSpc>
                <a:spcPct val="82800"/>
              </a:lnSpc>
              <a:spcBef>
                <a:spcPts val="0"/>
              </a:spcBef>
              <a:spcAft>
                <a:spcPts val="0"/>
              </a:spcAft>
              <a:buNone/>
            </a:pPr>
            <a:r>
              <a:rPr lang="en-US" b="1" dirty="0">
                <a:latin typeface="Montserrat"/>
                <a:ea typeface="Montserrat"/>
                <a:cs typeface="Montserrat"/>
                <a:sym typeface="Montserrat"/>
              </a:rPr>
              <a:t>…With Sovereignty &amp; Control, build better controls for the flow of information from a human standpoint that may lead to less but relevant and compliant data collection. these controls can lead to lowering unabated data collection, which has implications on privacy and security, at personal, organization and national levels…</a:t>
            </a:r>
            <a:endParaRPr dirty="0">
              <a:latin typeface="Montserrat"/>
              <a:ea typeface="Montserrat"/>
              <a:cs typeface="Montserrat"/>
              <a:sym typeface="Montserrat"/>
            </a:endParaRPr>
          </a:p>
        </p:txBody>
      </p:sp>
      <p:sp>
        <p:nvSpPr>
          <p:cNvPr id="658" name="Google Shape;658;p22"/>
          <p:cNvSpPr txBox="1"/>
          <p:nvPr/>
        </p:nvSpPr>
        <p:spPr>
          <a:xfrm>
            <a:off x="309308" y="4254275"/>
            <a:ext cx="3124835" cy="918629"/>
          </a:xfrm>
          <a:prstGeom prst="rect">
            <a:avLst/>
          </a:prstGeom>
          <a:noFill/>
          <a:ln>
            <a:noFill/>
          </a:ln>
        </p:spPr>
        <p:txBody>
          <a:bodyPr spcFirstLastPara="1" wrap="square" lIns="0" tIns="52050" rIns="0" bIns="0" anchor="t" anchorCtr="0">
            <a:spAutoFit/>
          </a:bodyPr>
          <a:lstStyle/>
          <a:p>
            <a:pPr marL="12700" marR="5080" lvl="0" indent="0" algn="ctr" rtl="0">
              <a:lnSpc>
                <a:spcPct val="101935"/>
              </a:lnSpc>
              <a:spcBef>
                <a:spcPts val="0"/>
              </a:spcBef>
              <a:spcAft>
                <a:spcPts val="0"/>
              </a:spcAft>
              <a:buNone/>
            </a:pPr>
            <a:r>
              <a:rPr lang="en-US" b="1" dirty="0">
                <a:solidFill>
                  <a:srgbClr val="004974"/>
                </a:solidFill>
                <a:latin typeface="Montserrat"/>
                <a:ea typeface="Montserrat"/>
                <a:cs typeface="Montserrat"/>
                <a:sym typeface="Montserrat"/>
              </a:rPr>
              <a:t>Benefits: Prevents unwanted data flow into the system.</a:t>
            </a:r>
            <a:endParaRPr dirty="0">
              <a:latin typeface="Montserrat"/>
              <a:ea typeface="Montserrat"/>
              <a:cs typeface="Montserrat"/>
              <a:sym typeface="Montserrat"/>
            </a:endParaRPr>
          </a:p>
          <a:p>
            <a:pPr marL="5715" lvl="0" indent="0" algn="ctr" rtl="0">
              <a:lnSpc>
                <a:spcPct val="87419"/>
              </a:lnSpc>
              <a:spcBef>
                <a:spcPts val="0"/>
              </a:spcBef>
              <a:spcAft>
                <a:spcPts val="0"/>
              </a:spcAft>
              <a:buNone/>
            </a:pPr>
            <a:r>
              <a:rPr lang="en-US" b="1" dirty="0">
                <a:solidFill>
                  <a:srgbClr val="004974"/>
                </a:solidFill>
                <a:latin typeface="Montserrat"/>
                <a:ea typeface="Montserrat"/>
                <a:cs typeface="Montserrat"/>
                <a:sym typeface="Montserrat"/>
              </a:rPr>
              <a:t>Enables privacy and hence</a:t>
            </a:r>
            <a:endParaRPr dirty="0">
              <a:latin typeface="Montserrat"/>
              <a:ea typeface="Montserrat"/>
              <a:cs typeface="Montserrat"/>
              <a:sym typeface="Montserrat"/>
            </a:endParaRPr>
          </a:p>
          <a:p>
            <a:pPr marL="5080" lvl="0" indent="0" algn="ctr" rtl="0">
              <a:lnSpc>
                <a:spcPct val="110967"/>
              </a:lnSpc>
              <a:spcBef>
                <a:spcPts val="0"/>
              </a:spcBef>
              <a:spcAft>
                <a:spcPts val="0"/>
              </a:spcAft>
              <a:buNone/>
            </a:pPr>
            <a:r>
              <a:rPr lang="en-US" b="1" dirty="0">
                <a:solidFill>
                  <a:srgbClr val="004974"/>
                </a:solidFill>
                <a:latin typeface="Montserrat"/>
                <a:ea typeface="Montserrat"/>
                <a:cs typeface="Montserrat"/>
                <a:sym typeface="Montserrat"/>
              </a:rPr>
              <a:t>security at the edge.</a:t>
            </a:r>
            <a:endParaRPr dirty="0">
              <a:latin typeface="Montserrat"/>
              <a:ea typeface="Montserrat"/>
              <a:cs typeface="Montserrat"/>
              <a:sym typeface="Montserrat"/>
            </a:endParaRPr>
          </a:p>
        </p:txBody>
      </p:sp>
      <p:sp>
        <p:nvSpPr>
          <p:cNvPr id="659" name="Google Shape;659;p22"/>
          <p:cNvSpPr/>
          <p:nvPr/>
        </p:nvSpPr>
        <p:spPr>
          <a:xfrm>
            <a:off x="4028145" y="1257300"/>
            <a:ext cx="3886200" cy="5286375"/>
          </a:xfrm>
          <a:custGeom>
            <a:avLst/>
            <a:gdLst/>
            <a:ahLst/>
            <a:cxnLst/>
            <a:rect l="l" t="t" r="r" b="b"/>
            <a:pathLst>
              <a:path w="3886200" h="5286375" extrusionOk="0">
                <a:moveTo>
                  <a:pt x="3886200" y="0"/>
                </a:moveTo>
                <a:lnTo>
                  <a:pt x="0" y="0"/>
                </a:lnTo>
                <a:lnTo>
                  <a:pt x="0" y="5286375"/>
                </a:lnTo>
                <a:lnTo>
                  <a:pt x="3886200" y="5286375"/>
                </a:lnTo>
                <a:lnTo>
                  <a:pt x="3886200" y="0"/>
                </a:lnTo>
                <a:close/>
              </a:path>
            </a:pathLst>
          </a:custGeom>
          <a:solidFill>
            <a:srgbClr val="C0C2C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60" name="Google Shape;660;p22"/>
          <p:cNvSpPr txBox="1"/>
          <p:nvPr/>
        </p:nvSpPr>
        <p:spPr>
          <a:xfrm>
            <a:off x="4031996" y="1186814"/>
            <a:ext cx="3866515" cy="2259193"/>
          </a:xfrm>
          <a:prstGeom prst="rect">
            <a:avLst/>
          </a:prstGeom>
          <a:noFill/>
          <a:ln>
            <a:noFill/>
          </a:ln>
        </p:spPr>
        <p:txBody>
          <a:bodyPr spcFirstLastPara="1" wrap="square" lIns="0" tIns="72375" rIns="0" bIns="0" anchor="t" anchorCtr="0">
            <a:spAutoFit/>
          </a:bodyPr>
          <a:lstStyle/>
          <a:p>
            <a:pPr marL="12700" marR="300990" lvl="0" indent="0" algn="l" rtl="0">
              <a:lnSpc>
                <a:spcPct val="107812"/>
              </a:lnSpc>
              <a:spcBef>
                <a:spcPts val="0"/>
              </a:spcBef>
              <a:spcAft>
                <a:spcPts val="0"/>
              </a:spcAft>
              <a:buNone/>
            </a:pPr>
            <a:r>
              <a:rPr lang="en-US" sz="2400" b="1" dirty="0">
                <a:solidFill>
                  <a:schemeClr val="accent2">
                    <a:lumMod val="50000"/>
                  </a:schemeClr>
                </a:solidFill>
                <a:latin typeface="Montserrat"/>
                <a:ea typeface="Montserrat"/>
                <a:cs typeface="Montserrat"/>
                <a:sym typeface="Montserrat"/>
              </a:rPr>
              <a:t>Decentralization in Identity</a:t>
            </a:r>
            <a:endParaRPr sz="2400" dirty="0">
              <a:solidFill>
                <a:schemeClr val="accent2">
                  <a:lumMod val="50000"/>
                </a:schemeClr>
              </a:solidFill>
              <a:latin typeface="Montserrat"/>
              <a:ea typeface="Montserrat"/>
              <a:cs typeface="Montserrat"/>
              <a:sym typeface="Montserrat"/>
            </a:endParaRPr>
          </a:p>
          <a:p>
            <a:pPr marL="12700" marR="5080" lvl="0" indent="0" algn="l" rtl="0">
              <a:lnSpc>
                <a:spcPct val="111612"/>
              </a:lnSpc>
              <a:spcBef>
                <a:spcPts val="3335"/>
              </a:spcBef>
              <a:spcAft>
                <a:spcPts val="0"/>
              </a:spcAft>
              <a:buNone/>
            </a:pPr>
            <a:r>
              <a:rPr lang="en-US" b="1" dirty="0">
                <a:latin typeface="Montserrat"/>
                <a:ea typeface="Montserrat"/>
                <a:cs typeface="Montserrat"/>
                <a:sym typeface="Montserrat"/>
              </a:rPr>
              <a:t>…a decentralized and self-sovereign identity with verifiable credentials, which is applicable to both humans and things (such as IoT) …</a:t>
            </a:r>
            <a:endParaRPr dirty="0">
              <a:latin typeface="Montserrat"/>
              <a:ea typeface="Montserrat"/>
              <a:cs typeface="Montserrat"/>
              <a:sym typeface="Montserrat"/>
            </a:endParaRPr>
          </a:p>
        </p:txBody>
      </p:sp>
      <p:sp>
        <p:nvSpPr>
          <p:cNvPr id="661" name="Google Shape;661;p22"/>
          <p:cNvSpPr txBox="1"/>
          <p:nvPr/>
        </p:nvSpPr>
        <p:spPr>
          <a:xfrm>
            <a:off x="4031996" y="4080407"/>
            <a:ext cx="3786504" cy="1484889"/>
          </a:xfrm>
          <a:prstGeom prst="rect">
            <a:avLst/>
          </a:prstGeom>
          <a:noFill/>
          <a:ln>
            <a:noFill/>
          </a:ln>
        </p:spPr>
        <p:txBody>
          <a:bodyPr spcFirstLastPara="1" wrap="square" lIns="0" tIns="36825" rIns="0" bIns="0" anchor="t" anchorCtr="0">
            <a:spAutoFit/>
          </a:bodyPr>
          <a:lstStyle/>
          <a:p>
            <a:pPr marL="12700" marR="5080" lvl="0" indent="-1905" algn="ctr" rtl="0">
              <a:lnSpc>
                <a:spcPct val="111612"/>
              </a:lnSpc>
              <a:spcBef>
                <a:spcPts val="0"/>
              </a:spcBef>
              <a:spcAft>
                <a:spcPts val="0"/>
              </a:spcAft>
              <a:buNone/>
            </a:pPr>
            <a:r>
              <a:rPr lang="en-US" b="1" dirty="0">
                <a:solidFill>
                  <a:srgbClr val="004974"/>
                </a:solidFill>
                <a:latin typeface="Montserrat"/>
                <a:ea typeface="Montserrat"/>
                <a:cs typeface="Montserrat"/>
                <a:sym typeface="Montserrat"/>
              </a:rPr>
              <a:t>Benefits: Reduces centralization of information, avoids single points of failures, provides for stronger verifiable authentication, provides for peer–peer communication channels, reduces identity fraud, and single sign-on.</a:t>
            </a:r>
            <a:endParaRPr dirty="0">
              <a:latin typeface="Montserrat"/>
              <a:ea typeface="Montserrat"/>
              <a:cs typeface="Montserrat"/>
              <a:sym typeface="Montserrat"/>
            </a:endParaRPr>
          </a:p>
        </p:txBody>
      </p:sp>
      <p:sp>
        <p:nvSpPr>
          <p:cNvPr id="662" name="Google Shape;662;p22"/>
          <p:cNvSpPr/>
          <p:nvPr/>
        </p:nvSpPr>
        <p:spPr>
          <a:xfrm>
            <a:off x="8391525" y="1257300"/>
            <a:ext cx="3486150" cy="4829175"/>
          </a:xfrm>
          <a:custGeom>
            <a:avLst/>
            <a:gdLst/>
            <a:ahLst/>
            <a:cxnLst/>
            <a:rect l="l" t="t" r="r" b="b"/>
            <a:pathLst>
              <a:path w="3486150" h="4829175" extrusionOk="0">
                <a:moveTo>
                  <a:pt x="3486150" y="0"/>
                </a:moveTo>
                <a:lnTo>
                  <a:pt x="0" y="0"/>
                </a:lnTo>
                <a:lnTo>
                  <a:pt x="0" y="4829175"/>
                </a:lnTo>
                <a:lnTo>
                  <a:pt x="3486150" y="4829175"/>
                </a:lnTo>
                <a:lnTo>
                  <a:pt x="3486150" y="0"/>
                </a:lnTo>
                <a:close/>
              </a:path>
            </a:pathLst>
          </a:custGeom>
          <a:solidFill>
            <a:srgbClr val="C0C2C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63" name="Google Shape;663;p22"/>
          <p:cNvSpPr txBox="1"/>
          <p:nvPr/>
        </p:nvSpPr>
        <p:spPr>
          <a:xfrm>
            <a:off x="8369965" y="1186814"/>
            <a:ext cx="3453129" cy="2661158"/>
          </a:xfrm>
          <a:prstGeom prst="rect">
            <a:avLst/>
          </a:prstGeom>
          <a:noFill/>
          <a:ln>
            <a:noFill/>
          </a:ln>
        </p:spPr>
        <p:txBody>
          <a:bodyPr spcFirstLastPara="1" wrap="square" lIns="0" tIns="71100" rIns="0" bIns="0" anchor="t" anchorCtr="0">
            <a:spAutoFit/>
          </a:bodyPr>
          <a:lstStyle/>
          <a:p>
            <a:pPr marL="12700" marR="341630" lvl="0" indent="0" algn="l" rtl="0">
              <a:lnSpc>
                <a:spcPct val="108124"/>
              </a:lnSpc>
              <a:spcBef>
                <a:spcPts val="0"/>
              </a:spcBef>
              <a:spcAft>
                <a:spcPts val="0"/>
              </a:spcAft>
              <a:buNone/>
            </a:pPr>
            <a:r>
              <a:rPr lang="en-US" sz="2400" b="1" dirty="0">
                <a:solidFill>
                  <a:schemeClr val="accent2">
                    <a:lumMod val="50000"/>
                  </a:schemeClr>
                </a:solidFill>
                <a:latin typeface="Montserrat"/>
                <a:ea typeface="Montserrat"/>
                <a:cs typeface="Montserrat"/>
                <a:sym typeface="Montserrat"/>
              </a:rPr>
              <a:t>Distribution of data / Processing</a:t>
            </a:r>
            <a:endParaRPr sz="2400" dirty="0">
              <a:solidFill>
                <a:schemeClr val="accent2">
                  <a:lumMod val="50000"/>
                </a:schemeClr>
              </a:solidFill>
              <a:latin typeface="Montserrat"/>
              <a:ea typeface="Montserrat"/>
              <a:cs typeface="Montserrat"/>
              <a:sym typeface="Montserrat"/>
            </a:endParaRPr>
          </a:p>
          <a:p>
            <a:pPr marL="12700" marR="5080" lvl="0" indent="0" algn="l" rtl="0">
              <a:lnSpc>
                <a:spcPct val="111612"/>
              </a:lnSpc>
              <a:spcBef>
                <a:spcPts val="840"/>
              </a:spcBef>
              <a:spcAft>
                <a:spcPts val="0"/>
              </a:spcAft>
              <a:buNone/>
            </a:pPr>
            <a:r>
              <a:rPr lang="en-US" b="1" dirty="0">
                <a:latin typeface="Montserrat"/>
                <a:ea typeface="Montserrat"/>
                <a:cs typeface="Montserrat"/>
                <a:sym typeface="Montserrat"/>
              </a:rPr>
              <a:t>…With distribution in storage and processing, define methods by which the data and information are not stored or processed in entirety in a single place, but they are spread across various systems in the context of the owner. …</a:t>
            </a:r>
            <a:endParaRPr dirty="0">
              <a:latin typeface="Montserrat"/>
              <a:ea typeface="Montserrat"/>
              <a:cs typeface="Montserrat"/>
              <a:sym typeface="Montserrat"/>
            </a:endParaRPr>
          </a:p>
        </p:txBody>
      </p:sp>
      <p:sp>
        <p:nvSpPr>
          <p:cNvPr id="664" name="Google Shape;664;p22"/>
          <p:cNvSpPr txBox="1">
            <a:spLocks noGrp="1"/>
          </p:cNvSpPr>
          <p:nvPr>
            <p:ph type="sldNum" idx="12"/>
          </p:nvPr>
        </p:nvSpPr>
        <p:spPr>
          <a:xfrm>
            <a:off x="11431905" y="6285395"/>
            <a:ext cx="219328" cy="165100"/>
          </a:xfrm>
          <a:prstGeom prst="rect">
            <a:avLst/>
          </a:prstGeom>
          <a:noFill/>
          <a:ln>
            <a:noFill/>
          </a:ln>
        </p:spPr>
        <p:txBody>
          <a:bodyPr spcFirstLastPara="1" wrap="square" lIns="0" tIns="8875" rIns="0" bIns="0" anchor="t" anchorCtr="0">
            <a:spAutoFit/>
          </a:bodyPr>
          <a:lstStyle/>
          <a:p>
            <a:pPr marL="43815" lvl="0" indent="0" algn="l" rtl="0">
              <a:lnSpc>
                <a:spcPct val="100000"/>
              </a:lnSpc>
              <a:spcBef>
                <a:spcPts val="0"/>
              </a:spcBef>
              <a:spcAft>
                <a:spcPts val="0"/>
              </a:spcAft>
              <a:buNone/>
            </a:pPr>
            <a:fld id="{00000000-1234-1234-1234-123412341234}" type="slidenum">
              <a:rPr lang="en-US"/>
              <a:t>15</a:t>
            </a:fld>
            <a:endParaRPr/>
          </a:p>
        </p:txBody>
      </p:sp>
      <p:sp>
        <p:nvSpPr>
          <p:cNvPr id="665" name="Google Shape;665;p22"/>
          <p:cNvSpPr txBox="1"/>
          <p:nvPr/>
        </p:nvSpPr>
        <p:spPr>
          <a:xfrm>
            <a:off x="8391525" y="4093752"/>
            <a:ext cx="3467100" cy="840738"/>
          </a:xfrm>
          <a:prstGeom prst="rect">
            <a:avLst/>
          </a:prstGeom>
          <a:noFill/>
          <a:ln>
            <a:noFill/>
          </a:ln>
        </p:spPr>
        <p:txBody>
          <a:bodyPr spcFirstLastPara="1" wrap="square" lIns="0" tIns="30475" rIns="0" bIns="0" anchor="t" anchorCtr="0">
            <a:spAutoFit/>
          </a:bodyPr>
          <a:lstStyle/>
          <a:p>
            <a:pPr marL="12700" marR="5080" lvl="0" indent="0" algn="ctr" rtl="0">
              <a:lnSpc>
                <a:spcPct val="93900"/>
              </a:lnSpc>
              <a:spcBef>
                <a:spcPts val="0"/>
              </a:spcBef>
              <a:spcAft>
                <a:spcPts val="0"/>
              </a:spcAft>
              <a:buNone/>
            </a:pPr>
            <a:r>
              <a:rPr lang="en-US" b="1" dirty="0">
                <a:solidFill>
                  <a:srgbClr val="004974"/>
                </a:solidFill>
                <a:latin typeface="Montserrat"/>
                <a:ea typeface="Montserrat"/>
                <a:cs typeface="Montserrat"/>
                <a:sym typeface="Montserrat"/>
              </a:rPr>
              <a:t>Benefits: Increased resilience, in which failure (security, unavailability etc.) of one part does not lead to failure of the whole system.</a:t>
            </a:r>
            <a:endParaRPr dirty="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669"/>
        <p:cNvGrpSpPr/>
        <p:nvPr/>
      </p:nvGrpSpPr>
      <p:grpSpPr>
        <a:xfrm>
          <a:off x="0" y="0"/>
          <a:ext cx="0" cy="0"/>
          <a:chOff x="0" y="0"/>
          <a:chExt cx="0" cy="0"/>
        </a:xfrm>
      </p:grpSpPr>
      <p:pic>
        <p:nvPicPr>
          <p:cNvPr id="670" name="Google Shape;670;p23"/>
          <p:cNvPicPr preferRelativeResize="0"/>
          <p:nvPr/>
        </p:nvPicPr>
        <p:blipFill rotWithShape="1">
          <a:blip r:embed="rId3">
            <a:alphaModFix/>
          </a:blip>
          <a:srcRect/>
          <a:stretch/>
        </p:blipFill>
        <p:spPr>
          <a:xfrm>
            <a:off x="1057275" y="266700"/>
            <a:ext cx="10077450" cy="6315075"/>
          </a:xfrm>
          <a:prstGeom prst="rect">
            <a:avLst/>
          </a:prstGeom>
          <a:noFill/>
          <a:ln>
            <a:noFill/>
          </a:ln>
        </p:spPr>
      </p:pic>
      <p:sp>
        <p:nvSpPr>
          <p:cNvPr id="671" name="Google Shape;671;p23"/>
          <p:cNvSpPr txBox="1"/>
          <p:nvPr/>
        </p:nvSpPr>
        <p:spPr>
          <a:xfrm>
            <a:off x="12042393" y="6285077"/>
            <a:ext cx="207645"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fld id="{00000000-1234-1234-1234-123412341234}" type="slidenum">
              <a:rPr lang="en-US" sz="900">
                <a:latin typeface="Montserrat"/>
                <a:ea typeface="Montserrat"/>
                <a:cs typeface="Montserrat"/>
                <a:sym typeface="Montserrat"/>
              </a:rPr>
              <a:t>16</a:t>
            </a:fld>
            <a:endParaRPr sz="900">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75"/>
        <p:cNvGrpSpPr/>
        <p:nvPr/>
      </p:nvGrpSpPr>
      <p:grpSpPr>
        <a:xfrm>
          <a:off x="0" y="0"/>
          <a:ext cx="0" cy="0"/>
          <a:chOff x="0" y="0"/>
          <a:chExt cx="0" cy="0"/>
        </a:xfrm>
      </p:grpSpPr>
      <p:pic>
        <p:nvPicPr>
          <p:cNvPr id="676" name="Google Shape;676;p24"/>
          <p:cNvPicPr preferRelativeResize="0"/>
          <p:nvPr/>
        </p:nvPicPr>
        <p:blipFill rotWithShape="1">
          <a:blip r:embed="rId3">
            <a:alphaModFix/>
          </a:blip>
          <a:srcRect/>
          <a:stretch/>
        </p:blipFill>
        <p:spPr>
          <a:xfrm>
            <a:off x="1047750" y="276225"/>
            <a:ext cx="10096500" cy="6305550"/>
          </a:xfrm>
          <a:prstGeom prst="rect">
            <a:avLst/>
          </a:prstGeom>
          <a:noFill/>
          <a:ln>
            <a:noFill/>
          </a:ln>
        </p:spPr>
      </p:pic>
      <p:sp>
        <p:nvSpPr>
          <p:cNvPr id="677" name="Google Shape;677;p24"/>
          <p:cNvSpPr txBox="1"/>
          <p:nvPr/>
        </p:nvSpPr>
        <p:spPr>
          <a:xfrm>
            <a:off x="12042393" y="6285077"/>
            <a:ext cx="207645"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fld id="{00000000-1234-1234-1234-123412341234}" type="slidenum">
              <a:rPr lang="en-US" sz="900">
                <a:latin typeface="Montserrat"/>
                <a:ea typeface="Montserrat"/>
                <a:cs typeface="Montserrat"/>
                <a:sym typeface="Montserrat"/>
              </a:rPr>
              <a:t>17</a:t>
            </a:fld>
            <a:endParaRPr sz="9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81"/>
        <p:cNvGrpSpPr/>
        <p:nvPr/>
      </p:nvGrpSpPr>
      <p:grpSpPr>
        <a:xfrm>
          <a:off x="0" y="0"/>
          <a:ext cx="0" cy="0"/>
          <a:chOff x="0" y="0"/>
          <a:chExt cx="0" cy="0"/>
        </a:xfrm>
      </p:grpSpPr>
      <p:pic>
        <p:nvPicPr>
          <p:cNvPr id="682" name="Google Shape;682;p25"/>
          <p:cNvPicPr preferRelativeResize="0"/>
          <p:nvPr/>
        </p:nvPicPr>
        <p:blipFill rotWithShape="1">
          <a:blip r:embed="rId3">
            <a:alphaModFix/>
          </a:blip>
          <a:srcRect/>
          <a:stretch/>
        </p:blipFill>
        <p:spPr>
          <a:xfrm>
            <a:off x="1028700" y="266700"/>
            <a:ext cx="10125075" cy="6315075"/>
          </a:xfrm>
          <a:prstGeom prst="rect">
            <a:avLst/>
          </a:prstGeom>
          <a:noFill/>
          <a:ln>
            <a:noFill/>
          </a:ln>
        </p:spPr>
      </p:pic>
      <p:sp>
        <p:nvSpPr>
          <p:cNvPr id="683" name="Google Shape;683;p25"/>
          <p:cNvSpPr txBox="1"/>
          <p:nvPr/>
        </p:nvSpPr>
        <p:spPr>
          <a:xfrm>
            <a:off x="12042393" y="6285077"/>
            <a:ext cx="207645"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fld id="{00000000-1234-1234-1234-123412341234}" type="slidenum">
              <a:rPr lang="en-US" sz="900">
                <a:latin typeface="Montserrat"/>
                <a:ea typeface="Montserrat"/>
                <a:cs typeface="Montserrat"/>
                <a:sym typeface="Montserrat"/>
              </a:rPr>
              <a:t>18</a:t>
            </a:fld>
            <a:endParaRPr sz="900">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87"/>
        <p:cNvGrpSpPr/>
        <p:nvPr/>
      </p:nvGrpSpPr>
      <p:grpSpPr>
        <a:xfrm>
          <a:off x="0" y="0"/>
          <a:ext cx="0" cy="0"/>
          <a:chOff x="0" y="0"/>
          <a:chExt cx="0" cy="0"/>
        </a:xfrm>
      </p:grpSpPr>
      <p:pic>
        <p:nvPicPr>
          <p:cNvPr id="688" name="Google Shape;688;p26"/>
          <p:cNvPicPr preferRelativeResize="0"/>
          <p:nvPr/>
        </p:nvPicPr>
        <p:blipFill rotWithShape="1">
          <a:blip r:embed="rId3">
            <a:alphaModFix/>
          </a:blip>
          <a:srcRect/>
          <a:stretch/>
        </p:blipFill>
        <p:spPr>
          <a:xfrm>
            <a:off x="1019175" y="238125"/>
            <a:ext cx="10153650" cy="6381750"/>
          </a:xfrm>
          <a:prstGeom prst="rect">
            <a:avLst/>
          </a:prstGeom>
          <a:noFill/>
          <a:ln>
            <a:noFill/>
          </a:ln>
        </p:spPr>
      </p:pic>
      <p:sp>
        <p:nvSpPr>
          <p:cNvPr id="689" name="Google Shape;689;p26"/>
          <p:cNvSpPr txBox="1"/>
          <p:nvPr/>
        </p:nvSpPr>
        <p:spPr>
          <a:xfrm>
            <a:off x="12042393" y="6285077"/>
            <a:ext cx="207645"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fld id="{00000000-1234-1234-1234-123412341234}" type="slidenum">
              <a:rPr lang="en-US" sz="900">
                <a:latin typeface="Montserrat"/>
                <a:ea typeface="Montserrat"/>
                <a:cs typeface="Montserrat"/>
                <a:sym typeface="Montserrat"/>
              </a:rPr>
              <a:t>19</a:t>
            </a:fld>
            <a:endParaRPr sz="900">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693"/>
        <p:cNvGrpSpPr/>
        <p:nvPr/>
      </p:nvGrpSpPr>
      <p:grpSpPr>
        <a:xfrm>
          <a:off x="0" y="0"/>
          <a:ext cx="0" cy="0"/>
          <a:chOff x="0" y="0"/>
          <a:chExt cx="0" cy="0"/>
        </a:xfrm>
      </p:grpSpPr>
      <p:pic>
        <p:nvPicPr>
          <p:cNvPr id="694" name="Google Shape;694;p27"/>
          <p:cNvPicPr preferRelativeResize="0"/>
          <p:nvPr/>
        </p:nvPicPr>
        <p:blipFill rotWithShape="1">
          <a:blip r:embed="rId3">
            <a:alphaModFix/>
          </a:blip>
          <a:srcRect/>
          <a:stretch/>
        </p:blipFill>
        <p:spPr>
          <a:xfrm>
            <a:off x="1047750" y="266700"/>
            <a:ext cx="10096500" cy="6324600"/>
          </a:xfrm>
          <a:prstGeom prst="rect">
            <a:avLst/>
          </a:prstGeom>
          <a:noFill/>
          <a:ln>
            <a:noFill/>
          </a:ln>
        </p:spPr>
      </p:pic>
      <p:sp>
        <p:nvSpPr>
          <p:cNvPr id="695" name="Google Shape;695;p27"/>
          <p:cNvSpPr txBox="1"/>
          <p:nvPr/>
        </p:nvSpPr>
        <p:spPr>
          <a:xfrm>
            <a:off x="12042393" y="6285077"/>
            <a:ext cx="207645"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fld id="{00000000-1234-1234-1234-123412341234}" type="slidenum">
              <a:rPr lang="en-US" sz="900">
                <a:latin typeface="Montserrat"/>
                <a:ea typeface="Montserrat"/>
                <a:cs typeface="Montserrat"/>
                <a:sym typeface="Montserrat"/>
              </a:rPr>
              <a:t>20</a:t>
            </a:fld>
            <a:endParaRPr sz="900">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28" descr="$PPTXTitle"/>
          <p:cNvSpPr txBox="1">
            <a:spLocks noGrp="1"/>
          </p:cNvSpPr>
          <p:nvPr>
            <p:ph type="title"/>
          </p:nvPr>
        </p:nvSpPr>
        <p:spPr>
          <a:xfrm>
            <a:off x="14287" y="-12636"/>
            <a:ext cx="12105322" cy="830580"/>
          </a:xfrm>
          <a:prstGeom prst="rect">
            <a:avLst/>
          </a:prstGeom>
          <a:noFill/>
          <a:ln>
            <a:noFill/>
          </a:ln>
        </p:spPr>
        <p:txBody>
          <a:bodyPr spcFirstLastPara="1" wrap="square" lIns="0" tIns="331700" rIns="0" bIns="0" anchor="t" anchorCtr="0">
            <a:spAutoFit/>
          </a:bodyPr>
          <a:lstStyle/>
          <a:p>
            <a:pPr marL="595630" lvl="0" indent="0" algn="l" rtl="0">
              <a:lnSpc>
                <a:spcPct val="100000"/>
              </a:lnSpc>
              <a:spcBef>
                <a:spcPts val="0"/>
              </a:spcBef>
              <a:spcAft>
                <a:spcPts val="0"/>
              </a:spcAft>
              <a:buNone/>
            </a:pPr>
            <a:r>
              <a:rPr lang="en-US" sz="2400"/>
              <a:t>DECENTRALIZATION AND DIGITAL TRUST – LOCUS OF CONTROL</a:t>
            </a:r>
            <a:endParaRPr sz="2400"/>
          </a:p>
        </p:txBody>
      </p:sp>
      <p:sp>
        <p:nvSpPr>
          <p:cNvPr id="701" name="Google Shape;701;p28"/>
          <p:cNvSpPr txBox="1"/>
          <p:nvPr/>
        </p:nvSpPr>
        <p:spPr>
          <a:xfrm>
            <a:off x="597534" y="1712785"/>
            <a:ext cx="5299075" cy="883919"/>
          </a:xfrm>
          <a:prstGeom prst="rect">
            <a:avLst/>
          </a:prstGeom>
          <a:noFill/>
          <a:ln>
            <a:noFill/>
          </a:ln>
        </p:spPr>
        <p:txBody>
          <a:bodyPr spcFirstLastPara="1" wrap="square" lIns="0" tIns="90150" rIns="0" bIns="0" anchor="t" anchorCtr="0">
            <a:spAutoFit/>
          </a:bodyPr>
          <a:lstStyle/>
          <a:p>
            <a:pPr marL="12700" lvl="0" indent="0" algn="l" rtl="0">
              <a:lnSpc>
                <a:spcPct val="100000"/>
              </a:lnSpc>
              <a:spcBef>
                <a:spcPts val="0"/>
              </a:spcBef>
              <a:spcAft>
                <a:spcPts val="0"/>
              </a:spcAft>
              <a:buNone/>
            </a:pPr>
            <a:r>
              <a:rPr lang="en-US" sz="1550" b="1">
                <a:latin typeface="Montserrat"/>
                <a:ea typeface="Montserrat"/>
                <a:cs typeface="Montserrat"/>
                <a:sym typeface="Montserrat"/>
              </a:rPr>
              <a:t>Centralized / Federated Identity Model</a:t>
            </a:r>
            <a:endParaRPr sz="1550">
              <a:latin typeface="Montserrat"/>
              <a:ea typeface="Montserrat"/>
              <a:cs typeface="Montserrat"/>
              <a:sym typeface="Montserrat"/>
            </a:endParaRPr>
          </a:p>
          <a:p>
            <a:pPr marL="12700" marR="5080" lvl="0" indent="0" algn="l" rtl="0">
              <a:lnSpc>
                <a:spcPct val="116129"/>
              </a:lnSpc>
              <a:spcBef>
                <a:spcPts val="725"/>
              </a:spcBef>
              <a:spcAft>
                <a:spcPts val="0"/>
              </a:spcAft>
              <a:buNone/>
            </a:pPr>
            <a:r>
              <a:rPr lang="en-US" sz="1550">
                <a:latin typeface="Montserrat"/>
                <a:ea typeface="Montserrat"/>
                <a:cs typeface="Montserrat"/>
                <a:sym typeface="Montserrat"/>
              </a:rPr>
              <a:t>Multiple systems act as relying parties, accessing an identity provider database.</a:t>
            </a:r>
            <a:endParaRPr sz="1550">
              <a:latin typeface="Montserrat"/>
              <a:ea typeface="Montserrat"/>
              <a:cs typeface="Montserrat"/>
              <a:sym typeface="Montserrat"/>
            </a:endParaRPr>
          </a:p>
        </p:txBody>
      </p:sp>
      <p:sp>
        <p:nvSpPr>
          <p:cNvPr id="702" name="Google Shape;702;p28"/>
          <p:cNvSpPr txBox="1"/>
          <p:nvPr/>
        </p:nvSpPr>
        <p:spPr>
          <a:xfrm>
            <a:off x="6236334" y="1712785"/>
            <a:ext cx="4346575" cy="883919"/>
          </a:xfrm>
          <a:prstGeom prst="rect">
            <a:avLst/>
          </a:prstGeom>
          <a:noFill/>
          <a:ln>
            <a:noFill/>
          </a:ln>
        </p:spPr>
        <p:txBody>
          <a:bodyPr spcFirstLastPara="1" wrap="square" lIns="0" tIns="90150" rIns="0" bIns="0" anchor="t" anchorCtr="0">
            <a:spAutoFit/>
          </a:bodyPr>
          <a:lstStyle/>
          <a:p>
            <a:pPr marL="12700" lvl="0" indent="0" algn="l" rtl="0">
              <a:lnSpc>
                <a:spcPct val="100000"/>
              </a:lnSpc>
              <a:spcBef>
                <a:spcPts val="0"/>
              </a:spcBef>
              <a:spcAft>
                <a:spcPts val="0"/>
              </a:spcAft>
              <a:buNone/>
            </a:pPr>
            <a:r>
              <a:rPr lang="en-US" sz="1550" b="1">
                <a:latin typeface="Montserrat"/>
                <a:ea typeface="Montserrat"/>
                <a:cs typeface="Montserrat"/>
                <a:sym typeface="Montserrat"/>
              </a:rPr>
              <a:t>User-Centric Identity Model</a:t>
            </a:r>
            <a:endParaRPr sz="1550">
              <a:latin typeface="Montserrat"/>
              <a:ea typeface="Montserrat"/>
              <a:cs typeface="Montserrat"/>
              <a:sym typeface="Montserrat"/>
            </a:endParaRPr>
          </a:p>
          <a:p>
            <a:pPr marL="12700" marR="5080" lvl="0" indent="0" algn="l" rtl="0">
              <a:lnSpc>
                <a:spcPct val="116129"/>
              </a:lnSpc>
              <a:spcBef>
                <a:spcPts val="725"/>
              </a:spcBef>
              <a:spcAft>
                <a:spcPts val="0"/>
              </a:spcAft>
              <a:buNone/>
            </a:pPr>
            <a:r>
              <a:rPr lang="en-US" sz="1550">
                <a:latin typeface="Montserrat"/>
                <a:ea typeface="Montserrat"/>
                <a:cs typeface="Montserrat"/>
                <a:sym typeface="Montserrat"/>
              </a:rPr>
              <a:t>Identity subject carries their data between organizations</a:t>
            </a:r>
            <a:endParaRPr sz="1550">
              <a:latin typeface="Montserrat"/>
              <a:ea typeface="Montserrat"/>
              <a:cs typeface="Montserrat"/>
              <a:sym typeface="Montserrat"/>
            </a:endParaRPr>
          </a:p>
        </p:txBody>
      </p:sp>
      <p:pic>
        <p:nvPicPr>
          <p:cNvPr id="703" name="Google Shape;703;p28"/>
          <p:cNvPicPr preferRelativeResize="0"/>
          <p:nvPr/>
        </p:nvPicPr>
        <p:blipFill rotWithShape="1">
          <a:blip r:embed="rId3">
            <a:alphaModFix/>
          </a:blip>
          <a:srcRect/>
          <a:stretch/>
        </p:blipFill>
        <p:spPr>
          <a:xfrm>
            <a:off x="742300" y="2749342"/>
            <a:ext cx="4017627" cy="3183915"/>
          </a:xfrm>
          <a:prstGeom prst="rect">
            <a:avLst/>
          </a:prstGeom>
          <a:noFill/>
          <a:ln>
            <a:noFill/>
          </a:ln>
        </p:spPr>
      </p:pic>
      <p:pic>
        <p:nvPicPr>
          <p:cNvPr id="704" name="Google Shape;704;p28"/>
          <p:cNvPicPr preferRelativeResize="0"/>
          <p:nvPr/>
        </p:nvPicPr>
        <p:blipFill rotWithShape="1">
          <a:blip r:embed="rId4">
            <a:alphaModFix/>
          </a:blip>
          <a:srcRect/>
          <a:stretch/>
        </p:blipFill>
        <p:spPr>
          <a:xfrm>
            <a:off x="6750303" y="3378419"/>
            <a:ext cx="3545692" cy="198065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708"/>
        <p:cNvGrpSpPr/>
        <p:nvPr/>
      </p:nvGrpSpPr>
      <p:grpSpPr>
        <a:xfrm>
          <a:off x="0" y="0"/>
          <a:ext cx="0" cy="0"/>
          <a:chOff x="0" y="0"/>
          <a:chExt cx="0" cy="0"/>
        </a:xfrm>
      </p:grpSpPr>
      <p:sp>
        <p:nvSpPr>
          <p:cNvPr id="709" name="Google Shape;709;p29"/>
          <p:cNvSpPr/>
          <p:nvPr/>
        </p:nvSpPr>
        <p:spPr>
          <a:xfrm>
            <a:off x="619125" y="5619750"/>
            <a:ext cx="3448050" cy="76200"/>
          </a:xfrm>
          <a:custGeom>
            <a:avLst/>
            <a:gdLst/>
            <a:ahLst/>
            <a:cxnLst/>
            <a:rect l="l" t="t" r="r" b="b"/>
            <a:pathLst>
              <a:path w="3448050" h="76200" extrusionOk="0">
                <a:moveTo>
                  <a:pt x="3448050" y="0"/>
                </a:moveTo>
                <a:lnTo>
                  <a:pt x="0" y="0"/>
                </a:lnTo>
                <a:lnTo>
                  <a:pt x="0" y="76200"/>
                </a:lnTo>
                <a:lnTo>
                  <a:pt x="3448050" y="76200"/>
                </a:lnTo>
                <a:lnTo>
                  <a:pt x="34480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10" name="Google Shape;710;p29"/>
          <p:cNvSpPr/>
          <p:nvPr/>
        </p:nvSpPr>
        <p:spPr>
          <a:xfrm>
            <a:off x="4362450" y="5619750"/>
            <a:ext cx="3467100" cy="76200"/>
          </a:xfrm>
          <a:custGeom>
            <a:avLst/>
            <a:gdLst/>
            <a:ahLst/>
            <a:cxnLst/>
            <a:rect l="l" t="t" r="r" b="b"/>
            <a:pathLst>
              <a:path w="3467100" h="76200" extrusionOk="0">
                <a:moveTo>
                  <a:pt x="3467100" y="0"/>
                </a:moveTo>
                <a:lnTo>
                  <a:pt x="0" y="0"/>
                </a:lnTo>
                <a:lnTo>
                  <a:pt x="0" y="76200"/>
                </a:lnTo>
                <a:lnTo>
                  <a:pt x="3467100" y="76200"/>
                </a:lnTo>
                <a:lnTo>
                  <a:pt x="3467100" y="0"/>
                </a:lnTo>
                <a:close/>
              </a:path>
            </a:pathLst>
          </a:custGeom>
          <a:solidFill>
            <a:srgbClr val="00619B"/>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solidFill>
                <a:schemeClr val="accent5"/>
              </a:solidFill>
            </a:endParaRPr>
          </a:p>
        </p:txBody>
      </p:sp>
      <p:sp>
        <p:nvSpPr>
          <p:cNvPr id="711" name="Google Shape;711;p29"/>
          <p:cNvSpPr/>
          <p:nvPr/>
        </p:nvSpPr>
        <p:spPr>
          <a:xfrm>
            <a:off x="8105775" y="5619750"/>
            <a:ext cx="3476625" cy="76200"/>
          </a:xfrm>
          <a:custGeom>
            <a:avLst/>
            <a:gdLst/>
            <a:ahLst/>
            <a:cxnLst/>
            <a:rect l="l" t="t" r="r" b="b"/>
            <a:pathLst>
              <a:path w="3476625" h="76200" extrusionOk="0">
                <a:moveTo>
                  <a:pt x="3476625" y="0"/>
                </a:moveTo>
                <a:lnTo>
                  <a:pt x="0" y="0"/>
                </a:lnTo>
                <a:lnTo>
                  <a:pt x="0" y="76200"/>
                </a:lnTo>
                <a:lnTo>
                  <a:pt x="3476625" y="76200"/>
                </a:lnTo>
                <a:lnTo>
                  <a:pt x="3476625" y="0"/>
                </a:lnTo>
                <a:close/>
              </a:path>
            </a:pathLst>
          </a:custGeom>
          <a:solidFill>
            <a:srgbClr val="49C8E2"/>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712" name="Google Shape;712;p29"/>
          <p:cNvPicPr preferRelativeResize="0"/>
          <p:nvPr/>
        </p:nvPicPr>
        <p:blipFill rotWithShape="1">
          <a:blip r:embed="rId3">
            <a:alphaModFix/>
          </a:blip>
          <a:srcRect/>
          <a:stretch/>
        </p:blipFill>
        <p:spPr>
          <a:xfrm>
            <a:off x="10144125" y="6238875"/>
            <a:ext cx="981075" cy="219075"/>
          </a:xfrm>
          <a:prstGeom prst="rect">
            <a:avLst/>
          </a:prstGeom>
          <a:noFill/>
          <a:ln>
            <a:noFill/>
          </a:ln>
        </p:spPr>
      </p:pic>
      <p:pic>
        <p:nvPicPr>
          <p:cNvPr id="713" name="Google Shape;713;p29"/>
          <p:cNvPicPr preferRelativeResize="0"/>
          <p:nvPr/>
        </p:nvPicPr>
        <p:blipFill rotWithShape="1">
          <a:blip r:embed="rId4">
            <a:alphaModFix/>
          </a:blip>
          <a:srcRect/>
          <a:stretch/>
        </p:blipFill>
        <p:spPr>
          <a:xfrm>
            <a:off x="609600" y="6267450"/>
            <a:ext cx="2095500" cy="285750"/>
          </a:xfrm>
          <a:prstGeom prst="rect">
            <a:avLst/>
          </a:prstGeom>
          <a:noFill/>
          <a:ln>
            <a:noFill/>
          </a:ln>
        </p:spPr>
      </p:pic>
      <p:grpSp>
        <p:nvGrpSpPr>
          <p:cNvPr id="714" name="Google Shape;714;p29"/>
          <p:cNvGrpSpPr/>
          <p:nvPr/>
        </p:nvGrpSpPr>
        <p:grpSpPr>
          <a:xfrm>
            <a:off x="623887" y="823975"/>
            <a:ext cx="1609725" cy="85725"/>
            <a:chOff x="623887" y="823975"/>
            <a:chExt cx="1609725" cy="85725"/>
          </a:xfrm>
        </p:grpSpPr>
        <p:sp>
          <p:nvSpPr>
            <p:cNvPr id="715" name="Google Shape;715;p29"/>
            <p:cNvSpPr/>
            <p:nvPr/>
          </p:nvSpPr>
          <p:spPr>
            <a:xfrm>
              <a:off x="623887" y="823975"/>
              <a:ext cx="1609725" cy="85725"/>
            </a:xfrm>
            <a:custGeom>
              <a:avLst/>
              <a:gdLst/>
              <a:ahLst/>
              <a:cxnLst/>
              <a:rect l="l" t="t" r="r" b="b"/>
              <a:pathLst>
                <a:path w="1609725" h="85725" extrusionOk="0">
                  <a:moveTo>
                    <a:pt x="1609725" y="0"/>
                  </a:moveTo>
                  <a:lnTo>
                    <a:pt x="0" y="0"/>
                  </a:lnTo>
                  <a:lnTo>
                    <a:pt x="0" y="85725"/>
                  </a:lnTo>
                  <a:lnTo>
                    <a:pt x="1609725" y="85725"/>
                  </a:lnTo>
                  <a:lnTo>
                    <a:pt x="1609725"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16" name="Google Shape;716;p29"/>
            <p:cNvSpPr/>
            <p:nvPr/>
          </p:nvSpPr>
          <p:spPr>
            <a:xfrm>
              <a:off x="623887" y="823975"/>
              <a:ext cx="1609725" cy="85725"/>
            </a:xfrm>
            <a:custGeom>
              <a:avLst/>
              <a:gdLst/>
              <a:ahLst/>
              <a:cxnLst/>
              <a:rect l="l" t="t" r="r" b="b"/>
              <a:pathLst>
                <a:path w="1609725" h="85725" extrusionOk="0">
                  <a:moveTo>
                    <a:pt x="0" y="85725"/>
                  </a:moveTo>
                  <a:lnTo>
                    <a:pt x="1609725" y="85725"/>
                  </a:lnTo>
                  <a:lnTo>
                    <a:pt x="1609725" y="0"/>
                  </a:lnTo>
                  <a:lnTo>
                    <a:pt x="0" y="0"/>
                  </a:lnTo>
                  <a:lnTo>
                    <a:pt x="0" y="85725"/>
                  </a:lnTo>
                  <a:close/>
                </a:path>
              </a:pathLst>
            </a:custGeom>
            <a:noFill/>
            <a:ln w="9525" cap="flat" cmpd="sng">
              <a:solidFill>
                <a:srgbClr val="00B5E1"/>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717" name="Google Shape;717;p29" descr="$PPTXTitle"/>
          <p:cNvSpPr txBox="1">
            <a:spLocks noGrp="1"/>
          </p:cNvSpPr>
          <p:nvPr>
            <p:ph type="title"/>
          </p:nvPr>
        </p:nvSpPr>
        <p:spPr>
          <a:xfrm>
            <a:off x="14287" y="-12636"/>
            <a:ext cx="12105322" cy="830580"/>
          </a:xfrm>
          <a:prstGeom prst="rect">
            <a:avLst/>
          </a:prstGeom>
          <a:noFill/>
          <a:ln>
            <a:noFill/>
          </a:ln>
        </p:spPr>
        <p:txBody>
          <a:bodyPr spcFirstLastPara="1" wrap="square" lIns="0" tIns="325675" rIns="0" bIns="0" anchor="t" anchorCtr="0">
            <a:spAutoFit/>
          </a:bodyPr>
          <a:lstStyle/>
          <a:p>
            <a:pPr marL="595630" lvl="0" indent="0" algn="l" rtl="0">
              <a:lnSpc>
                <a:spcPct val="100000"/>
              </a:lnSpc>
              <a:spcBef>
                <a:spcPts val="0"/>
              </a:spcBef>
              <a:spcAft>
                <a:spcPts val="0"/>
              </a:spcAft>
              <a:buNone/>
            </a:pPr>
            <a:r>
              <a:rPr lang="en-US"/>
              <a:t>3 TOOLS FOR USER CONTROL</a:t>
            </a:r>
            <a:endParaRPr/>
          </a:p>
        </p:txBody>
      </p:sp>
      <p:sp>
        <p:nvSpPr>
          <p:cNvPr id="718" name="Google Shape;718;p29"/>
          <p:cNvSpPr txBox="1"/>
          <p:nvPr/>
        </p:nvSpPr>
        <p:spPr>
          <a:xfrm>
            <a:off x="597534" y="1657667"/>
            <a:ext cx="2530475" cy="266065"/>
          </a:xfrm>
          <a:prstGeom prst="rect">
            <a:avLst/>
          </a:prstGeom>
          <a:noFill/>
          <a:ln>
            <a:noFill/>
          </a:ln>
        </p:spPr>
        <p:txBody>
          <a:bodyPr spcFirstLastPara="1" wrap="square" lIns="0" tIns="15875" rIns="0" bIns="0" anchor="t" anchorCtr="0">
            <a:spAutoFit/>
          </a:bodyPr>
          <a:lstStyle/>
          <a:p>
            <a:pPr marL="12700" lvl="0" indent="0" algn="l" rtl="0">
              <a:lnSpc>
                <a:spcPct val="100000"/>
              </a:lnSpc>
              <a:spcBef>
                <a:spcPts val="0"/>
              </a:spcBef>
              <a:spcAft>
                <a:spcPts val="0"/>
              </a:spcAft>
              <a:buNone/>
            </a:pPr>
            <a:r>
              <a:rPr lang="en-US" sz="1550" b="1">
                <a:latin typeface="Montserrat"/>
                <a:ea typeface="Montserrat"/>
                <a:cs typeface="Montserrat"/>
                <a:sym typeface="Montserrat"/>
              </a:rPr>
              <a:t>Zero Knowledge Proofs</a:t>
            </a:r>
            <a:endParaRPr sz="1550">
              <a:latin typeface="Montserrat"/>
              <a:ea typeface="Montserrat"/>
              <a:cs typeface="Montserrat"/>
              <a:sym typeface="Montserrat"/>
            </a:endParaRPr>
          </a:p>
        </p:txBody>
      </p:sp>
      <p:sp>
        <p:nvSpPr>
          <p:cNvPr id="719" name="Google Shape;719;p29"/>
          <p:cNvSpPr txBox="1"/>
          <p:nvPr/>
        </p:nvSpPr>
        <p:spPr>
          <a:xfrm>
            <a:off x="597534" y="2296731"/>
            <a:ext cx="3448685" cy="2450465"/>
          </a:xfrm>
          <a:prstGeom prst="rect">
            <a:avLst/>
          </a:prstGeom>
          <a:noFill/>
          <a:ln>
            <a:noFill/>
          </a:ln>
        </p:spPr>
        <p:txBody>
          <a:bodyPr spcFirstLastPara="1" wrap="square" lIns="0" tIns="36825" rIns="0" bIns="0" anchor="t" anchorCtr="0">
            <a:spAutoFit/>
          </a:bodyPr>
          <a:lstStyle/>
          <a:p>
            <a:pPr marL="298450" marR="5080" lvl="0" indent="-285750" algn="l" rtl="0">
              <a:lnSpc>
                <a:spcPct val="111612"/>
              </a:lnSpc>
              <a:spcBef>
                <a:spcPts val="0"/>
              </a:spcBef>
              <a:spcAft>
                <a:spcPts val="0"/>
              </a:spcAft>
              <a:buSzPts val="1550"/>
              <a:buFont typeface="Arial"/>
              <a:buChar char="•"/>
            </a:pPr>
            <a:r>
              <a:rPr lang="en-US" sz="1550">
                <a:latin typeface="Montserrat"/>
                <a:ea typeface="Montserrat"/>
                <a:cs typeface="Montserrat"/>
                <a:sym typeface="Montserrat"/>
              </a:rPr>
              <a:t>BBS 2023 is being used at IRTF CFRG and W3C Data Integrity work.</a:t>
            </a:r>
            <a:endParaRPr sz="1550">
              <a:latin typeface="Montserrat"/>
              <a:ea typeface="Montserrat"/>
              <a:cs typeface="Montserrat"/>
              <a:sym typeface="Montserrat"/>
            </a:endParaRPr>
          </a:p>
          <a:p>
            <a:pPr marL="298450" marR="299720" lvl="0" indent="-285750" algn="l" rtl="0">
              <a:lnSpc>
                <a:spcPct val="111612"/>
              </a:lnSpc>
              <a:spcBef>
                <a:spcPts val="825"/>
              </a:spcBef>
              <a:spcAft>
                <a:spcPts val="0"/>
              </a:spcAft>
              <a:buSzPts val="1550"/>
              <a:buFont typeface="Arial"/>
              <a:buChar char="•"/>
            </a:pPr>
            <a:r>
              <a:rPr lang="en-US" sz="1550">
                <a:latin typeface="Montserrat"/>
                <a:ea typeface="Montserrat"/>
                <a:cs typeface="Montserrat"/>
                <a:sym typeface="Montserrat"/>
              </a:rPr>
              <a:t>Google's longfellow-zk used by OWF Multipaz.</a:t>
            </a:r>
            <a:endParaRPr sz="1550">
              <a:latin typeface="Montserrat"/>
              <a:ea typeface="Montserrat"/>
              <a:cs typeface="Montserrat"/>
              <a:sym typeface="Montserrat"/>
            </a:endParaRPr>
          </a:p>
          <a:p>
            <a:pPr marL="297815" lvl="0" indent="-285115" algn="l" rtl="0">
              <a:lnSpc>
                <a:spcPct val="115806"/>
              </a:lnSpc>
              <a:spcBef>
                <a:spcPts val="650"/>
              </a:spcBef>
              <a:spcAft>
                <a:spcPts val="0"/>
              </a:spcAft>
              <a:buSzPts val="1550"/>
              <a:buFont typeface="Arial"/>
              <a:buChar char="•"/>
            </a:pPr>
            <a:r>
              <a:rPr lang="en-US" sz="1550">
                <a:latin typeface="Montserrat"/>
                <a:ea typeface="Montserrat"/>
                <a:cs typeface="Montserrat"/>
                <a:sym typeface="Montserrat"/>
              </a:rPr>
              <a:t>Most common use</a:t>
            </a:r>
            <a:endParaRPr sz="1550">
              <a:latin typeface="Montserrat"/>
              <a:ea typeface="Montserrat"/>
              <a:cs typeface="Montserrat"/>
              <a:sym typeface="Montserrat"/>
            </a:endParaRPr>
          </a:p>
          <a:p>
            <a:pPr marL="298450" marR="99060" lvl="0" indent="0" algn="l" rtl="0">
              <a:lnSpc>
                <a:spcPct val="111612"/>
              </a:lnSpc>
              <a:spcBef>
                <a:spcPts val="100"/>
              </a:spcBef>
              <a:spcAft>
                <a:spcPts val="0"/>
              </a:spcAft>
              <a:buNone/>
            </a:pPr>
            <a:r>
              <a:rPr lang="en-US" sz="1550">
                <a:latin typeface="Montserrat"/>
                <a:ea typeface="Montserrat"/>
                <a:cs typeface="Montserrat"/>
                <a:sym typeface="Montserrat"/>
              </a:rPr>
              <a:t>is to prove a statement without revealing underlying data (prove a range): "I'm over 21" (birthdate withheld).</a:t>
            </a:r>
            <a:endParaRPr sz="1550">
              <a:latin typeface="Montserrat"/>
              <a:ea typeface="Montserrat"/>
              <a:cs typeface="Montserrat"/>
              <a:sym typeface="Montserrat"/>
            </a:endParaRPr>
          </a:p>
        </p:txBody>
      </p:sp>
      <p:sp>
        <p:nvSpPr>
          <p:cNvPr id="720" name="Google Shape;720;p29"/>
          <p:cNvSpPr txBox="1"/>
          <p:nvPr/>
        </p:nvSpPr>
        <p:spPr>
          <a:xfrm>
            <a:off x="4353305" y="1583118"/>
            <a:ext cx="3303904" cy="655320"/>
          </a:xfrm>
          <a:prstGeom prst="rect">
            <a:avLst/>
          </a:prstGeom>
          <a:noFill/>
          <a:ln>
            <a:noFill/>
          </a:ln>
        </p:spPr>
        <p:txBody>
          <a:bodyPr spcFirstLastPara="1" wrap="square" lIns="0" tIns="12050" rIns="0" bIns="0" anchor="t" anchorCtr="0">
            <a:spAutoFit/>
          </a:bodyPr>
          <a:lstStyle/>
          <a:p>
            <a:pPr marL="12700" marR="5080" lvl="0" indent="0" algn="l" rtl="0">
              <a:lnSpc>
                <a:spcPct val="133300"/>
              </a:lnSpc>
              <a:spcBef>
                <a:spcPts val="0"/>
              </a:spcBef>
              <a:spcAft>
                <a:spcPts val="0"/>
              </a:spcAft>
              <a:buNone/>
            </a:pPr>
            <a:r>
              <a:rPr lang="en-US" sz="1550" b="1">
                <a:latin typeface="Montserrat"/>
                <a:ea typeface="Montserrat"/>
                <a:cs typeface="Montserrat"/>
                <a:sym typeface="Montserrat"/>
              </a:rPr>
              <a:t>My Terms (IEEE Standard 7012-2025)</a:t>
            </a:r>
            <a:endParaRPr sz="1550">
              <a:latin typeface="Montserrat"/>
              <a:ea typeface="Montserrat"/>
              <a:cs typeface="Montserrat"/>
              <a:sym typeface="Montserrat"/>
            </a:endParaRPr>
          </a:p>
        </p:txBody>
      </p:sp>
      <p:sp>
        <p:nvSpPr>
          <p:cNvPr id="721" name="Google Shape;721;p29"/>
          <p:cNvSpPr txBox="1"/>
          <p:nvPr/>
        </p:nvSpPr>
        <p:spPr>
          <a:xfrm>
            <a:off x="4353305" y="2296731"/>
            <a:ext cx="3373754" cy="2450465"/>
          </a:xfrm>
          <a:prstGeom prst="rect">
            <a:avLst/>
          </a:prstGeom>
          <a:noFill/>
          <a:ln>
            <a:noFill/>
          </a:ln>
        </p:spPr>
        <p:txBody>
          <a:bodyPr spcFirstLastPara="1" wrap="square" lIns="0" tIns="36825" rIns="0" bIns="0" anchor="t" anchorCtr="0">
            <a:spAutoFit/>
          </a:bodyPr>
          <a:lstStyle/>
          <a:p>
            <a:pPr marL="298450" marR="5080" lvl="0" indent="-285750" algn="l" rtl="0">
              <a:lnSpc>
                <a:spcPct val="111612"/>
              </a:lnSpc>
              <a:spcBef>
                <a:spcPts val="0"/>
              </a:spcBef>
              <a:spcAft>
                <a:spcPts val="0"/>
              </a:spcAft>
              <a:buSzPts val="1550"/>
              <a:buFont typeface="Arial"/>
              <a:buChar char="•"/>
            </a:pPr>
            <a:r>
              <a:rPr lang="en-US" sz="1550">
                <a:latin typeface="Montserrat"/>
                <a:ea typeface="Montserrat"/>
                <a:cs typeface="Montserrat"/>
                <a:sym typeface="Montserrat"/>
              </a:rPr>
              <a:t>Individuals offer privacy terms to online services in</a:t>
            </a:r>
            <a:endParaRPr sz="1550">
              <a:latin typeface="Montserrat"/>
              <a:ea typeface="Montserrat"/>
              <a:cs typeface="Montserrat"/>
              <a:sym typeface="Montserrat"/>
            </a:endParaRPr>
          </a:p>
          <a:p>
            <a:pPr marL="298450" lvl="0" indent="0" algn="l" rtl="0">
              <a:lnSpc>
                <a:spcPct val="108967"/>
              </a:lnSpc>
              <a:spcBef>
                <a:spcPts val="0"/>
              </a:spcBef>
              <a:spcAft>
                <a:spcPts val="0"/>
              </a:spcAft>
              <a:buNone/>
            </a:pPr>
            <a:r>
              <a:rPr lang="en-US" sz="1550">
                <a:latin typeface="Montserrat"/>
                <a:ea typeface="Montserrat"/>
                <a:cs typeface="Montserrat"/>
                <a:sym typeface="Montserrat"/>
              </a:rPr>
              <a:t>a machine-readable format.</a:t>
            </a:r>
            <a:endParaRPr sz="1550">
              <a:latin typeface="Montserrat"/>
              <a:ea typeface="Montserrat"/>
              <a:cs typeface="Montserrat"/>
              <a:sym typeface="Montserrat"/>
            </a:endParaRPr>
          </a:p>
          <a:p>
            <a:pPr marL="298450" marR="77470" lvl="0" indent="-285750" algn="l" rtl="0">
              <a:lnSpc>
                <a:spcPct val="92800"/>
              </a:lnSpc>
              <a:spcBef>
                <a:spcPts val="830"/>
              </a:spcBef>
              <a:spcAft>
                <a:spcPts val="0"/>
              </a:spcAft>
              <a:buSzPts val="1550"/>
              <a:buFont typeface="Arial"/>
              <a:buChar char="•"/>
            </a:pPr>
            <a:r>
              <a:rPr lang="en-US" sz="1550">
                <a:latin typeface="Montserrat"/>
                <a:ea typeface="Montserrat"/>
                <a:cs typeface="Montserrat"/>
                <a:sym typeface="Montserrat"/>
              </a:rPr>
              <a:t>Terms are chosen from standard-form agreements—like Creative Commons for privacy.</a:t>
            </a:r>
            <a:endParaRPr sz="1550">
              <a:latin typeface="Montserrat"/>
              <a:ea typeface="Montserrat"/>
              <a:cs typeface="Montserrat"/>
              <a:sym typeface="Montserrat"/>
            </a:endParaRPr>
          </a:p>
          <a:p>
            <a:pPr marL="298450" marR="260350" lvl="0" indent="-285750" algn="l" rtl="0">
              <a:lnSpc>
                <a:spcPct val="111612"/>
              </a:lnSpc>
              <a:spcBef>
                <a:spcPts val="865"/>
              </a:spcBef>
              <a:spcAft>
                <a:spcPts val="0"/>
              </a:spcAft>
              <a:buSzPts val="1550"/>
              <a:buFont typeface="Arial"/>
              <a:buChar char="•"/>
            </a:pPr>
            <a:r>
              <a:rPr lang="en-US" sz="1550">
                <a:latin typeface="Montserrat"/>
                <a:ea typeface="Montserrat"/>
                <a:cs typeface="Montserrat"/>
                <a:sym typeface="Montserrat"/>
              </a:rPr>
              <a:t>Agreed terms are signed electronically by both sides, with auditable records.</a:t>
            </a:r>
            <a:endParaRPr sz="1550">
              <a:latin typeface="Montserrat"/>
              <a:ea typeface="Montserrat"/>
              <a:cs typeface="Montserrat"/>
              <a:sym typeface="Montserrat"/>
            </a:endParaRPr>
          </a:p>
        </p:txBody>
      </p:sp>
      <p:sp>
        <p:nvSpPr>
          <p:cNvPr id="722" name="Google Shape;722;p29"/>
          <p:cNvSpPr txBox="1"/>
          <p:nvPr/>
        </p:nvSpPr>
        <p:spPr>
          <a:xfrm>
            <a:off x="8121650" y="1583118"/>
            <a:ext cx="3282315" cy="655320"/>
          </a:xfrm>
          <a:prstGeom prst="rect">
            <a:avLst/>
          </a:prstGeom>
          <a:noFill/>
          <a:ln>
            <a:noFill/>
          </a:ln>
        </p:spPr>
        <p:txBody>
          <a:bodyPr spcFirstLastPara="1" wrap="square" lIns="0" tIns="12050" rIns="0" bIns="0" anchor="t" anchorCtr="0">
            <a:spAutoFit/>
          </a:bodyPr>
          <a:lstStyle/>
          <a:p>
            <a:pPr marL="12700" marR="5080" lvl="0" indent="0" algn="l" rtl="0">
              <a:lnSpc>
                <a:spcPct val="133300"/>
              </a:lnSpc>
              <a:spcBef>
                <a:spcPts val="0"/>
              </a:spcBef>
              <a:spcAft>
                <a:spcPts val="0"/>
              </a:spcAft>
              <a:buNone/>
            </a:pPr>
            <a:r>
              <a:rPr lang="en-US" sz="1550" b="1">
                <a:latin typeface="Montserrat"/>
                <a:ea typeface="Montserrat"/>
                <a:cs typeface="Montserrat"/>
                <a:sym typeface="Montserrat"/>
              </a:rPr>
              <a:t>Tracer recommendations from IEEE IC</a:t>
            </a:r>
            <a:endParaRPr sz="1550">
              <a:latin typeface="Montserrat"/>
              <a:ea typeface="Montserrat"/>
              <a:cs typeface="Montserrat"/>
              <a:sym typeface="Montserrat"/>
            </a:endParaRPr>
          </a:p>
        </p:txBody>
      </p:sp>
      <p:sp>
        <p:nvSpPr>
          <p:cNvPr id="723" name="Google Shape;723;p29"/>
          <p:cNvSpPr txBox="1"/>
          <p:nvPr/>
        </p:nvSpPr>
        <p:spPr>
          <a:xfrm>
            <a:off x="8121650" y="2296731"/>
            <a:ext cx="3398520" cy="1249045"/>
          </a:xfrm>
          <a:prstGeom prst="rect">
            <a:avLst/>
          </a:prstGeom>
          <a:noFill/>
          <a:ln>
            <a:noFill/>
          </a:ln>
        </p:spPr>
        <p:txBody>
          <a:bodyPr spcFirstLastPara="1" wrap="square" lIns="0" tIns="36825" rIns="0" bIns="0" anchor="t" anchorCtr="0">
            <a:spAutoFit/>
          </a:bodyPr>
          <a:lstStyle/>
          <a:p>
            <a:pPr marL="298450" marR="5080" lvl="0" indent="-286385" algn="l" rtl="0">
              <a:lnSpc>
                <a:spcPct val="111612"/>
              </a:lnSpc>
              <a:spcBef>
                <a:spcPts val="0"/>
              </a:spcBef>
              <a:spcAft>
                <a:spcPts val="0"/>
              </a:spcAft>
              <a:buSzPts val="1550"/>
              <a:buFont typeface="Arial"/>
              <a:buChar char="•"/>
            </a:pPr>
            <a:r>
              <a:rPr lang="en-US" sz="1550">
                <a:latin typeface="Montserrat"/>
                <a:ea typeface="Montserrat"/>
                <a:cs typeface="Montserrat"/>
                <a:sym typeface="Montserrat"/>
              </a:rPr>
              <a:t>Transparency, Risks, Accountability, Control, Ethics, and Reliability</a:t>
            </a:r>
            <a:endParaRPr sz="1550">
              <a:latin typeface="Montserrat"/>
              <a:ea typeface="Montserrat"/>
              <a:cs typeface="Montserrat"/>
              <a:sym typeface="Montserrat"/>
            </a:endParaRPr>
          </a:p>
          <a:p>
            <a:pPr marL="298450" marR="32384" lvl="0" indent="-286385" algn="l" rtl="0">
              <a:lnSpc>
                <a:spcPct val="111612"/>
              </a:lnSpc>
              <a:spcBef>
                <a:spcPts val="825"/>
              </a:spcBef>
              <a:spcAft>
                <a:spcPts val="0"/>
              </a:spcAft>
              <a:buSzPts val="1550"/>
              <a:buFont typeface="Arial"/>
              <a:buChar char="•"/>
            </a:pPr>
            <a:r>
              <a:rPr lang="en-US" sz="1550">
                <a:latin typeface="Montserrat"/>
                <a:ea typeface="Montserrat"/>
                <a:cs typeface="Montserrat"/>
                <a:sym typeface="Montserrat"/>
              </a:rPr>
              <a:t>Soon to be published concept document</a:t>
            </a:r>
            <a:endParaRPr sz="1550">
              <a:latin typeface="Montserrat"/>
              <a:ea typeface="Montserrat"/>
              <a:cs typeface="Montserrat"/>
              <a:sym typeface="Montserrat"/>
            </a:endParaRPr>
          </a:p>
        </p:txBody>
      </p:sp>
      <p:pic>
        <p:nvPicPr>
          <p:cNvPr id="724" name="Google Shape;724;p29"/>
          <p:cNvPicPr preferRelativeResize="0"/>
          <p:nvPr/>
        </p:nvPicPr>
        <p:blipFill rotWithShape="1">
          <a:blip r:embed="rId5">
            <a:alphaModFix/>
          </a:blip>
          <a:srcRect/>
          <a:stretch/>
        </p:blipFill>
        <p:spPr>
          <a:xfrm>
            <a:off x="8867775" y="3648075"/>
            <a:ext cx="1914525" cy="1905000"/>
          </a:xfrm>
          <a:prstGeom prst="rect">
            <a:avLst/>
          </a:prstGeom>
          <a:noFill/>
          <a:ln>
            <a:noFill/>
          </a:ln>
        </p:spPr>
      </p:pic>
      <p:sp>
        <p:nvSpPr>
          <p:cNvPr id="725" name="Google Shape;725;p29"/>
          <p:cNvSpPr txBox="1"/>
          <p:nvPr/>
        </p:nvSpPr>
        <p:spPr>
          <a:xfrm>
            <a:off x="11444605" y="6285395"/>
            <a:ext cx="158750" cy="165100"/>
          </a:xfrm>
          <a:prstGeom prst="rect">
            <a:avLst/>
          </a:prstGeom>
          <a:noFill/>
          <a:ln>
            <a:noFill/>
          </a:ln>
        </p:spPr>
        <p:txBody>
          <a:bodyPr spcFirstLastPara="1" wrap="square" lIns="0" tIns="8875" rIns="0" bIns="0" anchor="t" anchorCtr="0">
            <a:spAutoFit/>
          </a:bodyPr>
          <a:lstStyle/>
          <a:p>
            <a:pPr marL="12700" lvl="0" indent="0" algn="l" rtl="0">
              <a:lnSpc>
                <a:spcPct val="100000"/>
              </a:lnSpc>
              <a:spcBef>
                <a:spcPts val="0"/>
              </a:spcBef>
              <a:spcAft>
                <a:spcPts val="0"/>
              </a:spcAft>
              <a:buNone/>
            </a:pPr>
            <a:r>
              <a:rPr lang="en-US" sz="900">
                <a:latin typeface="Montserrat"/>
                <a:ea typeface="Montserrat"/>
                <a:cs typeface="Montserrat"/>
                <a:sym typeface="Montserrat"/>
              </a:rPr>
              <a:t>23</a:t>
            </a:r>
            <a:endParaRPr sz="900">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pic>
        <p:nvPicPr>
          <p:cNvPr id="731" name="Google Shape;731;p3" descr="preencoded.png"/>
          <p:cNvPicPr preferRelativeResize="0"/>
          <p:nvPr/>
        </p:nvPicPr>
        <p:blipFill rotWithShape="1">
          <a:blip r:embed="rId3">
            <a:alphaModFix/>
          </a:blip>
          <a:srcRect l="-57463" r="-57463"/>
          <a:stretch/>
        </p:blipFill>
        <p:spPr>
          <a:xfrm>
            <a:off x="-2853325" y="382389"/>
            <a:ext cx="12161520" cy="4254500"/>
          </a:xfrm>
          <a:prstGeom prst="rect">
            <a:avLst/>
          </a:prstGeom>
          <a:noFill/>
          <a:ln>
            <a:noFill/>
          </a:ln>
        </p:spPr>
      </p:pic>
      <p:sp>
        <p:nvSpPr>
          <p:cNvPr id="734" name="Google Shape;734;p3"/>
          <p:cNvSpPr txBox="1"/>
          <p:nvPr/>
        </p:nvSpPr>
        <p:spPr>
          <a:xfrm>
            <a:off x="8876583" y="533400"/>
            <a:ext cx="2626188" cy="406400"/>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GDC-CON 2026 · Palexpo</a:t>
            </a:r>
            <a:endParaRPr sz="998"/>
          </a:p>
        </p:txBody>
      </p:sp>
      <p:sp>
        <p:nvSpPr>
          <p:cNvPr id="735" name="Google Shape;735;p3"/>
          <p:cNvSpPr/>
          <p:nvPr/>
        </p:nvSpPr>
        <p:spPr>
          <a:xfrm>
            <a:off x="0" y="2952651"/>
            <a:ext cx="12161520" cy="3905349"/>
          </a:xfrm>
          <a:prstGeom prst="rect">
            <a:avLst/>
          </a:prstGeom>
          <a:solidFill>
            <a:srgbClr val="EEF2F7"/>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37" name="Google Shape;737;p3"/>
          <p:cNvSpPr txBox="1"/>
          <p:nvPr/>
        </p:nvSpPr>
        <p:spPr>
          <a:xfrm>
            <a:off x="658749" y="3416697"/>
            <a:ext cx="10134600" cy="349746"/>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111111"/>
              </a:buClr>
              <a:buSzPct val="100000"/>
              <a:buFont typeface="Playfair Display"/>
              <a:buNone/>
            </a:pPr>
            <a:r>
              <a:rPr lang="en-US" sz="2400" b="1" dirty="0">
                <a:solidFill>
                  <a:srgbClr val="111111"/>
                </a:solidFill>
                <a:latin typeface="Montserrat" pitchFamily="2" charset="77"/>
                <a:ea typeface="Playfair Display"/>
                <a:cs typeface="Playfair Display"/>
                <a:sym typeface="Playfair Display"/>
              </a:rPr>
              <a:t>Standards &amp; IEEE Activities</a:t>
            </a:r>
            <a:endParaRPr sz="2400" dirty="0">
              <a:latin typeface="Montserrat" pitchFamily="2" charset="77"/>
            </a:endParaRPr>
          </a:p>
        </p:txBody>
      </p:sp>
      <p:sp>
        <p:nvSpPr>
          <p:cNvPr id="738" name="Google Shape;738;p3"/>
          <p:cNvSpPr txBox="1"/>
          <p:nvPr/>
        </p:nvSpPr>
        <p:spPr>
          <a:xfrm>
            <a:off x="658749" y="3908177"/>
            <a:ext cx="10844022" cy="356592"/>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52CC"/>
              </a:buClr>
              <a:buSzPts val="2594"/>
              <a:buFont typeface="Playfair Display"/>
              <a:buNone/>
            </a:pPr>
            <a:r>
              <a:rPr lang="en-US" sz="2400" i="1" dirty="0">
                <a:solidFill>
                  <a:srgbClr val="0052CC"/>
                </a:solidFill>
                <a:latin typeface="Montserrat" pitchFamily="2" charset="77"/>
                <a:ea typeface="Playfair Display"/>
                <a:cs typeface="Playfair Display"/>
                <a:sym typeface="Playfair Display"/>
              </a:rPr>
              <a:t>for Safer Digital Environments</a:t>
            </a:r>
            <a:endParaRPr sz="2400" dirty="0">
              <a:latin typeface="Montserrat" pitchFamily="2" charset="77"/>
            </a:endParaRPr>
          </a:p>
        </p:txBody>
      </p:sp>
      <p:sp>
        <p:nvSpPr>
          <p:cNvPr id="739" name="Google Shape;739;p3"/>
          <p:cNvSpPr txBox="1"/>
          <p:nvPr/>
        </p:nvSpPr>
        <p:spPr>
          <a:xfrm>
            <a:off x="658749" y="4445694"/>
            <a:ext cx="9501188" cy="58281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695"/>
              <a:buFont typeface="Source Sans 3"/>
              <a:buNone/>
            </a:pPr>
            <a:r>
              <a:rPr lang="en-US" sz="1600" dirty="0">
                <a:solidFill>
                  <a:srgbClr val="111111"/>
                </a:solidFill>
                <a:latin typeface="Montserrat" pitchFamily="2" charset="77"/>
                <a:ea typeface="Source Sans 3"/>
                <a:cs typeface="Source Sans 3"/>
                <a:sym typeface="Source Sans 3"/>
              </a:rPr>
              <a:t>Human-centric architecture for digital public infrastructure: safety, resilience, interoperability and rights designed in from the start.</a:t>
            </a:r>
            <a:endParaRPr sz="1600" dirty="0">
              <a:latin typeface="Montserrat" pitchFamily="2" charset="77"/>
            </a:endParaRPr>
          </a:p>
        </p:txBody>
      </p:sp>
      <p:sp>
        <p:nvSpPr>
          <p:cNvPr id="740" name="Google Shape;740;p3"/>
          <p:cNvSpPr txBox="1"/>
          <p:nvPr/>
        </p:nvSpPr>
        <p:spPr>
          <a:xfrm>
            <a:off x="658749" y="5549900"/>
            <a:ext cx="1621041"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Threat Landscape</a:t>
            </a:r>
            <a:endParaRPr sz="1047"/>
          </a:p>
        </p:txBody>
      </p:sp>
      <p:sp>
        <p:nvSpPr>
          <p:cNvPr id="741" name="Google Shape;741;p3"/>
          <p:cNvSpPr/>
          <p:nvPr/>
        </p:nvSpPr>
        <p:spPr>
          <a:xfrm>
            <a:off x="2393804"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42" name="Google Shape;742;p3"/>
          <p:cNvSpPr txBox="1"/>
          <p:nvPr/>
        </p:nvSpPr>
        <p:spPr>
          <a:xfrm>
            <a:off x="2539489" y="5549900"/>
            <a:ext cx="1098674"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Five Pillars</a:t>
            </a:r>
            <a:endParaRPr sz="1047"/>
          </a:p>
        </p:txBody>
      </p:sp>
      <p:sp>
        <p:nvSpPr>
          <p:cNvPr id="743" name="Google Shape;743;p3"/>
          <p:cNvSpPr/>
          <p:nvPr/>
        </p:nvSpPr>
        <p:spPr>
          <a:xfrm>
            <a:off x="3752177"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44" name="Google Shape;744;p3"/>
          <p:cNvSpPr txBox="1"/>
          <p:nvPr/>
        </p:nvSpPr>
        <p:spPr>
          <a:xfrm>
            <a:off x="3897862" y="5549900"/>
            <a:ext cx="1930523"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Published Standards</a:t>
            </a:r>
            <a:endParaRPr sz="1047"/>
          </a:p>
        </p:txBody>
      </p:sp>
      <p:sp>
        <p:nvSpPr>
          <p:cNvPr id="745" name="Google Shape;745;p3"/>
          <p:cNvSpPr/>
          <p:nvPr/>
        </p:nvSpPr>
        <p:spPr>
          <a:xfrm>
            <a:off x="5942399"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46" name="Google Shape;746;p3"/>
          <p:cNvSpPr txBox="1"/>
          <p:nvPr/>
        </p:nvSpPr>
        <p:spPr>
          <a:xfrm>
            <a:off x="6088084" y="5549900"/>
            <a:ext cx="1410530"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In Development</a:t>
            </a:r>
            <a:endParaRPr sz="1047"/>
          </a:p>
        </p:txBody>
      </p:sp>
      <p:sp>
        <p:nvSpPr>
          <p:cNvPr id="747" name="Google Shape;747;p3"/>
          <p:cNvSpPr/>
          <p:nvPr/>
        </p:nvSpPr>
        <p:spPr>
          <a:xfrm>
            <a:off x="7612629"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48" name="Google Shape;748;p3"/>
          <p:cNvSpPr txBox="1"/>
          <p:nvPr/>
        </p:nvSpPr>
        <p:spPr>
          <a:xfrm>
            <a:off x="7758313" y="5549900"/>
            <a:ext cx="1435867"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Open Ecosystem</a:t>
            </a:r>
            <a:endParaRPr sz="1047"/>
          </a:p>
        </p:txBody>
      </p:sp>
      <p:sp>
        <p:nvSpPr>
          <p:cNvPr id="749" name="Google Shape;749;p3"/>
          <p:cNvSpPr/>
          <p:nvPr/>
        </p:nvSpPr>
        <p:spPr>
          <a:xfrm>
            <a:off x="9308195"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50" name="Google Shape;750;p3"/>
          <p:cNvSpPr txBox="1"/>
          <p:nvPr/>
        </p:nvSpPr>
        <p:spPr>
          <a:xfrm>
            <a:off x="9453880" y="5549900"/>
            <a:ext cx="839865"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EU Pilots</a:t>
            </a:r>
            <a:endParaRPr sz="1047"/>
          </a:p>
        </p:txBody>
      </p:sp>
      <p:sp>
        <p:nvSpPr>
          <p:cNvPr id="751" name="Google Shape;751;p3"/>
          <p:cNvSpPr/>
          <p:nvPr/>
        </p:nvSpPr>
        <p:spPr>
          <a:xfrm>
            <a:off x="10407759" y="5629275"/>
            <a:ext cx="31671" cy="31750"/>
          </a:xfrm>
          <a:prstGeom prst="roundRect">
            <a:avLst>
              <a:gd name="adj" fmla="val 50000"/>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52" name="Google Shape;752;p3"/>
          <p:cNvSpPr txBox="1"/>
          <p:nvPr/>
        </p:nvSpPr>
        <p:spPr>
          <a:xfrm>
            <a:off x="658749" y="5854700"/>
            <a:ext cx="1340855" cy="1905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47"/>
              <a:buFont typeface="Source Sans 3"/>
              <a:buNone/>
            </a:pPr>
            <a:r>
              <a:rPr lang="en-US" sz="1047">
                <a:solidFill>
                  <a:srgbClr val="0052CC"/>
                </a:solidFill>
                <a:latin typeface="Source Sans 3"/>
                <a:ea typeface="Source Sans 3"/>
                <a:cs typeface="Source Sans 3"/>
                <a:sym typeface="Source Sans 3"/>
              </a:rPr>
              <a:t>Call to Action</a:t>
            </a:r>
            <a:endParaRPr sz="1047"/>
          </a:p>
        </p:txBody>
      </p:sp>
      <p:sp>
        <p:nvSpPr>
          <p:cNvPr id="753" name="Google Shape;753;p3"/>
          <p:cNvSpPr txBox="1"/>
          <p:nvPr/>
        </p:nvSpPr>
        <p:spPr>
          <a:xfrm>
            <a:off x="8202593" y="6248400"/>
            <a:ext cx="2510887"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097"/>
              <a:buFont typeface="Source Sans 3"/>
              <a:buNone/>
            </a:pPr>
            <a:r>
              <a:rPr lang="en-US" sz="1097">
                <a:solidFill>
                  <a:srgbClr val="111111"/>
                </a:solidFill>
                <a:latin typeface="Source Sans 3"/>
                <a:ea typeface="Source Sans 3"/>
                <a:cs typeface="Source Sans 3"/>
                <a:sym typeface="Source Sans 3"/>
              </a:rPr>
              <a:t>Geneva, 1-3 September 2026</a:t>
            </a:r>
            <a:endParaRPr sz="1097"/>
          </a:p>
        </p:txBody>
      </p:sp>
      <p:sp>
        <p:nvSpPr>
          <p:cNvPr id="754" name="Google Shape;754;p3"/>
          <p:cNvSpPr/>
          <p:nvPr/>
        </p:nvSpPr>
        <p:spPr>
          <a:xfrm>
            <a:off x="10890835" y="6327775"/>
            <a:ext cx="44339" cy="44450"/>
          </a:xfrm>
          <a:prstGeom prst="roundRect">
            <a:avLst>
              <a:gd name="adj" fmla="val 50000"/>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55" name="Google Shape;755;p3"/>
          <p:cNvSpPr txBox="1"/>
          <p:nvPr/>
        </p:nvSpPr>
        <p:spPr>
          <a:xfrm>
            <a:off x="11112530" y="6248400"/>
            <a:ext cx="390241"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097"/>
              <a:buFont typeface="Source Sans 3"/>
              <a:buNone/>
            </a:pPr>
            <a:r>
              <a:rPr lang="en-US" sz="1097">
                <a:solidFill>
                  <a:srgbClr val="111111"/>
                </a:solidFill>
                <a:latin typeface="Source Sans 3"/>
                <a:ea typeface="Source Sans 3"/>
                <a:cs typeface="Source Sans 3"/>
                <a:sym typeface="Source Sans 3"/>
              </a:rPr>
              <a:t>2026</a:t>
            </a:r>
            <a:endParaRPr sz="1097"/>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4"/>
          <p:cNvSpPr txBox="1"/>
          <p:nvPr/>
        </p:nvSpPr>
        <p:spPr>
          <a:xfrm>
            <a:off x="10651838" y="132060"/>
            <a:ext cx="10945368"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97"/>
              <a:buFont typeface="Source Sans 3"/>
              <a:buNone/>
            </a:pPr>
            <a:r>
              <a:rPr lang="en-US" sz="1097" dirty="0">
                <a:solidFill>
                  <a:srgbClr val="0052CC"/>
                </a:solidFill>
                <a:latin typeface="Source Sans 3"/>
                <a:ea typeface="Source Sans 3"/>
                <a:cs typeface="Source Sans 3"/>
                <a:sym typeface="Source Sans 3"/>
              </a:rPr>
              <a:t>Threat Landscape</a:t>
            </a:r>
            <a:endParaRPr sz="1097" dirty="0"/>
          </a:p>
        </p:txBody>
      </p:sp>
      <p:sp>
        <p:nvSpPr>
          <p:cNvPr id="762" name="Google Shape;762;p4"/>
          <p:cNvSpPr txBox="1"/>
          <p:nvPr/>
        </p:nvSpPr>
        <p:spPr>
          <a:xfrm>
            <a:off x="479502" y="370681"/>
            <a:ext cx="11073942" cy="526058"/>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ct val="100000"/>
              <a:buFont typeface="Playfair Display"/>
              <a:buNone/>
            </a:pPr>
            <a:r>
              <a:rPr lang="en-US" sz="2400" b="1" dirty="0">
                <a:solidFill>
                  <a:srgbClr val="1A1F36"/>
                </a:solidFill>
                <a:latin typeface="Montserrat" pitchFamily="2" charset="77"/>
                <a:ea typeface="Playfair Display"/>
                <a:cs typeface="Playfair Display"/>
                <a:sym typeface="Playfair Display"/>
              </a:rPr>
              <a:t>Why Standards Matter Now</a:t>
            </a:r>
            <a:endParaRPr sz="2400" dirty="0">
              <a:latin typeface="Montserrat" pitchFamily="2" charset="77"/>
            </a:endParaRPr>
          </a:p>
        </p:txBody>
      </p:sp>
      <p:sp>
        <p:nvSpPr>
          <p:cNvPr id="763" name="Google Shape;763;p4"/>
          <p:cNvSpPr txBox="1"/>
          <p:nvPr/>
        </p:nvSpPr>
        <p:spPr>
          <a:xfrm>
            <a:off x="608076" y="1253927"/>
            <a:ext cx="8867775" cy="221159"/>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97"/>
              <a:buFont typeface="Source Sans 3"/>
              <a:buNone/>
            </a:pPr>
            <a:r>
              <a:rPr lang="en-US" sz="1297" dirty="0">
                <a:solidFill>
                  <a:srgbClr val="5A6B7D"/>
                </a:solidFill>
                <a:latin typeface="Source Sans 3"/>
                <a:ea typeface="Source Sans 3"/>
                <a:cs typeface="Source Sans 3"/>
                <a:sym typeface="Source Sans 3"/>
              </a:rPr>
              <a:t>2024–25 incident data shows intrusion is persistent, not exceptional.</a:t>
            </a:r>
            <a:endParaRPr sz="1297" dirty="0"/>
          </a:p>
        </p:txBody>
      </p:sp>
      <p:pic>
        <p:nvPicPr>
          <p:cNvPr id="764" name="Google Shape;764;p4" descr="preencoded.png"/>
          <p:cNvPicPr preferRelativeResize="0"/>
          <p:nvPr/>
        </p:nvPicPr>
        <p:blipFill rotWithShape="1">
          <a:blip r:embed="rId3">
            <a:alphaModFix/>
          </a:blip>
          <a:srcRect/>
          <a:stretch/>
        </p:blipFill>
        <p:spPr>
          <a:xfrm>
            <a:off x="1216152" y="1921470"/>
            <a:ext cx="6334125" cy="3810000"/>
          </a:xfrm>
          <a:prstGeom prst="rect">
            <a:avLst/>
          </a:prstGeom>
          <a:noFill/>
          <a:ln>
            <a:noFill/>
          </a:ln>
        </p:spPr>
      </p:pic>
      <p:sp>
        <p:nvSpPr>
          <p:cNvPr id="765" name="Google Shape;765;p4"/>
          <p:cNvSpPr txBox="1"/>
          <p:nvPr/>
        </p:nvSpPr>
        <p:spPr>
          <a:xfrm>
            <a:off x="2177652" y="4247654"/>
            <a:ext cx="342043" cy="2540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97"/>
              <a:buFont typeface="Source Sans 3"/>
              <a:buNone/>
            </a:pPr>
            <a:r>
              <a:rPr lang="en-US" sz="1397" b="1">
                <a:solidFill>
                  <a:srgbClr val="1A1F36"/>
                </a:solidFill>
                <a:latin typeface="Source Sans 3"/>
                <a:ea typeface="Source Sans 3"/>
                <a:cs typeface="Source Sans 3"/>
                <a:sym typeface="Source Sans 3"/>
              </a:rPr>
              <a:t>70%</a:t>
            </a:r>
            <a:endParaRPr sz="1397"/>
          </a:p>
        </p:txBody>
      </p:sp>
      <p:sp>
        <p:nvSpPr>
          <p:cNvPr id="766" name="Google Shape;766;p4"/>
          <p:cNvSpPr txBox="1"/>
          <p:nvPr/>
        </p:nvSpPr>
        <p:spPr>
          <a:xfrm>
            <a:off x="1697842" y="5324872"/>
            <a:ext cx="1301663" cy="321270"/>
          </a:xfrm>
          <a:prstGeom prst="rect">
            <a:avLst/>
          </a:prstGeom>
          <a:noFill/>
          <a:ln>
            <a:noFill/>
          </a:ln>
        </p:spPr>
        <p:txBody>
          <a:bodyPr spcFirstLastPara="1" wrap="square" lIns="0" tIns="0" rIns="0" bIns="0" anchor="ctr" anchorCtr="0">
            <a:normAutofit lnSpcReduction="10000"/>
          </a:bodyPr>
          <a:lstStyle/>
          <a:p>
            <a:pPr marL="0" lvl="0" indent="0" algn="ctr" rtl="0">
              <a:spcBef>
                <a:spcPts val="0"/>
              </a:spcBef>
              <a:spcAft>
                <a:spcPts val="0"/>
              </a:spcAft>
              <a:buClr>
                <a:srgbClr val="5A6B7D"/>
              </a:buClr>
              <a:buSzPts val="1097"/>
              <a:buFont typeface="Source Sans 3"/>
              <a:buNone/>
            </a:pPr>
            <a:r>
              <a:rPr lang="en-US" sz="1097">
                <a:solidFill>
                  <a:srgbClr val="5A6B7D"/>
                </a:solidFill>
                <a:latin typeface="Source Sans 3"/>
                <a:ea typeface="Source Sans 3"/>
                <a:cs typeface="Source Sans 3"/>
                <a:sym typeface="Source Sans 3"/>
              </a:rPr>
              <a:t>Critical infra share of US attacks</a:t>
            </a:r>
            <a:endParaRPr sz="1097"/>
          </a:p>
        </p:txBody>
      </p:sp>
      <p:sp>
        <p:nvSpPr>
          <p:cNvPr id="767" name="Google Shape;767;p4"/>
          <p:cNvSpPr txBox="1"/>
          <p:nvPr/>
        </p:nvSpPr>
        <p:spPr>
          <a:xfrm>
            <a:off x="3507126" y="3451820"/>
            <a:ext cx="437055" cy="2540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97"/>
              <a:buFont typeface="Source Sans 3"/>
              <a:buNone/>
            </a:pPr>
            <a:r>
              <a:rPr lang="en-US" sz="1397" b="1">
                <a:solidFill>
                  <a:srgbClr val="1A1F36"/>
                </a:solidFill>
                <a:latin typeface="Source Sans 3"/>
                <a:ea typeface="Source Sans 3"/>
                <a:cs typeface="Source Sans 3"/>
                <a:sym typeface="Source Sans 3"/>
              </a:rPr>
              <a:t>150%</a:t>
            </a:r>
            <a:endParaRPr sz="1397"/>
          </a:p>
        </p:txBody>
      </p:sp>
      <p:sp>
        <p:nvSpPr>
          <p:cNvPr id="768" name="Google Shape;768;p4"/>
          <p:cNvSpPr txBox="1"/>
          <p:nvPr/>
        </p:nvSpPr>
        <p:spPr>
          <a:xfrm>
            <a:off x="3074822" y="5324872"/>
            <a:ext cx="1301663" cy="321270"/>
          </a:xfrm>
          <a:prstGeom prst="rect">
            <a:avLst/>
          </a:prstGeom>
          <a:noFill/>
          <a:ln>
            <a:noFill/>
          </a:ln>
        </p:spPr>
        <p:txBody>
          <a:bodyPr spcFirstLastPara="1" wrap="square" lIns="0" tIns="0" rIns="0" bIns="0" anchor="ctr" anchorCtr="0">
            <a:normAutofit lnSpcReduction="10000"/>
          </a:bodyPr>
          <a:lstStyle/>
          <a:p>
            <a:pPr marL="0" lvl="0" indent="0" algn="ctr" rtl="0">
              <a:spcBef>
                <a:spcPts val="0"/>
              </a:spcBef>
              <a:spcAft>
                <a:spcPts val="0"/>
              </a:spcAft>
              <a:buClr>
                <a:srgbClr val="5A6B7D"/>
              </a:buClr>
              <a:buSzPts val="1097"/>
              <a:buFont typeface="Source Sans 3"/>
              <a:buNone/>
            </a:pPr>
            <a:r>
              <a:rPr lang="en-US" sz="1097">
                <a:solidFill>
                  <a:srgbClr val="5A6B7D"/>
                </a:solidFill>
                <a:latin typeface="Source Sans 3"/>
                <a:ea typeface="Source Sans 3"/>
                <a:cs typeface="Source Sans 3"/>
                <a:sym typeface="Source Sans 3"/>
              </a:rPr>
              <a:t>PRC espionage growth</a:t>
            </a:r>
            <a:endParaRPr sz="1097"/>
          </a:p>
        </p:txBody>
      </p:sp>
      <p:sp>
        <p:nvSpPr>
          <p:cNvPr id="769" name="Google Shape;769;p4"/>
          <p:cNvSpPr txBox="1"/>
          <p:nvPr/>
        </p:nvSpPr>
        <p:spPr>
          <a:xfrm>
            <a:off x="4885491" y="1959372"/>
            <a:ext cx="437055" cy="2540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97"/>
              <a:buFont typeface="Source Sans 3"/>
              <a:buNone/>
            </a:pPr>
            <a:r>
              <a:rPr lang="en-US" sz="1397" b="1">
                <a:solidFill>
                  <a:srgbClr val="1A1F36"/>
                </a:solidFill>
                <a:latin typeface="Source Sans 3"/>
                <a:ea typeface="Source Sans 3"/>
                <a:cs typeface="Source Sans 3"/>
                <a:sym typeface="Source Sans 3"/>
              </a:rPr>
              <a:t>300%</a:t>
            </a:r>
            <a:endParaRPr sz="1397"/>
          </a:p>
        </p:txBody>
      </p:sp>
      <p:sp>
        <p:nvSpPr>
          <p:cNvPr id="770" name="Google Shape;770;p4"/>
          <p:cNvSpPr txBox="1"/>
          <p:nvPr/>
        </p:nvSpPr>
        <p:spPr>
          <a:xfrm>
            <a:off x="4453187" y="5324872"/>
            <a:ext cx="1301663" cy="321270"/>
          </a:xfrm>
          <a:prstGeom prst="rect">
            <a:avLst/>
          </a:prstGeom>
          <a:noFill/>
          <a:ln>
            <a:noFill/>
          </a:ln>
        </p:spPr>
        <p:txBody>
          <a:bodyPr spcFirstLastPara="1" wrap="square" lIns="0" tIns="0" rIns="0" bIns="0" anchor="ctr" anchorCtr="0">
            <a:normAutofit lnSpcReduction="10000"/>
          </a:bodyPr>
          <a:lstStyle/>
          <a:p>
            <a:pPr marL="0" lvl="0" indent="0" algn="ctr" rtl="0">
              <a:spcBef>
                <a:spcPts val="0"/>
              </a:spcBef>
              <a:spcAft>
                <a:spcPts val="0"/>
              </a:spcAft>
              <a:buClr>
                <a:srgbClr val="5A6B7D"/>
              </a:buClr>
              <a:buSzPts val="1097"/>
              <a:buFont typeface="Source Sans 3"/>
              <a:buNone/>
            </a:pPr>
            <a:r>
              <a:rPr lang="en-US" sz="1097">
                <a:solidFill>
                  <a:srgbClr val="5A6B7D"/>
                </a:solidFill>
                <a:latin typeface="Source Sans 3"/>
                <a:ea typeface="Source Sans 3"/>
                <a:cs typeface="Source Sans 3"/>
                <a:sym typeface="Source Sans 3"/>
              </a:rPr>
              <a:t>China-targeted sector attacks</a:t>
            </a:r>
            <a:endParaRPr sz="1097"/>
          </a:p>
        </p:txBody>
      </p:sp>
      <p:sp>
        <p:nvSpPr>
          <p:cNvPr id="771" name="Google Shape;771;p4"/>
          <p:cNvSpPr txBox="1"/>
          <p:nvPr/>
        </p:nvSpPr>
        <p:spPr>
          <a:xfrm>
            <a:off x="6309976" y="4595912"/>
            <a:ext cx="342043" cy="2540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97"/>
              <a:buFont typeface="Source Sans 3"/>
              <a:buNone/>
            </a:pPr>
            <a:r>
              <a:rPr lang="en-US" sz="1397" b="1">
                <a:solidFill>
                  <a:srgbClr val="1A1F36"/>
                </a:solidFill>
                <a:latin typeface="Source Sans 3"/>
                <a:ea typeface="Source Sans 3"/>
                <a:cs typeface="Source Sans 3"/>
                <a:sym typeface="Source Sans 3"/>
              </a:rPr>
              <a:t>35%</a:t>
            </a:r>
            <a:endParaRPr sz="1397"/>
          </a:p>
        </p:txBody>
      </p:sp>
      <p:sp>
        <p:nvSpPr>
          <p:cNvPr id="772" name="Google Shape;772;p4"/>
          <p:cNvSpPr txBox="1"/>
          <p:nvPr/>
        </p:nvSpPr>
        <p:spPr>
          <a:xfrm>
            <a:off x="5830166" y="5324872"/>
            <a:ext cx="1301663" cy="321270"/>
          </a:xfrm>
          <a:prstGeom prst="rect">
            <a:avLst/>
          </a:prstGeom>
          <a:noFill/>
          <a:ln>
            <a:noFill/>
          </a:ln>
        </p:spPr>
        <p:txBody>
          <a:bodyPr spcFirstLastPara="1" wrap="square" lIns="0" tIns="0" rIns="0" bIns="0" anchor="ctr" anchorCtr="0">
            <a:normAutofit lnSpcReduction="10000"/>
          </a:bodyPr>
          <a:lstStyle/>
          <a:p>
            <a:pPr marL="0" lvl="0" indent="0" algn="ctr" rtl="0">
              <a:spcBef>
                <a:spcPts val="0"/>
              </a:spcBef>
              <a:spcAft>
                <a:spcPts val="0"/>
              </a:spcAft>
              <a:buClr>
                <a:srgbClr val="5A6B7D"/>
              </a:buClr>
              <a:buSzPts val="1097"/>
              <a:buFont typeface="Source Sans 3"/>
              <a:buNone/>
            </a:pPr>
            <a:r>
              <a:rPr lang="en-US" sz="1097">
                <a:solidFill>
                  <a:srgbClr val="5A6B7D"/>
                </a:solidFill>
                <a:latin typeface="Source Sans 3"/>
                <a:ea typeface="Source Sans 3"/>
                <a:cs typeface="Source Sans 3"/>
                <a:sym typeface="Source Sans 3"/>
              </a:rPr>
              <a:t>Small orgs citing weak resilience</a:t>
            </a:r>
            <a:endParaRPr sz="1097"/>
          </a:p>
        </p:txBody>
      </p:sp>
      <p:sp>
        <p:nvSpPr>
          <p:cNvPr id="773" name="Google Shape;773;p4"/>
          <p:cNvSpPr/>
          <p:nvPr/>
        </p:nvSpPr>
        <p:spPr>
          <a:xfrm>
            <a:off x="8513064" y="1839317"/>
            <a:ext cx="3040380" cy="1113135"/>
          </a:xfrm>
          <a:prstGeom prst="roundRect">
            <a:avLst>
              <a:gd name="adj" fmla="val 3765"/>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74" name="Google Shape;774;p4"/>
          <p:cNvSpPr txBox="1"/>
          <p:nvPr/>
        </p:nvSpPr>
        <p:spPr>
          <a:xfrm>
            <a:off x="8728424" y="2042517"/>
            <a:ext cx="2609660" cy="440035"/>
          </a:xfrm>
          <a:prstGeom prst="rect">
            <a:avLst/>
          </a:prstGeom>
          <a:noFill/>
          <a:ln>
            <a:noFill/>
          </a:ln>
        </p:spPr>
        <p:txBody>
          <a:bodyPr spcFirstLastPara="1" wrap="square" lIns="0" tIns="0" rIns="0" bIns="0" anchor="ctr" anchorCtr="0">
            <a:normAutofit fontScale="92500" lnSpcReduction="10000"/>
          </a:bodyPr>
          <a:lstStyle/>
          <a:p>
            <a:pPr marL="0" lvl="0" indent="0" algn="l" rtl="0">
              <a:spcBef>
                <a:spcPts val="0"/>
              </a:spcBef>
              <a:spcAft>
                <a:spcPts val="0"/>
              </a:spcAft>
              <a:buClr>
                <a:srgbClr val="0052CC"/>
              </a:buClr>
              <a:buSzPct val="99970"/>
              <a:buFont typeface="Playfair Display"/>
              <a:buNone/>
            </a:pPr>
            <a:r>
              <a:rPr lang="en-US" sz="3292" b="1">
                <a:solidFill>
                  <a:srgbClr val="0052CC"/>
                </a:solidFill>
                <a:latin typeface="Playfair Display"/>
                <a:ea typeface="Playfair Display"/>
                <a:cs typeface="Playfair Display"/>
                <a:sym typeface="Playfair Display"/>
              </a:rPr>
              <a:t>$10M</a:t>
            </a:r>
            <a:endParaRPr sz="3292"/>
          </a:p>
        </p:txBody>
      </p:sp>
      <p:sp>
        <p:nvSpPr>
          <p:cNvPr id="775" name="Google Shape;775;p4"/>
          <p:cNvSpPr txBox="1"/>
          <p:nvPr/>
        </p:nvSpPr>
        <p:spPr>
          <a:xfrm>
            <a:off x="8728424" y="2546052"/>
            <a:ext cx="2609660"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47"/>
              <a:buFont typeface="Source Sans 3"/>
              <a:buNone/>
            </a:pPr>
            <a:r>
              <a:rPr lang="en-US" sz="1247">
                <a:solidFill>
                  <a:srgbClr val="5A6B7D"/>
                </a:solidFill>
                <a:latin typeface="Source Sans 3"/>
                <a:ea typeface="Source Sans 3"/>
                <a:cs typeface="Source Sans 3"/>
                <a:sym typeface="Source Sans 3"/>
              </a:rPr>
              <a:t>Average US data-breach cost, 2025</a:t>
            </a:r>
            <a:endParaRPr sz="1247"/>
          </a:p>
        </p:txBody>
      </p:sp>
      <p:sp>
        <p:nvSpPr>
          <p:cNvPr id="776" name="Google Shape;776;p4"/>
          <p:cNvSpPr/>
          <p:nvPr/>
        </p:nvSpPr>
        <p:spPr>
          <a:xfrm>
            <a:off x="8513064" y="3066752"/>
            <a:ext cx="3040380" cy="1316335"/>
          </a:xfrm>
          <a:prstGeom prst="roundRect">
            <a:avLst>
              <a:gd name="adj" fmla="val 3184"/>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77" name="Google Shape;777;p4"/>
          <p:cNvSpPr txBox="1"/>
          <p:nvPr/>
        </p:nvSpPr>
        <p:spPr>
          <a:xfrm>
            <a:off x="8728424" y="3269952"/>
            <a:ext cx="2609660" cy="440035"/>
          </a:xfrm>
          <a:prstGeom prst="rect">
            <a:avLst/>
          </a:prstGeom>
          <a:noFill/>
          <a:ln>
            <a:noFill/>
          </a:ln>
        </p:spPr>
        <p:txBody>
          <a:bodyPr spcFirstLastPara="1" wrap="square" lIns="0" tIns="0" rIns="0" bIns="0" anchor="ctr" anchorCtr="0">
            <a:normAutofit fontScale="92500" lnSpcReduction="10000"/>
          </a:bodyPr>
          <a:lstStyle/>
          <a:p>
            <a:pPr marL="0" lvl="0" indent="0" algn="l" rtl="0">
              <a:spcBef>
                <a:spcPts val="0"/>
              </a:spcBef>
              <a:spcAft>
                <a:spcPts val="0"/>
              </a:spcAft>
              <a:buClr>
                <a:srgbClr val="0052CC"/>
              </a:buClr>
              <a:buSzPct val="99970"/>
              <a:buFont typeface="Playfair Display"/>
              <a:buNone/>
            </a:pPr>
            <a:r>
              <a:rPr lang="en-US" sz="3292" b="1">
                <a:solidFill>
                  <a:srgbClr val="0052CC"/>
                </a:solidFill>
                <a:latin typeface="Playfair Display"/>
                <a:ea typeface="Playfair Display"/>
                <a:cs typeface="Playfair Display"/>
                <a:sym typeface="Playfair Display"/>
              </a:rPr>
              <a:t>400+</a:t>
            </a:r>
            <a:endParaRPr sz="3292"/>
          </a:p>
        </p:txBody>
      </p:sp>
      <p:sp>
        <p:nvSpPr>
          <p:cNvPr id="778" name="Google Shape;778;p4"/>
          <p:cNvSpPr txBox="1"/>
          <p:nvPr/>
        </p:nvSpPr>
        <p:spPr>
          <a:xfrm>
            <a:off x="8728424" y="3773487"/>
            <a:ext cx="2609660" cy="406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47"/>
              <a:buFont typeface="Source Sans 3"/>
              <a:buNone/>
            </a:pPr>
            <a:r>
              <a:rPr lang="en-US" sz="1247">
                <a:solidFill>
                  <a:srgbClr val="5A6B7D"/>
                </a:solidFill>
                <a:latin typeface="Source Sans 3"/>
                <a:ea typeface="Source Sans 3"/>
                <a:cs typeface="Source Sans 3"/>
                <a:sym typeface="Source Sans 3"/>
              </a:rPr>
              <a:t>Organizations breached via SharePoint, July 2025</a:t>
            </a:r>
            <a:endParaRPr sz="1247"/>
          </a:p>
        </p:txBody>
      </p:sp>
      <p:sp>
        <p:nvSpPr>
          <p:cNvPr id="779" name="Google Shape;779;p4"/>
          <p:cNvSpPr/>
          <p:nvPr/>
        </p:nvSpPr>
        <p:spPr>
          <a:xfrm>
            <a:off x="8513064" y="4497388"/>
            <a:ext cx="3040380" cy="1316335"/>
          </a:xfrm>
          <a:prstGeom prst="roundRect">
            <a:avLst>
              <a:gd name="adj" fmla="val 3184"/>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80" name="Google Shape;780;p4"/>
          <p:cNvSpPr txBox="1"/>
          <p:nvPr/>
        </p:nvSpPr>
        <p:spPr>
          <a:xfrm>
            <a:off x="8728424" y="4700588"/>
            <a:ext cx="2609660" cy="440035"/>
          </a:xfrm>
          <a:prstGeom prst="rect">
            <a:avLst/>
          </a:prstGeom>
          <a:noFill/>
          <a:ln>
            <a:noFill/>
          </a:ln>
        </p:spPr>
        <p:txBody>
          <a:bodyPr spcFirstLastPara="1" wrap="square" lIns="0" tIns="0" rIns="0" bIns="0" anchor="ctr" anchorCtr="0">
            <a:normAutofit fontScale="92500" lnSpcReduction="10000"/>
          </a:bodyPr>
          <a:lstStyle/>
          <a:p>
            <a:pPr marL="0" lvl="0" indent="0" algn="l" rtl="0">
              <a:spcBef>
                <a:spcPts val="0"/>
              </a:spcBef>
              <a:spcAft>
                <a:spcPts val="0"/>
              </a:spcAft>
              <a:buClr>
                <a:srgbClr val="0052CC"/>
              </a:buClr>
              <a:buSzPct val="99970"/>
              <a:buFont typeface="Playfair Display"/>
              <a:buNone/>
            </a:pPr>
            <a:r>
              <a:rPr lang="en-US" sz="3292" b="1">
                <a:solidFill>
                  <a:srgbClr val="0052CC"/>
                </a:solidFill>
                <a:latin typeface="Playfair Display"/>
                <a:ea typeface="Playfair Display"/>
                <a:cs typeface="Playfair Display"/>
                <a:sym typeface="Playfair Display"/>
              </a:rPr>
              <a:t>44</a:t>
            </a:r>
            <a:r>
              <a:rPr lang="en-US" sz="1397">
                <a:solidFill>
                  <a:srgbClr val="5A6B7D"/>
                </a:solidFill>
                <a:latin typeface="Source Sans 3"/>
                <a:ea typeface="Source Sans 3"/>
                <a:cs typeface="Source Sans 3"/>
                <a:sym typeface="Source Sans 3"/>
              </a:rPr>
              <a:t>states</a:t>
            </a:r>
            <a:endParaRPr sz="3292"/>
          </a:p>
        </p:txBody>
      </p:sp>
      <p:sp>
        <p:nvSpPr>
          <p:cNvPr id="781" name="Google Shape;781;p4"/>
          <p:cNvSpPr txBox="1"/>
          <p:nvPr/>
        </p:nvSpPr>
        <p:spPr>
          <a:xfrm>
            <a:off x="8728424" y="5204123"/>
            <a:ext cx="2609660" cy="406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47"/>
              <a:buFont typeface="Source Sans 3"/>
              <a:buNone/>
            </a:pPr>
            <a:r>
              <a:rPr lang="en-US" sz="1247">
                <a:solidFill>
                  <a:srgbClr val="5A6B7D"/>
                </a:solidFill>
                <a:latin typeface="Source Sans 3"/>
                <a:ea typeface="Source Sans 3"/>
                <a:cs typeface="Source Sans 3"/>
                <a:sym typeface="Source Sans 3"/>
              </a:rPr>
              <a:t>US states reporting cyber incidents in 2025</a:t>
            </a:r>
            <a:endParaRPr sz="1247"/>
          </a:p>
        </p:txBody>
      </p:sp>
      <p:sp>
        <p:nvSpPr>
          <p:cNvPr id="783" name="Google Shape;783;p4"/>
          <p:cNvSpPr txBox="1"/>
          <p:nvPr/>
        </p:nvSpPr>
        <p:spPr>
          <a:xfrm>
            <a:off x="990600" y="5859164"/>
            <a:ext cx="5225653" cy="222845"/>
          </a:xfrm>
          <a:prstGeom prst="rect">
            <a:avLst/>
          </a:prstGeom>
          <a:noFill/>
          <a:ln>
            <a:noFill/>
          </a:ln>
        </p:spPr>
        <p:txBody>
          <a:bodyPr spcFirstLastPara="1" wrap="square" lIns="0" tIns="0" rIns="0" bIns="0" anchor="ctr" anchorCtr="0">
            <a:normAutofit fontScale="92500"/>
          </a:bodyPr>
          <a:lstStyle/>
          <a:p>
            <a:pPr marL="0" lvl="0" indent="0" algn="l" rtl="0">
              <a:spcBef>
                <a:spcPts val="0"/>
              </a:spcBef>
              <a:spcAft>
                <a:spcPts val="0"/>
              </a:spcAft>
              <a:buClr>
                <a:srgbClr val="1A1F36"/>
              </a:buClr>
              <a:buSzPts val="1347"/>
              <a:buFont typeface="Source Sans 3"/>
              <a:buNone/>
            </a:pPr>
            <a:r>
              <a:rPr lang="en-US" sz="1347">
                <a:solidFill>
                  <a:srgbClr val="1A1F36"/>
                </a:solidFill>
                <a:latin typeface="Source Sans 3"/>
                <a:ea typeface="Source Sans 3"/>
                <a:cs typeface="Source Sans 3"/>
                <a:sym typeface="Source Sans 3"/>
              </a:rPr>
              <a:t>Architect public services for persistent intrusion, not assumed prevention.</a:t>
            </a:r>
            <a:endParaRPr sz="1347"/>
          </a:p>
        </p:txBody>
      </p:sp>
      <p:sp>
        <p:nvSpPr>
          <p:cNvPr id="784" name="Google Shape;784;p4"/>
          <p:cNvSpPr/>
          <p:nvPr/>
        </p:nvSpPr>
        <p:spPr>
          <a:xfrm>
            <a:off x="760095" y="6432550"/>
            <a:ext cx="10641330" cy="6350"/>
          </a:xfrm>
          <a:prstGeom prst="rect">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785" name="Google Shape;785;p4"/>
          <p:cNvSpPr txBox="1"/>
          <p:nvPr/>
        </p:nvSpPr>
        <p:spPr>
          <a:xfrm>
            <a:off x="4218428" y="6473095"/>
            <a:ext cx="243359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997"/>
              <a:buFont typeface="Source Sans 3"/>
              <a:buNone/>
            </a:pPr>
            <a:r>
              <a:rPr lang="en-US" sz="998">
                <a:solidFill>
                  <a:srgbClr val="5A6B7D"/>
                </a:solidFill>
                <a:latin typeface="Source Sans 3"/>
                <a:ea typeface="Source Sans 3"/>
                <a:cs typeface="Source Sans 3"/>
                <a:sym typeface="Source Sans 3"/>
              </a:rPr>
              <a:t>IEEE SA | GDC-CON 2026 | Geneva</a:t>
            </a:r>
            <a:endParaRPr sz="998"/>
          </a:p>
        </p:txBody>
      </p:sp>
      <p:sp>
        <p:nvSpPr>
          <p:cNvPr id="786" name="Google Shape;786;p4"/>
          <p:cNvSpPr txBox="1"/>
          <p:nvPr/>
        </p:nvSpPr>
        <p:spPr>
          <a:xfrm>
            <a:off x="11066904" y="6515100"/>
            <a:ext cx="33452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997"/>
              <a:buFont typeface="Source Sans 3"/>
              <a:buNone/>
            </a:pPr>
            <a:r>
              <a:rPr lang="en-US" sz="998">
                <a:solidFill>
                  <a:srgbClr val="111111"/>
                </a:solidFill>
                <a:latin typeface="Source Sans 3"/>
                <a:ea typeface="Source Sans 3"/>
                <a:cs typeface="Source Sans 3"/>
                <a:sym typeface="Source Sans 3"/>
              </a:rPr>
              <a:t>2026</a:t>
            </a:r>
            <a:endParaRPr sz="998"/>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5"/>
          <p:cNvSpPr txBox="1"/>
          <p:nvPr/>
        </p:nvSpPr>
        <p:spPr>
          <a:xfrm>
            <a:off x="9998219" y="97483"/>
            <a:ext cx="5783056"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97"/>
              <a:buFont typeface="Source Sans 3"/>
              <a:buNone/>
            </a:pPr>
            <a:r>
              <a:rPr lang="en-US" sz="1097" dirty="0">
                <a:solidFill>
                  <a:srgbClr val="0052CC"/>
                </a:solidFill>
                <a:latin typeface="Source Sans 3"/>
                <a:ea typeface="Source Sans 3"/>
                <a:cs typeface="Source Sans 3"/>
                <a:sym typeface="Source Sans 3"/>
              </a:rPr>
              <a:t>Architecture Framework</a:t>
            </a:r>
            <a:endParaRPr sz="1097" dirty="0"/>
          </a:p>
        </p:txBody>
      </p:sp>
      <p:sp>
        <p:nvSpPr>
          <p:cNvPr id="793" name="Google Shape;793;p5"/>
          <p:cNvSpPr txBox="1"/>
          <p:nvPr/>
        </p:nvSpPr>
        <p:spPr>
          <a:xfrm>
            <a:off x="541270" y="350886"/>
            <a:ext cx="5783056" cy="47922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ct val="100000"/>
              <a:buFont typeface="Playfair Display"/>
              <a:buNone/>
            </a:pPr>
            <a:r>
              <a:rPr lang="en-US" sz="2400" b="1" dirty="0">
                <a:solidFill>
                  <a:srgbClr val="1A1F36"/>
                </a:solidFill>
                <a:latin typeface="Montserrat" pitchFamily="2" charset="77"/>
                <a:ea typeface="Playfair Display"/>
                <a:cs typeface="Playfair Display"/>
                <a:sym typeface="Playfair Display"/>
              </a:rPr>
              <a:t>Five Pillars of Safer Design</a:t>
            </a:r>
            <a:endParaRPr sz="2400" dirty="0">
              <a:latin typeface="Montserrat" pitchFamily="2" charset="77"/>
            </a:endParaRPr>
          </a:p>
        </p:txBody>
      </p:sp>
      <p:sp>
        <p:nvSpPr>
          <p:cNvPr id="794" name="Google Shape;794;p5"/>
          <p:cNvSpPr txBox="1"/>
          <p:nvPr/>
        </p:nvSpPr>
        <p:spPr>
          <a:xfrm>
            <a:off x="8259699" y="501551"/>
            <a:ext cx="3293745" cy="663476"/>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Preserve essential public-service functions despite compromise, outage or component failure</a:t>
            </a:r>
            <a:endParaRPr sz="1297"/>
          </a:p>
        </p:txBody>
      </p:sp>
      <p:sp>
        <p:nvSpPr>
          <p:cNvPr id="795" name="Google Shape;795;p5"/>
          <p:cNvSpPr/>
          <p:nvPr/>
        </p:nvSpPr>
        <p:spPr>
          <a:xfrm>
            <a:off x="60817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796" name="Google Shape;796;p5" descr="preencoded.png"/>
          <p:cNvPicPr preferRelativeResize="0"/>
          <p:nvPr/>
        </p:nvPicPr>
        <p:blipFill rotWithShape="1">
          <a:blip r:embed="rId3">
            <a:alphaModFix/>
          </a:blip>
          <a:srcRect/>
          <a:stretch/>
        </p:blipFill>
        <p:spPr>
          <a:xfrm>
            <a:off x="2163104" y="1984772"/>
            <a:ext cx="437055" cy="438150"/>
          </a:xfrm>
          <a:prstGeom prst="rect">
            <a:avLst/>
          </a:prstGeom>
          <a:noFill/>
          <a:ln>
            <a:noFill/>
          </a:ln>
        </p:spPr>
      </p:pic>
      <p:sp>
        <p:nvSpPr>
          <p:cNvPr id="797" name="Google Shape;797;p5"/>
          <p:cNvSpPr txBox="1"/>
          <p:nvPr/>
        </p:nvSpPr>
        <p:spPr>
          <a:xfrm>
            <a:off x="1466350" y="2575322"/>
            <a:ext cx="1830562" cy="240010"/>
          </a:xfrm>
          <a:prstGeom prst="rect">
            <a:avLst/>
          </a:prstGeom>
          <a:noFill/>
          <a:ln>
            <a:noFill/>
          </a:ln>
        </p:spPr>
        <p:txBody>
          <a:bodyPr spcFirstLastPara="1" wrap="square" lIns="0" tIns="0" rIns="0" bIns="0" anchor="ctr" anchorCtr="0">
            <a:normAutofit fontScale="92500" lnSpcReduction="10000"/>
          </a:bodyPr>
          <a:lstStyle/>
          <a:p>
            <a:pPr marL="0" lvl="0" indent="0" algn="ctr"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Human Centricity</a:t>
            </a:r>
            <a:endParaRPr sz="1746"/>
          </a:p>
        </p:txBody>
      </p:sp>
      <p:sp>
        <p:nvSpPr>
          <p:cNvPr id="798" name="Google Shape;798;p5"/>
          <p:cNvSpPr txBox="1"/>
          <p:nvPr/>
        </p:nvSpPr>
        <p:spPr>
          <a:xfrm>
            <a:off x="836203" y="2891532"/>
            <a:ext cx="3090954" cy="452438"/>
          </a:xfrm>
          <a:prstGeom prst="rect">
            <a:avLst/>
          </a:prstGeom>
          <a:noFill/>
          <a:ln>
            <a:noFill/>
          </a:ln>
        </p:spPr>
        <p:txBody>
          <a:bodyPr spcFirstLastPara="1" wrap="square" lIns="0" tIns="0" rIns="0" bIns="0" anchor="ctr" anchorCtr="0">
            <a:normAutofit/>
          </a:bodyPr>
          <a:lstStyle/>
          <a:p>
            <a:pPr marL="0" lvl="0" indent="0" algn="ctr"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Rights, access and redress as measurable design rules</a:t>
            </a:r>
            <a:endParaRPr sz="1347"/>
          </a:p>
        </p:txBody>
      </p:sp>
      <p:sp>
        <p:nvSpPr>
          <p:cNvPr id="799" name="Google Shape;799;p5"/>
          <p:cNvSpPr/>
          <p:nvPr/>
        </p:nvSpPr>
        <p:spPr>
          <a:xfrm>
            <a:off x="430720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00" name="Google Shape;800;p5" descr="preencoded.png"/>
          <p:cNvPicPr preferRelativeResize="0"/>
          <p:nvPr/>
        </p:nvPicPr>
        <p:blipFill rotWithShape="1">
          <a:blip r:embed="rId4">
            <a:alphaModFix/>
          </a:blip>
          <a:srcRect/>
          <a:stretch/>
        </p:blipFill>
        <p:spPr>
          <a:xfrm>
            <a:off x="5862134" y="1984772"/>
            <a:ext cx="437055" cy="438150"/>
          </a:xfrm>
          <a:prstGeom prst="rect">
            <a:avLst/>
          </a:prstGeom>
          <a:noFill/>
          <a:ln>
            <a:noFill/>
          </a:ln>
        </p:spPr>
      </p:pic>
      <p:sp>
        <p:nvSpPr>
          <p:cNvPr id="801" name="Google Shape;801;p5"/>
          <p:cNvSpPr txBox="1"/>
          <p:nvPr/>
        </p:nvSpPr>
        <p:spPr>
          <a:xfrm>
            <a:off x="4946853" y="2575322"/>
            <a:ext cx="2267617" cy="240010"/>
          </a:xfrm>
          <a:prstGeom prst="rect">
            <a:avLst/>
          </a:prstGeom>
          <a:noFill/>
          <a:ln>
            <a:noFill/>
          </a:ln>
        </p:spPr>
        <p:txBody>
          <a:bodyPr spcFirstLastPara="1" wrap="square" lIns="0" tIns="0" rIns="0" bIns="0" anchor="ctr" anchorCtr="0">
            <a:normAutofit fontScale="92500" lnSpcReduction="10000"/>
          </a:bodyPr>
          <a:lstStyle/>
          <a:p>
            <a:pPr marL="0" lvl="0" indent="0" algn="ctr"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Decentralized Identity</a:t>
            </a:r>
            <a:endParaRPr sz="1746"/>
          </a:p>
        </p:txBody>
      </p:sp>
      <p:sp>
        <p:nvSpPr>
          <p:cNvPr id="802" name="Google Shape;802;p5"/>
          <p:cNvSpPr txBox="1"/>
          <p:nvPr/>
        </p:nvSpPr>
        <p:spPr>
          <a:xfrm>
            <a:off x="4535234" y="2891532"/>
            <a:ext cx="3090954" cy="452438"/>
          </a:xfrm>
          <a:prstGeom prst="rect">
            <a:avLst/>
          </a:prstGeom>
          <a:noFill/>
          <a:ln>
            <a:noFill/>
          </a:ln>
        </p:spPr>
        <p:txBody>
          <a:bodyPr spcFirstLastPara="1" wrap="square" lIns="0" tIns="0" rIns="0" bIns="0" anchor="ctr" anchorCtr="0">
            <a:normAutofit/>
          </a:bodyPr>
          <a:lstStyle/>
          <a:p>
            <a:pPr marL="0" lvl="0" indent="0" algn="ctr"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Verifiable credentials, selective disclosure, no single provider</a:t>
            </a:r>
            <a:endParaRPr sz="1347"/>
          </a:p>
        </p:txBody>
      </p:sp>
      <p:sp>
        <p:nvSpPr>
          <p:cNvPr id="803" name="Google Shape;803;p5"/>
          <p:cNvSpPr/>
          <p:nvPr/>
        </p:nvSpPr>
        <p:spPr>
          <a:xfrm>
            <a:off x="8006235" y="167699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04" name="Google Shape;804;p5" descr="preencoded.png"/>
          <p:cNvPicPr preferRelativeResize="0"/>
          <p:nvPr/>
        </p:nvPicPr>
        <p:blipFill rotWithShape="1">
          <a:blip r:embed="rId5">
            <a:alphaModFix/>
          </a:blip>
          <a:srcRect/>
          <a:stretch/>
        </p:blipFill>
        <p:spPr>
          <a:xfrm>
            <a:off x="9561164" y="1984772"/>
            <a:ext cx="437055" cy="438150"/>
          </a:xfrm>
          <a:prstGeom prst="rect">
            <a:avLst/>
          </a:prstGeom>
          <a:noFill/>
          <a:ln>
            <a:noFill/>
          </a:ln>
        </p:spPr>
      </p:pic>
      <p:sp>
        <p:nvSpPr>
          <p:cNvPr id="805" name="Google Shape;805;p5"/>
          <p:cNvSpPr txBox="1"/>
          <p:nvPr/>
        </p:nvSpPr>
        <p:spPr>
          <a:xfrm>
            <a:off x="8607878" y="2575322"/>
            <a:ext cx="2343626" cy="240010"/>
          </a:xfrm>
          <a:prstGeom prst="rect">
            <a:avLst/>
          </a:prstGeom>
          <a:noFill/>
          <a:ln>
            <a:noFill/>
          </a:ln>
        </p:spPr>
        <p:txBody>
          <a:bodyPr spcFirstLastPara="1" wrap="square" lIns="0" tIns="0" rIns="0" bIns="0" anchor="ctr" anchorCtr="0">
            <a:normAutofit fontScale="92500" lnSpcReduction="10000"/>
          </a:bodyPr>
          <a:lstStyle/>
          <a:p>
            <a:pPr marL="0" lvl="0" indent="0" algn="ctr"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Distributed Processing</a:t>
            </a:r>
            <a:endParaRPr sz="1746"/>
          </a:p>
        </p:txBody>
      </p:sp>
      <p:sp>
        <p:nvSpPr>
          <p:cNvPr id="806" name="Google Shape;806;p5"/>
          <p:cNvSpPr txBox="1"/>
          <p:nvPr/>
        </p:nvSpPr>
        <p:spPr>
          <a:xfrm>
            <a:off x="8234264" y="2891532"/>
            <a:ext cx="3090954" cy="452438"/>
          </a:xfrm>
          <a:prstGeom prst="rect">
            <a:avLst/>
          </a:prstGeom>
          <a:noFill/>
          <a:ln>
            <a:noFill/>
          </a:ln>
        </p:spPr>
        <p:txBody>
          <a:bodyPr spcFirstLastPara="1" wrap="square" lIns="0" tIns="0" rIns="0" bIns="0" anchor="ctr" anchorCtr="0">
            <a:normAutofit/>
          </a:bodyPr>
          <a:lstStyle/>
          <a:p>
            <a:pPr marL="0" lvl="0" indent="0" algn="ctr"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Edge and local processing without losing federation</a:t>
            </a:r>
            <a:endParaRPr sz="1347"/>
          </a:p>
        </p:txBody>
      </p:sp>
      <p:sp>
        <p:nvSpPr>
          <p:cNvPr id="807" name="Google Shape;807;p5"/>
          <p:cNvSpPr/>
          <p:nvPr/>
        </p:nvSpPr>
        <p:spPr>
          <a:xfrm>
            <a:off x="2457739" y="380424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08" name="Google Shape;808;p5" descr="preencoded.png"/>
          <p:cNvPicPr preferRelativeResize="0"/>
          <p:nvPr/>
        </p:nvPicPr>
        <p:blipFill rotWithShape="1">
          <a:blip r:embed="rId6">
            <a:alphaModFix/>
          </a:blip>
          <a:srcRect/>
          <a:stretch/>
        </p:blipFill>
        <p:spPr>
          <a:xfrm>
            <a:off x="4012668" y="4112022"/>
            <a:ext cx="437055" cy="438150"/>
          </a:xfrm>
          <a:prstGeom prst="rect">
            <a:avLst/>
          </a:prstGeom>
          <a:noFill/>
          <a:ln>
            <a:noFill/>
          </a:ln>
        </p:spPr>
      </p:pic>
      <p:sp>
        <p:nvSpPr>
          <p:cNvPr id="809" name="Google Shape;809;p5"/>
          <p:cNvSpPr txBox="1"/>
          <p:nvPr/>
        </p:nvSpPr>
        <p:spPr>
          <a:xfrm>
            <a:off x="2989707" y="4702572"/>
            <a:ext cx="2482977" cy="240010"/>
          </a:xfrm>
          <a:prstGeom prst="rect">
            <a:avLst/>
          </a:prstGeom>
          <a:noFill/>
          <a:ln>
            <a:noFill/>
          </a:ln>
        </p:spPr>
        <p:txBody>
          <a:bodyPr spcFirstLastPara="1" wrap="square" lIns="0" tIns="0" rIns="0" bIns="0" anchor="ctr" anchorCtr="0">
            <a:normAutofit fontScale="92500" lnSpcReduction="10000"/>
          </a:bodyPr>
          <a:lstStyle/>
          <a:p>
            <a:pPr marL="0" lvl="0" indent="0" algn="ctr"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Heterogeneous Controls</a:t>
            </a:r>
            <a:endParaRPr sz="1746"/>
          </a:p>
        </p:txBody>
      </p:sp>
      <p:sp>
        <p:nvSpPr>
          <p:cNvPr id="810" name="Google Shape;810;p5"/>
          <p:cNvSpPr txBox="1"/>
          <p:nvPr/>
        </p:nvSpPr>
        <p:spPr>
          <a:xfrm>
            <a:off x="2685768" y="5018782"/>
            <a:ext cx="3090954" cy="452438"/>
          </a:xfrm>
          <a:prstGeom prst="rect">
            <a:avLst/>
          </a:prstGeom>
          <a:noFill/>
          <a:ln>
            <a:noFill/>
          </a:ln>
        </p:spPr>
        <p:txBody>
          <a:bodyPr spcFirstLastPara="1" wrap="square" lIns="0" tIns="0" rIns="0" bIns="0" anchor="ctr" anchorCtr="0">
            <a:normAutofit/>
          </a:bodyPr>
          <a:lstStyle/>
          <a:p>
            <a:pPr marL="0" lvl="0" indent="0" algn="ctr"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No single vulnerability defeats every safeguard</a:t>
            </a:r>
            <a:endParaRPr sz="1347"/>
          </a:p>
        </p:txBody>
      </p:sp>
      <p:sp>
        <p:nvSpPr>
          <p:cNvPr id="811" name="Google Shape;811;p5"/>
          <p:cNvSpPr/>
          <p:nvPr/>
        </p:nvSpPr>
        <p:spPr>
          <a:xfrm>
            <a:off x="6156770" y="3804245"/>
            <a:ext cx="3547011" cy="1974850"/>
          </a:xfrm>
          <a:prstGeom prst="roundRect">
            <a:avLst>
              <a:gd name="adj" fmla="val 1819"/>
            </a:avLst>
          </a:prstGeom>
          <a:solidFill>
            <a:srgbClr val="FFFFFF"/>
          </a:solidFill>
          <a:ln w="12650"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12" name="Google Shape;812;p5" descr="preencoded.png"/>
          <p:cNvPicPr preferRelativeResize="0"/>
          <p:nvPr/>
        </p:nvPicPr>
        <p:blipFill rotWithShape="1">
          <a:blip r:embed="rId7">
            <a:alphaModFix/>
          </a:blip>
          <a:srcRect/>
          <a:stretch/>
        </p:blipFill>
        <p:spPr>
          <a:xfrm>
            <a:off x="7711698" y="4112022"/>
            <a:ext cx="437055" cy="438150"/>
          </a:xfrm>
          <a:prstGeom prst="rect">
            <a:avLst/>
          </a:prstGeom>
          <a:noFill/>
          <a:ln>
            <a:noFill/>
          </a:ln>
        </p:spPr>
      </p:pic>
      <p:sp>
        <p:nvSpPr>
          <p:cNvPr id="813" name="Google Shape;813;p5"/>
          <p:cNvSpPr txBox="1"/>
          <p:nvPr/>
        </p:nvSpPr>
        <p:spPr>
          <a:xfrm>
            <a:off x="6847090" y="4702572"/>
            <a:ext cx="2166271" cy="240010"/>
          </a:xfrm>
          <a:prstGeom prst="rect">
            <a:avLst/>
          </a:prstGeom>
          <a:noFill/>
          <a:ln>
            <a:noFill/>
          </a:ln>
        </p:spPr>
        <p:txBody>
          <a:bodyPr spcFirstLastPara="1" wrap="square" lIns="0" tIns="0" rIns="0" bIns="0" anchor="ctr" anchorCtr="0">
            <a:normAutofit fontScale="92500" lnSpcReduction="10000"/>
          </a:bodyPr>
          <a:lstStyle/>
          <a:p>
            <a:pPr marL="0" lvl="0" indent="0" algn="ctr"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Self-Healing Systems</a:t>
            </a:r>
            <a:endParaRPr sz="1746"/>
          </a:p>
        </p:txBody>
      </p:sp>
      <p:sp>
        <p:nvSpPr>
          <p:cNvPr id="814" name="Google Shape;814;p5"/>
          <p:cNvSpPr txBox="1"/>
          <p:nvPr/>
        </p:nvSpPr>
        <p:spPr>
          <a:xfrm>
            <a:off x="6384798" y="5018782"/>
            <a:ext cx="3090954" cy="452438"/>
          </a:xfrm>
          <a:prstGeom prst="rect">
            <a:avLst/>
          </a:prstGeom>
          <a:noFill/>
          <a:ln>
            <a:noFill/>
          </a:ln>
        </p:spPr>
        <p:txBody>
          <a:bodyPr spcFirstLastPara="1" wrap="square" lIns="0" tIns="0" rIns="0" bIns="0" anchor="ctr" anchorCtr="0">
            <a:normAutofit/>
          </a:bodyPr>
          <a:lstStyle/>
          <a:p>
            <a:pPr marL="0" lvl="0" indent="0" algn="ctr"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Detect, isolate, degrade safely, recover and learn</a:t>
            </a:r>
            <a:endParaRPr sz="1347"/>
          </a:p>
        </p:txBody>
      </p:sp>
      <p:sp>
        <p:nvSpPr>
          <p:cNvPr id="816" name="Google Shape;816;p5"/>
          <p:cNvSpPr txBox="1"/>
          <p:nvPr/>
        </p:nvSpPr>
        <p:spPr>
          <a:xfrm>
            <a:off x="2819400" y="6007083"/>
            <a:ext cx="5650040" cy="211237"/>
          </a:xfrm>
          <a:prstGeom prst="rect">
            <a:avLst/>
          </a:prstGeom>
          <a:noFill/>
          <a:ln>
            <a:noFill/>
          </a:ln>
        </p:spPr>
        <p:txBody>
          <a:bodyPr spcFirstLastPara="1" wrap="square" lIns="0" tIns="0" rIns="0" bIns="0" anchor="ctr" anchorCtr="0">
            <a:normAutofit fontScale="92500"/>
          </a:bodyPr>
          <a:lstStyle/>
          <a:p>
            <a:pPr marL="0" lvl="0" indent="0" algn="l" rtl="0">
              <a:spcBef>
                <a:spcPts val="0"/>
              </a:spcBef>
              <a:spcAft>
                <a:spcPts val="0"/>
              </a:spcAft>
              <a:buClr>
                <a:srgbClr val="1A1F36"/>
              </a:buClr>
              <a:buSzPts val="1297"/>
              <a:buFont typeface="Source Sans 3"/>
              <a:buNone/>
            </a:pPr>
            <a:r>
              <a:rPr lang="en-US" sz="1297">
                <a:solidFill>
                  <a:srgbClr val="1A1F36"/>
                </a:solidFill>
                <a:latin typeface="Source Sans 3"/>
                <a:ea typeface="Source Sans 3"/>
                <a:cs typeface="Source Sans 3"/>
                <a:sym typeface="Source Sans 3"/>
              </a:rPr>
              <a:t>Safety comes from architecture that keeps serving people when a component fails.</a:t>
            </a:r>
            <a:endParaRPr sz="1297"/>
          </a:p>
        </p:txBody>
      </p:sp>
      <p:sp>
        <p:nvSpPr>
          <p:cNvPr id="817" name="Google Shape;817;p5"/>
          <p:cNvSpPr/>
          <p:nvPr/>
        </p:nvSpPr>
        <p:spPr>
          <a:xfrm>
            <a:off x="760095" y="6432550"/>
            <a:ext cx="10641330" cy="6350"/>
          </a:xfrm>
          <a:prstGeom prst="rect">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18" name="Google Shape;818;p5"/>
          <p:cNvSpPr txBox="1"/>
          <p:nvPr/>
        </p:nvSpPr>
        <p:spPr>
          <a:xfrm>
            <a:off x="4472381" y="6461456"/>
            <a:ext cx="243359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997"/>
              <a:buFont typeface="Source Sans 3"/>
              <a:buNone/>
            </a:pPr>
            <a:r>
              <a:rPr lang="en-US" sz="998">
                <a:solidFill>
                  <a:srgbClr val="5A6B7D"/>
                </a:solidFill>
                <a:latin typeface="Source Sans 3"/>
                <a:ea typeface="Source Sans 3"/>
                <a:cs typeface="Source Sans 3"/>
                <a:sym typeface="Source Sans 3"/>
              </a:rPr>
              <a:t>IEEE SA | GDC-CON 2026 | Geneva</a:t>
            </a:r>
            <a:endParaRPr sz="998"/>
          </a:p>
        </p:txBody>
      </p:sp>
      <p:sp>
        <p:nvSpPr>
          <p:cNvPr id="819" name="Google Shape;819;p5"/>
          <p:cNvSpPr txBox="1"/>
          <p:nvPr/>
        </p:nvSpPr>
        <p:spPr>
          <a:xfrm>
            <a:off x="11066904" y="6515100"/>
            <a:ext cx="33452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997"/>
              <a:buFont typeface="Source Sans 3"/>
              <a:buNone/>
            </a:pPr>
            <a:r>
              <a:rPr lang="en-US" sz="998">
                <a:solidFill>
                  <a:srgbClr val="111111"/>
                </a:solidFill>
                <a:latin typeface="Source Sans 3"/>
                <a:ea typeface="Source Sans 3"/>
                <a:cs typeface="Source Sans 3"/>
                <a:sym typeface="Source Sans 3"/>
              </a:rPr>
              <a:t>2026</a:t>
            </a:r>
            <a:endParaRPr sz="998"/>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6"/>
          <p:cNvSpPr txBox="1"/>
          <p:nvPr/>
        </p:nvSpPr>
        <p:spPr>
          <a:xfrm>
            <a:off x="10331643" y="211213"/>
            <a:ext cx="1580560" cy="166986"/>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0052CC"/>
              </a:buClr>
              <a:buSzPts val="1097"/>
              <a:buFont typeface="Source Sans 3"/>
              <a:buNone/>
            </a:pPr>
            <a:r>
              <a:rPr lang="en-US" sz="1097" dirty="0">
                <a:solidFill>
                  <a:srgbClr val="0052CC"/>
                </a:solidFill>
                <a:latin typeface="Source Sans 3"/>
                <a:ea typeface="Source Sans 3"/>
                <a:cs typeface="Source Sans 3"/>
                <a:sym typeface="Source Sans 3"/>
              </a:rPr>
              <a:t>Published Standards</a:t>
            </a:r>
            <a:endParaRPr sz="1097" dirty="0"/>
          </a:p>
        </p:txBody>
      </p:sp>
      <p:sp>
        <p:nvSpPr>
          <p:cNvPr id="826" name="Google Shape;826;p6"/>
          <p:cNvSpPr txBox="1"/>
          <p:nvPr/>
        </p:nvSpPr>
        <p:spPr>
          <a:xfrm>
            <a:off x="542154" y="378199"/>
            <a:ext cx="5396675" cy="366216"/>
          </a:xfrm>
          <a:prstGeom prst="rect">
            <a:avLst/>
          </a:prstGeom>
          <a:noFill/>
          <a:ln>
            <a:noFill/>
          </a:ln>
        </p:spPr>
        <p:txBody>
          <a:bodyPr spcFirstLastPara="1" wrap="square" lIns="0" tIns="0" rIns="0" bIns="0" anchor="ctr" anchorCtr="0">
            <a:normAutofit fontScale="92500" lnSpcReduction="10000"/>
          </a:bodyPr>
          <a:lstStyle/>
          <a:p>
            <a:pPr marL="0" lvl="0" indent="0" algn="l" rtl="0">
              <a:spcBef>
                <a:spcPts val="0"/>
              </a:spcBef>
              <a:spcAft>
                <a:spcPts val="0"/>
              </a:spcAft>
              <a:buClr>
                <a:srgbClr val="1A1F36"/>
              </a:buClr>
              <a:buSzPct val="100000"/>
              <a:buFont typeface="Playfair Display"/>
              <a:buNone/>
            </a:pPr>
            <a:r>
              <a:rPr lang="en-US" sz="2793" b="1" dirty="0">
                <a:solidFill>
                  <a:srgbClr val="1A1F36"/>
                </a:solidFill>
                <a:latin typeface="Montserrat" pitchFamily="2" charset="77"/>
                <a:ea typeface="Playfair Display"/>
                <a:cs typeface="Playfair Display"/>
                <a:sym typeface="Playfair Display"/>
              </a:rPr>
              <a:t>Ready to Apply Today</a:t>
            </a:r>
            <a:endParaRPr sz="2793" dirty="0">
              <a:latin typeface="Montserrat" pitchFamily="2" charset="77"/>
            </a:endParaRPr>
          </a:p>
        </p:txBody>
      </p:sp>
      <p:sp>
        <p:nvSpPr>
          <p:cNvPr id="827" name="Google Shape;827;p6"/>
          <p:cNvSpPr txBox="1"/>
          <p:nvPr/>
        </p:nvSpPr>
        <p:spPr>
          <a:xfrm>
            <a:off x="709422" y="1318716"/>
            <a:ext cx="5396675" cy="473075"/>
          </a:xfrm>
          <a:prstGeom prst="rect">
            <a:avLst/>
          </a:prstGeom>
          <a:noFill/>
          <a:ln>
            <a:noFill/>
          </a:ln>
        </p:spPr>
        <p:txBody>
          <a:bodyPr spcFirstLastPara="1" wrap="square" lIns="0" tIns="0" rIns="0" bIns="0" anchor="ctr" anchorCtr="0">
            <a:normAutofit fontScale="92500" lnSpcReduction="20000"/>
          </a:bodyPr>
          <a:lstStyle/>
          <a:p>
            <a:pPr marL="0" lvl="0" indent="0" algn="l" rtl="0">
              <a:spcBef>
                <a:spcPts val="0"/>
              </a:spcBef>
              <a:spcAft>
                <a:spcPts val="0"/>
              </a:spcAft>
              <a:buClr>
                <a:srgbClr val="5A6B7D"/>
              </a:buClr>
              <a:buSzPts val="1347"/>
              <a:buFont typeface="Source Sans 3"/>
              <a:buNone/>
            </a:pPr>
            <a:r>
              <a:rPr lang="en-US" sz="1347" dirty="0">
                <a:solidFill>
                  <a:srgbClr val="5A6B7D"/>
                </a:solidFill>
                <a:latin typeface="Montserrat" pitchFamily="2" charset="77"/>
                <a:ea typeface="Source Sans 3"/>
                <a:cs typeface="Source Sans 3"/>
                <a:sym typeface="Source Sans 3"/>
              </a:rPr>
              <a:t>Two IEEE standards are published and usable now: ethical system design for human centricity, and fail-safe testing with wellbeing metrics.</a:t>
            </a:r>
            <a:endParaRPr sz="1347" dirty="0">
              <a:latin typeface="Montserrat" pitchFamily="2" charset="77"/>
            </a:endParaRPr>
          </a:p>
        </p:txBody>
      </p:sp>
      <p:sp>
        <p:nvSpPr>
          <p:cNvPr id="828" name="Google Shape;828;p6"/>
          <p:cNvSpPr/>
          <p:nvPr/>
        </p:nvSpPr>
        <p:spPr>
          <a:xfrm>
            <a:off x="709422" y="2718693"/>
            <a:ext cx="291370" cy="3810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29" name="Google Shape;829;p6"/>
          <p:cNvSpPr txBox="1"/>
          <p:nvPr/>
        </p:nvSpPr>
        <p:spPr>
          <a:xfrm>
            <a:off x="709422" y="2820293"/>
            <a:ext cx="5396675" cy="20568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496"/>
              <a:buFont typeface="Playfair Display"/>
              <a:buNone/>
            </a:pPr>
            <a:r>
              <a:rPr lang="en-US" sz="1496" b="1" dirty="0">
                <a:solidFill>
                  <a:srgbClr val="1A1F36"/>
                </a:solidFill>
                <a:latin typeface="Playfair Display"/>
                <a:ea typeface="Playfair Display"/>
                <a:cs typeface="Playfair Display"/>
                <a:sym typeface="Playfair Display"/>
              </a:rPr>
              <a:t>IEEE 7000-2021</a:t>
            </a:r>
            <a:endParaRPr sz="1496" dirty="0"/>
          </a:p>
        </p:txBody>
      </p:sp>
      <p:sp>
        <p:nvSpPr>
          <p:cNvPr id="830" name="Google Shape;830;p6"/>
          <p:cNvSpPr txBox="1"/>
          <p:nvPr/>
        </p:nvSpPr>
        <p:spPr>
          <a:xfrm>
            <a:off x="709422" y="3076773"/>
            <a:ext cx="5396675" cy="22969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347"/>
              <a:buFont typeface="Source Sans 3"/>
              <a:buNone/>
            </a:pPr>
            <a:r>
              <a:rPr lang="en-US" sz="1347">
                <a:solidFill>
                  <a:srgbClr val="5A6B7D"/>
                </a:solidFill>
                <a:latin typeface="Source Sans 3"/>
                <a:ea typeface="Source Sans 3"/>
                <a:cs typeface="Source Sans 3"/>
                <a:sym typeface="Source Sans 3"/>
              </a:rPr>
              <a:t>Ethical system design; identifies 10 issues per test participant.</a:t>
            </a:r>
            <a:endParaRPr sz="1347"/>
          </a:p>
        </p:txBody>
      </p:sp>
      <p:sp>
        <p:nvSpPr>
          <p:cNvPr id="831" name="Google Shape;831;p6"/>
          <p:cNvSpPr/>
          <p:nvPr/>
        </p:nvSpPr>
        <p:spPr>
          <a:xfrm>
            <a:off x="709422" y="3446165"/>
            <a:ext cx="291370" cy="3810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32" name="Google Shape;832;p6"/>
          <p:cNvSpPr txBox="1"/>
          <p:nvPr/>
        </p:nvSpPr>
        <p:spPr>
          <a:xfrm>
            <a:off x="709422" y="3547765"/>
            <a:ext cx="5396675" cy="20568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496"/>
              <a:buFont typeface="Playfair Display"/>
              <a:buNone/>
            </a:pPr>
            <a:r>
              <a:rPr lang="en-US" sz="1496" b="1">
                <a:solidFill>
                  <a:srgbClr val="1A1F36"/>
                </a:solidFill>
                <a:latin typeface="Playfair Display"/>
                <a:ea typeface="Playfair Display"/>
                <a:cs typeface="Playfair Display"/>
                <a:sym typeface="Playfair Display"/>
              </a:rPr>
              <a:t>Apply Early</a:t>
            </a:r>
            <a:endParaRPr sz="1496"/>
          </a:p>
        </p:txBody>
      </p:sp>
      <p:sp>
        <p:nvSpPr>
          <p:cNvPr id="833" name="Google Shape;833;p6"/>
          <p:cNvSpPr txBox="1"/>
          <p:nvPr/>
        </p:nvSpPr>
        <p:spPr>
          <a:xfrm>
            <a:off x="709422" y="3804245"/>
            <a:ext cx="5396675" cy="22969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347"/>
              <a:buFont typeface="Source Sans 3"/>
              <a:buNone/>
            </a:pPr>
            <a:r>
              <a:rPr lang="en-US" sz="1347" dirty="0">
                <a:solidFill>
                  <a:srgbClr val="5A6B7D"/>
                </a:solidFill>
                <a:latin typeface="Source Sans 3"/>
                <a:ea typeface="Source Sans 3"/>
                <a:cs typeface="Source Sans 3"/>
                <a:sym typeface="Source Sans 3"/>
              </a:rPr>
              <a:t>Use it before architecture decisions lock in and become fixed.</a:t>
            </a:r>
            <a:endParaRPr sz="1347" dirty="0"/>
          </a:p>
        </p:txBody>
      </p:sp>
      <p:sp>
        <p:nvSpPr>
          <p:cNvPr id="834" name="Google Shape;834;p6"/>
          <p:cNvSpPr/>
          <p:nvPr/>
        </p:nvSpPr>
        <p:spPr>
          <a:xfrm>
            <a:off x="709422" y="4173637"/>
            <a:ext cx="291370" cy="3810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35" name="Google Shape;835;p6"/>
          <p:cNvSpPr txBox="1"/>
          <p:nvPr/>
        </p:nvSpPr>
        <p:spPr>
          <a:xfrm>
            <a:off x="709422" y="4275237"/>
            <a:ext cx="5396675" cy="20568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496"/>
              <a:buFont typeface="Playfair Display"/>
              <a:buNone/>
            </a:pPr>
            <a:r>
              <a:rPr lang="en-US" sz="1496" b="1" dirty="0">
                <a:solidFill>
                  <a:srgbClr val="1A1F36"/>
                </a:solidFill>
                <a:latin typeface="Playfair Display"/>
                <a:ea typeface="Playfair Display"/>
                <a:cs typeface="Playfair Display"/>
                <a:sym typeface="Playfair Display"/>
              </a:rPr>
              <a:t>IEEE 7010 / P7009</a:t>
            </a:r>
            <a:endParaRPr sz="1496" dirty="0"/>
          </a:p>
        </p:txBody>
      </p:sp>
      <p:sp>
        <p:nvSpPr>
          <p:cNvPr id="836" name="Google Shape;836;p6"/>
          <p:cNvSpPr txBox="1"/>
          <p:nvPr/>
        </p:nvSpPr>
        <p:spPr>
          <a:xfrm>
            <a:off x="709422" y="4531717"/>
            <a:ext cx="5396675" cy="22969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347"/>
              <a:buFont typeface="Source Sans 3"/>
              <a:buNone/>
            </a:pPr>
            <a:r>
              <a:rPr lang="en-US" sz="1347" dirty="0">
                <a:solidFill>
                  <a:srgbClr val="5A6B7D"/>
                </a:solidFill>
                <a:latin typeface="Source Sans 3"/>
                <a:ea typeface="Source Sans 3"/>
                <a:cs typeface="Source Sans 3"/>
                <a:sym typeface="Source Sans 3"/>
              </a:rPr>
              <a:t>Published 2021: wellbeing metrics plus safe-failure testing.</a:t>
            </a:r>
            <a:endParaRPr sz="1347" dirty="0"/>
          </a:p>
        </p:txBody>
      </p:sp>
      <p:sp>
        <p:nvSpPr>
          <p:cNvPr id="837" name="Google Shape;837;p6"/>
          <p:cNvSpPr txBox="1"/>
          <p:nvPr/>
        </p:nvSpPr>
        <p:spPr>
          <a:xfrm>
            <a:off x="709422" y="5713809"/>
            <a:ext cx="5396675" cy="20439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147"/>
              <a:buFont typeface="Source Sans 3"/>
              <a:buNone/>
            </a:pPr>
            <a:r>
              <a:rPr lang="en-US" sz="1147" i="1">
                <a:solidFill>
                  <a:srgbClr val="111111"/>
                </a:solidFill>
                <a:latin typeface="Source Sans 3"/>
                <a:ea typeface="Source Sans 3"/>
                <a:cs typeface="Source Sans 3"/>
                <a:sym typeface="Source Sans 3"/>
              </a:rPr>
              <a:t>Pillar 1 and Pillar 5 already have published, testable standards.</a:t>
            </a:r>
            <a:endParaRPr sz="1147"/>
          </a:p>
        </p:txBody>
      </p:sp>
      <p:sp>
        <p:nvSpPr>
          <p:cNvPr id="838" name="Google Shape;838;p6"/>
          <p:cNvSpPr/>
          <p:nvPr/>
        </p:nvSpPr>
        <p:spPr>
          <a:xfrm>
            <a:off x="709422" y="6299200"/>
            <a:ext cx="5396675" cy="6350"/>
          </a:xfrm>
          <a:prstGeom prst="rect">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39" name="Google Shape;839;p6"/>
          <p:cNvSpPr txBox="1"/>
          <p:nvPr/>
        </p:nvSpPr>
        <p:spPr>
          <a:xfrm>
            <a:off x="4800600" y="6350000"/>
            <a:ext cx="243359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997"/>
              <a:buFont typeface="Source Sans 3"/>
              <a:buNone/>
            </a:pPr>
            <a:r>
              <a:rPr lang="en-US" sz="998">
                <a:solidFill>
                  <a:srgbClr val="5A6B7D"/>
                </a:solidFill>
                <a:latin typeface="Source Sans 3"/>
                <a:ea typeface="Source Sans 3"/>
                <a:cs typeface="Source Sans 3"/>
                <a:sym typeface="Source Sans 3"/>
              </a:rPr>
              <a:t>IEEE SA | GDC-CON 2026 | Geneva</a:t>
            </a:r>
            <a:endParaRPr sz="998"/>
          </a:p>
        </p:txBody>
      </p:sp>
      <p:sp>
        <p:nvSpPr>
          <p:cNvPr id="840" name="Google Shape;840;p6"/>
          <p:cNvSpPr/>
          <p:nvPr/>
        </p:nvSpPr>
        <p:spPr>
          <a:xfrm>
            <a:off x="7083724" y="1979116"/>
            <a:ext cx="5077795" cy="4878884"/>
          </a:xfrm>
          <a:prstGeom prst="rect">
            <a:avLst/>
          </a:prstGeom>
          <a:solidFill>
            <a:srgbClr val="FFFFFF"/>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41" name="Google Shape;841;p6" descr="preencoded.png"/>
          <p:cNvPicPr preferRelativeResize="0"/>
          <p:nvPr/>
        </p:nvPicPr>
        <p:blipFill rotWithShape="1">
          <a:blip r:embed="rId3">
            <a:alphaModFix/>
          </a:blip>
          <a:srcRect t="-59270" b="-59270"/>
          <a:stretch/>
        </p:blipFill>
        <p:spPr>
          <a:xfrm>
            <a:off x="7616283" y="2308302"/>
            <a:ext cx="2430966" cy="283467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7"/>
          <p:cNvSpPr txBox="1"/>
          <p:nvPr/>
        </p:nvSpPr>
        <p:spPr>
          <a:xfrm>
            <a:off x="10220427" y="218306"/>
            <a:ext cx="1443748" cy="142925"/>
          </a:xfrm>
          <a:prstGeom prst="rect">
            <a:avLst/>
          </a:prstGeom>
          <a:noFill/>
          <a:ln>
            <a:noFill/>
          </a:ln>
        </p:spPr>
        <p:txBody>
          <a:bodyPr spcFirstLastPara="1" wrap="square" lIns="0" tIns="0" rIns="0" bIns="0" anchor="ctr" anchorCtr="0">
            <a:normAutofit fontScale="92500" lnSpcReduction="10000"/>
          </a:bodyPr>
          <a:lstStyle/>
          <a:p>
            <a:pPr marL="0" lvl="0" indent="0" algn="l" rtl="0">
              <a:spcBef>
                <a:spcPts val="0"/>
              </a:spcBef>
              <a:spcAft>
                <a:spcPts val="0"/>
              </a:spcAft>
              <a:buClr>
                <a:srgbClr val="0052CC"/>
              </a:buClr>
              <a:buSzPts val="1097"/>
              <a:buFont typeface="Source Sans 3"/>
              <a:buNone/>
            </a:pPr>
            <a:r>
              <a:rPr lang="en-US" sz="1097" dirty="0">
                <a:solidFill>
                  <a:srgbClr val="0052CC"/>
                </a:solidFill>
                <a:latin typeface="Source Sans 3"/>
                <a:ea typeface="Source Sans 3"/>
                <a:cs typeface="Source Sans 3"/>
                <a:sym typeface="Source Sans 3"/>
              </a:rPr>
              <a:t>In Development</a:t>
            </a:r>
            <a:endParaRPr sz="1097" dirty="0"/>
          </a:p>
        </p:txBody>
      </p:sp>
      <p:sp>
        <p:nvSpPr>
          <p:cNvPr id="848" name="Google Shape;848;p7"/>
          <p:cNvSpPr txBox="1"/>
          <p:nvPr/>
        </p:nvSpPr>
        <p:spPr>
          <a:xfrm>
            <a:off x="320366" y="70445"/>
            <a:ext cx="7223872" cy="90666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ct val="100000"/>
              <a:buFont typeface="Playfair Display"/>
              <a:buNone/>
            </a:pPr>
            <a:r>
              <a:rPr lang="en-US" sz="2400" b="1" dirty="0">
                <a:solidFill>
                  <a:srgbClr val="1A1F36"/>
                </a:solidFill>
                <a:latin typeface="Montserrat" pitchFamily="2" charset="77"/>
                <a:ea typeface="Playfair Display"/>
                <a:cs typeface="Playfair Display"/>
                <a:sym typeface="Playfair Display"/>
              </a:rPr>
              <a:t>Drafts Turning Safeguards Into Controls</a:t>
            </a:r>
            <a:endParaRPr lang="en-US" sz="2400" dirty="0">
              <a:latin typeface="Montserrat" pitchFamily="2" charset="77"/>
            </a:endParaRPr>
          </a:p>
        </p:txBody>
      </p:sp>
      <p:sp>
        <p:nvSpPr>
          <p:cNvPr id="849" name="Google Shape;849;p7"/>
          <p:cNvSpPr txBox="1"/>
          <p:nvPr/>
        </p:nvSpPr>
        <p:spPr>
          <a:xfrm>
            <a:off x="8259699" y="928985"/>
            <a:ext cx="3293745" cy="663476"/>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Four active IEEE activities translate human-centred principles into technical and operational controls.</a:t>
            </a:r>
            <a:endParaRPr sz="1297"/>
          </a:p>
        </p:txBody>
      </p:sp>
      <p:sp>
        <p:nvSpPr>
          <p:cNvPr id="850" name="Google Shape;850;p7"/>
          <p:cNvSpPr/>
          <p:nvPr/>
        </p:nvSpPr>
        <p:spPr>
          <a:xfrm>
            <a:off x="608076" y="2189559"/>
            <a:ext cx="519398" cy="520700"/>
          </a:xfrm>
          <a:prstGeom prst="roundRect">
            <a:avLst>
              <a:gd name="adj" fmla="val 42939"/>
            </a:avLst>
          </a:prstGeom>
          <a:solidFill>
            <a:srgbClr val="FFFFFF"/>
          </a:solidFill>
          <a:ln w="9525"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51" name="Google Shape;851;p7" descr="preencoded.png"/>
          <p:cNvPicPr preferRelativeResize="0"/>
          <p:nvPr/>
        </p:nvPicPr>
        <p:blipFill rotWithShape="1">
          <a:blip r:embed="rId3">
            <a:alphaModFix/>
          </a:blip>
          <a:srcRect/>
          <a:stretch/>
        </p:blipFill>
        <p:spPr>
          <a:xfrm>
            <a:off x="728424" y="2310209"/>
            <a:ext cx="278702" cy="279400"/>
          </a:xfrm>
          <a:prstGeom prst="rect">
            <a:avLst/>
          </a:prstGeom>
          <a:noFill/>
          <a:ln>
            <a:noFill/>
          </a:ln>
        </p:spPr>
      </p:pic>
      <p:sp>
        <p:nvSpPr>
          <p:cNvPr id="852" name="Google Shape;852;p7"/>
          <p:cNvSpPr txBox="1"/>
          <p:nvPr/>
        </p:nvSpPr>
        <p:spPr>
          <a:xfrm>
            <a:off x="1494854" y="2327672"/>
            <a:ext cx="3293745" cy="244475"/>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IEEE P7001 — Transparency</a:t>
            </a:r>
            <a:endParaRPr sz="1746"/>
          </a:p>
        </p:txBody>
      </p:sp>
      <p:sp>
        <p:nvSpPr>
          <p:cNvPr id="853" name="Google Shape;853;p7"/>
          <p:cNvSpPr txBox="1"/>
          <p:nvPr/>
        </p:nvSpPr>
        <p:spPr>
          <a:xfrm>
            <a:off x="5067300" y="2228751"/>
            <a:ext cx="4290677" cy="44231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Draft standard for event-data records so decisions can be reconstructed.</a:t>
            </a:r>
            <a:endParaRPr sz="1297"/>
          </a:p>
        </p:txBody>
      </p:sp>
      <p:sp>
        <p:nvSpPr>
          <p:cNvPr id="854" name="Google Shape;854;p7"/>
          <p:cNvSpPr txBox="1"/>
          <p:nvPr/>
        </p:nvSpPr>
        <p:spPr>
          <a:xfrm>
            <a:off x="9636678" y="2170509"/>
            <a:ext cx="1916766" cy="330200"/>
          </a:xfrm>
          <a:prstGeom prst="rect">
            <a:avLst/>
          </a:prstGeom>
          <a:noFill/>
          <a:ln>
            <a:noFill/>
          </a:ln>
        </p:spPr>
        <p:txBody>
          <a:bodyPr spcFirstLastPara="1" wrap="square" lIns="0" tIns="0" rIns="0" bIns="0" anchor="ctr" anchorCtr="0">
            <a:normAutofit fontScale="92500" lnSpcReduction="10000"/>
          </a:bodyPr>
          <a:lstStyle/>
          <a:p>
            <a:pPr marL="0" lvl="0" indent="0" algn="r" rtl="0">
              <a:spcBef>
                <a:spcPts val="0"/>
              </a:spcBef>
              <a:spcAft>
                <a:spcPts val="0"/>
              </a:spcAft>
              <a:buClr>
                <a:srgbClr val="0052CC"/>
              </a:buClr>
              <a:buSzPct val="100000"/>
              <a:buFont typeface="Playfair Display"/>
              <a:buNone/>
            </a:pPr>
            <a:r>
              <a:rPr lang="en-US" sz="2594" b="1">
                <a:solidFill>
                  <a:srgbClr val="0052CC"/>
                </a:solidFill>
                <a:latin typeface="Playfair Display"/>
                <a:ea typeface="Playfair Display"/>
                <a:cs typeface="Playfair Display"/>
                <a:sym typeface="Playfair Display"/>
              </a:rPr>
              <a:t>1</a:t>
            </a:r>
            <a:endParaRPr sz="2594"/>
          </a:p>
        </p:txBody>
      </p:sp>
      <p:sp>
        <p:nvSpPr>
          <p:cNvPr id="855" name="Google Shape;855;p7"/>
          <p:cNvSpPr txBox="1"/>
          <p:nvPr/>
        </p:nvSpPr>
        <p:spPr>
          <a:xfrm>
            <a:off x="9636678" y="2551509"/>
            <a:ext cx="1916766" cy="177800"/>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111111"/>
              </a:buClr>
              <a:buSzPts val="997"/>
              <a:buFont typeface="Source Sans 3"/>
              <a:buNone/>
            </a:pPr>
            <a:r>
              <a:rPr lang="en-US" sz="998" b="1">
                <a:solidFill>
                  <a:srgbClr val="111111"/>
                </a:solidFill>
                <a:latin typeface="Source Sans 3"/>
                <a:ea typeface="Source Sans 3"/>
                <a:cs typeface="Source Sans 3"/>
                <a:sym typeface="Source Sans 3"/>
              </a:rPr>
              <a:t>Pillar: human centricity</a:t>
            </a:r>
            <a:endParaRPr sz="998"/>
          </a:p>
        </p:txBody>
      </p:sp>
      <p:sp>
        <p:nvSpPr>
          <p:cNvPr id="856" name="Google Shape;856;p7"/>
          <p:cNvSpPr/>
          <p:nvPr/>
        </p:nvSpPr>
        <p:spPr>
          <a:xfrm>
            <a:off x="608076" y="3275707"/>
            <a:ext cx="519398" cy="520700"/>
          </a:xfrm>
          <a:prstGeom prst="roundRect">
            <a:avLst>
              <a:gd name="adj" fmla="val 42939"/>
            </a:avLst>
          </a:prstGeom>
          <a:solidFill>
            <a:srgbClr val="FFFFFF"/>
          </a:solidFill>
          <a:ln w="9525"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57" name="Google Shape;857;p7" descr="preencoded.png"/>
          <p:cNvPicPr preferRelativeResize="0"/>
          <p:nvPr/>
        </p:nvPicPr>
        <p:blipFill rotWithShape="1">
          <a:blip r:embed="rId4">
            <a:alphaModFix/>
          </a:blip>
          <a:srcRect/>
          <a:stretch/>
        </p:blipFill>
        <p:spPr>
          <a:xfrm>
            <a:off x="728424" y="3396357"/>
            <a:ext cx="278702" cy="279400"/>
          </a:xfrm>
          <a:prstGeom prst="rect">
            <a:avLst/>
          </a:prstGeom>
          <a:noFill/>
          <a:ln>
            <a:noFill/>
          </a:ln>
        </p:spPr>
      </p:pic>
      <p:sp>
        <p:nvSpPr>
          <p:cNvPr id="858" name="Google Shape;858;p7"/>
          <p:cNvSpPr txBox="1"/>
          <p:nvPr/>
        </p:nvSpPr>
        <p:spPr>
          <a:xfrm>
            <a:off x="1494854" y="3413820"/>
            <a:ext cx="3293745" cy="244475"/>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IEEE P7002 — Data Privacy</a:t>
            </a:r>
            <a:endParaRPr sz="1746"/>
          </a:p>
        </p:txBody>
      </p:sp>
      <p:sp>
        <p:nvSpPr>
          <p:cNvPr id="859" name="Google Shape;859;p7"/>
          <p:cNvSpPr txBox="1"/>
          <p:nvPr/>
        </p:nvSpPr>
        <p:spPr>
          <a:xfrm>
            <a:off x="5067300" y="3314898"/>
            <a:ext cx="4328682" cy="44231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Draft standard for a repeatable privacy-impact process across service lifecycles.</a:t>
            </a:r>
            <a:endParaRPr sz="1297"/>
          </a:p>
        </p:txBody>
      </p:sp>
      <p:sp>
        <p:nvSpPr>
          <p:cNvPr id="860" name="Google Shape;860;p7"/>
          <p:cNvSpPr txBox="1"/>
          <p:nvPr/>
        </p:nvSpPr>
        <p:spPr>
          <a:xfrm>
            <a:off x="9674683" y="3256657"/>
            <a:ext cx="1878761" cy="330200"/>
          </a:xfrm>
          <a:prstGeom prst="rect">
            <a:avLst/>
          </a:prstGeom>
          <a:noFill/>
          <a:ln>
            <a:noFill/>
          </a:ln>
        </p:spPr>
        <p:txBody>
          <a:bodyPr spcFirstLastPara="1" wrap="square" lIns="0" tIns="0" rIns="0" bIns="0" anchor="ctr" anchorCtr="0">
            <a:normAutofit fontScale="92500" lnSpcReduction="10000"/>
          </a:bodyPr>
          <a:lstStyle/>
          <a:p>
            <a:pPr marL="0" lvl="0" indent="0" algn="r" rtl="0">
              <a:spcBef>
                <a:spcPts val="0"/>
              </a:spcBef>
              <a:spcAft>
                <a:spcPts val="0"/>
              </a:spcAft>
              <a:buClr>
                <a:srgbClr val="0052CC"/>
              </a:buClr>
              <a:buSzPct val="100000"/>
              <a:buFont typeface="Playfair Display"/>
              <a:buNone/>
            </a:pPr>
            <a:r>
              <a:rPr lang="en-US" sz="2594" b="1">
                <a:solidFill>
                  <a:srgbClr val="0052CC"/>
                </a:solidFill>
                <a:latin typeface="Playfair Display"/>
                <a:ea typeface="Playfair Display"/>
                <a:cs typeface="Playfair Display"/>
                <a:sym typeface="Playfair Display"/>
              </a:rPr>
              <a:t>2</a:t>
            </a:r>
            <a:endParaRPr sz="2594"/>
          </a:p>
        </p:txBody>
      </p:sp>
      <p:sp>
        <p:nvSpPr>
          <p:cNvPr id="861" name="Google Shape;861;p7"/>
          <p:cNvSpPr txBox="1"/>
          <p:nvPr/>
        </p:nvSpPr>
        <p:spPr>
          <a:xfrm>
            <a:off x="9674683" y="3637657"/>
            <a:ext cx="1878761" cy="177800"/>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111111"/>
              </a:buClr>
              <a:buSzPts val="997"/>
              <a:buFont typeface="Source Sans 3"/>
              <a:buNone/>
            </a:pPr>
            <a:r>
              <a:rPr lang="en-US" sz="998" b="1">
                <a:solidFill>
                  <a:srgbClr val="111111"/>
                </a:solidFill>
                <a:latin typeface="Source Sans 3"/>
                <a:ea typeface="Source Sans 3"/>
                <a:cs typeface="Source Sans 3"/>
                <a:sym typeface="Source Sans 3"/>
              </a:rPr>
              <a:t>Pillar: decentralized ID</a:t>
            </a:r>
            <a:endParaRPr sz="998"/>
          </a:p>
        </p:txBody>
      </p:sp>
      <p:sp>
        <p:nvSpPr>
          <p:cNvPr id="862" name="Google Shape;862;p7"/>
          <p:cNvSpPr/>
          <p:nvPr/>
        </p:nvSpPr>
        <p:spPr>
          <a:xfrm>
            <a:off x="608076" y="4361855"/>
            <a:ext cx="519398" cy="520700"/>
          </a:xfrm>
          <a:prstGeom prst="roundRect">
            <a:avLst>
              <a:gd name="adj" fmla="val 42939"/>
            </a:avLst>
          </a:prstGeom>
          <a:solidFill>
            <a:srgbClr val="FFFFFF"/>
          </a:solidFill>
          <a:ln w="9525"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63" name="Google Shape;863;p7" descr="preencoded.png"/>
          <p:cNvPicPr preferRelativeResize="0"/>
          <p:nvPr/>
        </p:nvPicPr>
        <p:blipFill rotWithShape="1">
          <a:blip r:embed="rId5">
            <a:alphaModFix/>
          </a:blip>
          <a:srcRect/>
          <a:stretch/>
        </p:blipFill>
        <p:spPr>
          <a:xfrm>
            <a:off x="728424" y="4482505"/>
            <a:ext cx="278702" cy="279400"/>
          </a:xfrm>
          <a:prstGeom prst="rect">
            <a:avLst/>
          </a:prstGeom>
          <a:noFill/>
          <a:ln>
            <a:noFill/>
          </a:ln>
        </p:spPr>
      </p:pic>
      <p:sp>
        <p:nvSpPr>
          <p:cNvPr id="864" name="Google Shape;864;p7"/>
          <p:cNvSpPr txBox="1"/>
          <p:nvPr/>
        </p:nvSpPr>
        <p:spPr>
          <a:xfrm>
            <a:off x="1494854" y="4499967"/>
            <a:ext cx="3293745" cy="244475"/>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IEEE P7003 — Algorithmic Bias</a:t>
            </a:r>
            <a:endParaRPr sz="1746"/>
          </a:p>
        </p:txBody>
      </p:sp>
      <p:sp>
        <p:nvSpPr>
          <p:cNvPr id="865" name="Google Shape;865;p7"/>
          <p:cNvSpPr txBox="1"/>
          <p:nvPr/>
        </p:nvSpPr>
        <p:spPr>
          <a:xfrm>
            <a:off x="5067300" y="4401046"/>
            <a:ext cx="4245051" cy="44231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Draft delivering validation datasets, benchmarks and acceptable-use boundaries.</a:t>
            </a:r>
            <a:endParaRPr sz="1297"/>
          </a:p>
        </p:txBody>
      </p:sp>
      <p:sp>
        <p:nvSpPr>
          <p:cNvPr id="866" name="Google Shape;866;p7"/>
          <p:cNvSpPr txBox="1"/>
          <p:nvPr/>
        </p:nvSpPr>
        <p:spPr>
          <a:xfrm>
            <a:off x="9591053" y="4342805"/>
            <a:ext cx="1962391" cy="330200"/>
          </a:xfrm>
          <a:prstGeom prst="rect">
            <a:avLst/>
          </a:prstGeom>
          <a:noFill/>
          <a:ln>
            <a:noFill/>
          </a:ln>
        </p:spPr>
        <p:txBody>
          <a:bodyPr spcFirstLastPara="1" wrap="square" lIns="0" tIns="0" rIns="0" bIns="0" anchor="ctr" anchorCtr="0">
            <a:normAutofit fontScale="92500" lnSpcReduction="10000"/>
          </a:bodyPr>
          <a:lstStyle/>
          <a:p>
            <a:pPr marL="0" lvl="0" indent="0" algn="r" rtl="0">
              <a:spcBef>
                <a:spcPts val="0"/>
              </a:spcBef>
              <a:spcAft>
                <a:spcPts val="0"/>
              </a:spcAft>
              <a:buClr>
                <a:srgbClr val="0052CC"/>
              </a:buClr>
              <a:buSzPct val="100000"/>
              <a:buFont typeface="Playfair Display"/>
              <a:buNone/>
            </a:pPr>
            <a:r>
              <a:rPr lang="en-US" sz="2594" b="1">
                <a:solidFill>
                  <a:srgbClr val="0052CC"/>
                </a:solidFill>
                <a:latin typeface="Playfair Display"/>
                <a:ea typeface="Playfair Display"/>
                <a:cs typeface="Playfair Display"/>
                <a:sym typeface="Playfair Display"/>
              </a:rPr>
              <a:t>4</a:t>
            </a:r>
            <a:endParaRPr sz="2594"/>
          </a:p>
        </p:txBody>
      </p:sp>
      <p:sp>
        <p:nvSpPr>
          <p:cNvPr id="867" name="Google Shape;867;p7"/>
          <p:cNvSpPr txBox="1"/>
          <p:nvPr/>
        </p:nvSpPr>
        <p:spPr>
          <a:xfrm>
            <a:off x="9591053" y="4723805"/>
            <a:ext cx="1962391" cy="177800"/>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111111"/>
              </a:buClr>
              <a:buSzPts val="997"/>
              <a:buFont typeface="Source Sans 3"/>
              <a:buNone/>
            </a:pPr>
            <a:r>
              <a:rPr lang="en-US" sz="998" b="1">
                <a:solidFill>
                  <a:srgbClr val="111111"/>
                </a:solidFill>
                <a:latin typeface="Source Sans 3"/>
                <a:ea typeface="Source Sans 3"/>
                <a:cs typeface="Source Sans 3"/>
                <a:sym typeface="Source Sans 3"/>
              </a:rPr>
              <a:t>Heterogeneous controls</a:t>
            </a:r>
            <a:endParaRPr sz="998"/>
          </a:p>
        </p:txBody>
      </p:sp>
      <p:sp>
        <p:nvSpPr>
          <p:cNvPr id="868" name="Google Shape;868;p7"/>
          <p:cNvSpPr/>
          <p:nvPr/>
        </p:nvSpPr>
        <p:spPr>
          <a:xfrm>
            <a:off x="608076" y="5447903"/>
            <a:ext cx="519398" cy="520700"/>
          </a:xfrm>
          <a:prstGeom prst="roundRect">
            <a:avLst>
              <a:gd name="adj" fmla="val 42939"/>
            </a:avLst>
          </a:prstGeom>
          <a:solidFill>
            <a:srgbClr val="FFFFFF"/>
          </a:solidFill>
          <a:ln w="9525" cap="flat" cmpd="sng">
            <a:solidFill>
              <a:srgbClr val="C5D3E0"/>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869" name="Google Shape;869;p7" descr="preencoded.png"/>
          <p:cNvPicPr preferRelativeResize="0"/>
          <p:nvPr/>
        </p:nvPicPr>
        <p:blipFill rotWithShape="1">
          <a:blip r:embed="rId6">
            <a:alphaModFix/>
          </a:blip>
          <a:srcRect/>
          <a:stretch/>
        </p:blipFill>
        <p:spPr>
          <a:xfrm>
            <a:off x="728424" y="5568553"/>
            <a:ext cx="278702" cy="279400"/>
          </a:xfrm>
          <a:prstGeom prst="rect">
            <a:avLst/>
          </a:prstGeom>
          <a:noFill/>
          <a:ln>
            <a:noFill/>
          </a:ln>
        </p:spPr>
      </p:pic>
      <p:sp>
        <p:nvSpPr>
          <p:cNvPr id="870" name="Google Shape;870;p7"/>
          <p:cNvSpPr txBox="1"/>
          <p:nvPr/>
        </p:nvSpPr>
        <p:spPr>
          <a:xfrm>
            <a:off x="1494854" y="5586016"/>
            <a:ext cx="3293745" cy="244475"/>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1A1F36"/>
              </a:buClr>
              <a:buSzPts val="1745"/>
              <a:buFont typeface="Playfair Display"/>
              <a:buNone/>
            </a:pPr>
            <a:r>
              <a:rPr lang="en-US" sz="1746" b="1">
                <a:solidFill>
                  <a:srgbClr val="1A1F36"/>
                </a:solidFill>
                <a:latin typeface="Playfair Display"/>
                <a:ea typeface="Playfair Display"/>
                <a:cs typeface="Playfair Display"/>
                <a:sym typeface="Playfair Display"/>
              </a:rPr>
              <a:t>IEEE P2888 — Cyber-Physical</a:t>
            </a:r>
            <a:endParaRPr sz="1746"/>
          </a:p>
        </p:txBody>
      </p:sp>
      <p:sp>
        <p:nvSpPr>
          <p:cNvPr id="871" name="Google Shape;871;p7"/>
          <p:cNvSpPr txBox="1"/>
          <p:nvPr/>
        </p:nvSpPr>
        <p:spPr>
          <a:xfrm>
            <a:off x="5067300" y="5487095"/>
            <a:ext cx="4438935" cy="44231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297"/>
              <a:buFont typeface="Source Sans 3"/>
              <a:buNone/>
            </a:pPr>
            <a:r>
              <a:rPr lang="en-US" sz="1297">
                <a:solidFill>
                  <a:srgbClr val="5A6B7D"/>
                </a:solidFill>
                <a:latin typeface="Source Sans 3"/>
                <a:ea typeface="Source Sans 3"/>
                <a:cs typeface="Source Sans 3"/>
                <a:sym typeface="Source Sans 3"/>
              </a:rPr>
              <a:t>Specifies sensor, actuator and digital-twin interfaces for edge-up deployments.</a:t>
            </a:r>
            <a:endParaRPr sz="1297"/>
          </a:p>
        </p:txBody>
      </p:sp>
      <p:sp>
        <p:nvSpPr>
          <p:cNvPr id="872" name="Google Shape;872;p7"/>
          <p:cNvSpPr txBox="1"/>
          <p:nvPr/>
        </p:nvSpPr>
        <p:spPr>
          <a:xfrm>
            <a:off x="9784937" y="5428853"/>
            <a:ext cx="1768507" cy="330200"/>
          </a:xfrm>
          <a:prstGeom prst="rect">
            <a:avLst/>
          </a:prstGeom>
          <a:noFill/>
          <a:ln>
            <a:noFill/>
          </a:ln>
        </p:spPr>
        <p:txBody>
          <a:bodyPr spcFirstLastPara="1" wrap="square" lIns="0" tIns="0" rIns="0" bIns="0" anchor="ctr" anchorCtr="0">
            <a:normAutofit fontScale="92500" lnSpcReduction="10000"/>
          </a:bodyPr>
          <a:lstStyle/>
          <a:p>
            <a:pPr marL="0" lvl="0" indent="0" algn="r" rtl="0">
              <a:spcBef>
                <a:spcPts val="0"/>
              </a:spcBef>
              <a:spcAft>
                <a:spcPts val="0"/>
              </a:spcAft>
              <a:buClr>
                <a:srgbClr val="0052CC"/>
              </a:buClr>
              <a:buSzPct val="100000"/>
              <a:buFont typeface="Playfair Display"/>
              <a:buNone/>
            </a:pPr>
            <a:r>
              <a:rPr lang="en-US" sz="2594" b="1">
                <a:solidFill>
                  <a:srgbClr val="0052CC"/>
                </a:solidFill>
                <a:latin typeface="Playfair Display"/>
                <a:ea typeface="Playfair Display"/>
                <a:cs typeface="Playfair Display"/>
                <a:sym typeface="Playfair Display"/>
              </a:rPr>
              <a:t>7</a:t>
            </a:r>
            <a:endParaRPr sz="2594"/>
          </a:p>
        </p:txBody>
      </p:sp>
      <p:sp>
        <p:nvSpPr>
          <p:cNvPr id="873" name="Google Shape;873;p7"/>
          <p:cNvSpPr txBox="1"/>
          <p:nvPr/>
        </p:nvSpPr>
        <p:spPr>
          <a:xfrm>
            <a:off x="9784937" y="5809853"/>
            <a:ext cx="1768507" cy="177800"/>
          </a:xfrm>
          <a:prstGeom prst="rect">
            <a:avLst/>
          </a:prstGeom>
          <a:noFill/>
          <a:ln>
            <a:noFill/>
          </a:ln>
        </p:spPr>
        <p:txBody>
          <a:bodyPr spcFirstLastPara="1" wrap="square" lIns="0" tIns="0" rIns="0" bIns="0" anchor="ctr" anchorCtr="0">
            <a:normAutofit/>
          </a:bodyPr>
          <a:lstStyle/>
          <a:p>
            <a:pPr marL="0" lvl="0" indent="0" algn="r" rtl="0">
              <a:spcBef>
                <a:spcPts val="0"/>
              </a:spcBef>
              <a:spcAft>
                <a:spcPts val="0"/>
              </a:spcAft>
              <a:buClr>
                <a:srgbClr val="111111"/>
              </a:buClr>
              <a:buSzPts val="997"/>
              <a:buFont typeface="Source Sans 3"/>
              <a:buNone/>
            </a:pPr>
            <a:r>
              <a:rPr lang="en-US" sz="998" b="1">
                <a:solidFill>
                  <a:srgbClr val="111111"/>
                </a:solidFill>
                <a:latin typeface="Source Sans 3"/>
                <a:ea typeface="Source Sans 3"/>
                <a:cs typeface="Source Sans 3"/>
                <a:sym typeface="Source Sans 3"/>
              </a:rPr>
              <a:t>Sub-parts in the family</a:t>
            </a:r>
            <a:endParaRPr sz="998"/>
          </a:p>
        </p:txBody>
      </p:sp>
      <p:sp>
        <p:nvSpPr>
          <p:cNvPr id="874" name="Google Shape;874;p7"/>
          <p:cNvSpPr/>
          <p:nvPr/>
        </p:nvSpPr>
        <p:spPr>
          <a:xfrm>
            <a:off x="760095" y="6432550"/>
            <a:ext cx="10641330" cy="6350"/>
          </a:xfrm>
          <a:prstGeom prst="rect">
            <a:avLst/>
          </a:prstGeom>
          <a:solidFill>
            <a:srgbClr val="D4DCE6"/>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75" name="Google Shape;875;p7"/>
          <p:cNvSpPr txBox="1"/>
          <p:nvPr/>
        </p:nvSpPr>
        <p:spPr>
          <a:xfrm>
            <a:off x="4879204" y="6438900"/>
            <a:ext cx="243359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997"/>
              <a:buFont typeface="Source Sans 3"/>
              <a:buNone/>
            </a:pPr>
            <a:r>
              <a:rPr lang="en-US" sz="998">
                <a:solidFill>
                  <a:srgbClr val="5A6B7D"/>
                </a:solidFill>
                <a:latin typeface="Source Sans 3"/>
                <a:ea typeface="Source Sans 3"/>
                <a:cs typeface="Source Sans 3"/>
                <a:sym typeface="Source Sans 3"/>
              </a:rPr>
              <a:t>IEEE SA | GDC-CON 2026 | Geneva</a:t>
            </a:r>
            <a:endParaRPr sz="998"/>
          </a:p>
        </p:txBody>
      </p:sp>
      <p:sp>
        <p:nvSpPr>
          <p:cNvPr id="876" name="Google Shape;876;p7"/>
          <p:cNvSpPr txBox="1"/>
          <p:nvPr/>
        </p:nvSpPr>
        <p:spPr>
          <a:xfrm>
            <a:off x="11066904" y="6515100"/>
            <a:ext cx="334521"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997"/>
              <a:buFont typeface="Source Sans 3"/>
              <a:buNone/>
            </a:pPr>
            <a:r>
              <a:rPr lang="en-US" sz="998">
                <a:solidFill>
                  <a:srgbClr val="111111"/>
                </a:solidFill>
                <a:latin typeface="Source Sans 3"/>
                <a:ea typeface="Source Sans 3"/>
                <a:cs typeface="Source Sans 3"/>
                <a:sym typeface="Source Sans 3"/>
              </a:rPr>
              <a:t>2026</a:t>
            </a:r>
            <a:endParaRPr sz="998"/>
          </a:p>
        </p:txBody>
      </p:sp>
      <p:sp>
        <p:nvSpPr>
          <p:cNvPr id="3" name="TextBox 2">
            <a:extLst>
              <a:ext uri="{FF2B5EF4-FFF2-40B4-BE49-F238E27FC236}">
                <a16:creationId xmlns:a16="http://schemas.microsoft.com/office/drawing/2014/main" id="{D70A5F76-CA7A-9831-7324-99C1A88A7375}"/>
              </a:ext>
            </a:extLst>
          </p:cNvPr>
          <p:cNvSpPr txBox="1"/>
          <p:nvPr/>
        </p:nvSpPr>
        <p:spPr>
          <a:xfrm>
            <a:off x="1213079" y="1137176"/>
            <a:ext cx="6099716" cy="400110"/>
          </a:xfrm>
          <a:prstGeom prst="rect">
            <a:avLst/>
          </a:prstGeom>
          <a:noFill/>
        </p:spPr>
        <p:txBody>
          <a:bodyPr wrap="square">
            <a:spAutoFit/>
          </a:bodyPr>
          <a:lstStyle/>
          <a:p>
            <a:pPr marL="0" lvl="0" indent="0" algn="l" rtl="0">
              <a:spcBef>
                <a:spcPts val="0"/>
              </a:spcBef>
              <a:spcAft>
                <a:spcPts val="0"/>
              </a:spcAft>
              <a:buClr>
                <a:srgbClr val="1A1F36"/>
              </a:buClr>
              <a:buSzPct val="100000"/>
              <a:buFont typeface="Playfair Display"/>
              <a:buNone/>
            </a:pPr>
            <a:r>
              <a:rPr lang="en-US" sz="2000" b="1" dirty="0">
                <a:solidFill>
                  <a:srgbClr val="1A1F36"/>
                </a:solidFill>
                <a:latin typeface="Montserrat" pitchFamily="2" charset="77"/>
                <a:ea typeface="Playfair Display"/>
                <a:cs typeface="Playfair Display"/>
                <a:sym typeface="Playfair Display"/>
              </a:rPr>
              <a:t>Drafts Turning Safeguards Into Controls</a:t>
            </a:r>
            <a:endParaRPr lang="en-US" sz="2000" dirty="0">
              <a:latin typeface="Montserrat" pitchFamily="2" charset="77"/>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8"/>
          <p:cNvSpPr txBox="1"/>
          <p:nvPr/>
        </p:nvSpPr>
        <p:spPr>
          <a:xfrm>
            <a:off x="10162807" y="193079"/>
            <a:ext cx="1818488" cy="19804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1097"/>
              <a:buFont typeface="Source Sans 3"/>
              <a:buNone/>
            </a:pPr>
            <a:r>
              <a:rPr lang="en-US" sz="1097" dirty="0">
                <a:solidFill>
                  <a:srgbClr val="0052CC"/>
                </a:solidFill>
                <a:latin typeface="Source Sans 3"/>
                <a:ea typeface="Source Sans 3"/>
                <a:cs typeface="Source Sans 3"/>
                <a:sym typeface="Source Sans 3"/>
              </a:rPr>
              <a:t>Open Standards Ecosystem</a:t>
            </a:r>
            <a:endParaRPr sz="1097" dirty="0"/>
          </a:p>
        </p:txBody>
      </p:sp>
      <p:sp>
        <p:nvSpPr>
          <p:cNvPr id="883" name="Google Shape;883;p8"/>
          <p:cNvSpPr txBox="1"/>
          <p:nvPr/>
        </p:nvSpPr>
        <p:spPr>
          <a:xfrm>
            <a:off x="602266" y="290710"/>
            <a:ext cx="8594884" cy="36264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1A1F36"/>
              </a:buClr>
              <a:buSzPct val="100000"/>
              <a:buFont typeface="Playfair Display"/>
              <a:buNone/>
            </a:pPr>
            <a:r>
              <a:rPr lang="en-US" sz="2400" b="1" dirty="0">
                <a:solidFill>
                  <a:srgbClr val="1A1F36"/>
                </a:solidFill>
                <a:latin typeface="Montserrat" pitchFamily="2" charset="77"/>
                <a:ea typeface="Playfair Display"/>
                <a:cs typeface="Playfair Display"/>
                <a:sym typeface="Playfair Display"/>
              </a:rPr>
              <a:t>Standards That Interlock</a:t>
            </a:r>
            <a:endParaRPr sz="2400" dirty="0">
              <a:latin typeface="Montserrat" pitchFamily="2" charset="77"/>
            </a:endParaRPr>
          </a:p>
        </p:txBody>
      </p:sp>
      <p:sp>
        <p:nvSpPr>
          <p:cNvPr id="884" name="Google Shape;884;p8"/>
          <p:cNvSpPr txBox="1"/>
          <p:nvPr/>
        </p:nvSpPr>
        <p:spPr>
          <a:xfrm>
            <a:off x="823436" y="1061145"/>
            <a:ext cx="7474268" cy="198041"/>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197"/>
              <a:buFont typeface="Source Sans 3"/>
              <a:buNone/>
            </a:pPr>
            <a:r>
              <a:rPr lang="en-US" sz="1197">
                <a:solidFill>
                  <a:srgbClr val="5A6B7D"/>
                </a:solidFill>
                <a:latin typeface="Source Sans 3"/>
                <a:ea typeface="Source Sans 3"/>
                <a:cs typeface="Source Sans 3"/>
                <a:sym typeface="Source Sans 3"/>
              </a:rPr>
              <a:t>Connectivity, security and carrier standards only deliver safety when they interlock across every layer.</a:t>
            </a:r>
            <a:endParaRPr sz="1197"/>
          </a:p>
        </p:txBody>
      </p:sp>
      <p:sp>
        <p:nvSpPr>
          <p:cNvPr id="885" name="Google Shape;885;p8"/>
          <p:cNvSpPr txBox="1"/>
          <p:nvPr/>
        </p:nvSpPr>
        <p:spPr>
          <a:xfrm>
            <a:off x="823436" y="1360785"/>
            <a:ext cx="1501188" cy="1778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997"/>
              <a:buFont typeface="Source Sans 3"/>
              <a:buNone/>
            </a:pPr>
            <a:r>
              <a:rPr lang="en-US" sz="998">
                <a:solidFill>
                  <a:srgbClr val="111111"/>
                </a:solidFill>
                <a:latin typeface="Source Sans 3"/>
                <a:ea typeface="Source Sans 3"/>
                <a:cs typeface="Source Sans 3"/>
                <a:sym typeface="Source Sans 3"/>
              </a:rPr>
              <a:t>Cross-body stack</a:t>
            </a:r>
            <a:endParaRPr sz="998"/>
          </a:p>
        </p:txBody>
      </p:sp>
      <p:sp>
        <p:nvSpPr>
          <p:cNvPr id="886" name="Google Shape;886;p8"/>
          <p:cNvSpPr/>
          <p:nvPr/>
        </p:nvSpPr>
        <p:spPr>
          <a:xfrm>
            <a:off x="2489311" y="1443335"/>
            <a:ext cx="8848773" cy="1270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87" name="Google Shape;887;p8"/>
          <p:cNvSpPr/>
          <p:nvPr/>
        </p:nvSpPr>
        <p:spPr>
          <a:xfrm>
            <a:off x="829770" y="1646535"/>
            <a:ext cx="2520388" cy="577850"/>
          </a:xfrm>
          <a:prstGeom prst="rect">
            <a:avLst/>
          </a:prstGeom>
          <a:solidFill>
            <a:srgbClr val="EEF2F7"/>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88" name="Google Shape;888;p8"/>
          <p:cNvSpPr txBox="1"/>
          <p:nvPr/>
        </p:nvSpPr>
        <p:spPr>
          <a:xfrm>
            <a:off x="1089470" y="1729085"/>
            <a:ext cx="2007324"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197"/>
              <a:buFont typeface="Playfair Display"/>
              <a:buNone/>
            </a:pPr>
            <a:r>
              <a:rPr lang="en-US" sz="1197">
                <a:solidFill>
                  <a:srgbClr val="111111"/>
                </a:solidFill>
                <a:latin typeface="Playfair Display"/>
                <a:ea typeface="Playfair Display"/>
                <a:cs typeface="Playfair Display"/>
                <a:sym typeface="Playfair Display"/>
              </a:rPr>
              <a:t>Standard</a:t>
            </a:r>
            <a:endParaRPr sz="1197"/>
          </a:p>
        </p:txBody>
      </p:sp>
      <p:sp>
        <p:nvSpPr>
          <p:cNvPr id="889" name="Google Shape;889;p8"/>
          <p:cNvSpPr txBox="1"/>
          <p:nvPr/>
        </p:nvSpPr>
        <p:spPr>
          <a:xfrm>
            <a:off x="1089470" y="1970385"/>
            <a:ext cx="2007324" cy="1778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Series or family</a:t>
            </a:r>
            <a:endParaRPr sz="998"/>
          </a:p>
        </p:txBody>
      </p:sp>
      <p:sp>
        <p:nvSpPr>
          <p:cNvPr id="890" name="Google Shape;890;p8"/>
          <p:cNvSpPr/>
          <p:nvPr/>
        </p:nvSpPr>
        <p:spPr>
          <a:xfrm>
            <a:off x="3350158" y="1646535"/>
            <a:ext cx="2310372" cy="577850"/>
          </a:xfrm>
          <a:prstGeom prst="rect">
            <a:avLst/>
          </a:prstGeom>
          <a:solidFill>
            <a:srgbClr val="EEF2F7"/>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91" name="Google Shape;891;p8"/>
          <p:cNvSpPr txBox="1"/>
          <p:nvPr/>
        </p:nvSpPr>
        <p:spPr>
          <a:xfrm>
            <a:off x="3603523" y="1729085"/>
            <a:ext cx="1803642"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197"/>
              <a:buFont typeface="Playfair Display"/>
              <a:buNone/>
            </a:pPr>
            <a:r>
              <a:rPr lang="en-US" sz="1197">
                <a:solidFill>
                  <a:srgbClr val="111111"/>
                </a:solidFill>
                <a:latin typeface="Playfair Display"/>
                <a:ea typeface="Playfair Display"/>
                <a:cs typeface="Playfair Display"/>
                <a:sym typeface="Playfair Display"/>
              </a:rPr>
              <a:t>Body</a:t>
            </a:r>
            <a:endParaRPr sz="1197"/>
          </a:p>
        </p:txBody>
      </p:sp>
      <p:sp>
        <p:nvSpPr>
          <p:cNvPr id="892" name="Google Shape;892;p8"/>
          <p:cNvSpPr txBox="1"/>
          <p:nvPr/>
        </p:nvSpPr>
        <p:spPr>
          <a:xfrm>
            <a:off x="3603523" y="1970385"/>
            <a:ext cx="1803642" cy="1778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Issuing organization</a:t>
            </a:r>
            <a:endParaRPr sz="998"/>
          </a:p>
        </p:txBody>
      </p:sp>
      <p:sp>
        <p:nvSpPr>
          <p:cNvPr id="893" name="Google Shape;893;p8"/>
          <p:cNvSpPr/>
          <p:nvPr/>
        </p:nvSpPr>
        <p:spPr>
          <a:xfrm>
            <a:off x="5660530" y="1646535"/>
            <a:ext cx="2100356" cy="577850"/>
          </a:xfrm>
          <a:prstGeom prst="rect">
            <a:avLst/>
          </a:prstGeom>
          <a:solidFill>
            <a:srgbClr val="EEF2F7"/>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94" name="Google Shape;894;p8"/>
          <p:cNvSpPr txBox="1"/>
          <p:nvPr/>
        </p:nvSpPr>
        <p:spPr>
          <a:xfrm>
            <a:off x="5913895" y="1729085"/>
            <a:ext cx="1593626"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197"/>
              <a:buFont typeface="Playfair Display"/>
              <a:buNone/>
            </a:pPr>
            <a:r>
              <a:rPr lang="en-US" sz="1197">
                <a:solidFill>
                  <a:srgbClr val="111111"/>
                </a:solidFill>
                <a:latin typeface="Playfair Display"/>
                <a:ea typeface="Playfair Display"/>
                <a:cs typeface="Playfair Display"/>
                <a:sym typeface="Playfair Display"/>
              </a:rPr>
              <a:t>Interop layer</a:t>
            </a:r>
            <a:endParaRPr sz="1197"/>
          </a:p>
        </p:txBody>
      </p:sp>
      <p:sp>
        <p:nvSpPr>
          <p:cNvPr id="895" name="Google Shape;895;p8"/>
          <p:cNvSpPr txBox="1"/>
          <p:nvPr/>
        </p:nvSpPr>
        <p:spPr>
          <a:xfrm>
            <a:off x="5913895" y="1970385"/>
            <a:ext cx="1593626" cy="1778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Primary focus</a:t>
            </a:r>
            <a:endParaRPr sz="998"/>
          </a:p>
        </p:txBody>
      </p:sp>
      <p:sp>
        <p:nvSpPr>
          <p:cNvPr id="896" name="Google Shape;896;p8"/>
          <p:cNvSpPr/>
          <p:nvPr/>
        </p:nvSpPr>
        <p:spPr>
          <a:xfrm>
            <a:off x="7760887" y="1646535"/>
            <a:ext cx="3570863" cy="577850"/>
          </a:xfrm>
          <a:prstGeom prst="rect">
            <a:avLst/>
          </a:prstGeom>
          <a:solidFill>
            <a:srgbClr val="EEF2F7"/>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897" name="Google Shape;897;p8"/>
          <p:cNvSpPr txBox="1"/>
          <p:nvPr/>
        </p:nvSpPr>
        <p:spPr>
          <a:xfrm>
            <a:off x="8014252" y="1729085"/>
            <a:ext cx="3057799" cy="203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1197"/>
              <a:buFont typeface="Playfair Display"/>
              <a:buNone/>
            </a:pPr>
            <a:r>
              <a:rPr lang="en-US" sz="1197">
                <a:solidFill>
                  <a:srgbClr val="111111"/>
                </a:solidFill>
                <a:latin typeface="Playfair Display"/>
                <a:ea typeface="Playfair Display"/>
                <a:cs typeface="Playfair Display"/>
                <a:sym typeface="Playfair Display"/>
              </a:rPr>
              <a:t>Delivers</a:t>
            </a:r>
            <a:endParaRPr sz="1197"/>
          </a:p>
        </p:txBody>
      </p:sp>
      <p:sp>
        <p:nvSpPr>
          <p:cNvPr id="898" name="Google Shape;898;p8"/>
          <p:cNvSpPr txBox="1"/>
          <p:nvPr/>
        </p:nvSpPr>
        <p:spPr>
          <a:xfrm>
            <a:off x="8014252" y="1970385"/>
            <a:ext cx="3057799" cy="1778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Role in the stack</a:t>
            </a:r>
            <a:endParaRPr sz="998"/>
          </a:p>
        </p:txBody>
      </p:sp>
      <p:sp>
        <p:nvSpPr>
          <p:cNvPr id="899" name="Google Shape;899;p8"/>
          <p:cNvSpPr txBox="1"/>
          <p:nvPr/>
        </p:nvSpPr>
        <p:spPr>
          <a:xfrm>
            <a:off x="1089470" y="2420441"/>
            <a:ext cx="2007324" cy="21123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297"/>
              <a:buFont typeface="Playfair Display"/>
              <a:buNone/>
            </a:pPr>
            <a:r>
              <a:rPr lang="en-US" sz="1297" b="1">
                <a:solidFill>
                  <a:srgbClr val="1A1F36"/>
                </a:solidFill>
                <a:latin typeface="Playfair Display"/>
                <a:ea typeface="Playfair Display"/>
                <a:cs typeface="Playfair Display"/>
                <a:sym typeface="Playfair Display"/>
              </a:rPr>
              <a:t>IEEE 802</a:t>
            </a:r>
            <a:endParaRPr sz="1297"/>
          </a:p>
        </p:txBody>
      </p:sp>
      <p:sp>
        <p:nvSpPr>
          <p:cNvPr id="900" name="Google Shape;900;p8"/>
          <p:cNvSpPr txBox="1"/>
          <p:nvPr/>
        </p:nvSpPr>
        <p:spPr>
          <a:xfrm>
            <a:off x="1089470" y="2669778"/>
            <a:ext cx="2007324"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IEEE SA</a:t>
            </a:r>
            <a:endParaRPr sz="998"/>
          </a:p>
        </p:txBody>
      </p:sp>
      <p:sp>
        <p:nvSpPr>
          <p:cNvPr id="901" name="Google Shape;901;p8"/>
          <p:cNvSpPr txBox="1"/>
          <p:nvPr/>
        </p:nvSpPr>
        <p:spPr>
          <a:xfrm>
            <a:off x="3603523" y="2528888"/>
            <a:ext cx="1803642"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197"/>
              <a:buFont typeface="Source Sans 3"/>
              <a:buNone/>
            </a:pPr>
            <a:r>
              <a:rPr lang="en-US" sz="1197">
                <a:solidFill>
                  <a:srgbClr val="1A1F36"/>
                </a:solidFill>
                <a:latin typeface="Source Sans 3"/>
                <a:ea typeface="Source Sans 3"/>
                <a:cs typeface="Source Sans 3"/>
                <a:sym typeface="Source Sans 3"/>
              </a:rPr>
              <a:t>Connectivity</a:t>
            </a:r>
            <a:endParaRPr sz="1197"/>
          </a:p>
        </p:txBody>
      </p:sp>
      <p:sp>
        <p:nvSpPr>
          <p:cNvPr id="902" name="Google Shape;902;p8"/>
          <p:cNvSpPr txBox="1"/>
          <p:nvPr/>
        </p:nvSpPr>
        <p:spPr>
          <a:xfrm>
            <a:off x="5913895" y="2516684"/>
            <a:ext cx="1593626" cy="21937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47"/>
              <a:buFont typeface="Playfair Display"/>
              <a:buNone/>
            </a:pPr>
            <a:r>
              <a:rPr lang="en-US" sz="1347">
                <a:solidFill>
                  <a:srgbClr val="1A1F36"/>
                </a:solidFill>
                <a:latin typeface="Playfair Display"/>
                <a:ea typeface="Playfair Display"/>
                <a:cs typeface="Playfair Display"/>
                <a:sym typeface="Playfair Display"/>
              </a:rPr>
              <a:t>Technical</a:t>
            </a:r>
            <a:endParaRPr sz="1347"/>
          </a:p>
        </p:txBody>
      </p:sp>
      <p:sp>
        <p:nvSpPr>
          <p:cNvPr id="903" name="Google Shape;903;p8"/>
          <p:cNvSpPr txBox="1"/>
          <p:nvPr/>
        </p:nvSpPr>
        <p:spPr>
          <a:xfrm>
            <a:off x="8014252" y="2528888"/>
            <a:ext cx="3057799"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197"/>
              <a:buFont typeface="Source Sans 3"/>
              <a:buNone/>
            </a:pPr>
            <a:r>
              <a:rPr lang="en-US" sz="1197">
                <a:solidFill>
                  <a:srgbClr val="5A6B7D"/>
                </a:solidFill>
                <a:latin typeface="Source Sans 3"/>
                <a:ea typeface="Source Sans 3"/>
                <a:cs typeface="Source Sans 3"/>
                <a:sym typeface="Source Sans 3"/>
              </a:rPr>
              <a:t>Ethernet and Wi-Fi behind every campus LAN</a:t>
            </a:r>
            <a:endParaRPr sz="1197"/>
          </a:p>
        </p:txBody>
      </p:sp>
      <p:sp>
        <p:nvSpPr>
          <p:cNvPr id="904" name="Google Shape;904;p8"/>
          <p:cNvSpPr txBox="1"/>
          <p:nvPr/>
        </p:nvSpPr>
        <p:spPr>
          <a:xfrm>
            <a:off x="1089470" y="3224510"/>
            <a:ext cx="2007324" cy="21123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297"/>
              <a:buFont typeface="Playfair Display"/>
              <a:buNone/>
            </a:pPr>
            <a:r>
              <a:rPr lang="en-US" sz="1297" b="1">
                <a:solidFill>
                  <a:srgbClr val="1A1F36"/>
                </a:solidFill>
                <a:latin typeface="Playfair Display"/>
                <a:ea typeface="Playfair Display"/>
                <a:cs typeface="Playfair Display"/>
                <a:sym typeface="Playfair Display"/>
              </a:rPr>
              <a:t>ISO/IEC 27001</a:t>
            </a:r>
            <a:endParaRPr sz="1297"/>
          </a:p>
        </p:txBody>
      </p:sp>
      <p:sp>
        <p:nvSpPr>
          <p:cNvPr id="905" name="Google Shape;905;p8"/>
          <p:cNvSpPr txBox="1"/>
          <p:nvPr/>
        </p:nvSpPr>
        <p:spPr>
          <a:xfrm>
            <a:off x="1089470" y="3473847"/>
            <a:ext cx="2007324"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ISO/IEC</a:t>
            </a:r>
            <a:endParaRPr sz="998"/>
          </a:p>
        </p:txBody>
      </p:sp>
      <p:sp>
        <p:nvSpPr>
          <p:cNvPr id="906" name="Google Shape;906;p8"/>
          <p:cNvSpPr txBox="1"/>
          <p:nvPr/>
        </p:nvSpPr>
        <p:spPr>
          <a:xfrm>
            <a:off x="3603523" y="3332956"/>
            <a:ext cx="1803642"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197"/>
              <a:buFont typeface="Source Sans 3"/>
              <a:buNone/>
            </a:pPr>
            <a:r>
              <a:rPr lang="en-US" sz="1197">
                <a:solidFill>
                  <a:srgbClr val="1A1F36"/>
                </a:solidFill>
                <a:latin typeface="Source Sans 3"/>
                <a:ea typeface="Source Sans 3"/>
                <a:cs typeface="Source Sans 3"/>
                <a:sym typeface="Source Sans 3"/>
              </a:rPr>
              <a:t>Management system</a:t>
            </a:r>
            <a:endParaRPr sz="1197"/>
          </a:p>
        </p:txBody>
      </p:sp>
      <p:sp>
        <p:nvSpPr>
          <p:cNvPr id="907" name="Google Shape;907;p8"/>
          <p:cNvSpPr txBox="1"/>
          <p:nvPr/>
        </p:nvSpPr>
        <p:spPr>
          <a:xfrm>
            <a:off x="5913895" y="3320752"/>
            <a:ext cx="1593626" cy="21937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47"/>
              <a:buFont typeface="Playfair Display"/>
              <a:buNone/>
            </a:pPr>
            <a:r>
              <a:rPr lang="en-US" sz="1347">
                <a:solidFill>
                  <a:srgbClr val="1A1F36"/>
                </a:solidFill>
                <a:latin typeface="Playfair Display"/>
                <a:ea typeface="Playfair Display"/>
                <a:cs typeface="Playfair Display"/>
                <a:sym typeface="Playfair Display"/>
              </a:rPr>
              <a:t>Governance</a:t>
            </a:r>
            <a:endParaRPr sz="1347"/>
          </a:p>
        </p:txBody>
      </p:sp>
      <p:sp>
        <p:nvSpPr>
          <p:cNvPr id="908" name="Google Shape;908;p8"/>
          <p:cNvSpPr txBox="1"/>
          <p:nvPr/>
        </p:nvSpPr>
        <p:spPr>
          <a:xfrm>
            <a:off x="8014252" y="3332956"/>
            <a:ext cx="3057799"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197"/>
              <a:buFont typeface="Source Sans 3"/>
              <a:buNone/>
            </a:pPr>
            <a:r>
              <a:rPr lang="en-US" sz="1197">
                <a:solidFill>
                  <a:srgbClr val="5A6B7D"/>
                </a:solidFill>
                <a:latin typeface="Source Sans 3"/>
                <a:ea typeface="Source Sans 3"/>
                <a:cs typeface="Source Sans 3"/>
                <a:sym typeface="Source Sans 3"/>
              </a:rPr>
              <a:t>Security-management governance for operators</a:t>
            </a:r>
            <a:endParaRPr sz="1197"/>
          </a:p>
        </p:txBody>
      </p:sp>
      <p:sp>
        <p:nvSpPr>
          <p:cNvPr id="909" name="Google Shape;909;p8"/>
          <p:cNvSpPr txBox="1"/>
          <p:nvPr/>
        </p:nvSpPr>
        <p:spPr>
          <a:xfrm>
            <a:off x="1089470" y="4028579"/>
            <a:ext cx="2007324" cy="21123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297"/>
              <a:buFont typeface="Playfair Display"/>
              <a:buNone/>
            </a:pPr>
            <a:r>
              <a:rPr lang="en-US" sz="1297" b="1">
                <a:solidFill>
                  <a:srgbClr val="1A1F36"/>
                </a:solidFill>
                <a:latin typeface="Playfair Display"/>
                <a:ea typeface="Playfair Display"/>
                <a:cs typeface="Playfair Display"/>
                <a:sym typeface="Playfair Display"/>
              </a:rPr>
              <a:t>ISO/IEC 27033</a:t>
            </a:r>
            <a:endParaRPr sz="1297"/>
          </a:p>
        </p:txBody>
      </p:sp>
      <p:sp>
        <p:nvSpPr>
          <p:cNvPr id="910" name="Google Shape;910;p8"/>
          <p:cNvSpPr txBox="1"/>
          <p:nvPr/>
        </p:nvSpPr>
        <p:spPr>
          <a:xfrm>
            <a:off x="1089470" y="4277916"/>
            <a:ext cx="2007324"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ISO/IEC</a:t>
            </a:r>
            <a:endParaRPr sz="998"/>
          </a:p>
        </p:txBody>
      </p:sp>
      <p:sp>
        <p:nvSpPr>
          <p:cNvPr id="911" name="Google Shape;911;p8"/>
          <p:cNvSpPr txBox="1"/>
          <p:nvPr/>
        </p:nvSpPr>
        <p:spPr>
          <a:xfrm>
            <a:off x="3603523" y="4137025"/>
            <a:ext cx="1803642"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197"/>
              <a:buFont typeface="Source Sans 3"/>
              <a:buNone/>
            </a:pPr>
            <a:r>
              <a:rPr lang="en-US" sz="1197">
                <a:solidFill>
                  <a:srgbClr val="1A1F36"/>
                </a:solidFill>
                <a:latin typeface="Source Sans 3"/>
                <a:ea typeface="Source Sans 3"/>
                <a:cs typeface="Source Sans 3"/>
                <a:sym typeface="Source Sans 3"/>
              </a:rPr>
              <a:t>Network security</a:t>
            </a:r>
            <a:endParaRPr sz="1197"/>
          </a:p>
        </p:txBody>
      </p:sp>
      <p:sp>
        <p:nvSpPr>
          <p:cNvPr id="912" name="Google Shape;912;p8"/>
          <p:cNvSpPr txBox="1"/>
          <p:nvPr/>
        </p:nvSpPr>
        <p:spPr>
          <a:xfrm>
            <a:off x="5913895" y="4124821"/>
            <a:ext cx="1593626" cy="21937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47"/>
              <a:buFont typeface="Playfair Display"/>
              <a:buNone/>
            </a:pPr>
            <a:r>
              <a:rPr lang="en-US" sz="1347">
                <a:solidFill>
                  <a:srgbClr val="1A1F36"/>
                </a:solidFill>
                <a:latin typeface="Playfair Display"/>
                <a:ea typeface="Playfair Display"/>
                <a:cs typeface="Playfair Display"/>
                <a:sym typeface="Playfair Display"/>
              </a:rPr>
              <a:t>Technical</a:t>
            </a:r>
            <a:endParaRPr sz="1347"/>
          </a:p>
        </p:txBody>
      </p:sp>
      <p:sp>
        <p:nvSpPr>
          <p:cNvPr id="913" name="Google Shape;913;p8"/>
          <p:cNvSpPr txBox="1"/>
          <p:nvPr/>
        </p:nvSpPr>
        <p:spPr>
          <a:xfrm>
            <a:off x="8014252" y="4137025"/>
            <a:ext cx="3057799"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197"/>
              <a:buFont typeface="Source Sans 3"/>
              <a:buNone/>
            </a:pPr>
            <a:r>
              <a:rPr lang="en-US" sz="1197">
                <a:solidFill>
                  <a:srgbClr val="5A6B7D"/>
                </a:solidFill>
                <a:latin typeface="Source Sans 3"/>
                <a:ea typeface="Source Sans 3"/>
                <a:cs typeface="Source Sans 3"/>
                <a:sym typeface="Source Sans 3"/>
              </a:rPr>
              <a:t>Hardens networks and VPNs</a:t>
            </a:r>
            <a:endParaRPr sz="1197"/>
          </a:p>
        </p:txBody>
      </p:sp>
      <p:sp>
        <p:nvSpPr>
          <p:cNvPr id="914" name="Google Shape;914;p8"/>
          <p:cNvSpPr txBox="1"/>
          <p:nvPr/>
        </p:nvSpPr>
        <p:spPr>
          <a:xfrm>
            <a:off x="1089470" y="4832648"/>
            <a:ext cx="2007324" cy="21123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297"/>
              <a:buFont typeface="Playfair Display"/>
              <a:buNone/>
            </a:pPr>
            <a:r>
              <a:rPr lang="en-US" sz="1297" b="1">
                <a:solidFill>
                  <a:srgbClr val="1A1F36"/>
                </a:solidFill>
                <a:latin typeface="Playfair Display"/>
                <a:ea typeface="Playfair Display"/>
                <a:cs typeface="Playfair Display"/>
                <a:sym typeface="Playfair Display"/>
              </a:rPr>
              <a:t>ITU-T</a:t>
            </a:r>
            <a:endParaRPr sz="1297"/>
          </a:p>
        </p:txBody>
      </p:sp>
      <p:sp>
        <p:nvSpPr>
          <p:cNvPr id="915" name="Google Shape;915;p8"/>
          <p:cNvSpPr txBox="1"/>
          <p:nvPr/>
        </p:nvSpPr>
        <p:spPr>
          <a:xfrm>
            <a:off x="1089470" y="5081984"/>
            <a:ext cx="2007324"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0052CC"/>
              </a:buClr>
              <a:buSzPts val="997"/>
              <a:buFont typeface="Source Sans 3"/>
              <a:buNone/>
            </a:pPr>
            <a:r>
              <a:rPr lang="en-US" sz="998">
                <a:solidFill>
                  <a:srgbClr val="0052CC"/>
                </a:solidFill>
                <a:latin typeface="Source Sans 3"/>
                <a:ea typeface="Source Sans 3"/>
                <a:cs typeface="Source Sans 3"/>
                <a:sym typeface="Source Sans 3"/>
              </a:rPr>
              <a:t>ITU</a:t>
            </a:r>
            <a:endParaRPr sz="998"/>
          </a:p>
        </p:txBody>
      </p:sp>
      <p:sp>
        <p:nvSpPr>
          <p:cNvPr id="916" name="Google Shape;916;p8"/>
          <p:cNvSpPr txBox="1"/>
          <p:nvPr/>
        </p:nvSpPr>
        <p:spPr>
          <a:xfrm>
            <a:off x="3603523" y="4941094"/>
            <a:ext cx="1803642"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197"/>
              <a:buFont typeface="Source Sans 3"/>
              <a:buNone/>
            </a:pPr>
            <a:r>
              <a:rPr lang="en-US" sz="1197">
                <a:solidFill>
                  <a:srgbClr val="1A1F36"/>
                </a:solidFill>
                <a:latin typeface="Source Sans 3"/>
                <a:ea typeface="Source Sans 3"/>
                <a:cs typeface="Source Sans 3"/>
                <a:sym typeface="Source Sans 3"/>
              </a:rPr>
              <a:t>Recommendations</a:t>
            </a:r>
            <a:endParaRPr sz="1197"/>
          </a:p>
        </p:txBody>
      </p:sp>
      <p:sp>
        <p:nvSpPr>
          <p:cNvPr id="917" name="Google Shape;917;p8"/>
          <p:cNvSpPr txBox="1"/>
          <p:nvPr/>
        </p:nvSpPr>
        <p:spPr>
          <a:xfrm>
            <a:off x="5913895" y="4928890"/>
            <a:ext cx="1593626" cy="21937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1347"/>
              <a:buFont typeface="Playfair Display"/>
              <a:buNone/>
            </a:pPr>
            <a:r>
              <a:rPr lang="en-US" sz="1347">
                <a:solidFill>
                  <a:srgbClr val="1A1F36"/>
                </a:solidFill>
                <a:latin typeface="Playfair Display"/>
                <a:ea typeface="Playfair Display"/>
                <a:cs typeface="Playfair Display"/>
                <a:sym typeface="Playfair Display"/>
              </a:rPr>
              <a:t>Semantic</a:t>
            </a:r>
            <a:endParaRPr sz="1347"/>
          </a:p>
        </p:txBody>
      </p:sp>
      <p:sp>
        <p:nvSpPr>
          <p:cNvPr id="918" name="Google Shape;918;p8"/>
          <p:cNvSpPr txBox="1"/>
          <p:nvPr/>
        </p:nvSpPr>
        <p:spPr>
          <a:xfrm>
            <a:off x="8014252" y="4941094"/>
            <a:ext cx="3057799"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5A6B7D"/>
              </a:buClr>
              <a:buSzPts val="1197"/>
              <a:buFont typeface="Source Sans 3"/>
              <a:buNone/>
            </a:pPr>
            <a:r>
              <a:rPr lang="en-US" sz="1197">
                <a:solidFill>
                  <a:srgbClr val="5A6B7D"/>
                </a:solidFill>
                <a:latin typeface="Source Sans 3"/>
                <a:ea typeface="Source Sans 3"/>
                <a:cs typeface="Source Sans 3"/>
                <a:sym typeface="Source Sans 3"/>
              </a:rPr>
              <a:t>Aligns signalling, numbering and QoS</a:t>
            </a:r>
            <a:endParaRPr sz="1197"/>
          </a:p>
        </p:txBody>
      </p:sp>
      <p:sp>
        <p:nvSpPr>
          <p:cNvPr id="919" name="Google Shape;919;p8"/>
          <p:cNvSpPr/>
          <p:nvPr/>
        </p:nvSpPr>
        <p:spPr>
          <a:xfrm>
            <a:off x="823436" y="5440660"/>
            <a:ext cx="2520388" cy="81409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20" name="Google Shape;920;p8"/>
          <p:cNvSpPr txBox="1"/>
          <p:nvPr/>
        </p:nvSpPr>
        <p:spPr>
          <a:xfrm>
            <a:off x="1089470" y="5638602"/>
            <a:ext cx="2007324" cy="211237"/>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1297"/>
              <a:buFont typeface="Playfair Display"/>
              <a:buNone/>
            </a:pPr>
            <a:r>
              <a:rPr lang="en-US" sz="1297" b="1" dirty="0">
                <a:solidFill>
                  <a:srgbClr val="FFFFFF"/>
                </a:solidFill>
                <a:latin typeface="Playfair Display"/>
                <a:ea typeface="Playfair Display"/>
                <a:cs typeface="Playfair Display"/>
                <a:sym typeface="Playfair Display"/>
              </a:rPr>
              <a:t>Full stack</a:t>
            </a:r>
            <a:endParaRPr sz="1297" dirty="0"/>
          </a:p>
        </p:txBody>
      </p:sp>
      <p:sp>
        <p:nvSpPr>
          <p:cNvPr id="921" name="Google Shape;921;p8"/>
          <p:cNvSpPr txBox="1"/>
          <p:nvPr/>
        </p:nvSpPr>
        <p:spPr>
          <a:xfrm>
            <a:off x="1089470" y="5887938"/>
            <a:ext cx="2007324"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997"/>
              <a:buFont typeface="Source Sans 3"/>
              <a:buNone/>
            </a:pPr>
            <a:r>
              <a:rPr lang="en-US" sz="998">
                <a:solidFill>
                  <a:srgbClr val="FFFFFF"/>
                </a:solidFill>
                <a:latin typeface="Source Sans 3"/>
                <a:ea typeface="Source Sans 3"/>
                <a:cs typeface="Source Sans 3"/>
                <a:sym typeface="Source Sans 3"/>
              </a:rPr>
              <a:t>Cross-body, cross-sector</a:t>
            </a:r>
            <a:endParaRPr sz="998"/>
          </a:p>
        </p:txBody>
      </p:sp>
      <p:sp>
        <p:nvSpPr>
          <p:cNvPr id="922" name="Google Shape;922;p8"/>
          <p:cNvSpPr/>
          <p:nvPr/>
        </p:nvSpPr>
        <p:spPr>
          <a:xfrm>
            <a:off x="3350158" y="5440660"/>
            <a:ext cx="2310372" cy="81409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23" name="Google Shape;923;p8"/>
          <p:cNvSpPr txBox="1"/>
          <p:nvPr/>
        </p:nvSpPr>
        <p:spPr>
          <a:xfrm>
            <a:off x="3603523" y="5746948"/>
            <a:ext cx="1803642"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1197"/>
              <a:buFont typeface="Source Sans 3"/>
              <a:buNone/>
            </a:pPr>
            <a:r>
              <a:rPr lang="en-US" sz="1197">
                <a:solidFill>
                  <a:srgbClr val="FFFFFF"/>
                </a:solidFill>
                <a:latin typeface="Source Sans 3"/>
                <a:ea typeface="Source Sans 3"/>
                <a:cs typeface="Source Sans 3"/>
                <a:sym typeface="Source Sans 3"/>
              </a:rPr>
              <a:t>Interoperability</a:t>
            </a:r>
            <a:endParaRPr sz="1197"/>
          </a:p>
        </p:txBody>
      </p:sp>
      <p:sp>
        <p:nvSpPr>
          <p:cNvPr id="924" name="Google Shape;924;p8"/>
          <p:cNvSpPr/>
          <p:nvPr/>
        </p:nvSpPr>
        <p:spPr>
          <a:xfrm>
            <a:off x="5660530" y="5440660"/>
            <a:ext cx="2100356" cy="81409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25" name="Google Shape;925;p8"/>
          <p:cNvSpPr txBox="1"/>
          <p:nvPr/>
        </p:nvSpPr>
        <p:spPr>
          <a:xfrm>
            <a:off x="5913895" y="5640884"/>
            <a:ext cx="1593626" cy="21937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1347"/>
              <a:buFont typeface="Playfair Display"/>
              <a:buNone/>
            </a:pPr>
            <a:r>
              <a:rPr lang="en-US" sz="1347">
                <a:solidFill>
                  <a:srgbClr val="FFFFFF"/>
                </a:solidFill>
                <a:latin typeface="Playfair Display"/>
                <a:ea typeface="Playfair Display"/>
                <a:cs typeface="Playfair Display"/>
                <a:sym typeface="Playfair Display"/>
              </a:rPr>
              <a:t>5</a:t>
            </a:r>
            <a:endParaRPr sz="1347"/>
          </a:p>
        </p:txBody>
      </p:sp>
      <p:sp>
        <p:nvSpPr>
          <p:cNvPr id="926" name="Google Shape;926;p8"/>
          <p:cNvSpPr txBox="1"/>
          <p:nvPr/>
        </p:nvSpPr>
        <p:spPr>
          <a:xfrm>
            <a:off x="5913895" y="5885656"/>
            <a:ext cx="1593626" cy="16252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997"/>
              <a:buFont typeface="Source Sans 3"/>
              <a:buNone/>
            </a:pPr>
            <a:r>
              <a:rPr lang="en-US" sz="998">
                <a:solidFill>
                  <a:srgbClr val="FFFFFF"/>
                </a:solidFill>
                <a:latin typeface="Source Sans 3"/>
                <a:ea typeface="Source Sans 3"/>
                <a:cs typeface="Source Sans 3"/>
                <a:sym typeface="Source Sans 3"/>
              </a:rPr>
              <a:t>layers</a:t>
            </a:r>
            <a:endParaRPr sz="998"/>
          </a:p>
        </p:txBody>
      </p:sp>
      <p:sp>
        <p:nvSpPr>
          <p:cNvPr id="927" name="Google Shape;927;p8"/>
          <p:cNvSpPr/>
          <p:nvPr/>
        </p:nvSpPr>
        <p:spPr>
          <a:xfrm>
            <a:off x="7760887" y="5440660"/>
            <a:ext cx="3570863" cy="814090"/>
          </a:xfrm>
          <a:prstGeom prst="rect">
            <a:avLst/>
          </a:prstGeom>
          <a:solidFill>
            <a:srgbClr val="0052CC"/>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28" name="Google Shape;928;p8"/>
          <p:cNvSpPr txBox="1"/>
          <p:nvPr/>
        </p:nvSpPr>
        <p:spPr>
          <a:xfrm>
            <a:off x="8014252" y="5746948"/>
            <a:ext cx="3057799" cy="195064"/>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FFFFFF"/>
              </a:buClr>
              <a:buSzPts val="1197"/>
              <a:buFont typeface="Source Sans 3"/>
              <a:buNone/>
            </a:pPr>
            <a:r>
              <a:rPr lang="en-US" sz="1197">
                <a:solidFill>
                  <a:srgbClr val="FFFFFF"/>
                </a:solidFill>
                <a:latin typeface="Source Sans 3"/>
                <a:ea typeface="Source Sans 3"/>
                <a:cs typeface="Source Sans 3"/>
                <a:sym typeface="Source Sans 3"/>
              </a:rPr>
              <a:t>Technical, semantic, org., legal, governance</a:t>
            </a:r>
            <a:endParaRPr sz="1197"/>
          </a:p>
        </p:txBody>
      </p:sp>
      <p:sp>
        <p:nvSpPr>
          <p:cNvPr id="929" name="Google Shape;929;p8"/>
          <p:cNvSpPr txBox="1"/>
          <p:nvPr/>
        </p:nvSpPr>
        <p:spPr>
          <a:xfrm>
            <a:off x="3096794" y="6470947"/>
            <a:ext cx="5333333"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11111"/>
              </a:buClr>
              <a:buSzPts val="997"/>
              <a:buFont typeface="Source Sans 3"/>
              <a:buNone/>
            </a:pPr>
            <a:r>
              <a:rPr lang="en-US" sz="998">
                <a:solidFill>
                  <a:srgbClr val="111111"/>
                </a:solidFill>
                <a:latin typeface="Source Sans 3"/>
                <a:ea typeface="Source Sans 3"/>
                <a:cs typeface="Source Sans 3"/>
                <a:sym typeface="Source Sans 3"/>
              </a:rPr>
              <a:t>IEEE 802; ISO/IEC 27001 and 27033; ITU-T Recommendations on signalling, numbering and QoS.</a:t>
            </a:r>
            <a:endParaRPr sz="998"/>
          </a:p>
        </p:txBody>
      </p:sp>
      <p:sp>
        <p:nvSpPr>
          <p:cNvPr id="930" name="Google Shape;930;p8"/>
          <p:cNvSpPr txBox="1"/>
          <p:nvPr/>
        </p:nvSpPr>
        <p:spPr>
          <a:xfrm>
            <a:off x="9197150" y="6413500"/>
            <a:ext cx="2140934"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1F36"/>
              </a:buClr>
              <a:buSzPts val="997"/>
              <a:buFont typeface="Source Sans 3"/>
              <a:buNone/>
            </a:pPr>
            <a:r>
              <a:rPr lang="en-US" sz="998" b="1">
                <a:solidFill>
                  <a:srgbClr val="1A1F36"/>
                </a:solidFill>
                <a:latin typeface="Source Sans 3"/>
                <a:ea typeface="Source Sans 3"/>
                <a:cs typeface="Source Sans 3"/>
                <a:sym typeface="Source Sans 3"/>
              </a:rPr>
              <a:t>IEEE SA | GDC-CON 2026</a:t>
            </a:r>
            <a:r>
              <a:rPr lang="en-US" sz="998" b="1">
                <a:solidFill>
                  <a:srgbClr val="0052CC"/>
                </a:solidFill>
                <a:latin typeface="Source Sans 3"/>
                <a:ea typeface="Source Sans 3"/>
                <a:cs typeface="Source Sans 3"/>
                <a:sym typeface="Source Sans 3"/>
              </a:rPr>
              <a:t> ·</a:t>
            </a:r>
            <a:endParaRPr sz="998"/>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9"/>
          <p:cNvSpPr txBox="1"/>
          <p:nvPr/>
        </p:nvSpPr>
        <p:spPr>
          <a:xfrm>
            <a:off x="10490886" y="107950"/>
            <a:ext cx="1821077" cy="16510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4A7DE8"/>
              </a:buClr>
              <a:buSzPts val="1097"/>
              <a:buFont typeface="Inter"/>
              <a:buNone/>
            </a:pPr>
            <a:r>
              <a:rPr lang="en-US" sz="1097" dirty="0">
                <a:solidFill>
                  <a:srgbClr val="4A7DE8"/>
                </a:solidFill>
                <a:latin typeface="Inter"/>
                <a:ea typeface="Inter"/>
                <a:cs typeface="Inter"/>
                <a:sym typeface="Inter"/>
              </a:rPr>
              <a:t>Proven in Practice</a:t>
            </a:r>
            <a:endParaRPr sz="1097" dirty="0"/>
          </a:p>
        </p:txBody>
      </p:sp>
      <p:sp>
        <p:nvSpPr>
          <p:cNvPr id="937" name="Google Shape;937;p9"/>
          <p:cNvSpPr txBox="1"/>
          <p:nvPr/>
        </p:nvSpPr>
        <p:spPr>
          <a:xfrm>
            <a:off x="501806" y="289932"/>
            <a:ext cx="9199756" cy="473805"/>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1A2230"/>
              </a:buClr>
              <a:buSzPct val="100000"/>
              <a:buFont typeface="Space Grotesk"/>
              <a:buNone/>
            </a:pPr>
            <a:r>
              <a:rPr lang="en-US" sz="2400" b="1" dirty="0">
                <a:solidFill>
                  <a:srgbClr val="1A2230"/>
                </a:solidFill>
                <a:latin typeface="Montserrat" pitchFamily="2" charset="77"/>
                <a:ea typeface="Space Grotesk"/>
                <a:cs typeface="Space Grotesk"/>
                <a:sym typeface="Space Grotesk"/>
              </a:rPr>
              <a:t>EU Pilots Turned Interoperability Into Procurement Tools</a:t>
            </a:r>
            <a:endParaRPr sz="2400" dirty="0">
              <a:latin typeface="Montserrat" pitchFamily="2" charset="77"/>
            </a:endParaRPr>
          </a:p>
        </p:txBody>
      </p:sp>
      <p:sp>
        <p:nvSpPr>
          <p:cNvPr id="938" name="Google Shape;938;p9"/>
          <p:cNvSpPr/>
          <p:nvPr/>
        </p:nvSpPr>
        <p:spPr>
          <a:xfrm>
            <a:off x="608076" y="1311573"/>
            <a:ext cx="10945368" cy="3267174"/>
          </a:xfrm>
          <a:prstGeom prst="roundRect">
            <a:avLst>
              <a:gd name="adj" fmla="val 292"/>
            </a:avLst>
          </a:prstGeom>
          <a:solidFill>
            <a:srgbClr val="E7EBEF"/>
          </a:solidFill>
          <a:ln w="9525" cap="flat" cmpd="sng">
            <a:solidFill>
              <a:srgbClr val="D3DBE3"/>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pic>
        <p:nvPicPr>
          <p:cNvPr id="939" name="Google Shape;939;p9" descr="preencoded.png"/>
          <p:cNvPicPr preferRelativeResize="0"/>
          <p:nvPr/>
        </p:nvPicPr>
        <p:blipFill rotWithShape="1">
          <a:blip r:embed="rId3">
            <a:alphaModFix/>
          </a:blip>
          <a:srcRect l="-76289" r="-76289"/>
          <a:stretch/>
        </p:blipFill>
        <p:spPr>
          <a:xfrm>
            <a:off x="614410" y="1317923"/>
            <a:ext cx="10932700" cy="3254474"/>
          </a:xfrm>
          <a:prstGeom prst="rect">
            <a:avLst/>
          </a:prstGeom>
          <a:noFill/>
          <a:ln>
            <a:noFill/>
          </a:ln>
        </p:spPr>
      </p:pic>
      <p:sp>
        <p:nvSpPr>
          <p:cNvPr id="941" name="Google Shape;941;p9"/>
          <p:cNvSpPr txBox="1"/>
          <p:nvPr/>
        </p:nvSpPr>
        <p:spPr>
          <a:xfrm>
            <a:off x="601742" y="4896247"/>
            <a:ext cx="2313539" cy="355600"/>
          </a:xfrm>
          <a:prstGeom prst="rect">
            <a:avLst/>
          </a:prstGeom>
          <a:noFill/>
          <a:ln>
            <a:noFill/>
          </a:ln>
        </p:spPr>
        <p:txBody>
          <a:bodyPr spcFirstLastPara="1" wrap="square" lIns="0" tIns="0" rIns="0" bIns="0" anchor="ctr" anchorCtr="0">
            <a:normAutofit fontScale="92500" lnSpcReduction="20000"/>
          </a:bodyPr>
          <a:lstStyle/>
          <a:p>
            <a:pPr marL="0" lvl="0" indent="0" algn="l" rtl="0">
              <a:spcBef>
                <a:spcPts val="0"/>
              </a:spcBef>
              <a:spcAft>
                <a:spcPts val="0"/>
              </a:spcAft>
              <a:buClr>
                <a:srgbClr val="4A7DE8"/>
              </a:buClr>
              <a:buSzPct val="100000"/>
              <a:buFont typeface="Space Grotesk"/>
              <a:buNone/>
            </a:pPr>
            <a:r>
              <a:rPr lang="en-US" sz="2793" b="1" dirty="0">
                <a:solidFill>
                  <a:srgbClr val="4A7DE8"/>
                </a:solidFill>
                <a:latin typeface="Space Grotesk"/>
                <a:ea typeface="Space Grotesk"/>
                <a:cs typeface="Space Grotesk"/>
                <a:sym typeface="Space Grotesk"/>
              </a:rPr>
              <a:t>EUR 7M+</a:t>
            </a:r>
            <a:endParaRPr sz="2793" dirty="0"/>
          </a:p>
        </p:txBody>
      </p:sp>
      <p:sp>
        <p:nvSpPr>
          <p:cNvPr id="942" name="Google Shape;942;p9"/>
          <p:cNvSpPr txBox="1"/>
          <p:nvPr/>
        </p:nvSpPr>
        <p:spPr>
          <a:xfrm>
            <a:off x="595408" y="5328047"/>
            <a:ext cx="2313539" cy="65365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4C5A6B"/>
              </a:buClr>
              <a:buSzPts val="1297"/>
              <a:buFont typeface="Inter"/>
              <a:buNone/>
            </a:pPr>
            <a:r>
              <a:rPr lang="en-US" sz="1200" dirty="0">
                <a:solidFill>
                  <a:srgbClr val="4C5A6B"/>
                </a:solidFill>
                <a:latin typeface="Inter"/>
                <a:ea typeface="Inter"/>
                <a:cs typeface="Inter"/>
                <a:sym typeface="Inter"/>
              </a:rPr>
              <a:t>VICINITY budget; launched January 2016, linking domains edge-up</a:t>
            </a:r>
            <a:endParaRPr sz="1200" dirty="0"/>
          </a:p>
        </p:txBody>
      </p:sp>
      <p:sp>
        <p:nvSpPr>
          <p:cNvPr id="943" name="Google Shape;943;p9"/>
          <p:cNvSpPr/>
          <p:nvPr/>
        </p:nvSpPr>
        <p:spPr>
          <a:xfrm>
            <a:off x="3200317" y="4832747"/>
            <a:ext cx="6334" cy="1517253"/>
          </a:xfrm>
          <a:prstGeom prst="rect">
            <a:avLst/>
          </a:prstGeom>
          <a:solidFill>
            <a:srgbClr val="D3DBE3"/>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45" name="Google Shape;945;p9"/>
          <p:cNvSpPr txBox="1"/>
          <p:nvPr/>
        </p:nvSpPr>
        <p:spPr>
          <a:xfrm>
            <a:off x="3472684" y="4775399"/>
            <a:ext cx="2313539" cy="7112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4A7DE8"/>
              </a:buClr>
              <a:buSzPct val="100000"/>
              <a:buFont typeface="Space Grotesk"/>
              <a:buNone/>
            </a:pPr>
            <a:r>
              <a:rPr lang="en-US" sz="2793" b="1" dirty="0">
                <a:solidFill>
                  <a:srgbClr val="4A7DE8"/>
                </a:solidFill>
                <a:latin typeface="Space Grotesk"/>
                <a:ea typeface="Space Grotesk"/>
                <a:cs typeface="Space Grotesk"/>
                <a:sym typeface="Space Grotesk"/>
              </a:rPr>
              <a:t>25 partners</a:t>
            </a:r>
            <a:endParaRPr sz="2793" dirty="0"/>
          </a:p>
        </p:txBody>
      </p:sp>
      <p:sp>
        <p:nvSpPr>
          <p:cNvPr id="946" name="Google Shape;946;p9"/>
          <p:cNvSpPr txBox="1"/>
          <p:nvPr/>
        </p:nvSpPr>
        <p:spPr>
          <a:xfrm>
            <a:off x="3466350" y="5460206"/>
            <a:ext cx="2313539" cy="65365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4C5A6B"/>
              </a:buClr>
              <a:buSzPts val="1297"/>
              <a:buFont typeface="Inter"/>
              <a:buNone/>
            </a:pPr>
            <a:r>
              <a:rPr lang="en-US" sz="1200" dirty="0">
                <a:solidFill>
                  <a:srgbClr val="4C5A6B"/>
                </a:solidFill>
                <a:latin typeface="Montserrat" pitchFamily="2" charset="77"/>
                <a:ea typeface="Inter"/>
                <a:cs typeface="Inter"/>
                <a:sym typeface="Inter"/>
              </a:rPr>
              <a:t>AURORAL partner entities across 11 countries, proven at scale</a:t>
            </a:r>
            <a:endParaRPr sz="1200" dirty="0">
              <a:latin typeface="Montserrat" pitchFamily="2" charset="77"/>
            </a:endParaRPr>
          </a:p>
        </p:txBody>
      </p:sp>
      <p:sp>
        <p:nvSpPr>
          <p:cNvPr id="947" name="Google Shape;947;p9"/>
          <p:cNvSpPr/>
          <p:nvPr/>
        </p:nvSpPr>
        <p:spPr>
          <a:xfrm>
            <a:off x="6077593" y="4832747"/>
            <a:ext cx="6334" cy="1517253"/>
          </a:xfrm>
          <a:prstGeom prst="rect">
            <a:avLst/>
          </a:prstGeom>
          <a:solidFill>
            <a:srgbClr val="D3DBE3"/>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49" name="Google Shape;949;p9"/>
          <p:cNvSpPr txBox="1"/>
          <p:nvPr/>
        </p:nvSpPr>
        <p:spPr>
          <a:xfrm>
            <a:off x="6362628" y="4928196"/>
            <a:ext cx="2313539" cy="355600"/>
          </a:xfrm>
          <a:prstGeom prst="rect">
            <a:avLst/>
          </a:prstGeom>
          <a:noFill/>
          <a:ln>
            <a:noFill/>
          </a:ln>
        </p:spPr>
        <p:txBody>
          <a:bodyPr spcFirstLastPara="1" wrap="square" lIns="0" tIns="0" rIns="0" bIns="0" anchor="ctr" anchorCtr="0">
            <a:normAutofit fontScale="92500" lnSpcReduction="20000"/>
          </a:bodyPr>
          <a:lstStyle/>
          <a:p>
            <a:pPr marL="0" lvl="0" indent="0" algn="l" rtl="0">
              <a:spcBef>
                <a:spcPts val="0"/>
              </a:spcBef>
              <a:spcAft>
                <a:spcPts val="0"/>
              </a:spcAft>
              <a:buClr>
                <a:srgbClr val="4A7DE8"/>
              </a:buClr>
              <a:buSzPct val="100000"/>
              <a:buFont typeface="Space Grotesk"/>
              <a:buNone/>
            </a:pPr>
            <a:r>
              <a:rPr lang="en-US" sz="2793" b="1" dirty="0">
                <a:solidFill>
                  <a:srgbClr val="4A7DE8"/>
                </a:solidFill>
                <a:latin typeface="Space Grotesk"/>
                <a:ea typeface="Space Grotesk"/>
                <a:cs typeface="Space Grotesk"/>
                <a:sym typeface="Space Grotesk"/>
              </a:rPr>
              <a:t>5 domains</a:t>
            </a:r>
            <a:endParaRPr sz="2793" dirty="0"/>
          </a:p>
        </p:txBody>
      </p:sp>
      <p:sp>
        <p:nvSpPr>
          <p:cNvPr id="950" name="Google Shape;950;p9"/>
          <p:cNvSpPr txBox="1"/>
          <p:nvPr/>
        </p:nvSpPr>
        <p:spPr>
          <a:xfrm>
            <a:off x="6337292" y="5460206"/>
            <a:ext cx="2313539" cy="435769"/>
          </a:xfrm>
          <a:prstGeom prst="rect">
            <a:avLst/>
          </a:prstGeom>
          <a:noFill/>
          <a:ln>
            <a:noFill/>
          </a:ln>
        </p:spPr>
        <p:txBody>
          <a:bodyPr spcFirstLastPara="1" wrap="square" lIns="0" tIns="0" rIns="0" bIns="0" anchor="ctr" anchorCtr="0">
            <a:normAutofit fontScale="92500"/>
          </a:bodyPr>
          <a:lstStyle/>
          <a:p>
            <a:pPr marL="0" lvl="0" indent="0" algn="l" rtl="0">
              <a:spcBef>
                <a:spcPts val="0"/>
              </a:spcBef>
              <a:spcAft>
                <a:spcPts val="0"/>
              </a:spcAft>
              <a:buClr>
                <a:srgbClr val="4C5A6B"/>
              </a:buClr>
              <a:buSzPts val="1297"/>
              <a:buFont typeface="Inter"/>
              <a:buNone/>
            </a:pPr>
            <a:r>
              <a:rPr lang="en-US" sz="1297" dirty="0">
                <a:solidFill>
                  <a:srgbClr val="4C5A6B"/>
                </a:solidFill>
                <a:latin typeface="Montserrat" pitchFamily="2" charset="77"/>
                <a:ea typeface="Inter"/>
                <a:cs typeface="Inter"/>
                <a:sym typeface="Inter"/>
              </a:rPr>
              <a:t>Vertical domains validated in 5 live demonstration regions</a:t>
            </a:r>
            <a:endParaRPr sz="1297" dirty="0">
              <a:latin typeface="Montserrat" pitchFamily="2" charset="77"/>
            </a:endParaRPr>
          </a:p>
        </p:txBody>
      </p:sp>
      <p:sp>
        <p:nvSpPr>
          <p:cNvPr id="951" name="Google Shape;951;p9"/>
          <p:cNvSpPr/>
          <p:nvPr/>
        </p:nvSpPr>
        <p:spPr>
          <a:xfrm>
            <a:off x="8954869" y="4832747"/>
            <a:ext cx="6334" cy="1517253"/>
          </a:xfrm>
          <a:prstGeom prst="rect">
            <a:avLst/>
          </a:prstGeom>
          <a:solidFill>
            <a:srgbClr val="D3DBE3"/>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53" name="Google Shape;953;p9"/>
          <p:cNvSpPr txBox="1"/>
          <p:nvPr/>
        </p:nvSpPr>
        <p:spPr>
          <a:xfrm>
            <a:off x="9233570" y="4948783"/>
            <a:ext cx="2313539" cy="355600"/>
          </a:xfrm>
          <a:prstGeom prst="rect">
            <a:avLst/>
          </a:prstGeom>
          <a:noFill/>
          <a:ln>
            <a:noFill/>
          </a:ln>
        </p:spPr>
        <p:txBody>
          <a:bodyPr spcFirstLastPara="1" wrap="square" lIns="0" tIns="0" rIns="0" bIns="0" anchor="ctr" anchorCtr="0">
            <a:normAutofit fontScale="92500" lnSpcReduction="20000"/>
          </a:bodyPr>
          <a:lstStyle/>
          <a:p>
            <a:pPr marL="0" lvl="0" indent="0" algn="l" rtl="0">
              <a:spcBef>
                <a:spcPts val="0"/>
              </a:spcBef>
              <a:spcAft>
                <a:spcPts val="0"/>
              </a:spcAft>
              <a:buClr>
                <a:srgbClr val="4A7DE8"/>
              </a:buClr>
              <a:buSzPct val="100000"/>
              <a:buFont typeface="Space Grotesk"/>
              <a:buNone/>
            </a:pPr>
            <a:r>
              <a:rPr lang="en-US" sz="2793" b="1" dirty="0">
                <a:solidFill>
                  <a:srgbClr val="4A7DE8"/>
                </a:solidFill>
                <a:latin typeface="Space Grotesk"/>
                <a:ea typeface="Space Grotesk"/>
                <a:cs typeface="Space Grotesk"/>
                <a:sym typeface="Space Grotesk"/>
              </a:rPr>
              <a:t>EUR 37M</a:t>
            </a:r>
            <a:endParaRPr sz="2793" dirty="0"/>
          </a:p>
        </p:txBody>
      </p:sp>
      <p:sp>
        <p:nvSpPr>
          <p:cNvPr id="954" name="Google Shape;954;p9"/>
          <p:cNvSpPr txBox="1"/>
          <p:nvPr/>
        </p:nvSpPr>
        <p:spPr>
          <a:xfrm>
            <a:off x="9227298" y="5394324"/>
            <a:ext cx="2313539" cy="653653"/>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4C5A6B"/>
              </a:buClr>
              <a:buSzPts val="1297"/>
              <a:buFont typeface="Inter"/>
              <a:buNone/>
            </a:pPr>
            <a:r>
              <a:rPr lang="en-US" sz="1200" dirty="0">
                <a:solidFill>
                  <a:srgbClr val="4C5A6B"/>
                </a:solidFill>
                <a:latin typeface="Inter"/>
                <a:ea typeface="Inter"/>
                <a:cs typeface="Inter"/>
                <a:sym typeface="Inter"/>
              </a:rPr>
              <a:t>Combined EU funding across both pilots, feeding MIMs Plus specs</a:t>
            </a:r>
            <a:endParaRPr sz="1200" dirty="0"/>
          </a:p>
        </p:txBody>
      </p:sp>
      <p:sp>
        <p:nvSpPr>
          <p:cNvPr id="955" name="Google Shape;955;p9"/>
          <p:cNvSpPr/>
          <p:nvPr/>
        </p:nvSpPr>
        <p:spPr>
          <a:xfrm>
            <a:off x="760095" y="6432550"/>
            <a:ext cx="10641330" cy="6350"/>
          </a:xfrm>
          <a:prstGeom prst="rect">
            <a:avLst/>
          </a:prstGeom>
          <a:solidFill>
            <a:srgbClr val="7F90A2"/>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56" name="Google Shape;956;p9"/>
          <p:cNvSpPr txBox="1"/>
          <p:nvPr/>
        </p:nvSpPr>
        <p:spPr>
          <a:xfrm>
            <a:off x="760095" y="6515100"/>
            <a:ext cx="2807304"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4C5A6B"/>
              </a:buClr>
              <a:buSzPts val="997"/>
              <a:buFont typeface="Inter"/>
              <a:buNone/>
            </a:pPr>
            <a:r>
              <a:rPr lang="en-US" sz="998">
                <a:solidFill>
                  <a:srgbClr val="4C5A6B"/>
                </a:solidFill>
                <a:latin typeface="Inter"/>
                <a:ea typeface="Inter"/>
                <a:cs typeface="Inter"/>
                <a:sym typeface="Inter"/>
              </a:rPr>
              <a:t>IEEE SA | GDC-CON 2026 | Geneva</a:t>
            </a:r>
            <a:endParaRPr sz="998"/>
          </a:p>
        </p:txBody>
      </p:sp>
      <p:sp>
        <p:nvSpPr>
          <p:cNvPr id="957" name="Google Shape;957;p9"/>
          <p:cNvSpPr txBox="1"/>
          <p:nvPr/>
        </p:nvSpPr>
        <p:spPr>
          <a:xfrm>
            <a:off x="11009897" y="6515100"/>
            <a:ext cx="391528"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997"/>
              <a:buFont typeface="Inter"/>
              <a:buNone/>
            </a:pPr>
            <a:r>
              <a:rPr lang="en-US" sz="998">
                <a:solidFill>
                  <a:srgbClr val="7F90A2"/>
                </a:solidFill>
                <a:latin typeface="Inter"/>
                <a:ea typeface="Inter"/>
                <a:cs typeface="Inter"/>
                <a:sym typeface="Inter"/>
              </a:rPr>
              <a:t>2026</a:t>
            </a:r>
            <a:endParaRPr sz="998"/>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10"/>
          <p:cNvSpPr/>
          <p:nvPr/>
        </p:nvSpPr>
        <p:spPr>
          <a:xfrm>
            <a:off x="0" y="0"/>
            <a:ext cx="101346" cy="685800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64" name="Google Shape;964;p10"/>
          <p:cNvSpPr txBox="1"/>
          <p:nvPr/>
        </p:nvSpPr>
        <p:spPr>
          <a:xfrm>
            <a:off x="10232729" y="253351"/>
            <a:ext cx="1945863" cy="16510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4A7DE8"/>
              </a:buClr>
              <a:buSzPts val="1097"/>
              <a:buFont typeface="Inter"/>
              <a:buNone/>
            </a:pPr>
            <a:r>
              <a:rPr lang="en-US" sz="1097">
                <a:solidFill>
                  <a:srgbClr val="4A7DE8"/>
                </a:solidFill>
                <a:latin typeface="Inter"/>
                <a:ea typeface="Inter"/>
                <a:cs typeface="Inter"/>
                <a:sym typeface="Inter"/>
              </a:rPr>
              <a:t>Call to Action</a:t>
            </a:r>
            <a:endParaRPr sz="1097"/>
          </a:p>
        </p:txBody>
      </p:sp>
      <p:sp>
        <p:nvSpPr>
          <p:cNvPr id="965" name="Google Shape;965;p10"/>
          <p:cNvSpPr/>
          <p:nvPr/>
        </p:nvSpPr>
        <p:spPr>
          <a:xfrm>
            <a:off x="886778" y="762000"/>
            <a:ext cx="760095" cy="1905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66" name="Google Shape;966;p10"/>
          <p:cNvSpPr txBox="1"/>
          <p:nvPr/>
        </p:nvSpPr>
        <p:spPr>
          <a:xfrm>
            <a:off x="502374" y="434259"/>
            <a:ext cx="3188680" cy="30509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ct val="100000"/>
              <a:buFont typeface="Space Grotesk"/>
              <a:buNone/>
            </a:pPr>
            <a:r>
              <a:rPr lang="en-US" sz="2400" b="1" dirty="0">
                <a:solidFill>
                  <a:schemeClr val="dk1"/>
                </a:solidFill>
                <a:latin typeface="Montserrat" pitchFamily="2" charset="77"/>
                <a:ea typeface="Space Grotesk"/>
                <a:cs typeface="Space Grotesk"/>
                <a:sym typeface="Space Grotesk"/>
              </a:rPr>
              <a:t>Join the Standards</a:t>
            </a:r>
            <a:endParaRPr sz="2400" dirty="0">
              <a:solidFill>
                <a:schemeClr val="dk1"/>
              </a:solidFill>
              <a:latin typeface="Montserrat" pitchFamily="2" charset="77"/>
            </a:endParaRPr>
          </a:p>
        </p:txBody>
      </p:sp>
      <p:sp>
        <p:nvSpPr>
          <p:cNvPr id="967" name="Google Shape;967;p10"/>
          <p:cNvSpPr txBox="1"/>
          <p:nvPr/>
        </p:nvSpPr>
        <p:spPr>
          <a:xfrm>
            <a:off x="680224" y="1302048"/>
            <a:ext cx="890640" cy="30728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4A7DE8"/>
              </a:buClr>
              <a:buSzPts val="2195"/>
              <a:buFont typeface="Space Grotesk"/>
              <a:buNone/>
            </a:pPr>
            <a:r>
              <a:rPr lang="en-US" sz="2195" b="1" dirty="0">
                <a:solidFill>
                  <a:srgbClr val="4A7DE8"/>
                </a:solidFill>
                <a:latin typeface="Montserrat" pitchFamily="2" charset="77"/>
                <a:ea typeface="Space Grotesk"/>
                <a:cs typeface="Space Grotesk"/>
                <a:sym typeface="Space Grotesk"/>
              </a:rPr>
              <a:t>Work</a:t>
            </a:r>
            <a:endParaRPr sz="2195" b="1" dirty="0">
              <a:latin typeface="Montserrat" pitchFamily="2" charset="77"/>
            </a:endParaRPr>
          </a:p>
        </p:txBody>
      </p:sp>
      <p:sp>
        <p:nvSpPr>
          <p:cNvPr id="968" name="Google Shape;968;p10"/>
          <p:cNvSpPr txBox="1"/>
          <p:nvPr/>
        </p:nvSpPr>
        <p:spPr>
          <a:xfrm>
            <a:off x="886778" y="1736328"/>
            <a:ext cx="8405384" cy="245269"/>
          </a:xfrm>
          <a:prstGeom prst="rect">
            <a:avLst/>
          </a:prstGeom>
          <a:noFill/>
          <a:ln>
            <a:noFill/>
          </a:ln>
        </p:spPr>
        <p:txBody>
          <a:bodyPr spcFirstLastPara="1" wrap="square" lIns="0" tIns="0" rIns="0" bIns="0" anchor="ctr" anchorCtr="0">
            <a:normAutofit fontScale="92500"/>
          </a:bodyPr>
          <a:lstStyle/>
          <a:p>
            <a:pPr marL="0" lvl="0" indent="0" algn="l" rtl="0">
              <a:spcBef>
                <a:spcPts val="0"/>
              </a:spcBef>
              <a:spcAft>
                <a:spcPts val="0"/>
              </a:spcAft>
              <a:buClr>
                <a:srgbClr val="7F90A2"/>
              </a:buClr>
              <a:buSzPts val="1397"/>
              <a:buFont typeface="Inter"/>
              <a:buNone/>
            </a:pPr>
            <a:r>
              <a:rPr lang="en-US" sz="1397" dirty="0">
                <a:solidFill>
                  <a:srgbClr val="7F90A2"/>
                </a:solidFill>
                <a:latin typeface="Montserrat" pitchFamily="2" charset="77"/>
                <a:ea typeface="Inter"/>
                <a:cs typeface="Inter"/>
                <a:sym typeface="Inter"/>
              </a:rPr>
              <a:t>Architecture decisions made now decide whether public services keep serving people under attack.</a:t>
            </a:r>
            <a:endParaRPr sz="1397" dirty="0">
              <a:latin typeface="Montserrat" pitchFamily="2" charset="77"/>
            </a:endParaRPr>
          </a:p>
        </p:txBody>
      </p:sp>
      <p:sp>
        <p:nvSpPr>
          <p:cNvPr id="969" name="Google Shape;969;p10"/>
          <p:cNvSpPr/>
          <p:nvPr/>
        </p:nvSpPr>
        <p:spPr>
          <a:xfrm>
            <a:off x="886778" y="2133997"/>
            <a:ext cx="5105305" cy="1828602"/>
          </a:xfrm>
          <a:prstGeom prst="roundRect">
            <a:avLst>
              <a:gd name="adj" fmla="val 993"/>
            </a:avLst>
          </a:prstGeom>
          <a:noFill/>
          <a:ln w="9525" cap="flat" cmpd="sng">
            <a:solidFill>
              <a:srgbClr val="D3DBE3"/>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0" name="Google Shape;970;p10"/>
          <p:cNvSpPr/>
          <p:nvPr/>
        </p:nvSpPr>
        <p:spPr>
          <a:xfrm>
            <a:off x="1108472" y="2519065"/>
            <a:ext cx="278702" cy="3810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1" name="Google Shape;971;p10"/>
          <p:cNvSpPr txBox="1"/>
          <p:nvPr/>
        </p:nvSpPr>
        <p:spPr>
          <a:xfrm>
            <a:off x="1108472" y="2620665"/>
            <a:ext cx="1754553" cy="237430"/>
          </a:xfrm>
          <a:prstGeom prst="rect">
            <a:avLst/>
          </a:prstGeom>
          <a:noFill/>
          <a:ln>
            <a:noFill/>
          </a:ln>
        </p:spPr>
        <p:txBody>
          <a:bodyPr spcFirstLastPara="1" wrap="square" lIns="0" tIns="0" rIns="0" bIns="0" anchor="ctr" anchorCtr="0">
            <a:normAutofit fontScale="85000" lnSpcReduction="10000"/>
          </a:bodyPr>
          <a:lstStyle/>
          <a:p>
            <a:pPr marL="0" lvl="0" indent="0" algn="l" rtl="0">
              <a:spcBef>
                <a:spcPts val="0"/>
              </a:spcBef>
              <a:spcAft>
                <a:spcPts val="0"/>
              </a:spcAft>
              <a:buClr>
                <a:schemeClr val="dk1"/>
              </a:buClr>
              <a:buSzPts val="1695"/>
              <a:buFont typeface="Space Grotesk"/>
              <a:buNone/>
            </a:pPr>
            <a:r>
              <a:rPr lang="en-US" sz="1696" b="1" dirty="0">
                <a:solidFill>
                  <a:schemeClr val="dk1"/>
                </a:solidFill>
                <a:latin typeface="Montserrat" pitchFamily="2" charset="77"/>
                <a:ea typeface="Space Grotesk"/>
                <a:cs typeface="Space Grotesk"/>
                <a:sym typeface="Space Grotesk"/>
              </a:rPr>
              <a:t>Design It In Early</a:t>
            </a:r>
            <a:endParaRPr sz="1696" dirty="0">
              <a:solidFill>
                <a:schemeClr val="dk1"/>
              </a:solidFill>
              <a:latin typeface="Montserrat" pitchFamily="2" charset="77"/>
            </a:endParaRPr>
          </a:p>
        </p:txBody>
      </p:sp>
      <p:sp>
        <p:nvSpPr>
          <p:cNvPr id="972" name="Google Shape;972;p10"/>
          <p:cNvSpPr txBox="1"/>
          <p:nvPr/>
        </p:nvSpPr>
        <p:spPr>
          <a:xfrm>
            <a:off x="1108472" y="2908895"/>
            <a:ext cx="4661916" cy="668536"/>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1347"/>
              <a:buFont typeface="Inter"/>
              <a:buNone/>
            </a:pPr>
            <a:r>
              <a:rPr lang="en-US" sz="1347" dirty="0">
                <a:solidFill>
                  <a:srgbClr val="7F90A2"/>
                </a:solidFill>
                <a:latin typeface="Montserrat" pitchFamily="2" charset="77"/>
                <a:ea typeface="Inter"/>
                <a:cs typeface="Inter"/>
                <a:sym typeface="Inter"/>
              </a:rPr>
              <a:t>Apply IEEE 7000-2021 before architecture decisions become fixed and make privacy and resilience measurable rather than asserted.</a:t>
            </a:r>
            <a:endParaRPr sz="1347" dirty="0">
              <a:latin typeface="Montserrat" pitchFamily="2" charset="77"/>
            </a:endParaRPr>
          </a:p>
        </p:txBody>
      </p:sp>
      <p:sp>
        <p:nvSpPr>
          <p:cNvPr id="973" name="Google Shape;973;p10"/>
          <p:cNvSpPr/>
          <p:nvPr/>
        </p:nvSpPr>
        <p:spPr>
          <a:xfrm>
            <a:off x="6169438" y="2133997"/>
            <a:ext cx="5105305" cy="1828602"/>
          </a:xfrm>
          <a:prstGeom prst="roundRect">
            <a:avLst>
              <a:gd name="adj" fmla="val 993"/>
            </a:avLst>
          </a:prstGeom>
          <a:noFill/>
          <a:ln w="9525" cap="flat" cmpd="sng">
            <a:solidFill>
              <a:srgbClr val="D3DBE3"/>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4" name="Google Shape;974;p10"/>
          <p:cNvSpPr/>
          <p:nvPr/>
        </p:nvSpPr>
        <p:spPr>
          <a:xfrm>
            <a:off x="6391132" y="2519065"/>
            <a:ext cx="278702" cy="3810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5" name="Google Shape;975;p10"/>
          <p:cNvSpPr txBox="1"/>
          <p:nvPr/>
        </p:nvSpPr>
        <p:spPr>
          <a:xfrm>
            <a:off x="6391132" y="2620665"/>
            <a:ext cx="2147268" cy="237430"/>
          </a:xfrm>
          <a:prstGeom prst="rect">
            <a:avLst/>
          </a:prstGeom>
          <a:noFill/>
          <a:ln>
            <a:noFill/>
          </a:ln>
        </p:spPr>
        <p:txBody>
          <a:bodyPr spcFirstLastPara="1" wrap="square" lIns="0" tIns="0" rIns="0" bIns="0" anchor="ctr" anchorCtr="0">
            <a:normAutofit fontScale="85000" lnSpcReduction="10000"/>
          </a:bodyPr>
          <a:lstStyle/>
          <a:p>
            <a:pPr marL="0" lvl="0" indent="0" algn="l" rtl="0">
              <a:spcBef>
                <a:spcPts val="0"/>
              </a:spcBef>
              <a:spcAft>
                <a:spcPts val="0"/>
              </a:spcAft>
              <a:buClr>
                <a:schemeClr val="dk1"/>
              </a:buClr>
              <a:buSzPts val="1695"/>
              <a:buFont typeface="Space Grotesk"/>
              <a:buNone/>
            </a:pPr>
            <a:r>
              <a:rPr lang="en-US" sz="1696" b="1" dirty="0">
                <a:solidFill>
                  <a:schemeClr val="dk1"/>
                </a:solidFill>
                <a:latin typeface="Montserrat" pitchFamily="2" charset="77"/>
                <a:ea typeface="Space Grotesk"/>
                <a:cs typeface="Space Grotesk"/>
                <a:sym typeface="Space Grotesk"/>
              </a:rPr>
              <a:t>Audit Concentration</a:t>
            </a:r>
            <a:endParaRPr sz="1696" dirty="0">
              <a:solidFill>
                <a:schemeClr val="dk1"/>
              </a:solidFill>
              <a:latin typeface="Montserrat" pitchFamily="2" charset="77"/>
            </a:endParaRPr>
          </a:p>
        </p:txBody>
      </p:sp>
      <p:sp>
        <p:nvSpPr>
          <p:cNvPr id="976" name="Google Shape;976;p10"/>
          <p:cNvSpPr txBox="1"/>
          <p:nvPr/>
        </p:nvSpPr>
        <p:spPr>
          <a:xfrm>
            <a:off x="6391132" y="2908895"/>
            <a:ext cx="4661916" cy="668536"/>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1347"/>
              <a:buFont typeface="Inter"/>
              <a:buNone/>
            </a:pPr>
            <a:r>
              <a:rPr lang="en-US" sz="1347" dirty="0">
                <a:solidFill>
                  <a:srgbClr val="7F90A2"/>
                </a:solidFill>
                <a:latin typeface="Montserrat" pitchFamily="2" charset="77"/>
                <a:ea typeface="Inter"/>
                <a:cs typeface="Inter"/>
                <a:sym typeface="Inter"/>
              </a:rPr>
              <a:t>Map dependencies in identity, cloud, DNS, APIs and data, and require dependency disclosure from every supplier.</a:t>
            </a:r>
            <a:endParaRPr sz="1347" dirty="0">
              <a:latin typeface="Montserrat" pitchFamily="2" charset="77"/>
            </a:endParaRPr>
          </a:p>
        </p:txBody>
      </p:sp>
      <p:sp>
        <p:nvSpPr>
          <p:cNvPr id="977" name="Google Shape;977;p10"/>
          <p:cNvSpPr/>
          <p:nvPr/>
        </p:nvSpPr>
        <p:spPr>
          <a:xfrm>
            <a:off x="886778" y="4076898"/>
            <a:ext cx="5105305" cy="1828602"/>
          </a:xfrm>
          <a:prstGeom prst="roundRect">
            <a:avLst>
              <a:gd name="adj" fmla="val 993"/>
            </a:avLst>
          </a:prstGeom>
          <a:noFill/>
          <a:ln w="9525" cap="flat" cmpd="sng">
            <a:solidFill>
              <a:srgbClr val="D3DBE3"/>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8" name="Google Shape;978;p10"/>
          <p:cNvSpPr/>
          <p:nvPr/>
        </p:nvSpPr>
        <p:spPr>
          <a:xfrm>
            <a:off x="1108472" y="4461966"/>
            <a:ext cx="278702" cy="3810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79" name="Google Shape;979;p10"/>
          <p:cNvSpPr txBox="1"/>
          <p:nvPr/>
        </p:nvSpPr>
        <p:spPr>
          <a:xfrm>
            <a:off x="1108472" y="4563566"/>
            <a:ext cx="2292953" cy="237430"/>
          </a:xfrm>
          <a:prstGeom prst="rect">
            <a:avLst/>
          </a:prstGeom>
          <a:noFill/>
          <a:ln>
            <a:noFill/>
          </a:ln>
        </p:spPr>
        <p:txBody>
          <a:bodyPr spcFirstLastPara="1" wrap="square" lIns="0" tIns="0" rIns="0" bIns="0" anchor="ctr" anchorCtr="0">
            <a:normAutofit fontScale="85000" lnSpcReduction="10000"/>
          </a:bodyPr>
          <a:lstStyle/>
          <a:p>
            <a:pPr marL="0" lvl="0" indent="0" algn="l" rtl="0">
              <a:spcBef>
                <a:spcPts val="0"/>
              </a:spcBef>
              <a:spcAft>
                <a:spcPts val="0"/>
              </a:spcAft>
              <a:buClr>
                <a:schemeClr val="dk1"/>
              </a:buClr>
              <a:buSzPts val="1695"/>
              <a:buFont typeface="Space Grotesk"/>
              <a:buNone/>
            </a:pPr>
            <a:r>
              <a:rPr lang="en-US" sz="1696" b="1" dirty="0">
                <a:solidFill>
                  <a:schemeClr val="dk1"/>
                </a:solidFill>
                <a:latin typeface="Montserrat" pitchFamily="2" charset="77"/>
                <a:ea typeface="Space Grotesk"/>
                <a:cs typeface="Space Grotesk"/>
                <a:sym typeface="Space Grotesk"/>
              </a:rPr>
              <a:t>Test Degraded Modes</a:t>
            </a:r>
            <a:endParaRPr sz="1696" dirty="0">
              <a:solidFill>
                <a:schemeClr val="dk1"/>
              </a:solidFill>
              <a:latin typeface="Montserrat" pitchFamily="2" charset="77"/>
            </a:endParaRPr>
          </a:p>
        </p:txBody>
      </p:sp>
      <p:sp>
        <p:nvSpPr>
          <p:cNvPr id="980" name="Google Shape;980;p10"/>
          <p:cNvSpPr txBox="1"/>
          <p:nvPr/>
        </p:nvSpPr>
        <p:spPr>
          <a:xfrm>
            <a:off x="1108472" y="4851797"/>
            <a:ext cx="4661916" cy="668536"/>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1347"/>
              <a:buFont typeface="Inter"/>
              <a:buNone/>
            </a:pPr>
            <a:r>
              <a:rPr lang="en-US" sz="1347" dirty="0">
                <a:solidFill>
                  <a:srgbClr val="7F90A2"/>
                </a:solidFill>
                <a:latin typeface="Montserrat" pitchFamily="2" charset="77"/>
                <a:ea typeface="Inter"/>
                <a:cs typeface="Inter"/>
                <a:sym typeface="Inter"/>
              </a:rPr>
              <a:t>Identify services that must survive cloud or vendor failure, build offline pathways, and rehearse them under realistic outage conditions.</a:t>
            </a:r>
            <a:endParaRPr sz="1347" dirty="0">
              <a:latin typeface="Montserrat" pitchFamily="2" charset="77"/>
            </a:endParaRPr>
          </a:p>
        </p:txBody>
      </p:sp>
      <p:sp>
        <p:nvSpPr>
          <p:cNvPr id="981" name="Google Shape;981;p10"/>
          <p:cNvSpPr/>
          <p:nvPr/>
        </p:nvSpPr>
        <p:spPr>
          <a:xfrm>
            <a:off x="6169438" y="4076898"/>
            <a:ext cx="5105305" cy="1828602"/>
          </a:xfrm>
          <a:prstGeom prst="roundRect">
            <a:avLst>
              <a:gd name="adj" fmla="val 993"/>
            </a:avLst>
          </a:prstGeom>
          <a:noFill/>
          <a:ln w="9525" cap="flat" cmpd="sng">
            <a:solidFill>
              <a:srgbClr val="D3DBE3"/>
            </a:solidFill>
            <a:prstDash val="solid"/>
            <a:round/>
            <a:headEnd type="none" w="sm" len="sm"/>
            <a:tailEnd type="none" w="sm" len="sm"/>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82" name="Google Shape;982;p10"/>
          <p:cNvSpPr/>
          <p:nvPr/>
        </p:nvSpPr>
        <p:spPr>
          <a:xfrm>
            <a:off x="6391132" y="4461966"/>
            <a:ext cx="278702" cy="38100"/>
          </a:xfrm>
          <a:prstGeom prst="rect">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83" name="Google Shape;983;p10"/>
          <p:cNvSpPr txBox="1"/>
          <p:nvPr/>
        </p:nvSpPr>
        <p:spPr>
          <a:xfrm>
            <a:off x="6391132" y="4563566"/>
            <a:ext cx="1653207" cy="237430"/>
          </a:xfrm>
          <a:prstGeom prst="rect">
            <a:avLst/>
          </a:prstGeom>
          <a:noFill/>
          <a:ln>
            <a:noFill/>
          </a:ln>
        </p:spPr>
        <p:txBody>
          <a:bodyPr spcFirstLastPara="1" wrap="square" lIns="0" tIns="0" rIns="0" bIns="0" anchor="ctr" anchorCtr="0">
            <a:normAutofit fontScale="85000" lnSpcReduction="10000"/>
          </a:bodyPr>
          <a:lstStyle/>
          <a:p>
            <a:pPr marL="0" lvl="0" indent="0" algn="l" rtl="0">
              <a:spcBef>
                <a:spcPts val="0"/>
              </a:spcBef>
              <a:spcAft>
                <a:spcPts val="0"/>
              </a:spcAft>
              <a:buClr>
                <a:schemeClr val="dk1"/>
              </a:buClr>
              <a:buSzPts val="1695"/>
              <a:buFont typeface="Space Grotesk"/>
              <a:buNone/>
            </a:pPr>
            <a:r>
              <a:rPr lang="en-US" sz="1696" b="1" dirty="0">
                <a:solidFill>
                  <a:schemeClr val="dk1"/>
                </a:solidFill>
                <a:latin typeface="Montserrat" pitchFamily="2" charset="77"/>
                <a:ea typeface="Space Grotesk"/>
                <a:cs typeface="Space Grotesk"/>
                <a:sym typeface="Space Grotesk"/>
              </a:rPr>
              <a:t>Procure For Exit</a:t>
            </a:r>
            <a:endParaRPr sz="1696" dirty="0">
              <a:solidFill>
                <a:schemeClr val="dk1"/>
              </a:solidFill>
              <a:latin typeface="Montserrat" pitchFamily="2" charset="77"/>
            </a:endParaRPr>
          </a:p>
        </p:txBody>
      </p:sp>
      <p:sp>
        <p:nvSpPr>
          <p:cNvPr id="984" name="Google Shape;984;p10"/>
          <p:cNvSpPr txBox="1"/>
          <p:nvPr/>
        </p:nvSpPr>
        <p:spPr>
          <a:xfrm>
            <a:off x="6391132" y="4851797"/>
            <a:ext cx="4661916" cy="668536"/>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1347"/>
              <a:buFont typeface="Inter"/>
              <a:buNone/>
            </a:pPr>
            <a:r>
              <a:rPr lang="en-US" sz="1347" dirty="0">
                <a:solidFill>
                  <a:srgbClr val="7F90A2"/>
                </a:solidFill>
                <a:latin typeface="Montserrat" pitchFamily="2" charset="77"/>
                <a:ea typeface="Inter"/>
                <a:cs typeface="Inter"/>
                <a:sym typeface="Inter"/>
              </a:rPr>
              <a:t>Require open interfaces, portable data and exit clauses; include MIMs Plus terms and fund capacity to enforce them.</a:t>
            </a:r>
            <a:endParaRPr sz="1347" dirty="0">
              <a:latin typeface="Montserrat" pitchFamily="2" charset="77"/>
            </a:endParaRPr>
          </a:p>
        </p:txBody>
      </p:sp>
      <p:sp>
        <p:nvSpPr>
          <p:cNvPr id="985" name="Google Shape;985;p10"/>
          <p:cNvSpPr txBox="1"/>
          <p:nvPr/>
        </p:nvSpPr>
        <p:spPr>
          <a:xfrm>
            <a:off x="886778" y="6032500"/>
            <a:ext cx="3667755" cy="16510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4A7DE8"/>
              </a:buClr>
              <a:buSzPts val="1097"/>
              <a:buFont typeface="Inter"/>
              <a:buNone/>
            </a:pPr>
            <a:r>
              <a:rPr lang="en-US" sz="1097">
                <a:solidFill>
                  <a:srgbClr val="4A7DE8"/>
                </a:solidFill>
                <a:latin typeface="Inter"/>
                <a:ea typeface="Inter"/>
                <a:cs typeface="Inter"/>
                <a:sym typeface="Inter"/>
              </a:rPr>
              <a:t>IEEE Standards Association - standards.ieee.org</a:t>
            </a:r>
            <a:endParaRPr sz="1097"/>
          </a:p>
        </p:txBody>
      </p:sp>
      <p:sp>
        <p:nvSpPr>
          <p:cNvPr id="986" name="Google Shape;986;p10"/>
          <p:cNvSpPr/>
          <p:nvPr/>
        </p:nvSpPr>
        <p:spPr>
          <a:xfrm>
            <a:off x="4719220" y="6096000"/>
            <a:ext cx="38005" cy="38100"/>
          </a:xfrm>
          <a:prstGeom prst="roundRect">
            <a:avLst>
              <a:gd name="adj" fmla="val 50000"/>
            </a:avLst>
          </a:prstGeom>
          <a:solidFill>
            <a:srgbClr val="4A7DE8"/>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87" name="Google Shape;987;p10"/>
          <p:cNvSpPr txBox="1"/>
          <p:nvPr/>
        </p:nvSpPr>
        <p:spPr>
          <a:xfrm>
            <a:off x="4921912" y="6032500"/>
            <a:ext cx="3815716" cy="165100"/>
          </a:xfrm>
          <a:prstGeom prst="rect">
            <a:avLst/>
          </a:prstGeom>
          <a:noFill/>
          <a:ln>
            <a:noFill/>
          </a:ln>
        </p:spPr>
        <p:txBody>
          <a:bodyPr spcFirstLastPara="1" wrap="square" lIns="0" tIns="0" rIns="0" bIns="0" anchor="ctr" anchorCtr="0">
            <a:normAutofit lnSpcReduction="10000"/>
          </a:bodyPr>
          <a:lstStyle/>
          <a:p>
            <a:pPr marL="0" lvl="0" indent="0" algn="l" rtl="0">
              <a:spcBef>
                <a:spcPts val="0"/>
              </a:spcBef>
              <a:spcAft>
                <a:spcPts val="0"/>
              </a:spcAft>
              <a:buClr>
                <a:srgbClr val="4A7DE8"/>
              </a:buClr>
              <a:buSzPts val="1097"/>
              <a:buFont typeface="Inter"/>
              <a:buNone/>
            </a:pPr>
            <a:r>
              <a:rPr lang="en-US" sz="1097" dirty="0">
                <a:solidFill>
                  <a:srgbClr val="4A7DE8"/>
                </a:solidFill>
                <a:latin typeface="Inter"/>
                <a:ea typeface="Inter"/>
                <a:cs typeface="Inter"/>
                <a:sym typeface="Inter"/>
              </a:rPr>
              <a:t>Support IEEE 7000-2021, P7001-P7009 and P2888</a:t>
            </a:r>
            <a:endParaRPr sz="1097" dirty="0"/>
          </a:p>
        </p:txBody>
      </p:sp>
      <p:sp>
        <p:nvSpPr>
          <p:cNvPr id="988" name="Google Shape;988;p10"/>
          <p:cNvSpPr/>
          <p:nvPr/>
        </p:nvSpPr>
        <p:spPr>
          <a:xfrm>
            <a:off x="760095" y="6612648"/>
            <a:ext cx="10641330" cy="6350"/>
          </a:xfrm>
          <a:prstGeom prst="rect">
            <a:avLst/>
          </a:prstGeom>
          <a:solidFill>
            <a:srgbClr val="7F90A2"/>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800"/>
          </a:p>
        </p:txBody>
      </p:sp>
      <p:sp>
        <p:nvSpPr>
          <p:cNvPr id="990" name="Google Shape;990;p10"/>
          <p:cNvSpPr txBox="1"/>
          <p:nvPr/>
        </p:nvSpPr>
        <p:spPr>
          <a:xfrm>
            <a:off x="11009897" y="6515100"/>
            <a:ext cx="391528" cy="152400"/>
          </a:xfrm>
          <a:prstGeom prst="rect">
            <a:avLst/>
          </a:prstGeom>
          <a:noFill/>
          <a:ln>
            <a:noFill/>
          </a:ln>
        </p:spPr>
        <p:txBody>
          <a:bodyPr spcFirstLastPara="1" wrap="square" lIns="0" tIns="0" rIns="0" bIns="0" anchor="ctr" anchorCtr="0">
            <a:normAutofit/>
          </a:bodyPr>
          <a:lstStyle/>
          <a:p>
            <a:pPr marL="0" lvl="0" indent="0" algn="l" rtl="0">
              <a:spcBef>
                <a:spcPts val="0"/>
              </a:spcBef>
              <a:spcAft>
                <a:spcPts val="0"/>
              </a:spcAft>
              <a:buClr>
                <a:srgbClr val="7F90A2"/>
              </a:buClr>
              <a:buSzPts val="997"/>
              <a:buFont typeface="Inter"/>
              <a:buNone/>
            </a:pPr>
            <a:r>
              <a:rPr lang="en-US" sz="998">
                <a:solidFill>
                  <a:srgbClr val="7F90A2"/>
                </a:solidFill>
                <a:latin typeface="Inter"/>
                <a:ea typeface="Inter"/>
                <a:cs typeface="Inter"/>
                <a:sym typeface="Inter"/>
              </a:rPr>
              <a:t>2026</a:t>
            </a:r>
            <a:endParaRPr sz="998"/>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30"/>
          <p:cNvSpPr/>
          <p:nvPr/>
        </p:nvSpPr>
        <p:spPr>
          <a:xfrm>
            <a:off x="619125" y="4181475"/>
            <a:ext cx="3448050" cy="76200"/>
          </a:xfrm>
          <a:custGeom>
            <a:avLst/>
            <a:gdLst/>
            <a:ahLst/>
            <a:cxnLst/>
            <a:rect l="l" t="t" r="r" b="b"/>
            <a:pathLst>
              <a:path w="3448050" h="76200" extrusionOk="0">
                <a:moveTo>
                  <a:pt x="3448050" y="0"/>
                </a:moveTo>
                <a:lnTo>
                  <a:pt x="0" y="0"/>
                </a:lnTo>
                <a:lnTo>
                  <a:pt x="0" y="76200"/>
                </a:lnTo>
                <a:lnTo>
                  <a:pt x="3448050" y="76200"/>
                </a:lnTo>
                <a:lnTo>
                  <a:pt x="3448050" y="0"/>
                </a:lnTo>
                <a:close/>
              </a:path>
            </a:pathLst>
          </a:custGeom>
          <a:solidFill>
            <a:srgbClr val="00B5E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996" name="Google Shape;996;p30"/>
          <p:cNvPicPr preferRelativeResize="0"/>
          <p:nvPr/>
        </p:nvPicPr>
        <p:blipFill rotWithShape="1">
          <a:blip r:embed="rId3">
            <a:alphaModFix/>
          </a:blip>
          <a:srcRect/>
          <a:stretch/>
        </p:blipFill>
        <p:spPr>
          <a:xfrm>
            <a:off x="609600" y="581025"/>
            <a:ext cx="1457325" cy="628650"/>
          </a:xfrm>
          <a:prstGeom prst="rect">
            <a:avLst/>
          </a:prstGeom>
          <a:noFill/>
          <a:ln>
            <a:noFill/>
          </a:ln>
        </p:spPr>
      </p:pic>
      <p:pic>
        <p:nvPicPr>
          <p:cNvPr id="997" name="Google Shape;997;p30"/>
          <p:cNvPicPr preferRelativeResize="0"/>
          <p:nvPr/>
        </p:nvPicPr>
        <p:blipFill rotWithShape="1">
          <a:blip r:embed="rId4">
            <a:alphaModFix/>
          </a:blip>
          <a:srcRect/>
          <a:stretch/>
        </p:blipFill>
        <p:spPr>
          <a:xfrm>
            <a:off x="10601325" y="6238875"/>
            <a:ext cx="981075" cy="219075"/>
          </a:xfrm>
          <a:prstGeom prst="rect">
            <a:avLst/>
          </a:prstGeom>
          <a:noFill/>
          <a:ln>
            <a:noFill/>
          </a:ln>
        </p:spPr>
      </p:pic>
      <p:pic>
        <p:nvPicPr>
          <p:cNvPr id="998" name="Google Shape;998;p30"/>
          <p:cNvPicPr preferRelativeResize="0"/>
          <p:nvPr/>
        </p:nvPicPr>
        <p:blipFill rotWithShape="1">
          <a:blip r:embed="rId5">
            <a:alphaModFix/>
          </a:blip>
          <a:srcRect/>
          <a:stretch/>
        </p:blipFill>
        <p:spPr>
          <a:xfrm>
            <a:off x="9277350" y="19050"/>
            <a:ext cx="2914650" cy="3181350"/>
          </a:xfrm>
          <a:prstGeom prst="rect">
            <a:avLst/>
          </a:prstGeom>
          <a:noFill/>
          <a:ln>
            <a:noFill/>
          </a:ln>
        </p:spPr>
      </p:pic>
      <p:sp>
        <p:nvSpPr>
          <p:cNvPr id="999" name="Google Shape;999;p30" descr="$PPTXTitle"/>
          <p:cNvSpPr txBox="1">
            <a:spLocks noGrp="1"/>
          </p:cNvSpPr>
          <p:nvPr>
            <p:ph type="title"/>
          </p:nvPr>
        </p:nvSpPr>
        <p:spPr>
          <a:xfrm>
            <a:off x="597534" y="3699510"/>
            <a:ext cx="2412365" cy="47244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None/>
            </a:pPr>
            <a:r>
              <a:rPr lang="en-US" sz="2900">
                <a:solidFill>
                  <a:srgbClr val="FFFFFF"/>
                </a:solidFill>
              </a:rPr>
              <a:t>THANK YOU</a:t>
            </a:r>
            <a:endParaRPr sz="29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2688</Words>
  <Application>Microsoft Office PowerPoint</Application>
  <PresentationFormat>Widescreen</PresentationFormat>
  <Paragraphs>608</Paragraphs>
  <Slides>31</Slides>
  <Notes>26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Montserrat ExtraBold</vt:lpstr>
      <vt:lpstr>Montserrat Medium</vt:lpstr>
      <vt:lpstr>Calibri</vt:lpstr>
      <vt:lpstr>Lucida Grande</vt:lpstr>
      <vt:lpstr>Playfair Display</vt:lpstr>
      <vt:lpstr>Arial</vt:lpstr>
      <vt:lpstr>Space Grotesk</vt:lpstr>
      <vt:lpstr>Source Sans 3</vt:lpstr>
      <vt:lpstr>Inter</vt:lpstr>
      <vt:lpstr>Montserrat</vt:lpstr>
      <vt:lpstr>Office Theme</vt:lpstr>
      <vt:lpstr>PowerPoint Presentation</vt:lpstr>
      <vt:lpstr>AGENDA</vt:lpstr>
      <vt:lpstr>DAY IN LIFE / PITFALLS</vt:lpstr>
      <vt:lpstr>Citizen / human, our institutions, our infrastructure, our communities, our nations, our families.</vt:lpstr>
      <vt:lpstr>PowerPoint Presentation</vt:lpstr>
      <vt:lpstr>PowerPoint Presentation</vt:lpstr>
      <vt:lpstr>PowerPoint Presentation</vt:lpstr>
      <vt:lpstr>PowerPoint Presentation</vt:lpstr>
      <vt:lpstr>CURRENT DAY IN LIFE - PITFALLS</vt:lpstr>
      <vt:lpstr>EXAMPLES OF ISSUES MR. PICATA (OR ANY ENTITY) FACES</vt:lpstr>
      <vt:lpstr>PowerPoint Presentation</vt:lpstr>
      <vt:lpstr>PowerPoint Presentation</vt:lpstr>
      <vt:lpstr>PRINCIPLES</vt:lpstr>
      <vt:lpstr>PowerPoint Presentation</vt:lpstr>
      <vt:lpstr>USER CONTROL, DECENTRALIZATION, DISTRIBUTION</vt:lpstr>
      <vt:lpstr>PowerPoint Presentation</vt:lpstr>
      <vt:lpstr>PowerPoint Presentation</vt:lpstr>
      <vt:lpstr>PowerPoint Presentation</vt:lpstr>
      <vt:lpstr>PowerPoint Presentation</vt:lpstr>
      <vt:lpstr>PowerPoint Presentation</vt:lpstr>
      <vt:lpstr>DECENTRALIZATION AND DIGITAL TRUST – LOCUS OF CONTROL</vt:lpstr>
      <vt:lpstr>3 TOOLS FOR USER CONTROL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Vikas Malhotra</cp:lastModifiedBy>
  <cp:revision>16</cp:revision>
  <dcterms:created xsi:type="dcterms:W3CDTF">2026-09-01T07:50:29Z</dcterms:created>
  <dcterms:modified xsi:type="dcterms:W3CDTF">2026-09-02T23:29:37Z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2026-09-01T00:00:00Z</vt:filetime>
  </property>
  <property fmtid="{D5CDD505-2E9C-101B-9397-08002B2CF9AE}" pid="3" name="LastSaved">
    <vt:filetime>2026-09-01T00:00:00Z</vt:filetime>
  </property>
</Properties>
</file>