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7077075" cy="9363075"/>
  <p:embeddedFontLst>
    <p:embeddedFont>
      <p:font typeface="Arial Black" panose="020B0A04020102020204" pitchFamily="34" charset="0"/>
      <p:bold r:id="rId3"/>
    </p:embeddedFont>
    <p:embeddedFont>
      <p:font typeface="Lato 1" panose="020B0604020202020204" charset="0"/>
      <p:regular r:id="rId4"/>
    </p:embeddedFont>
    <p:embeddedFont>
      <p:font typeface="Neue Einstellung" panose="020B0604020202020204" charset="0"/>
      <p:regular r:id="rId5"/>
    </p:embeddedFont>
    <p:embeddedFont>
      <p:font typeface="Neue Einstellung Bold"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76080-D232-44C2-82A3-932C77A8B638}" v="52" dt="2025-07-19T21:10:2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50" d="100"/>
          <a:sy n="50" d="100"/>
        </p:scale>
        <p:origin x="2602"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microsoft.com/office/2015/10/relationships/revisionInfo" Target="revisionInfo.xml"/><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quickreg.churchofjesuschrist.org/join-now/group/3adbfa9c-7663-f011-bec1-7ced8d1b0591" TargetMode="External"/><Relationship Id="rId3" Type="http://schemas.openxmlformats.org/officeDocument/2006/relationships/image" Target="../media/image2.svg"/><Relationship Id="rId7" Type="http://schemas.openxmlformats.org/officeDocument/2006/relationships/hyperlink" Target="https://www.englishconnect.org/quickreg-flyer.pdf" TargetMode="External"/><Relationship Id="rId12" Type="http://schemas.openxmlformats.org/officeDocument/2006/relationships/image" Target="../media/image10.png"/><Relationship Id="rId17" Type="http://schemas.openxmlformats.org/officeDocument/2006/relationships/hyperlink" Target="https://quickreg/" TargetMode="External"/><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hyperlink" Target="https://quickreg.churchofjesuschrist.org/join-now/group/2c2a3af3-7763-f011-bec2-00224820f975" TargetMode="External"/><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svg"/><Relationship Id="rId14" Type="http://schemas.openxmlformats.org/officeDocument/2006/relationships/hyperlink" Target="https://quickreg.churchofjesuschrist.org/join-now/group/19ba7151-6446-f011-8779-6045bdd5d8d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1F3"/>
        </a:solidFill>
        <a:effectLst/>
      </p:bgPr>
    </p:bg>
    <p:spTree>
      <p:nvGrpSpPr>
        <p:cNvPr id="1" name=""/>
        <p:cNvGrpSpPr/>
        <p:nvPr/>
      </p:nvGrpSpPr>
      <p:grpSpPr>
        <a:xfrm>
          <a:off x="0" y="0"/>
          <a:ext cx="0" cy="0"/>
          <a:chOff x="0" y="0"/>
          <a:chExt cx="0" cy="0"/>
        </a:xfrm>
      </p:grpSpPr>
      <p:sp>
        <p:nvSpPr>
          <p:cNvPr id="2" name="Freeform 2"/>
          <p:cNvSpPr/>
          <p:nvPr/>
        </p:nvSpPr>
        <p:spPr>
          <a:xfrm rot="-5400000">
            <a:off x="-1806764" y="4388641"/>
            <a:ext cx="3015716" cy="1782022"/>
          </a:xfrm>
          <a:custGeom>
            <a:avLst/>
            <a:gdLst/>
            <a:ahLst/>
            <a:cxnLst/>
            <a:rect l="l" t="t" r="r" b="b"/>
            <a:pathLst>
              <a:path w="2963863" h="1782022">
                <a:moveTo>
                  <a:pt x="0" y="0"/>
                </a:moveTo>
                <a:lnTo>
                  <a:pt x="2963862" y="0"/>
                </a:lnTo>
                <a:lnTo>
                  <a:pt x="2963862" y="1782022"/>
                </a:lnTo>
                <a:lnTo>
                  <a:pt x="0" y="178202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671687" y="7337929"/>
            <a:ext cx="2844800" cy="1710436"/>
          </a:xfrm>
          <a:custGeom>
            <a:avLst/>
            <a:gdLst/>
            <a:ahLst/>
            <a:cxnLst/>
            <a:rect l="l" t="t" r="r" b="b"/>
            <a:pathLst>
              <a:path w="2844800" h="1710436">
                <a:moveTo>
                  <a:pt x="0" y="0"/>
                </a:moveTo>
                <a:lnTo>
                  <a:pt x="2844800" y="0"/>
                </a:lnTo>
                <a:lnTo>
                  <a:pt x="2844800" y="1710436"/>
                </a:lnTo>
                <a:lnTo>
                  <a:pt x="0" y="171043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4" name="Group 4"/>
          <p:cNvGrpSpPr/>
          <p:nvPr/>
        </p:nvGrpSpPr>
        <p:grpSpPr>
          <a:xfrm>
            <a:off x="0" y="-29319"/>
            <a:ext cx="7772400" cy="3733696"/>
            <a:chOff x="0" y="0"/>
            <a:chExt cx="2709333" cy="1355859"/>
          </a:xfrm>
        </p:grpSpPr>
        <p:sp>
          <p:nvSpPr>
            <p:cNvPr id="5" name="Freeform 5"/>
            <p:cNvSpPr/>
            <p:nvPr/>
          </p:nvSpPr>
          <p:spPr>
            <a:xfrm>
              <a:off x="0" y="0"/>
              <a:ext cx="2709333" cy="1355859"/>
            </a:xfrm>
            <a:custGeom>
              <a:avLst/>
              <a:gdLst/>
              <a:ahLst/>
              <a:cxnLst/>
              <a:rect l="l" t="t" r="r" b="b"/>
              <a:pathLst>
                <a:path w="2709333" h="1355859">
                  <a:moveTo>
                    <a:pt x="0" y="0"/>
                  </a:moveTo>
                  <a:lnTo>
                    <a:pt x="2709333" y="0"/>
                  </a:lnTo>
                  <a:lnTo>
                    <a:pt x="2709333" y="1355859"/>
                  </a:lnTo>
                  <a:lnTo>
                    <a:pt x="0" y="1355859"/>
                  </a:lnTo>
                  <a:close/>
                </a:path>
              </a:pathLst>
            </a:custGeom>
            <a:solidFill>
              <a:schemeClr val="accent5">
                <a:lumMod val="75000"/>
              </a:schemeClr>
            </a:solidFill>
          </p:spPr>
          <p:txBody>
            <a:bodyPr/>
            <a:lstStyle/>
            <a:p>
              <a:endParaRPr lang="en-US" dirty="0">
                <a:solidFill>
                  <a:schemeClr val="accent5">
                    <a:lumMod val="75000"/>
                  </a:schemeClr>
                </a:solidFill>
              </a:endParaRPr>
            </a:p>
          </p:txBody>
        </p:sp>
        <p:sp>
          <p:nvSpPr>
            <p:cNvPr id="6" name="TextBox 6"/>
            <p:cNvSpPr txBox="1"/>
            <p:nvPr/>
          </p:nvSpPr>
          <p:spPr>
            <a:xfrm>
              <a:off x="0" y="-95250"/>
              <a:ext cx="2709333" cy="1451109"/>
            </a:xfrm>
            <a:prstGeom prst="rect">
              <a:avLst/>
            </a:prstGeom>
          </p:spPr>
          <p:txBody>
            <a:bodyPr lIns="50800" tIns="50800" rIns="50800" bIns="50800" rtlCol="0" anchor="ctr"/>
            <a:lstStyle/>
            <a:p>
              <a:pPr algn="ctr">
                <a:lnSpc>
                  <a:spcPts val="2270"/>
                </a:lnSpc>
              </a:pPr>
              <a:endParaRPr>
                <a:solidFill>
                  <a:schemeClr val="accent5">
                    <a:lumMod val="75000"/>
                  </a:schemeClr>
                </a:solidFill>
              </a:endParaRPr>
            </a:p>
          </p:txBody>
        </p:sp>
      </p:grpSp>
      <p:grpSp>
        <p:nvGrpSpPr>
          <p:cNvPr id="7" name="Group 7"/>
          <p:cNvGrpSpPr/>
          <p:nvPr/>
        </p:nvGrpSpPr>
        <p:grpSpPr>
          <a:xfrm>
            <a:off x="5554734" y="633462"/>
            <a:ext cx="1997291" cy="2298363"/>
            <a:chOff x="0" y="0"/>
            <a:chExt cx="3585751" cy="3772907"/>
          </a:xfrm>
        </p:grpSpPr>
        <p:pic>
          <p:nvPicPr>
            <p:cNvPr id="8" name="Picture 8"/>
            <p:cNvPicPr>
              <a:picLocks noChangeAspect="1"/>
            </p:cNvPicPr>
            <p:nvPr/>
          </p:nvPicPr>
          <p:blipFill>
            <a:blip r:embed="rId4"/>
            <a:srcRect l="19422" r="19422"/>
            <a:stretch>
              <a:fillRect/>
            </a:stretch>
          </p:blipFill>
          <p:spPr>
            <a:xfrm>
              <a:off x="0" y="0"/>
              <a:ext cx="3585751" cy="3772907"/>
            </a:xfrm>
            <a:prstGeom prst="rect">
              <a:avLst/>
            </a:prstGeom>
          </p:spPr>
        </p:pic>
      </p:grpSp>
      <p:grpSp>
        <p:nvGrpSpPr>
          <p:cNvPr id="9" name="Group 9"/>
          <p:cNvGrpSpPr/>
          <p:nvPr/>
        </p:nvGrpSpPr>
        <p:grpSpPr>
          <a:xfrm>
            <a:off x="0" y="9194778"/>
            <a:ext cx="7772400" cy="903510"/>
            <a:chOff x="0" y="0"/>
            <a:chExt cx="2988884" cy="369252"/>
          </a:xfrm>
          <a:solidFill>
            <a:schemeClr val="accent5">
              <a:lumMod val="75000"/>
            </a:schemeClr>
          </a:solidFill>
        </p:grpSpPr>
        <p:sp>
          <p:nvSpPr>
            <p:cNvPr id="10" name="Freeform 10"/>
            <p:cNvSpPr/>
            <p:nvPr/>
          </p:nvSpPr>
          <p:spPr>
            <a:xfrm>
              <a:off x="0" y="0"/>
              <a:ext cx="2988884" cy="369252"/>
            </a:xfrm>
            <a:custGeom>
              <a:avLst/>
              <a:gdLst/>
              <a:ahLst/>
              <a:cxnLst/>
              <a:rect l="l" t="t" r="r" b="b"/>
              <a:pathLst>
                <a:path w="2988884" h="369252">
                  <a:moveTo>
                    <a:pt x="0" y="0"/>
                  </a:moveTo>
                  <a:lnTo>
                    <a:pt x="2988884" y="0"/>
                  </a:lnTo>
                  <a:lnTo>
                    <a:pt x="2988884" y="369252"/>
                  </a:lnTo>
                  <a:lnTo>
                    <a:pt x="0" y="369252"/>
                  </a:lnTo>
                  <a:close/>
                </a:path>
              </a:pathLst>
            </a:custGeom>
            <a:grpFill/>
          </p:spPr>
          <p:txBody>
            <a:bodyPr/>
            <a:lstStyle/>
            <a:p>
              <a:endParaRPr lang="en-US"/>
            </a:p>
          </p:txBody>
        </p:sp>
        <p:sp>
          <p:nvSpPr>
            <p:cNvPr id="11" name="TextBox 11"/>
            <p:cNvSpPr txBox="1"/>
            <p:nvPr/>
          </p:nvSpPr>
          <p:spPr>
            <a:xfrm>
              <a:off x="0" y="-57150"/>
              <a:ext cx="2988884" cy="426402"/>
            </a:xfrm>
            <a:prstGeom prst="rect">
              <a:avLst/>
            </a:prstGeom>
            <a:grpFill/>
          </p:spPr>
          <p:txBody>
            <a:bodyPr lIns="47790" tIns="47790" rIns="47790" bIns="47790" rtlCol="0" anchor="ctr"/>
            <a:lstStyle/>
            <a:p>
              <a:pPr>
                <a:lnSpc>
                  <a:spcPts val="1505"/>
                </a:lnSpc>
              </a:pPr>
              <a:endParaRPr dirty="0"/>
            </a:p>
          </p:txBody>
        </p:sp>
      </p:grpSp>
      <p:sp>
        <p:nvSpPr>
          <p:cNvPr id="14" name="Freeform 14"/>
          <p:cNvSpPr/>
          <p:nvPr/>
        </p:nvSpPr>
        <p:spPr>
          <a:xfrm rot="-5400000" flipV="1">
            <a:off x="6732078" y="4388083"/>
            <a:ext cx="2970188" cy="1785825"/>
          </a:xfrm>
          <a:custGeom>
            <a:avLst/>
            <a:gdLst/>
            <a:ahLst/>
            <a:cxnLst/>
            <a:rect l="l" t="t" r="r" b="b"/>
            <a:pathLst>
              <a:path w="2970188" h="1785825">
                <a:moveTo>
                  <a:pt x="0" y="1785825"/>
                </a:moveTo>
                <a:lnTo>
                  <a:pt x="2970188" y="1785825"/>
                </a:lnTo>
                <a:lnTo>
                  <a:pt x="2970188" y="0"/>
                </a:lnTo>
                <a:lnTo>
                  <a:pt x="0" y="0"/>
                </a:lnTo>
                <a:lnTo>
                  <a:pt x="0" y="1785825"/>
                </a:lnTo>
                <a:close/>
              </a:path>
            </a:pathLst>
          </a:custGeom>
          <a:blipFill>
            <a:blip r:embed="rId5">
              <a:alphaModFix amt="50000"/>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grpSp>
        <p:nvGrpSpPr>
          <p:cNvPr id="15" name="Group 15"/>
          <p:cNvGrpSpPr/>
          <p:nvPr/>
        </p:nvGrpSpPr>
        <p:grpSpPr>
          <a:xfrm>
            <a:off x="322479" y="9020458"/>
            <a:ext cx="7039879" cy="1126037"/>
            <a:chOff x="-30363" y="-95250"/>
            <a:chExt cx="1121753" cy="300128"/>
          </a:xfrm>
        </p:grpSpPr>
        <p:sp>
          <p:nvSpPr>
            <p:cNvPr id="16" name="Freeform 16">
              <a:hlinkClick r:id="rId7" tooltip="https://www.englishconnect.org/quickreg-flyer.pdf"/>
            </p:cNvPr>
            <p:cNvSpPr/>
            <p:nvPr/>
          </p:nvSpPr>
          <p:spPr>
            <a:xfrm>
              <a:off x="-30363" y="-53673"/>
              <a:ext cx="1091390" cy="227067"/>
            </a:xfrm>
            <a:custGeom>
              <a:avLst/>
              <a:gdLst/>
              <a:ahLst/>
              <a:cxnLst/>
              <a:rect l="l" t="t" r="r" b="b"/>
              <a:pathLst>
                <a:path w="1091390" h="204878">
                  <a:moveTo>
                    <a:pt x="888190" y="0"/>
                  </a:moveTo>
                  <a:cubicBezTo>
                    <a:pt x="1000414" y="0"/>
                    <a:pt x="1091390" y="45863"/>
                    <a:pt x="1091390" y="102439"/>
                  </a:cubicBezTo>
                  <a:cubicBezTo>
                    <a:pt x="1091390" y="159014"/>
                    <a:pt x="1000414" y="204878"/>
                    <a:pt x="888190" y="204878"/>
                  </a:cubicBezTo>
                  <a:lnTo>
                    <a:pt x="203200" y="204878"/>
                  </a:lnTo>
                  <a:cubicBezTo>
                    <a:pt x="90976" y="204878"/>
                    <a:pt x="0" y="159014"/>
                    <a:pt x="0" y="102439"/>
                  </a:cubicBezTo>
                  <a:cubicBezTo>
                    <a:pt x="0" y="45863"/>
                    <a:pt x="90976" y="0"/>
                    <a:pt x="203200" y="0"/>
                  </a:cubicBezTo>
                  <a:close/>
                </a:path>
              </a:pathLst>
            </a:custGeom>
            <a:solidFill>
              <a:srgbClr val="EFF2F3"/>
            </a:solidFill>
          </p:spPr>
          <p:txBody>
            <a:bodyPr/>
            <a:lstStyle/>
            <a:p>
              <a:pPr algn="ctr"/>
              <a:r>
                <a:rPr lang="en-US" b="1" dirty="0">
                  <a:solidFill>
                    <a:srgbClr val="FF0000"/>
                  </a:solidFill>
                  <a:latin typeface="Arial Black" panose="020B0A04020102020204" pitchFamily="34" charset="0"/>
                </a:rPr>
                <a:t>REGISTRATION OPEN NOW</a:t>
              </a:r>
            </a:p>
            <a:p>
              <a:pPr algn="ctr"/>
              <a:r>
                <a:rPr lang="en-US" b="1" dirty="0">
                  <a:solidFill>
                    <a:srgbClr val="FF0000"/>
                  </a:solidFill>
                  <a:latin typeface="Arial Black" panose="020B0A04020102020204" pitchFamily="34" charset="0"/>
                </a:rPr>
                <a:t>Call for help in registration or come to the class </a:t>
              </a:r>
            </a:p>
            <a:p>
              <a:pPr algn="ctr"/>
              <a:r>
                <a:rPr lang="en-US" b="1" dirty="0">
                  <a:solidFill>
                    <a:srgbClr val="FF0000"/>
                  </a:solidFill>
                  <a:latin typeface="Arial Black" panose="020B0A04020102020204" pitchFamily="34" charset="0"/>
                </a:rPr>
                <a:t>and we will help you</a:t>
              </a:r>
            </a:p>
          </p:txBody>
        </p:sp>
        <p:sp>
          <p:nvSpPr>
            <p:cNvPr id="17" name="TextBox 17"/>
            <p:cNvSpPr txBox="1"/>
            <p:nvPr/>
          </p:nvSpPr>
          <p:spPr>
            <a:xfrm>
              <a:off x="0" y="-95250"/>
              <a:ext cx="1091390" cy="300128"/>
            </a:xfrm>
            <a:prstGeom prst="rect">
              <a:avLst/>
            </a:prstGeom>
          </p:spPr>
          <p:txBody>
            <a:bodyPr lIns="50800" tIns="50800" rIns="50800" bIns="50800" rtlCol="0" anchor="ctr"/>
            <a:lstStyle/>
            <a:p>
              <a:pPr algn="ctr">
                <a:lnSpc>
                  <a:spcPts val="2270"/>
                </a:lnSpc>
              </a:pPr>
              <a:endParaRPr/>
            </a:p>
          </p:txBody>
        </p:sp>
      </p:grpSp>
      <p:sp>
        <p:nvSpPr>
          <p:cNvPr id="18" name="Freeform 18"/>
          <p:cNvSpPr/>
          <p:nvPr/>
        </p:nvSpPr>
        <p:spPr>
          <a:xfrm rot="-5400000" flipV="1">
            <a:off x="6901015" y="4293751"/>
            <a:ext cx="3074162" cy="1848340"/>
          </a:xfrm>
          <a:custGeom>
            <a:avLst/>
            <a:gdLst/>
            <a:ahLst/>
            <a:cxnLst/>
            <a:rect l="l" t="t" r="r" b="b"/>
            <a:pathLst>
              <a:path w="3074162" h="1848340">
                <a:moveTo>
                  <a:pt x="0" y="1848339"/>
                </a:moveTo>
                <a:lnTo>
                  <a:pt x="3074162" y="1848339"/>
                </a:lnTo>
                <a:lnTo>
                  <a:pt x="3074162" y="0"/>
                </a:lnTo>
                <a:lnTo>
                  <a:pt x="0" y="0"/>
                </a:lnTo>
                <a:lnTo>
                  <a:pt x="0" y="1848339"/>
                </a:lnTo>
                <a:close/>
              </a:path>
            </a:pathLst>
          </a:custGeom>
          <a:blipFill>
            <a:blip r:embed="rId2">
              <a:alphaModFix amt="50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1" name="Freeform 21"/>
          <p:cNvSpPr/>
          <p:nvPr/>
        </p:nvSpPr>
        <p:spPr>
          <a:xfrm rot="-5400000" flipV="1">
            <a:off x="6770178" y="7357766"/>
            <a:ext cx="2970188" cy="1785825"/>
          </a:xfrm>
          <a:custGeom>
            <a:avLst/>
            <a:gdLst/>
            <a:ahLst/>
            <a:cxnLst/>
            <a:rect l="l" t="t" r="r" b="b"/>
            <a:pathLst>
              <a:path w="2970188" h="1785825">
                <a:moveTo>
                  <a:pt x="0" y="1785825"/>
                </a:moveTo>
                <a:lnTo>
                  <a:pt x="2970188" y="1785825"/>
                </a:lnTo>
                <a:lnTo>
                  <a:pt x="2970188" y="0"/>
                </a:lnTo>
                <a:lnTo>
                  <a:pt x="0" y="0"/>
                </a:lnTo>
                <a:lnTo>
                  <a:pt x="0" y="1785825"/>
                </a:lnTo>
                <a:close/>
              </a:path>
            </a:pathLst>
          </a:custGeom>
          <a:blipFill>
            <a:blip r:embed="rId5">
              <a:alphaModFix amt="50000"/>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22" name="Freeform 22"/>
          <p:cNvSpPr/>
          <p:nvPr/>
        </p:nvSpPr>
        <p:spPr>
          <a:xfrm rot="-5400000" flipV="1">
            <a:off x="6939115" y="7263434"/>
            <a:ext cx="3074162" cy="1848340"/>
          </a:xfrm>
          <a:custGeom>
            <a:avLst/>
            <a:gdLst/>
            <a:ahLst/>
            <a:cxnLst/>
            <a:rect l="l" t="t" r="r" b="b"/>
            <a:pathLst>
              <a:path w="3074162" h="1848340">
                <a:moveTo>
                  <a:pt x="0" y="1848340"/>
                </a:moveTo>
                <a:lnTo>
                  <a:pt x="3074162" y="1848340"/>
                </a:lnTo>
                <a:lnTo>
                  <a:pt x="3074162" y="0"/>
                </a:lnTo>
                <a:lnTo>
                  <a:pt x="0" y="0"/>
                </a:lnTo>
                <a:lnTo>
                  <a:pt x="0" y="1848340"/>
                </a:lnTo>
                <a:close/>
              </a:path>
            </a:pathLst>
          </a:custGeom>
          <a:blipFill>
            <a:blip r:embed="rId2">
              <a:alphaModFix amt="50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4" name="Freeform 24"/>
          <p:cNvSpPr/>
          <p:nvPr/>
        </p:nvSpPr>
        <p:spPr>
          <a:xfrm>
            <a:off x="811156" y="4186040"/>
            <a:ext cx="891441" cy="69087"/>
          </a:xfrm>
          <a:custGeom>
            <a:avLst/>
            <a:gdLst/>
            <a:ahLst/>
            <a:cxnLst/>
            <a:rect l="l" t="t" r="r" b="b"/>
            <a:pathLst>
              <a:path w="891441" h="69087">
                <a:moveTo>
                  <a:pt x="0" y="0"/>
                </a:moveTo>
                <a:lnTo>
                  <a:pt x="891440" y="0"/>
                </a:lnTo>
                <a:lnTo>
                  <a:pt x="891440" y="69087"/>
                </a:lnTo>
                <a:lnTo>
                  <a:pt x="0" y="690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a:off x="2067096" y="4186040"/>
            <a:ext cx="949125" cy="73557"/>
          </a:xfrm>
          <a:custGeom>
            <a:avLst/>
            <a:gdLst/>
            <a:ahLst/>
            <a:cxnLst/>
            <a:rect l="l" t="t" r="r" b="b"/>
            <a:pathLst>
              <a:path w="949125" h="73557">
                <a:moveTo>
                  <a:pt x="0" y="0"/>
                </a:moveTo>
                <a:lnTo>
                  <a:pt x="949124" y="0"/>
                </a:lnTo>
                <a:lnTo>
                  <a:pt x="949124" y="73557"/>
                </a:lnTo>
                <a:lnTo>
                  <a:pt x="0" y="735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TextBox 33"/>
          <p:cNvSpPr txBox="1"/>
          <p:nvPr/>
        </p:nvSpPr>
        <p:spPr>
          <a:xfrm>
            <a:off x="4876440" y="4809452"/>
            <a:ext cx="2513021" cy="1155445"/>
          </a:xfrm>
          <a:prstGeom prst="rect">
            <a:avLst/>
          </a:prstGeom>
        </p:spPr>
        <p:txBody>
          <a:bodyPr lIns="0" tIns="0" rIns="0" bIns="0" rtlCol="0" anchor="t">
            <a:spAutoFit/>
          </a:bodyPr>
          <a:lstStyle/>
          <a:p>
            <a:pPr>
              <a:lnSpc>
                <a:spcPts val="1325"/>
              </a:lnSpc>
              <a:spcBef>
                <a:spcPct val="0"/>
              </a:spcBef>
            </a:pPr>
            <a:r>
              <a:rPr lang="en-US" sz="946" dirty="0">
                <a:solidFill>
                  <a:srgbClr val="0F2939"/>
                </a:solidFill>
                <a:latin typeface="Neue Einstellung"/>
                <a:ea typeface="Neue Einstellung"/>
                <a:cs typeface="Neue Einstellung"/>
                <a:sym typeface="Neue Einstellung"/>
              </a:rPr>
              <a:t>This group will help you learn spiritual and practical skills to help each of us better care for our body, mind, emotions, and relationships. Time. date and location listed are initial class only. Best time for the group will be determined by the group.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algn="l">
              <a:lnSpc>
                <a:spcPts val="1325"/>
              </a:lnSpc>
              <a:spcBef>
                <a:spcPct val="0"/>
              </a:spcBef>
            </a:pPr>
            <a:endParaRPr lang="en-US" sz="946" dirty="0">
              <a:solidFill>
                <a:srgbClr val="0F2939"/>
              </a:solidFill>
              <a:latin typeface="Neue Einstellung"/>
              <a:ea typeface="Neue Einstellung"/>
              <a:cs typeface="Neue Einstellung"/>
              <a:sym typeface="Neue Einstellung"/>
            </a:endParaRPr>
          </a:p>
        </p:txBody>
      </p:sp>
      <p:sp>
        <p:nvSpPr>
          <p:cNvPr id="34" name="TextBox 34"/>
          <p:cNvSpPr txBox="1"/>
          <p:nvPr/>
        </p:nvSpPr>
        <p:spPr>
          <a:xfrm>
            <a:off x="4884499" y="4298624"/>
            <a:ext cx="2422922" cy="423193"/>
          </a:xfrm>
          <a:prstGeom prst="rect">
            <a:avLst/>
          </a:prstGeom>
        </p:spPr>
        <p:txBody>
          <a:bodyPr lIns="0" tIns="0" rIns="0" bIns="0" rtlCol="0" anchor="t">
            <a:spAutoFit/>
          </a:bodyPr>
          <a:lstStyle/>
          <a:p>
            <a:pPr algn="l">
              <a:lnSpc>
                <a:spcPts val="1052"/>
              </a:lnSpc>
            </a:pPr>
            <a:r>
              <a:rPr lang="en-US" sz="1032" b="1" dirty="0">
                <a:solidFill>
                  <a:srgbClr val="0F2939"/>
                </a:solidFill>
                <a:latin typeface="Neue Einstellung Bold"/>
                <a:ea typeface="Neue Einstellung Bold"/>
                <a:cs typeface="Neue Einstellung Bold"/>
                <a:sym typeface="Neue Einstellung Bold"/>
              </a:rPr>
              <a:t>Emotional Resilience  (10 classes)              </a:t>
            </a:r>
            <a:r>
              <a:rPr lang="en-US" sz="1032" b="1" dirty="0">
                <a:solidFill>
                  <a:schemeClr val="tx2"/>
                </a:solidFill>
                <a:latin typeface="Neue Einstellung Bold"/>
                <a:ea typeface="Neue Einstellung Bold"/>
                <a:cs typeface="Neue Einstellung Bold"/>
                <a:sym typeface="Neue Einstellung Bold"/>
              </a:rPr>
              <a:t>North Stake  155 N. 200 W</a:t>
            </a:r>
            <a:r>
              <a:rPr lang="en-US" sz="1032" b="1" dirty="0">
                <a:solidFill>
                  <a:srgbClr val="0F2939"/>
                </a:solidFill>
                <a:latin typeface="Neue Einstellung Bold"/>
                <a:ea typeface="Neue Einstellung Bold"/>
                <a:cs typeface="Neue Einstellung Bold"/>
                <a:sym typeface="Neue Einstellung Bold"/>
              </a:rPr>
              <a:t>. </a:t>
            </a:r>
            <a:r>
              <a:rPr lang="en-US" sz="1032" b="1" dirty="0">
                <a:solidFill>
                  <a:srgbClr val="3B687D"/>
                </a:solidFill>
                <a:latin typeface="Neue Einstellung Bold"/>
                <a:ea typeface="Neue Einstellung Bold"/>
                <a:cs typeface="Neue Einstellung Bold"/>
                <a:sym typeface="Neue Einstellung Bold"/>
              </a:rPr>
              <a:t> </a:t>
            </a:r>
            <a:r>
              <a:rPr lang="en-US" sz="1032" dirty="0">
                <a:solidFill>
                  <a:srgbClr val="3B687D"/>
                </a:solidFill>
                <a:latin typeface="Neue Einstellung"/>
                <a:ea typeface="Neue Einstellung"/>
                <a:cs typeface="Neue Einstellung"/>
                <a:sym typeface="Neue Einstellung"/>
              </a:rPr>
              <a:t> </a:t>
            </a:r>
          </a:p>
          <a:p>
            <a:pPr algn="l">
              <a:lnSpc>
                <a:spcPts val="1052"/>
              </a:lnSpc>
            </a:pPr>
            <a:r>
              <a:rPr lang="en-US" sz="1032" dirty="0">
                <a:solidFill>
                  <a:srgbClr val="3B687D"/>
                </a:solidFill>
                <a:latin typeface="Neue Einstellung"/>
                <a:ea typeface="Neue Einstellung"/>
                <a:cs typeface="Neue Einstellung"/>
                <a:sym typeface="Neue Einstellung"/>
              </a:rPr>
              <a:t>Sunday Sep. 7 | 7:00pm</a:t>
            </a:r>
          </a:p>
        </p:txBody>
      </p:sp>
      <p:sp>
        <p:nvSpPr>
          <p:cNvPr id="35" name="TextBox 35"/>
          <p:cNvSpPr txBox="1"/>
          <p:nvPr/>
        </p:nvSpPr>
        <p:spPr>
          <a:xfrm>
            <a:off x="4833187" y="3064233"/>
            <a:ext cx="2909535" cy="496443"/>
          </a:xfrm>
          <a:prstGeom prst="rect">
            <a:avLst/>
          </a:prstGeom>
        </p:spPr>
        <p:txBody>
          <a:bodyPr lIns="0" tIns="0" rIns="0" bIns="0" rtlCol="0" anchor="t">
            <a:spAutoFit/>
          </a:bodyPr>
          <a:lstStyle/>
          <a:p>
            <a:pPr algn="ctr">
              <a:lnSpc>
                <a:spcPts val="1926"/>
              </a:lnSpc>
            </a:pPr>
            <a:r>
              <a:rPr lang="en-US" sz="1800" dirty="0">
                <a:solidFill>
                  <a:srgbClr val="FFFFFF"/>
                </a:solidFill>
                <a:latin typeface="Lato 1"/>
                <a:ea typeface="Lato 1"/>
                <a:cs typeface="Lato 1"/>
                <a:sym typeface="Lato 1"/>
              </a:rPr>
              <a:t>Register Now!!</a:t>
            </a:r>
          </a:p>
          <a:p>
            <a:pPr algn="ctr">
              <a:lnSpc>
                <a:spcPts val="1926"/>
              </a:lnSpc>
            </a:pPr>
            <a:r>
              <a:rPr lang="en-US" sz="1800" dirty="0">
                <a:solidFill>
                  <a:srgbClr val="FFFFFF"/>
                </a:solidFill>
                <a:latin typeface="Lato 1"/>
                <a:ea typeface="Lato 1"/>
                <a:cs typeface="Lato 1"/>
                <a:sym typeface="Lato 1"/>
              </a:rPr>
              <a:t>Classes begin in September</a:t>
            </a:r>
          </a:p>
        </p:txBody>
      </p:sp>
      <p:sp>
        <p:nvSpPr>
          <p:cNvPr id="40" name="TextBox 40"/>
          <p:cNvSpPr txBox="1"/>
          <p:nvPr/>
        </p:nvSpPr>
        <p:spPr>
          <a:xfrm>
            <a:off x="176054" y="1866231"/>
            <a:ext cx="4746167" cy="1822102"/>
          </a:xfrm>
          <a:prstGeom prst="rect">
            <a:avLst/>
          </a:prstGeom>
        </p:spPr>
        <p:txBody>
          <a:bodyPr wrap="square" lIns="0" tIns="0" rIns="0" bIns="0" rtlCol="0" anchor="t">
            <a:spAutoFit/>
          </a:bodyPr>
          <a:lstStyle/>
          <a:p>
            <a:pPr algn="l">
              <a:lnSpc>
                <a:spcPts val="1317"/>
              </a:lnSpc>
            </a:pPr>
            <a:r>
              <a:rPr lang="en-US" sz="940" dirty="0">
                <a:solidFill>
                  <a:srgbClr val="FFFFFF"/>
                </a:solidFill>
                <a:latin typeface="Neue Einstellung"/>
                <a:ea typeface="Neue Einstellung"/>
                <a:cs typeface="Neue Einstellung"/>
                <a:sym typeface="Neue Einstellung"/>
              </a:rPr>
              <a:t>The purpose of becoming spiritually and temporally self-reliant is to better serve the Lord and care for others. The Savior invites us all to act, to stand independent, and to become as He is. He will help us. He has promised: “It is my purpose to provide for my saints, for all things are mine. But it must needs be done in mine own way.” His way includes learning and living the principles of self-reliance—“the ability, commitment, and effort to provide the necessities of life for self and family.”</a:t>
            </a:r>
          </a:p>
          <a:p>
            <a:pPr algn="l">
              <a:lnSpc>
                <a:spcPts val="1317"/>
              </a:lnSpc>
            </a:pPr>
            <a:endParaRPr lang="en-US" sz="940" dirty="0">
              <a:solidFill>
                <a:srgbClr val="FFFFFF"/>
              </a:solidFill>
              <a:latin typeface="Neue Einstellung"/>
              <a:ea typeface="Neue Einstellung"/>
              <a:cs typeface="Neue Einstellung"/>
              <a:sym typeface="Neue Einstellung"/>
            </a:endParaRPr>
          </a:p>
          <a:p>
            <a:pPr algn="l">
              <a:lnSpc>
                <a:spcPts val="1317"/>
              </a:lnSpc>
            </a:pPr>
            <a:r>
              <a:rPr lang="en-US" sz="940" dirty="0">
                <a:solidFill>
                  <a:srgbClr val="FFFFFF"/>
                </a:solidFill>
                <a:latin typeface="Neue Einstellung"/>
                <a:ea typeface="Neue Einstellung"/>
                <a:cs typeface="Neue Einstellung"/>
                <a:sym typeface="Neue Einstellung"/>
              </a:rPr>
              <a:t>In the initiative, much of the work takes place in small groups that combine spiritual principles with practical skills. Groups are focused on one of four areas: employment, education, personal finances, or starting and growing a business.</a:t>
            </a:r>
          </a:p>
          <a:p>
            <a:pPr marL="0" lvl="0" indent="0" algn="l">
              <a:lnSpc>
                <a:spcPts val="1317"/>
              </a:lnSpc>
              <a:spcBef>
                <a:spcPct val="0"/>
              </a:spcBef>
            </a:pPr>
            <a:endParaRPr lang="en-US" sz="940" dirty="0">
              <a:solidFill>
                <a:srgbClr val="FFFFFF"/>
              </a:solidFill>
              <a:latin typeface="Neue Einstellung"/>
              <a:ea typeface="Neue Einstellung"/>
              <a:cs typeface="Neue Einstellung"/>
              <a:sym typeface="Neue Einstellung"/>
            </a:endParaRPr>
          </a:p>
        </p:txBody>
      </p:sp>
      <p:sp>
        <p:nvSpPr>
          <p:cNvPr id="41" name="TextBox 41"/>
          <p:cNvSpPr txBox="1"/>
          <p:nvPr/>
        </p:nvSpPr>
        <p:spPr>
          <a:xfrm>
            <a:off x="322479" y="1571721"/>
            <a:ext cx="3400248" cy="281262"/>
          </a:xfrm>
          <a:prstGeom prst="rect">
            <a:avLst/>
          </a:prstGeom>
        </p:spPr>
        <p:txBody>
          <a:bodyPr lIns="0" tIns="0" rIns="0" bIns="0" rtlCol="0" anchor="t">
            <a:spAutoFit/>
          </a:bodyPr>
          <a:lstStyle/>
          <a:p>
            <a:pPr marL="0" lvl="0" indent="0" algn="l">
              <a:lnSpc>
                <a:spcPts val="2370"/>
              </a:lnSpc>
              <a:spcBef>
                <a:spcPct val="0"/>
              </a:spcBef>
            </a:pPr>
            <a:r>
              <a:rPr lang="en-US" sz="1693" b="1" dirty="0">
                <a:solidFill>
                  <a:srgbClr val="EFF2F3"/>
                </a:solidFill>
                <a:latin typeface="Neue Einstellung Bold"/>
                <a:ea typeface="Neue Einstellung Bold"/>
                <a:cs typeface="Neue Einstellung Bold"/>
                <a:sym typeface="Neue Einstellung Bold"/>
              </a:rPr>
              <a:t>Self Reliance Initiative Purpose:</a:t>
            </a:r>
          </a:p>
        </p:txBody>
      </p:sp>
      <p:sp>
        <p:nvSpPr>
          <p:cNvPr id="42" name="TextBox 42"/>
          <p:cNvSpPr txBox="1"/>
          <p:nvPr/>
        </p:nvSpPr>
        <p:spPr>
          <a:xfrm>
            <a:off x="656018" y="7960744"/>
            <a:ext cx="6515788" cy="288284"/>
          </a:xfrm>
          <a:prstGeom prst="rect">
            <a:avLst/>
          </a:prstGeom>
        </p:spPr>
        <p:txBody>
          <a:bodyPr wrap="square" lIns="0" tIns="0" rIns="0" bIns="0" rtlCol="0" anchor="t">
            <a:spAutoFit/>
          </a:bodyPr>
          <a:lstStyle/>
          <a:p>
            <a:pPr marL="0" lvl="0" indent="0" algn="ctr">
              <a:lnSpc>
                <a:spcPts val="2370"/>
              </a:lnSpc>
              <a:spcBef>
                <a:spcPct val="0"/>
              </a:spcBef>
            </a:pPr>
            <a:r>
              <a:rPr lang="en-US" sz="1693" b="1" dirty="0">
                <a:solidFill>
                  <a:srgbClr val="3B687D"/>
                </a:solidFill>
                <a:latin typeface="Neue Einstellung Bold"/>
                <a:ea typeface="Neue Einstellung Bold"/>
                <a:cs typeface="Neue Einstellung Bold"/>
                <a:sym typeface="Neue Einstellung Bold"/>
              </a:rPr>
              <a:t>For more information contact:</a:t>
            </a:r>
          </a:p>
        </p:txBody>
      </p:sp>
      <p:sp>
        <p:nvSpPr>
          <p:cNvPr id="43" name="TextBox 43"/>
          <p:cNvSpPr txBox="1"/>
          <p:nvPr/>
        </p:nvSpPr>
        <p:spPr>
          <a:xfrm>
            <a:off x="176054" y="757188"/>
            <a:ext cx="5181600" cy="1084784"/>
          </a:xfrm>
          <a:prstGeom prst="rect">
            <a:avLst/>
          </a:prstGeom>
        </p:spPr>
        <p:txBody>
          <a:bodyPr wrap="square" lIns="0" tIns="0" rIns="0" bIns="0" rtlCol="0" anchor="t">
            <a:spAutoFit/>
          </a:bodyPr>
          <a:lstStyle/>
          <a:p>
            <a:pPr algn="l">
              <a:lnSpc>
                <a:spcPts val="3241"/>
              </a:lnSpc>
            </a:pPr>
            <a:r>
              <a:rPr lang="en-US" sz="2400" b="1" dirty="0">
                <a:solidFill>
                  <a:schemeClr val="accent1">
                    <a:lumMod val="50000"/>
                  </a:schemeClr>
                </a:solidFill>
                <a:latin typeface="Neue Einstellung Bold"/>
                <a:ea typeface="Neue Einstellung Bold"/>
                <a:cs typeface="Neue Einstellung Bold"/>
                <a:sym typeface="Neue Einstellung Bold"/>
              </a:rPr>
              <a:t>FRANKLIN COUNTY STAKES</a:t>
            </a:r>
          </a:p>
          <a:p>
            <a:pPr algn="l">
              <a:lnSpc>
                <a:spcPts val="1091"/>
              </a:lnSpc>
            </a:pPr>
            <a:endParaRPr lang="en-US" sz="2400" b="1" dirty="0">
              <a:solidFill>
                <a:srgbClr val="A0BECB"/>
              </a:solidFill>
              <a:latin typeface="Neue Einstellung Bold"/>
              <a:ea typeface="Neue Einstellung Bold"/>
              <a:cs typeface="Neue Einstellung Bold"/>
              <a:sym typeface="Neue Einstellung Bold"/>
            </a:endParaRPr>
          </a:p>
          <a:p>
            <a:pPr algn="l">
              <a:lnSpc>
                <a:spcPts val="2291"/>
              </a:lnSpc>
            </a:pPr>
            <a:r>
              <a:rPr lang="en-US" sz="2400" b="1" dirty="0">
                <a:solidFill>
                  <a:srgbClr val="FFFFFF"/>
                </a:solidFill>
                <a:latin typeface="Neue Einstellung Bold"/>
                <a:ea typeface="Neue Einstellung Bold"/>
                <a:cs typeface="Neue Einstellung Bold"/>
                <a:sym typeface="Neue Einstellung Bold"/>
              </a:rPr>
              <a:t>SELF RELIANCE OPPORTUNITIES</a:t>
            </a:r>
          </a:p>
          <a:p>
            <a:pPr marL="0" lvl="0" indent="0" algn="l">
              <a:lnSpc>
                <a:spcPts val="1612"/>
              </a:lnSpc>
            </a:pPr>
            <a:endParaRPr lang="en-US" sz="2490" b="1" dirty="0">
              <a:solidFill>
                <a:srgbClr val="FFFFFF"/>
              </a:solidFill>
              <a:latin typeface="Neue Einstellung Bold"/>
              <a:ea typeface="Neue Einstellung Bold"/>
              <a:cs typeface="Neue Einstellung Bold"/>
              <a:sym typeface="Neue Einstellung Bold"/>
            </a:endParaRPr>
          </a:p>
        </p:txBody>
      </p:sp>
      <p:grpSp>
        <p:nvGrpSpPr>
          <p:cNvPr id="19" name="Group 18">
            <a:extLst>
              <a:ext uri="{FF2B5EF4-FFF2-40B4-BE49-F238E27FC236}">
                <a16:creationId xmlns:a16="http://schemas.microsoft.com/office/drawing/2014/main" id="{4E8D03CD-AABE-DE8E-BD80-076298930AD9}"/>
              </a:ext>
            </a:extLst>
          </p:cNvPr>
          <p:cNvGrpSpPr/>
          <p:nvPr/>
        </p:nvGrpSpPr>
        <p:grpSpPr>
          <a:xfrm>
            <a:off x="1035280" y="8250010"/>
            <a:ext cx="5788708" cy="756723"/>
            <a:chOff x="1428029" y="8280069"/>
            <a:chExt cx="5788708" cy="756723"/>
          </a:xfrm>
        </p:grpSpPr>
        <p:sp>
          <p:nvSpPr>
            <p:cNvPr id="44" name="TextBox 44"/>
            <p:cNvSpPr txBox="1"/>
            <p:nvPr/>
          </p:nvSpPr>
          <p:spPr>
            <a:xfrm>
              <a:off x="1428029" y="8689412"/>
              <a:ext cx="2395030" cy="337062"/>
            </a:xfrm>
            <a:prstGeom prst="rect">
              <a:avLst/>
            </a:prstGeom>
          </p:spPr>
          <p:txBody>
            <a:bodyPr lIns="0" tIns="0" rIns="0" bIns="0" rtlCol="0" anchor="t">
              <a:spAutoFit/>
            </a:bodyPr>
            <a:lstStyle/>
            <a:p>
              <a:pPr algn="l">
                <a:lnSpc>
                  <a:spcPts val="1546"/>
                </a:lnSpc>
              </a:pPr>
              <a:r>
                <a:rPr lang="en-US" sz="1217" b="1" dirty="0">
                  <a:solidFill>
                    <a:srgbClr val="0F2939"/>
                  </a:solidFill>
                  <a:latin typeface="Neue Einstellung Bold"/>
                  <a:ea typeface="Neue Einstellung Bold"/>
                  <a:cs typeface="Neue Einstellung Bold"/>
                  <a:sym typeface="Neue Einstellung Bold"/>
                </a:rPr>
                <a:t>Preston Idaho East Stake</a:t>
              </a:r>
            </a:p>
            <a:p>
              <a:pPr algn="l">
                <a:lnSpc>
                  <a:spcPts val="1165"/>
                </a:lnSpc>
              </a:pPr>
              <a:r>
                <a:rPr lang="en-US" sz="917" dirty="0">
                  <a:solidFill>
                    <a:srgbClr val="0F2939"/>
                  </a:solidFill>
                  <a:latin typeface="Neue Einstellung"/>
                  <a:ea typeface="Neue Einstellung"/>
                  <a:cs typeface="Neue Einstellung"/>
                  <a:sym typeface="Neue Einstellung"/>
                </a:rPr>
                <a:t>Trish Checketts 208-317-4782</a:t>
              </a:r>
            </a:p>
          </p:txBody>
        </p:sp>
        <p:sp>
          <p:nvSpPr>
            <p:cNvPr id="45" name="TextBox 45"/>
            <p:cNvSpPr txBox="1"/>
            <p:nvPr/>
          </p:nvSpPr>
          <p:spPr>
            <a:xfrm>
              <a:off x="4801832" y="8291250"/>
              <a:ext cx="2395030" cy="337062"/>
            </a:xfrm>
            <a:prstGeom prst="rect">
              <a:avLst/>
            </a:prstGeom>
          </p:spPr>
          <p:txBody>
            <a:bodyPr lIns="0" tIns="0" rIns="0" bIns="0" rtlCol="0" anchor="t">
              <a:spAutoFit/>
            </a:bodyPr>
            <a:lstStyle/>
            <a:p>
              <a:pPr algn="l">
                <a:lnSpc>
                  <a:spcPts val="1546"/>
                </a:lnSpc>
              </a:pPr>
              <a:r>
                <a:rPr lang="en-US" sz="1217" b="1" dirty="0">
                  <a:solidFill>
                    <a:srgbClr val="0F2939"/>
                  </a:solidFill>
                  <a:latin typeface="Neue Einstellung Bold"/>
                  <a:ea typeface="Neue Einstellung Bold"/>
                  <a:cs typeface="Neue Einstellung Bold"/>
                  <a:sym typeface="Neue Einstellung Bold"/>
                </a:rPr>
                <a:t>Preston Idaho North Stake</a:t>
              </a:r>
            </a:p>
            <a:p>
              <a:pPr algn="l">
                <a:lnSpc>
                  <a:spcPts val="1165"/>
                </a:lnSpc>
              </a:pPr>
              <a:r>
                <a:rPr lang="en-US" sz="917" dirty="0">
                  <a:solidFill>
                    <a:srgbClr val="0F2939"/>
                  </a:solidFill>
                  <a:latin typeface="Neue Einstellung"/>
                  <a:ea typeface="Neue Einstellung"/>
                  <a:cs typeface="Neue Einstellung"/>
                  <a:sym typeface="Neue Einstellung"/>
                </a:rPr>
                <a:t>Calvin &amp; Cathy Winward 208-847-5062</a:t>
              </a:r>
            </a:p>
          </p:txBody>
        </p:sp>
        <p:sp>
          <p:nvSpPr>
            <p:cNvPr id="46" name="TextBox 46"/>
            <p:cNvSpPr txBox="1"/>
            <p:nvPr/>
          </p:nvSpPr>
          <p:spPr>
            <a:xfrm>
              <a:off x="1447311" y="8280069"/>
              <a:ext cx="2395030" cy="337062"/>
            </a:xfrm>
            <a:prstGeom prst="rect">
              <a:avLst/>
            </a:prstGeom>
          </p:spPr>
          <p:txBody>
            <a:bodyPr lIns="0" tIns="0" rIns="0" bIns="0" rtlCol="0" anchor="t">
              <a:spAutoFit/>
            </a:bodyPr>
            <a:lstStyle/>
            <a:p>
              <a:pPr algn="l">
                <a:lnSpc>
                  <a:spcPts val="1546"/>
                </a:lnSpc>
              </a:pPr>
              <a:r>
                <a:rPr lang="en-US" sz="1217" b="1" dirty="0">
                  <a:solidFill>
                    <a:srgbClr val="0F2939"/>
                  </a:solidFill>
                  <a:latin typeface="Neue Einstellung Bold"/>
                  <a:ea typeface="Neue Einstellung Bold"/>
                  <a:cs typeface="Neue Einstellung Bold"/>
                  <a:sym typeface="Neue Einstellung Bold"/>
                </a:rPr>
                <a:t>Preston Idaho South Stake</a:t>
              </a:r>
            </a:p>
            <a:p>
              <a:pPr algn="l">
                <a:lnSpc>
                  <a:spcPts val="1165"/>
                </a:lnSpc>
              </a:pPr>
              <a:r>
                <a:rPr lang="en-US" sz="917" dirty="0">
                  <a:solidFill>
                    <a:srgbClr val="0F2939"/>
                  </a:solidFill>
                  <a:latin typeface="Neue Einstellung"/>
                  <a:ea typeface="Neue Einstellung"/>
                  <a:cs typeface="Neue Einstellung"/>
                  <a:sym typeface="Neue Einstellung"/>
                </a:rPr>
                <a:t>Val &amp; Marilyn Jensen 208-220-6167</a:t>
              </a:r>
            </a:p>
          </p:txBody>
        </p:sp>
        <p:sp>
          <p:nvSpPr>
            <p:cNvPr id="47" name="TextBox 47"/>
            <p:cNvSpPr txBox="1"/>
            <p:nvPr/>
          </p:nvSpPr>
          <p:spPr>
            <a:xfrm>
              <a:off x="4821707" y="8658868"/>
              <a:ext cx="2395030" cy="377924"/>
            </a:xfrm>
            <a:prstGeom prst="rect">
              <a:avLst/>
            </a:prstGeom>
          </p:spPr>
          <p:txBody>
            <a:bodyPr lIns="0" tIns="0" rIns="0" bIns="0" rtlCol="0" anchor="t">
              <a:spAutoFit/>
            </a:bodyPr>
            <a:lstStyle/>
            <a:p>
              <a:pPr algn="l">
                <a:lnSpc>
                  <a:spcPts val="1546"/>
                </a:lnSpc>
              </a:pPr>
              <a:r>
                <a:rPr lang="en-US" sz="1217" b="1" dirty="0">
                  <a:solidFill>
                    <a:srgbClr val="0F2939"/>
                  </a:solidFill>
                  <a:latin typeface="Neue Einstellung Bold"/>
                  <a:ea typeface="Neue Einstellung Bold"/>
                  <a:cs typeface="Neue Einstellung Bold"/>
                  <a:sym typeface="Neue Einstellung Bold"/>
                </a:rPr>
                <a:t>Franklin Stake</a:t>
              </a:r>
            </a:p>
            <a:p>
              <a:pPr algn="l">
                <a:lnSpc>
                  <a:spcPts val="1546"/>
                </a:lnSpc>
              </a:pPr>
              <a:r>
                <a:rPr lang="en-US" sz="1217" dirty="0">
                  <a:solidFill>
                    <a:srgbClr val="0F2939"/>
                  </a:solidFill>
                  <a:latin typeface="Neue Einstellung" panose="020B0604020202020204" charset="0"/>
                  <a:ea typeface="Neue Einstellung Bold"/>
                  <a:cs typeface="Neue Einstellung Bold"/>
                  <a:sym typeface="Neue Einstellung Bold"/>
                </a:rPr>
                <a:t>Dennis Sessions 208-681-3788</a:t>
              </a:r>
            </a:p>
          </p:txBody>
        </p:sp>
      </p:grpSp>
      <p:sp>
        <p:nvSpPr>
          <p:cNvPr id="50" name="TextBox 50"/>
          <p:cNvSpPr txBox="1"/>
          <p:nvPr/>
        </p:nvSpPr>
        <p:spPr>
          <a:xfrm>
            <a:off x="1177879" y="4321784"/>
            <a:ext cx="2544848" cy="491353"/>
          </a:xfrm>
          <a:prstGeom prst="rect">
            <a:avLst/>
          </a:prstGeom>
        </p:spPr>
        <p:txBody>
          <a:bodyPr wrap="square" lIns="0" tIns="0" rIns="0" bIns="0" rtlCol="0" anchor="t">
            <a:spAutoFit/>
          </a:bodyPr>
          <a:lstStyle/>
          <a:p>
            <a:pPr>
              <a:lnSpc>
                <a:spcPts val="1279"/>
              </a:lnSpc>
            </a:pPr>
            <a:r>
              <a:rPr lang="en-US" sz="1032" dirty="0">
                <a:solidFill>
                  <a:srgbClr val="0F2939"/>
                </a:solidFill>
                <a:latin typeface="Neue Einstellung Bold" panose="020B0604020202020204" charset="0"/>
                <a:sym typeface="Neue Einstellung"/>
              </a:rPr>
              <a:t>P</a:t>
            </a:r>
            <a:r>
              <a:rPr lang="en-US" sz="1030" dirty="0">
                <a:latin typeface="Neue Einstellung Bold" panose="020B0604020202020204" charset="0"/>
              </a:rPr>
              <a:t>ersonal Finances (12 classes)</a:t>
            </a:r>
            <a:endParaRPr lang="en-US" sz="1032" b="1" dirty="0">
              <a:solidFill>
                <a:srgbClr val="0F2939"/>
              </a:solidFill>
              <a:latin typeface="Neue Einstellung Bold"/>
              <a:ea typeface="Neue Einstellung Bold"/>
              <a:cs typeface="Neue Einstellung Bold"/>
              <a:sym typeface="Neue Einstellung Bold"/>
            </a:endParaRPr>
          </a:p>
          <a:p>
            <a:pPr algn="l">
              <a:lnSpc>
                <a:spcPts val="1279"/>
              </a:lnSpc>
            </a:pPr>
            <a:r>
              <a:rPr lang="en-US" sz="1050" b="1" dirty="0">
                <a:solidFill>
                  <a:schemeClr val="tx2"/>
                </a:solidFill>
                <a:latin typeface="Neue Einstellung Bold"/>
                <a:ea typeface="Neue Einstellung Bold"/>
                <a:cs typeface="Neue Einstellung Bold"/>
                <a:sym typeface="Neue Einstellung Bold"/>
              </a:rPr>
              <a:t>South Stake 55 E. 100 S.  </a:t>
            </a:r>
            <a:endParaRPr lang="en-US" sz="1050" dirty="0">
              <a:solidFill>
                <a:schemeClr val="tx2"/>
              </a:solidFill>
              <a:latin typeface="Neue Einstellung"/>
              <a:ea typeface="Neue Einstellung"/>
              <a:cs typeface="Neue Einstellung"/>
              <a:sym typeface="Neue Einstellung"/>
            </a:endParaRPr>
          </a:p>
          <a:p>
            <a:pPr algn="l">
              <a:lnSpc>
                <a:spcPts val="1279"/>
              </a:lnSpc>
            </a:pPr>
            <a:r>
              <a:rPr lang="en-US" sz="1032" dirty="0">
                <a:solidFill>
                  <a:srgbClr val="3B687D"/>
                </a:solidFill>
                <a:latin typeface="Neue Einstellung"/>
                <a:ea typeface="Neue Einstellung"/>
                <a:cs typeface="Neue Einstellung"/>
                <a:sym typeface="Neue Einstellung"/>
              </a:rPr>
              <a:t> Sunday Sep. 7 | 7:00pm</a:t>
            </a:r>
          </a:p>
        </p:txBody>
      </p:sp>
      <p:sp>
        <p:nvSpPr>
          <p:cNvPr id="59" name="TextBox 59"/>
          <p:cNvSpPr txBox="1"/>
          <p:nvPr/>
        </p:nvSpPr>
        <p:spPr>
          <a:xfrm>
            <a:off x="764546" y="3784551"/>
            <a:ext cx="6155590" cy="363389"/>
          </a:xfrm>
          <a:prstGeom prst="rect">
            <a:avLst/>
          </a:prstGeom>
        </p:spPr>
        <p:txBody>
          <a:bodyPr lIns="0" tIns="0" rIns="0" bIns="0" rtlCol="0" anchor="t">
            <a:spAutoFit/>
          </a:bodyPr>
          <a:lstStyle/>
          <a:p>
            <a:pPr marL="0" lvl="0" indent="0" algn="l">
              <a:lnSpc>
                <a:spcPts val="3070"/>
              </a:lnSpc>
              <a:spcBef>
                <a:spcPct val="0"/>
              </a:spcBef>
            </a:pPr>
            <a:r>
              <a:rPr lang="en-US" sz="2193" b="1">
                <a:solidFill>
                  <a:srgbClr val="0E3547"/>
                </a:solidFill>
                <a:latin typeface="Neue Einstellung Bold"/>
                <a:ea typeface="Neue Einstellung Bold"/>
                <a:cs typeface="Neue Einstellung Bold"/>
                <a:sym typeface="Neue Einstellung Bold"/>
              </a:rPr>
              <a:t>SCAN or CLICK on the QR Code to Register!</a:t>
            </a:r>
          </a:p>
        </p:txBody>
      </p:sp>
      <p:sp>
        <p:nvSpPr>
          <p:cNvPr id="61" name="TextBox 60">
            <a:extLst>
              <a:ext uri="{FF2B5EF4-FFF2-40B4-BE49-F238E27FC236}">
                <a16:creationId xmlns:a16="http://schemas.microsoft.com/office/drawing/2014/main" id="{AD31C0B4-2C65-5F35-9118-FF2FBDEDC7C4}"/>
              </a:ext>
            </a:extLst>
          </p:cNvPr>
          <p:cNvSpPr txBox="1"/>
          <p:nvPr/>
        </p:nvSpPr>
        <p:spPr>
          <a:xfrm>
            <a:off x="4821707" y="6196978"/>
            <a:ext cx="2918960" cy="567848"/>
          </a:xfrm>
          <a:prstGeom prst="rect">
            <a:avLst/>
          </a:prstGeom>
          <a:noFill/>
        </p:spPr>
        <p:txBody>
          <a:bodyPr wrap="square" rtlCol="0">
            <a:spAutoFit/>
          </a:bodyPr>
          <a:lstStyle/>
          <a:p>
            <a:r>
              <a:rPr lang="en-US" sz="1030" dirty="0">
                <a:latin typeface="Neue Einstellung Bold" panose="020B0604020202020204" charset="0"/>
              </a:rPr>
              <a:t>Starting &amp; Growing a Business (12 classes)</a:t>
            </a:r>
          </a:p>
          <a:p>
            <a:r>
              <a:rPr lang="en-US" sz="1030" b="1" dirty="0">
                <a:solidFill>
                  <a:schemeClr val="tx2"/>
                </a:solidFill>
                <a:latin typeface="Neue Einstellung Bold" panose="020B0604020202020204" charset="0"/>
              </a:rPr>
              <a:t>5th – 8</a:t>
            </a:r>
            <a:r>
              <a:rPr lang="en-US" sz="1030" b="1" baseline="30000" dirty="0">
                <a:solidFill>
                  <a:schemeClr val="tx2"/>
                </a:solidFill>
                <a:latin typeface="Neue Einstellung Bold" panose="020B0604020202020204" charset="0"/>
              </a:rPr>
              <a:t>th</a:t>
            </a:r>
            <a:r>
              <a:rPr lang="en-US" sz="1030" b="1" dirty="0">
                <a:solidFill>
                  <a:schemeClr val="tx2"/>
                </a:solidFill>
                <a:latin typeface="Neue Einstellung Bold" panose="020B0604020202020204" charset="0"/>
              </a:rPr>
              <a:t> Ward Bldg. 213 S. 200 E</a:t>
            </a:r>
            <a:r>
              <a:rPr lang="en-US" sz="1030" dirty="0">
                <a:solidFill>
                  <a:schemeClr val="tx2"/>
                </a:solidFill>
                <a:latin typeface="Neue Einstellung Bold" panose="020B0604020202020204" charset="0"/>
              </a:rPr>
              <a:t>. </a:t>
            </a:r>
            <a:r>
              <a:rPr lang="en-US" sz="1030" dirty="0">
                <a:solidFill>
                  <a:schemeClr val="tx2"/>
                </a:solidFill>
                <a:latin typeface="Neue Einstellung" panose="020B0604020202020204" charset="0"/>
              </a:rPr>
              <a:t>(Sunday Sep. 7 | 7:00pm</a:t>
            </a:r>
          </a:p>
        </p:txBody>
      </p:sp>
      <p:sp>
        <p:nvSpPr>
          <p:cNvPr id="62" name="TextBox 61">
            <a:extLst>
              <a:ext uri="{FF2B5EF4-FFF2-40B4-BE49-F238E27FC236}">
                <a16:creationId xmlns:a16="http://schemas.microsoft.com/office/drawing/2014/main" id="{1D90FFE4-5EB9-2499-279D-9D401BED1C11}"/>
              </a:ext>
            </a:extLst>
          </p:cNvPr>
          <p:cNvSpPr txBox="1"/>
          <p:nvPr/>
        </p:nvSpPr>
        <p:spPr>
          <a:xfrm>
            <a:off x="1107969" y="6701929"/>
            <a:ext cx="2813021" cy="1081193"/>
          </a:xfrm>
          <a:prstGeom prst="rect">
            <a:avLst/>
          </a:prstGeom>
          <a:noFill/>
        </p:spPr>
        <p:txBody>
          <a:bodyPr wrap="square" rtlCol="0">
            <a:spAutoFit/>
          </a:bodyPr>
          <a:lstStyle/>
          <a:p>
            <a:pPr>
              <a:lnSpc>
                <a:spcPts val="1325"/>
              </a:lnSpc>
              <a:spcBef>
                <a:spcPct val="0"/>
              </a:spcBef>
            </a:pPr>
            <a:r>
              <a:rPr lang="en-US" sz="950" dirty="0">
                <a:solidFill>
                  <a:srgbClr val="0F2939"/>
                </a:solidFill>
                <a:latin typeface="Neue Einstellung"/>
                <a:ea typeface="Neue Einstellung"/>
                <a:cs typeface="Neue Einstellung"/>
                <a:sym typeface="Neue Einstellung"/>
              </a:rPr>
              <a:t>This group will help you learn spiritual and practical skills to help each of us better care for our body, mind, emotions, and relationships. Time, date and location listed are initial classes only. Best time for the group will be determined by the group. </a:t>
            </a:r>
          </a:p>
        </p:txBody>
      </p:sp>
      <p:sp>
        <p:nvSpPr>
          <p:cNvPr id="64" name="TextBox 63">
            <a:extLst>
              <a:ext uri="{FF2B5EF4-FFF2-40B4-BE49-F238E27FC236}">
                <a16:creationId xmlns:a16="http://schemas.microsoft.com/office/drawing/2014/main" id="{348932F0-E512-BE5D-0A03-51ABF2A62E07}"/>
              </a:ext>
            </a:extLst>
          </p:cNvPr>
          <p:cNvSpPr txBox="1"/>
          <p:nvPr/>
        </p:nvSpPr>
        <p:spPr>
          <a:xfrm>
            <a:off x="1119064" y="6088906"/>
            <a:ext cx="2710240" cy="715581"/>
          </a:xfrm>
          <a:prstGeom prst="rect">
            <a:avLst/>
          </a:prstGeom>
          <a:noFill/>
          <a:ln>
            <a:noFill/>
          </a:ln>
        </p:spPr>
        <p:txBody>
          <a:bodyPr wrap="square" rtlCol="0">
            <a:spAutoFit/>
          </a:bodyPr>
          <a:lstStyle/>
          <a:p>
            <a:r>
              <a:rPr lang="en-US" sz="1000" dirty="0">
                <a:latin typeface="Neue Einstellung Bold" panose="020B0604020202020204" charset="0"/>
              </a:rPr>
              <a:t>Women’s Emotion Resilience(10 classes)</a:t>
            </a:r>
          </a:p>
          <a:p>
            <a:r>
              <a:rPr lang="en-US" sz="1000" dirty="0">
                <a:latin typeface="Neue Einstellung Bold" panose="020B0604020202020204" charset="0"/>
              </a:rPr>
              <a:t> Women only </a:t>
            </a:r>
          </a:p>
          <a:p>
            <a:r>
              <a:rPr lang="en-US" sz="1050" b="1" dirty="0">
                <a:solidFill>
                  <a:schemeClr val="tx2"/>
                </a:solidFill>
                <a:latin typeface="Neue Einstellung Bold" panose="020B0604020202020204" charset="0"/>
              </a:rPr>
              <a:t>East Stake, 310 N. Main St</a:t>
            </a:r>
            <a:r>
              <a:rPr lang="en-US" sz="1000" dirty="0">
                <a:solidFill>
                  <a:schemeClr val="tx2"/>
                </a:solidFill>
                <a:latin typeface="Neue Einstellung" panose="020B0604020202020204" charset="0"/>
              </a:rPr>
              <a:t>.  </a:t>
            </a:r>
          </a:p>
          <a:p>
            <a:r>
              <a:rPr lang="en-US" sz="1000" dirty="0">
                <a:solidFill>
                  <a:schemeClr val="tx2"/>
                </a:solidFill>
                <a:latin typeface="Neue Einstellung" panose="020B0604020202020204" charset="0"/>
              </a:rPr>
              <a:t>Sunday Sep. 7 | 7:00pm </a:t>
            </a:r>
          </a:p>
        </p:txBody>
      </p:sp>
      <p:sp>
        <p:nvSpPr>
          <p:cNvPr id="65" name="TextBox 64">
            <a:extLst>
              <a:ext uri="{FF2B5EF4-FFF2-40B4-BE49-F238E27FC236}">
                <a16:creationId xmlns:a16="http://schemas.microsoft.com/office/drawing/2014/main" id="{D833AF2D-9633-488F-5B8F-74A99ABD861B}"/>
              </a:ext>
            </a:extLst>
          </p:cNvPr>
          <p:cNvSpPr txBox="1"/>
          <p:nvPr/>
        </p:nvSpPr>
        <p:spPr>
          <a:xfrm>
            <a:off x="1076181" y="4848714"/>
            <a:ext cx="2630614" cy="823302"/>
          </a:xfrm>
          <a:prstGeom prst="rect">
            <a:avLst/>
          </a:prstGeom>
          <a:noFill/>
        </p:spPr>
        <p:txBody>
          <a:bodyPr wrap="square" rtlCol="0">
            <a:spAutoFit/>
          </a:bodyPr>
          <a:lstStyle/>
          <a:p>
            <a:r>
              <a:rPr lang="en-US" sz="950" dirty="0">
                <a:latin typeface="Neue Einstellung" panose="020B0604020202020204" charset="0"/>
              </a:rPr>
              <a:t>This group is for those who want better control over their finances. </a:t>
            </a:r>
          </a:p>
          <a:p>
            <a:r>
              <a:rPr lang="en-US" sz="950" dirty="0">
                <a:latin typeface="Neue Einstellung" panose="020B0604020202020204" charset="0"/>
              </a:rPr>
              <a:t>Time, date, and location listed are initial classes only. Best times will be determined by the group. </a:t>
            </a:r>
          </a:p>
        </p:txBody>
      </p:sp>
      <p:sp>
        <p:nvSpPr>
          <p:cNvPr id="13" name="TextBox 36">
            <a:extLst>
              <a:ext uri="{FF2B5EF4-FFF2-40B4-BE49-F238E27FC236}">
                <a16:creationId xmlns:a16="http://schemas.microsoft.com/office/drawing/2014/main" id="{72119AE3-4020-3CAC-DC41-A74290E9ABCC}"/>
              </a:ext>
            </a:extLst>
          </p:cNvPr>
          <p:cNvSpPr txBox="1"/>
          <p:nvPr/>
        </p:nvSpPr>
        <p:spPr>
          <a:xfrm>
            <a:off x="4913969" y="6737845"/>
            <a:ext cx="2513021" cy="988732"/>
          </a:xfrm>
          <a:prstGeom prst="rect">
            <a:avLst/>
          </a:prstGeom>
        </p:spPr>
        <p:txBody>
          <a:bodyPr lIns="0" tIns="0" rIns="0" bIns="0" rtlCol="0" anchor="t">
            <a:spAutoFit/>
          </a:bodyPr>
          <a:lstStyle/>
          <a:p>
            <a:pPr>
              <a:lnSpc>
                <a:spcPts val="1325"/>
              </a:lnSpc>
              <a:spcBef>
                <a:spcPct val="0"/>
              </a:spcBef>
            </a:pPr>
            <a:r>
              <a:rPr lang="en-US" sz="946" dirty="0">
                <a:solidFill>
                  <a:srgbClr val="0F2939"/>
                </a:solidFill>
                <a:latin typeface="Neue Einstellung"/>
                <a:ea typeface="Neue Einstellung"/>
                <a:cs typeface="Neue Einstellung"/>
                <a:sym typeface="Neue Einstellung"/>
              </a:rPr>
              <a:t>This course was developed to help you learn key business skill such as identifying customer needs, finding customers and keeping good business records.. </a:t>
            </a:r>
          </a:p>
          <a:p>
            <a:pPr>
              <a:lnSpc>
                <a:spcPts val="1325"/>
              </a:lnSpc>
              <a:spcBef>
                <a:spcPct val="0"/>
              </a:spcBef>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algn="l">
              <a:lnSpc>
                <a:spcPts val="1325"/>
              </a:lnSpc>
              <a:spcBef>
                <a:spcPct val="0"/>
              </a:spcBef>
            </a:pPr>
            <a:endParaRPr lang="en-US" sz="946" dirty="0">
              <a:solidFill>
                <a:srgbClr val="0F2939"/>
              </a:solidFill>
              <a:latin typeface="Neue Einstellung"/>
              <a:ea typeface="Neue Einstellung"/>
              <a:cs typeface="Neue Einstellung"/>
              <a:sym typeface="Neue Einstellung"/>
            </a:endParaRPr>
          </a:p>
        </p:txBody>
      </p:sp>
      <p:pic>
        <p:nvPicPr>
          <p:cNvPr id="1027" name="Picture 3">
            <a:extLst>
              <a:ext uri="{FF2B5EF4-FFF2-40B4-BE49-F238E27FC236}">
                <a16:creationId xmlns:a16="http://schemas.microsoft.com/office/drawing/2014/main" id="{F86ED727-BBD5-9D58-5BB2-3E2B0924448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244" y="6264933"/>
            <a:ext cx="945823" cy="94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x_Picture 2">
            <a:extLst>
              <a:ext uri="{FF2B5EF4-FFF2-40B4-BE49-F238E27FC236}">
                <a16:creationId xmlns:a16="http://schemas.microsoft.com/office/drawing/2014/main" id="{84DEFD95-7FF4-CAC4-D046-415C3A44053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93730" y="4381867"/>
            <a:ext cx="958246"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x_Picture 1">
            <a:extLst>
              <a:ext uri="{FF2B5EF4-FFF2-40B4-BE49-F238E27FC236}">
                <a16:creationId xmlns:a16="http://schemas.microsoft.com/office/drawing/2014/main" id="{9EDC6C99-82AD-0554-27FB-B371F3B9896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9304" y="6316454"/>
            <a:ext cx="964707" cy="96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2EDE67FF-66B3-80F5-FC5C-70DED2B07AB9}"/>
              </a:ext>
            </a:extLst>
          </p:cNvPr>
          <p:cNvSpPr txBox="1"/>
          <p:nvPr/>
        </p:nvSpPr>
        <p:spPr>
          <a:xfrm>
            <a:off x="1076181" y="7674568"/>
            <a:ext cx="2374815" cy="369332"/>
          </a:xfrm>
          <a:prstGeom prst="rect">
            <a:avLst/>
          </a:prstGeom>
          <a:noFill/>
        </p:spPr>
        <p:txBody>
          <a:bodyPr wrap="square">
            <a:spAutoFit/>
          </a:bodyPr>
          <a:lstStyle/>
          <a:p>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13"/>
              </a:rPr>
              <a:t>https://quickreg</a:t>
            </a:r>
            <a:endParaRPr lang="en-US" dirty="0"/>
          </a:p>
        </p:txBody>
      </p:sp>
      <p:sp>
        <p:nvSpPr>
          <p:cNvPr id="31" name="TextBox 30">
            <a:extLst>
              <a:ext uri="{FF2B5EF4-FFF2-40B4-BE49-F238E27FC236}">
                <a16:creationId xmlns:a16="http://schemas.microsoft.com/office/drawing/2014/main" id="{41984955-1F69-B41F-5726-D9A22D8A4020}"/>
              </a:ext>
            </a:extLst>
          </p:cNvPr>
          <p:cNvSpPr txBox="1"/>
          <p:nvPr/>
        </p:nvSpPr>
        <p:spPr>
          <a:xfrm>
            <a:off x="4779040" y="5703853"/>
            <a:ext cx="5295900" cy="369332"/>
          </a:xfrm>
          <a:prstGeom prst="rect">
            <a:avLst/>
          </a:prstGeom>
          <a:noFill/>
        </p:spPr>
        <p:txBody>
          <a:bodyPr wrap="square">
            <a:spAutoFit/>
          </a:bodyPr>
          <a:lstStyle/>
          <a:p>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14"/>
              </a:rPr>
              <a:t>https://quickreg</a:t>
            </a:r>
            <a:endParaRPr lang="en-US" dirty="0"/>
          </a:p>
        </p:txBody>
      </p:sp>
      <p:sp>
        <p:nvSpPr>
          <p:cNvPr id="37" name="TextBox 36">
            <a:extLst>
              <a:ext uri="{FF2B5EF4-FFF2-40B4-BE49-F238E27FC236}">
                <a16:creationId xmlns:a16="http://schemas.microsoft.com/office/drawing/2014/main" id="{E6D69870-999B-7936-520C-6E77FF45E5B5}"/>
              </a:ext>
            </a:extLst>
          </p:cNvPr>
          <p:cNvSpPr txBox="1"/>
          <p:nvPr/>
        </p:nvSpPr>
        <p:spPr>
          <a:xfrm>
            <a:off x="4794011" y="7377806"/>
            <a:ext cx="5642821" cy="369332"/>
          </a:xfrm>
          <a:prstGeom prst="rect">
            <a:avLst/>
          </a:prstGeom>
          <a:noFill/>
        </p:spPr>
        <p:txBody>
          <a:bodyPr wrap="square">
            <a:spAutoFit/>
          </a:bodyPr>
          <a:lstStyle/>
          <a:p>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15"/>
              </a:rPr>
              <a:t>https://quickreg</a:t>
            </a:r>
            <a:endParaRPr lang="en-US" dirty="0"/>
          </a:p>
        </p:txBody>
      </p:sp>
      <p:pic>
        <p:nvPicPr>
          <p:cNvPr id="1028" name="Picture 4">
            <a:extLst>
              <a:ext uri="{FF2B5EF4-FFF2-40B4-BE49-F238E27FC236}">
                <a16:creationId xmlns:a16="http://schemas.microsoft.com/office/drawing/2014/main" id="{C51B1ED7-758F-774F-3DB2-5ABDB69BBCE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629" y="4381867"/>
            <a:ext cx="1006438" cy="10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69350D17-846D-C98C-AEF6-435956E38C08}"/>
              </a:ext>
            </a:extLst>
          </p:cNvPr>
          <p:cNvSpPr txBox="1"/>
          <p:nvPr/>
        </p:nvSpPr>
        <p:spPr>
          <a:xfrm>
            <a:off x="1059275" y="5638679"/>
            <a:ext cx="5814060" cy="369332"/>
          </a:xfrm>
          <a:prstGeom prst="rect">
            <a:avLst/>
          </a:prstGeom>
          <a:noFill/>
        </p:spPr>
        <p:txBody>
          <a:bodyPr wrap="square">
            <a:spAutoFit/>
          </a:bodyPr>
          <a:lstStyle/>
          <a:p>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17"/>
              </a:rPr>
              <a:t>https://quickreg</a:t>
            </a:r>
            <a:endParaRPr lang="en-US" dirty="0"/>
          </a:p>
        </p:txBody>
      </p:sp>
      <p:sp>
        <p:nvSpPr>
          <p:cNvPr id="26" name="Rectangle 25">
            <a:extLst>
              <a:ext uri="{FF2B5EF4-FFF2-40B4-BE49-F238E27FC236}">
                <a16:creationId xmlns:a16="http://schemas.microsoft.com/office/drawing/2014/main" id="{C3C8F32F-7CE2-B650-EE2E-3B395A4A282A}"/>
              </a:ext>
            </a:extLst>
          </p:cNvPr>
          <p:cNvSpPr/>
          <p:nvPr/>
        </p:nvSpPr>
        <p:spPr>
          <a:xfrm>
            <a:off x="0" y="0"/>
            <a:ext cx="7772400" cy="5795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772D6D2-3D5A-CB4E-1B22-6A3A16EE7F26}"/>
              </a:ext>
            </a:extLst>
          </p:cNvPr>
          <p:cNvSpPr txBox="1"/>
          <p:nvPr/>
        </p:nvSpPr>
        <p:spPr>
          <a:xfrm>
            <a:off x="-9408" y="44038"/>
            <a:ext cx="7677423" cy="523220"/>
          </a:xfrm>
          <a:prstGeom prst="rect">
            <a:avLst/>
          </a:prstGeom>
          <a:noFill/>
        </p:spPr>
        <p:txBody>
          <a:bodyPr wrap="square" rtlCol="0">
            <a:spAutoFit/>
          </a:bodyPr>
          <a:lstStyle/>
          <a:p>
            <a:pPr algn="ctr"/>
            <a:r>
              <a:rPr lang="en-US" sz="1400" b="1" u="sng" dirty="0">
                <a:solidFill>
                  <a:srgbClr val="FF0000"/>
                </a:solidFill>
                <a:latin typeface="Arial Black" panose="020B0A04020102020204" pitchFamily="34" charset="0"/>
              </a:rPr>
              <a:t>YOU MAY REGISTER FOR ANY CLASS REGARDLESS OF WHERE YOU LIVE IN FRANKLIN COUNTY Or MEMBERSHIP IN ANY RELIGION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515</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Neue Einstellung Bold</vt:lpstr>
      <vt:lpstr>Arial Black</vt:lpstr>
      <vt:lpstr>Lato 1</vt:lpstr>
      <vt:lpstr>Neue Einstellung</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SPRING-Cache Valley South Self Reliance Initiative</dc:title>
  <dc:creator>Trish Checketts</dc:creator>
  <cp:lastModifiedBy>Trish Checketts</cp:lastModifiedBy>
  <cp:revision>4</cp:revision>
  <cp:lastPrinted>2025-07-14T19:00:48Z</cp:lastPrinted>
  <dcterms:created xsi:type="dcterms:W3CDTF">2006-08-16T00:00:00Z</dcterms:created>
  <dcterms:modified xsi:type="dcterms:W3CDTF">2025-07-27T02:06:53Z</dcterms:modified>
  <dc:identifier>DAGYcruZJQo</dc:identifier>
</cp:coreProperties>
</file>