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14"/>
  </p:handoutMasterIdLst>
  <p:sldIdLst>
    <p:sldId id="256" r:id="rId5"/>
    <p:sldId id="264" r:id="rId6"/>
    <p:sldId id="258" r:id="rId7"/>
    <p:sldId id="267" r:id="rId8"/>
    <p:sldId id="268" r:id="rId9"/>
    <p:sldId id="265" r:id="rId10"/>
    <p:sldId id="266" r:id="rId11"/>
    <p:sldId id="269" r:id="rId12"/>
    <p:sldId id="262" r:id="rId13"/>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2A62B6-3195-4574-8A71-AB667225D7DD}" v="1" dt="2025-09-04T12:49:51.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2281" tIns="46141" rIns="92281" bIns="46141"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7205"/>
          </a:xfrm>
          <a:prstGeom prst="rect">
            <a:avLst/>
          </a:prstGeom>
        </p:spPr>
        <p:txBody>
          <a:bodyPr vert="horz" lIns="92281" tIns="46141" rIns="92281" bIns="46141" rtlCol="0"/>
          <a:lstStyle>
            <a:lvl1pPr algn="r">
              <a:defRPr sz="1200"/>
            </a:lvl1pPr>
          </a:lstStyle>
          <a:p>
            <a:fld id="{6BDFCE3B-DBE9-4707-AA76-054B00302CE2}" type="datetimeFigureOut">
              <a:rPr lang="en-GB" smtClean="0"/>
              <a:t>04/09/2025</a:t>
            </a:fld>
            <a:endParaRPr lang="en-GB"/>
          </a:p>
        </p:txBody>
      </p:sp>
      <p:sp>
        <p:nvSpPr>
          <p:cNvPr id="4" name="Footer Placeholder 3"/>
          <p:cNvSpPr>
            <a:spLocks noGrp="1"/>
          </p:cNvSpPr>
          <p:nvPr>
            <p:ph type="ftr" sz="quarter" idx="2"/>
          </p:nvPr>
        </p:nvSpPr>
        <p:spPr>
          <a:xfrm>
            <a:off x="0" y="9445169"/>
            <a:ext cx="2949099" cy="497205"/>
          </a:xfrm>
          <a:prstGeom prst="rect">
            <a:avLst/>
          </a:prstGeom>
        </p:spPr>
        <p:txBody>
          <a:bodyPr vert="horz" lIns="92281" tIns="46141" rIns="92281" bIns="46141"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69"/>
            <a:ext cx="2949099" cy="497205"/>
          </a:xfrm>
          <a:prstGeom prst="rect">
            <a:avLst/>
          </a:prstGeom>
        </p:spPr>
        <p:txBody>
          <a:bodyPr vert="horz" lIns="92281" tIns="46141" rIns="92281" bIns="46141" rtlCol="0" anchor="b"/>
          <a:lstStyle>
            <a:lvl1pPr algn="r">
              <a:defRPr sz="1200"/>
            </a:lvl1pPr>
          </a:lstStyle>
          <a:p>
            <a:fld id="{5E69965B-8D11-464B-ACB5-EF7345B4D6A2}" type="slidenum">
              <a:rPr lang="en-GB" smtClean="0"/>
              <a:t>‹#›</a:t>
            </a:fld>
            <a:endParaRPr lang="en-GB"/>
          </a:p>
        </p:txBody>
      </p:sp>
    </p:spTree>
    <p:extLst>
      <p:ext uri="{BB962C8B-B14F-4D97-AF65-F5344CB8AC3E}">
        <p14:creationId xmlns:p14="http://schemas.microsoft.com/office/powerpoint/2010/main" val="34285691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A86EB63-25B6-40FA-BFD8-472AB168ECB0}"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86EB63-25B6-40FA-BFD8-472AB168ECB0}"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86EB63-25B6-40FA-BFD8-472AB168ECB0}"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86EB63-25B6-40FA-BFD8-472AB168ECB0}"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6EB63-25B6-40FA-BFD8-472AB168ECB0}" type="datetimeFigureOut">
              <a:rPr lang="en-GB" smtClean="0"/>
              <a:t>04/09/2025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86EB63-25B6-40FA-BFD8-472AB168ECB0}"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86EB63-25B6-40FA-BFD8-472AB168ECB0}" type="datetimeFigureOut">
              <a:rPr lang="en-GB" smtClean="0"/>
              <a:t>04/09/2025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86EB63-25B6-40FA-BFD8-472AB168ECB0}" type="datetimeFigureOut">
              <a:rPr lang="en-GB" smtClean="0"/>
              <a:t>04/09/2025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6EB63-25B6-40FA-BFD8-472AB168ECB0}" type="datetimeFigureOut">
              <a:rPr lang="en-GB" smtClean="0"/>
              <a:t>04/09/2025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6EB63-25B6-40FA-BFD8-472AB168ECB0}"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9C4EEF-88C5-4922-9196-7112F8CC14F5}"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6EB63-25B6-40FA-BFD8-472AB168ECB0}" type="datetimeFigureOut">
              <a:rPr lang="en-GB" smtClean="0"/>
              <a:t>04/09/2025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D9C4EEF-88C5-4922-9196-7112F8CC14F5}" type="slidenum">
              <a:rPr lang="en-GB" smtClean="0"/>
              <a:t>‹#›</a:t>
            </a:fld>
            <a:endParaRPr lang="en-GB"/>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FA86EB63-25B6-40FA-BFD8-472AB168ECB0}" type="datetimeFigureOut">
              <a:rPr lang="en-GB" smtClean="0"/>
              <a:t>04/09/2025</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0D9C4EEF-88C5-4922-9196-7112F8CC14F5}" type="slidenum">
              <a:rPr lang="en-GB" smtClean="0"/>
              <a:t>‹#›</a:t>
            </a:fld>
            <a:endParaRPr lang="en-GB"/>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548680"/>
            <a:ext cx="7772400" cy="2664296"/>
          </a:xfrm>
        </p:spPr>
        <p:txBody>
          <a:bodyPr>
            <a:normAutofit fontScale="90000"/>
          </a:bodyPr>
          <a:lstStyle/>
          <a:p>
            <a:pPr algn="ctr"/>
            <a:r>
              <a:rPr lang="en-GB" sz="2700">
                <a:solidFill>
                  <a:schemeClr val="accent6"/>
                </a:solidFill>
                <a:effectLst>
                  <a:outerShdw blurRad="38100" dist="38100" dir="2700000" algn="tl">
                    <a:srgbClr val="000000">
                      <a:alpha val="43137"/>
                    </a:srgbClr>
                  </a:outerShdw>
                </a:effectLst>
                <a:latin typeface="Comic Sans MS" panose="030F0702030302020204" pitchFamily="66" charset="0"/>
              </a:rPr>
              <a:t>Good afternoon and welcome to Year 3</a:t>
            </a:r>
            <a:br>
              <a:rPr lang="en-GB" sz="2700">
                <a:solidFill>
                  <a:schemeClr val="accent6"/>
                </a:solidFill>
                <a:effectLst>
                  <a:outerShdw blurRad="38100" dist="38100" dir="2700000" algn="tl">
                    <a:srgbClr val="000000">
                      <a:alpha val="43137"/>
                    </a:srgbClr>
                  </a:outerShdw>
                </a:effectLst>
                <a:latin typeface="Comic Sans MS" panose="030F0702030302020204" pitchFamily="66" charset="0"/>
              </a:rPr>
            </a:br>
            <a:r>
              <a:rPr lang="en-GB" sz="2200">
                <a:solidFill>
                  <a:schemeClr val="accent6"/>
                </a:solidFill>
                <a:latin typeface="Comic Sans MS" panose="030F0702030302020204" pitchFamily="66" charset="0"/>
              </a:rPr>
              <a:t>We hope that you find the following PowerPoint useful. It outlines information about class routines and expectations. As you know the children in Y3 have two class teachers:</a:t>
            </a:r>
            <a:br>
              <a:rPr lang="en-GB" sz="2200">
                <a:solidFill>
                  <a:schemeClr val="accent6"/>
                </a:solidFill>
                <a:effectLst>
                  <a:outerShdw blurRad="38100" dist="38100" dir="2700000" algn="tl">
                    <a:srgbClr val="000000">
                      <a:alpha val="43137"/>
                    </a:srgbClr>
                  </a:outerShdw>
                </a:effectLst>
                <a:latin typeface="Comic Sans MS" panose="030F0702030302020204" pitchFamily="66" charset="0"/>
              </a:rPr>
            </a:br>
            <a:r>
              <a:rPr lang="en-GB" sz="2200">
                <a:solidFill>
                  <a:schemeClr val="accent6"/>
                </a:solidFill>
                <a:latin typeface="Comic Sans MS" panose="030F0702030302020204" pitchFamily="66" charset="0"/>
              </a:rPr>
              <a:t>Mrs Hitchen (Wednesday, Thursday and Friday) and Miss Ijaz (Monday and Tuesday) with Mrs Monaghan and Miss Hynes will support the children every day of the week. Miss Hynes will leave for the afternoon to teach MFL.</a:t>
            </a:r>
            <a:endParaRPr lang="en-GB">
              <a:solidFill>
                <a:schemeClr val="accent6"/>
              </a:solidFill>
              <a:latin typeface="Comic Sans MS" panose="030F0702030302020204" pitchFamily="66" charset="0"/>
            </a:endParaRPr>
          </a:p>
        </p:txBody>
      </p:sp>
      <p:sp>
        <p:nvSpPr>
          <p:cNvPr id="4" name="TextBox 3"/>
          <p:cNvSpPr txBox="1"/>
          <p:nvPr/>
        </p:nvSpPr>
        <p:spPr>
          <a:xfrm>
            <a:off x="395536" y="3429000"/>
            <a:ext cx="8352928" cy="2000548"/>
          </a:xfrm>
          <a:prstGeom prst="rect">
            <a:avLst/>
          </a:prstGeom>
          <a:noFill/>
        </p:spPr>
        <p:txBody>
          <a:bodyPr wrap="square" rtlCol="0">
            <a:spAutoFit/>
          </a:bodyPr>
          <a:lstStyle/>
          <a:p>
            <a:r>
              <a:rPr lang="en-GB" sz="2000">
                <a:latin typeface="Comic Sans MS" panose="030F0702030302020204" pitchFamily="66" charset="0"/>
              </a:rPr>
              <a:t>We would like to welcome you and your children to Year 3.  It has been lovely to see how much the children have grown since we last saw them, they all seem very excited, calm, focused and relaxed. </a:t>
            </a:r>
          </a:p>
          <a:p>
            <a:endParaRPr lang="en-GB" sz="2400">
              <a:latin typeface="Comic Sans MS" panose="030F0702030302020204" pitchFamily="66" charset="0"/>
            </a:endParaRPr>
          </a:p>
          <a:p>
            <a:r>
              <a:rPr lang="en-GB" sz="2000">
                <a:latin typeface="Comic Sans MS" panose="030F0702030302020204" pitchFamily="66" charset="0"/>
              </a:rPr>
              <a:t>We are looking forward to the new academic year as we continue our school journey.</a:t>
            </a:r>
            <a:endParaRPr lang="en-GB" sz="2000"/>
          </a:p>
        </p:txBody>
      </p:sp>
    </p:spTree>
    <p:extLst>
      <p:ext uri="{BB962C8B-B14F-4D97-AF65-F5344CB8AC3E}">
        <p14:creationId xmlns:p14="http://schemas.microsoft.com/office/powerpoint/2010/main" val="2652007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692696"/>
            <a:ext cx="8424936" cy="5678478"/>
          </a:xfrm>
          <a:prstGeom prst="rect">
            <a:avLst/>
          </a:prstGeom>
          <a:noFill/>
        </p:spPr>
        <p:txBody>
          <a:bodyPr wrap="square" rtlCol="0">
            <a:spAutoFit/>
          </a:bodyPr>
          <a:lstStyle/>
          <a:p>
            <a:pPr algn="ctr"/>
            <a:r>
              <a:rPr lang="en-US" sz="3200">
                <a:solidFill>
                  <a:schemeClr val="accent6"/>
                </a:solidFill>
                <a:latin typeface="Comic Sans MS" panose="030F0702030302020204" pitchFamily="66" charset="0"/>
              </a:rPr>
              <a:t> Rules and Weekly treats</a:t>
            </a:r>
          </a:p>
          <a:p>
            <a:pPr algn="ctr"/>
            <a:endParaRPr lang="en-US" sz="2300">
              <a:solidFill>
                <a:schemeClr val="bg1"/>
              </a:solidFill>
            </a:endParaRPr>
          </a:p>
          <a:p>
            <a:pPr marL="457200" indent="-457200">
              <a:buFont typeface="Arial" panose="020B0604020202020204" pitchFamily="34" charset="0"/>
              <a:buChar char="•"/>
            </a:pPr>
            <a:r>
              <a:rPr lang="en-US" sz="2200">
                <a:latin typeface="Comic Sans MS" panose="030F0702030302020204" pitchFamily="66" charset="0"/>
              </a:rPr>
              <a:t>Many of the school rules from Y2 will remain the same, this will help the children to feel safe in the transition from Year 2 to Year 3.</a:t>
            </a:r>
          </a:p>
          <a:p>
            <a:pPr marL="457200" indent="-457200">
              <a:buFont typeface="Arial" panose="020B0604020202020204" pitchFamily="34" charset="0"/>
              <a:buChar char="•"/>
            </a:pPr>
            <a:r>
              <a:rPr lang="en-US" sz="2200">
                <a:latin typeface="Comic Sans MS" panose="030F0702030302020204" pitchFamily="66" charset="0"/>
              </a:rPr>
              <a:t>The children will be involved in creating a set of class rules to help them through the next academic year, and remain safe and focused in school.  </a:t>
            </a:r>
          </a:p>
          <a:p>
            <a:pPr marL="457200" indent="-457200">
              <a:buFont typeface="Arial" panose="020B0604020202020204" pitchFamily="34" charset="0"/>
              <a:buChar char="•"/>
            </a:pPr>
            <a:r>
              <a:rPr lang="en-US" sz="2200">
                <a:latin typeface="Comic Sans MS" panose="030F0702030302020204" pitchFamily="66" charset="0"/>
              </a:rPr>
              <a:t>Water bottles need to be brought to school everyday.</a:t>
            </a:r>
          </a:p>
          <a:p>
            <a:pPr marL="457200" indent="-457200">
              <a:buFont typeface="Arial" panose="020B0604020202020204" pitchFamily="34" charset="0"/>
              <a:buChar char="•"/>
            </a:pPr>
            <a:r>
              <a:rPr lang="en-US" sz="2200">
                <a:latin typeface="Comic Sans MS" panose="030F0702030302020204" pitchFamily="66" charset="0"/>
              </a:rPr>
              <a:t>Tuesday tuck shop biscuits can be bought – your child will need to bring 50p to school.</a:t>
            </a:r>
          </a:p>
          <a:p>
            <a:pPr marL="457200" indent="-457200">
              <a:buFont typeface="Arial" panose="020B0604020202020204" pitchFamily="34" charset="0"/>
              <a:buChar char="•"/>
            </a:pPr>
            <a:r>
              <a:rPr lang="en-US" sz="2200">
                <a:latin typeface="Comic Sans MS" panose="030F0702030302020204" pitchFamily="66" charset="0"/>
              </a:rPr>
              <a:t>Friday toast costs 25p: a maximum of 2 slices can be bought.</a:t>
            </a:r>
          </a:p>
          <a:p>
            <a:pPr marL="457200" indent="-457200">
              <a:buFont typeface="Arial" panose="020B0604020202020204" pitchFamily="34" charset="0"/>
              <a:buChar char="•"/>
            </a:pPr>
            <a:r>
              <a:rPr lang="en-US" sz="2200">
                <a:latin typeface="Comic Sans MS" panose="030F0702030302020204" pitchFamily="66" charset="0"/>
              </a:rPr>
              <a:t>The children are not allowed mobile phones or smart watches in class.</a:t>
            </a:r>
          </a:p>
          <a:p>
            <a:pPr marL="457200" indent="-457200">
              <a:buFont typeface="Arial" panose="020B0604020202020204" pitchFamily="34" charset="0"/>
              <a:buChar char="•"/>
            </a:pPr>
            <a:r>
              <a:rPr lang="en-US" sz="2200">
                <a:latin typeface="Comic Sans MS" panose="030F0702030302020204" pitchFamily="66" charset="0"/>
              </a:rPr>
              <a:t>Earrings must not be worn in school.</a:t>
            </a:r>
          </a:p>
        </p:txBody>
      </p:sp>
    </p:spTree>
    <p:extLst>
      <p:ext uri="{BB962C8B-B14F-4D97-AF65-F5344CB8AC3E}">
        <p14:creationId xmlns:p14="http://schemas.microsoft.com/office/powerpoint/2010/main" val="3281914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23528" y="416293"/>
            <a:ext cx="7125113" cy="924475"/>
          </a:xfrm>
        </p:spPr>
        <p:txBody>
          <a:bodyPr/>
          <a:lstStyle/>
          <a:p>
            <a:r>
              <a:rPr lang="en-GB">
                <a:solidFill>
                  <a:schemeClr val="accent6"/>
                </a:solidFill>
                <a:latin typeface="Comic Sans MS" panose="030F0702030302020204" pitchFamily="66" charset="0"/>
              </a:rPr>
              <a:t>Behaviour and Communication</a:t>
            </a:r>
          </a:p>
        </p:txBody>
      </p:sp>
      <p:sp>
        <p:nvSpPr>
          <p:cNvPr id="7" name="TextBox 6"/>
          <p:cNvSpPr txBox="1"/>
          <p:nvPr/>
        </p:nvSpPr>
        <p:spPr>
          <a:xfrm>
            <a:off x="323528" y="1196752"/>
            <a:ext cx="8352928" cy="5078313"/>
          </a:xfrm>
          <a:prstGeom prst="rect">
            <a:avLst/>
          </a:prstGeom>
          <a:noFill/>
        </p:spPr>
        <p:txBody>
          <a:bodyPr wrap="square" rtlCol="0">
            <a:spAutoFit/>
          </a:bodyPr>
          <a:lstStyle/>
          <a:p>
            <a:pPr marL="457200" indent="-457200">
              <a:buFont typeface="Wingdings" panose="05000000000000000000" pitchFamily="2" charset="2"/>
              <a:buChar char="v"/>
            </a:pPr>
            <a:r>
              <a:rPr lang="en-GB">
                <a:latin typeface="Comic Sans MS" panose="030F0702030302020204" pitchFamily="66" charset="0"/>
              </a:rPr>
              <a:t>Arbor will continue to be used for whole school general information sharing.</a:t>
            </a:r>
          </a:p>
          <a:p>
            <a:pPr marL="457200" indent="-457200">
              <a:buFont typeface="Wingdings" panose="05000000000000000000" pitchFamily="2" charset="2"/>
              <a:buChar char="v"/>
            </a:pPr>
            <a:r>
              <a:rPr lang="en-GB">
                <a:latin typeface="Comic Sans MS" panose="030F0702030302020204" pitchFamily="66" charset="0"/>
              </a:rPr>
              <a:t>Class Dojo will continue to be used throughout Key Stage 1 and 2 by the class teacher for general class related information and updates only. </a:t>
            </a:r>
          </a:p>
          <a:p>
            <a:pPr marL="457200" indent="-457200">
              <a:buFont typeface="Wingdings" panose="05000000000000000000" pitchFamily="2" charset="2"/>
              <a:buChar char="v"/>
            </a:pPr>
            <a:r>
              <a:rPr lang="en-GB">
                <a:latin typeface="Comic Sans MS" panose="030F0702030302020204" pitchFamily="66" charset="0"/>
              </a:rPr>
              <a:t>Any concerns that require a further conversation with the class teacher need to be arranged by phoning school.</a:t>
            </a:r>
          </a:p>
          <a:p>
            <a:pPr marL="457200" indent="-457200">
              <a:buFont typeface="Wingdings" panose="05000000000000000000" pitchFamily="2" charset="2"/>
              <a:buChar char="v"/>
            </a:pPr>
            <a:r>
              <a:rPr lang="en-GB">
                <a:latin typeface="Comic Sans MS" panose="030F0702030302020204" pitchFamily="66" charset="0"/>
              </a:rPr>
              <a:t>Further details regarding home / school relationships can be found in the home school agreement see next slide.</a:t>
            </a:r>
          </a:p>
          <a:p>
            <a:pPr marL="457200" indent="-457200">
              <a:buFont typeface="Wingdings" panose="05000000000000000000" pitchFamily="2" charset="2"/>
              <a:buChar char="v"/>
            </a:pPr>
            <a:r>
              <a:rPr lang="en-GB">
                <a:latin typeface="Comic Sans MS" panose="030F0702030302020204" pitchFamily="66" charset="0"/>
              </a:rPr>
              <a:t>All further enquiries can be discussed with the school office and information will be passed on to the relevant members of staff.</a:t>
            </a:r>
          </a:p>
          <a:p>
            <a:pPr marL="457200" indent="-457200">
              <a:buFont typeface="Wingdings" panose="05000000000000000000" pitchFamily="2" charset="2"/>
              <a:buChar char="v"/>
            </a:pPr>
            <a:r>
              <a:rPr lang="en-GB">
                <a:latin typeface="Comic Sans MS" panose="030F0702030302020204" pitchFamily="66" charset="0"/>
              </a:rPr>
              <a:t>Parents can login to Class Dojo see how their child has behaved during the day. It is a very visual tool and points can be awarded and deducted for various behaviours, for which the expectations have been presented to them. </a:t>
            </a:r>
          </a:p>
          <a:p>
            <a:pPr marL="457200" indent="-457200">
              <a:buFont typeface="Wingdings" panose="05000000000000000000" pitchFamily="2" charset="2"/>
              <a:buChar char="v"/>
            </a:pPr>
            <a:r>
              <a:rPr lang="en-GB">
                <a:latin typeface="Comic Sans MS" panose="030F0702030302020204" pitchFamily="66" charset="0"/>
              </a:rPr>
              <a:t>At the end of the week the child/children with the highest points win an award and will receive a certificate in class.</a:t>
            </a:r>
          </a:p>
          <a:p>
            <a:pPr marL="457200" indent="-457200">
              <a:buFont typeface="Wingdings" panose="05000000000000000000" pitchFamily="2" charset="2"/>
              <a:buChar char="v"/>
            </a:pPr>
            <a:r>
              <a:rPr lang="en-GB">
                <a:latin typeface="Comic Sans MS" panose="030F0702030302020204" pitchFamily="66" charset="0"/>
              </a:rPr>
              <a:t>Please ensure that any medication including inhalers needed for your child is in school and forms must be completed.</a:t>
            </a:r>
          </a:p>
        </p:txBody>
      </p:sp>
    </p:spTree>
    <p:extLst>
      <p:ext uri="{BB962C8B-B14F-4D97-AF65-F5344CB8AC3E}">
        <p14:creationId xmlns:p14="http://schemas.microsoft.com/office/powerpoint/2010/main" val="1750000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188641"/>
            <a:ext cx="7125113" cy="360040"/>
          </a:xfrm>
        </p:spPr>
        <p:txBody>
          <a:bodyPr/>
          <a:lstStyle/>
          <a:p>
            <a:r>
              <a:rPr lang="en-GB" sz="2400">
                <a:solidFill>
                  <a:schemeClr val="accent6"/>
                </a:solidFill>
                <a:latin typeface="Comic Sans MS" panose="030F0702030302020204" pitchFamily="66" charset="0"/>
              </a:rPr>
              <a:t>Home School Agreement</a:t>
            </a:r>
            <a:endParaRPr lang="en-GB" sz="2400"/>
          </a:p>
        </p:txBody>
      </p:sp>
      <p:sp>
        <p:nvSpPr>
          <p:cNvPr id="3" name="Content Placeholder 2"/>
          <p:cNvSpPr>
            <a:spLocks noGrp="1"/>
          </p:cNvSpPr>
          <p:nvPr>
            <p:ph idx="1"/>
          </p:nvPr>
        </p:nvSpPr>
        <p:spPr>
          <a:xfrm>
            <a:off x="107504" y="1052736"/>
            <a:ext cx="9036496" cy="5805264"/>
          </a:xfrm>
        </p:spPr>
        <p:txBody>
          <a:bodyPr>
            <a:normAutofit fontScale="77500" lnSpcReduction="20000"/>
          </a:bodyPr>
          <a:lstStyle/>
          <a:p>
            <a:pPr>
              <a:buFont typeface="Wingdings" panose="05000000000000000000" pitchFamily="2" charset="2"/>
              <a:buChar char="q"/>
            </a:pPr>
            <a:r>
              <a:rPr lang="en-GB">
                <a:latin typeface="Comic Sans MS" panose="030F0702030302020204" pitchFamily="66" charset="0"/>
              </a:rPr>
              <a:t>AS A PARENT/CARER I/WE WILL</a:t>
            </a:r>
          </a:p>
          <a:p>
            <a:pPr>
              <a:buFont typeface="Wingdings" panose="05000000000000000000" pitchFamily="2" charset="2"/>
              <a:buChar char="q"/>
            </a:pPr>
            <a:r>
              <a:rPr lang="en-GB">
                <a:latin typeface="Comic Sans MS" panose="030F0702030302020204" pitchFamily="66" charset="0"/>
              </a:rPr>
              <a:t>Support the School’s Christian ethos and encourage my child to take part in the full life of the Church School. </a:t>
            </a:r>
          </a:p>
          <a:p>
            <a:pPr>
              <a:buFont typeface="Wingdings" panose="05000000000000000000" pitchFamily="2" charset="2"/>
              <a:buChar char="q"/>
            </a:pPr>
            <a:r>
              <a:rPr lang="en-GB">
                <a:latin typeface="Comic Sans MS" panose="030F0702030302020204" pitchFamily="66" charset="0"/>
              </a:rPr>
              <a:t>Ensure that my child attends school regularly, on time and with everything s/he needs.</a:t>
            </a:r>
          </a:p>
          <a:p>
            <a:pPr>
              <a:buFont typeface="Wingdings" panose="05000000000000000000" pitchFamily="2" charset="2"/>
              <a:buChar char="q"/>
            </a:pPr>
            <a:r>
              <a:rPr lang="en-GB">
                <a:latin typeface="Comic Sans MS" panose="030F0702030302020204" pitchFamily="66" charset="0"/>
              </a:rPr>
              <a:t>Inform the school immediately of any absence. Do not arrange holidays in term-time. </a:t>
            </a:r>
          </a:p>
          <a:p>
            <a:pPr>
              <a:buFont typeface="Wingdings" panose="05000000000000000000" pitchFamily="2" charset="2"/>
              <a:buChar char="q"/>
            </a:pPr>
            <a:r>
              <a:rPr lang="en-GB">
                <a:latin typeface="Comic Sans MS" panose="030F0702030302020204" pitchFamily="66" charset="0"/>
              </a:rPr>
              <a:t>Let the School know of any concerns or problems that might affect my child’s learning, behaviour or well-being. </a:t>
            </a:r>
          </a:p>
          <a:p>
            <a:pPr>
              <a:buFont typeface="Wingdings" panose="05000000000000000000" pitchFamily="2" charset="2"/>
              <a:buChar char="q"/>
            </a:pPr>
            <a:r>
              <a:rPr lang="en-GB">
                <a:latin typeface="Comic Sans MS" panose="030F0702030302020204" pitchFamily="66" charset="0"/>
              </a:rPr>
              <a:t>Ensure the school is notified of any change in emergency contact numbers or medical information.</a:t>
            </a:r>
          </a:p>
          <a:p>
            <a:pPr>
              <a:buFont typeface="Wingdings" panose="05000000000000000000" pitchFamily="2" charset="2"/>
              <a:buChar char="q"/>
            </a:pPr>
            <a:r>
              <a:rPr lang="en-GB">
                <a:latin typeface="Comic Sans MS" panose="030F0702030302020204" pitchFamily="66" charset="0"/>
              </a:rPr>
              <a:t>Regularly attend parents' consultation meetings to review my child's progress. </a:t>
            </a:r>
          </a:p>
          <a:p>
            <a:pPr>
              <a:buFont typeface="Wingdings" panose="05000000000000000000" pitchFamily="2" charset="2"/>
              <a:buChar char="q"/>
            </a:pPr>
            <a:r>
              <a:rPr lang="en-GB">
                <a:latin typeface="Comic Sans MS" panose="030F0702030302020204" pitchFamily="66" charset="0"/>
              </a:rPr>
              <a:t>Support the School's rules and high expectations as set out in the Behaviour Policy, Parent Code of Conduct Policy, Home/School Agreement, Visits and Visitors Policy, Uniform Policy. </a:t>
            </a:r>
          </a:p>
          <a:p>
            <a:pPr>
              <a:buFont typeface="Wingdings" panose="05000000000000000000" pitchFamily="2" charset="2"/>
              <a:buChar char="q"/>
            </a:pPr>
            <a:r>
              <a:rPr lang="en-GB">
                <a:latin typeface="Comic Sans MS" panose="030F0702030302020204" pitchFamily="66" charset="0"/>
              </a:rPr>
              <a:t>Ensure that my child wears the correct uniform each day. No earrings for health and safety reasons.</a:t>
            </a:r>
          </a:p>
          <a:p>
            <a:pPr>
              <a:buFont typeface="Wingdings" panose="05000000000000000000" pitchFamily="2" charset="2"/>
              <a:buChar char="q"/>
            </a:pPr>
            <a:r>
              <a:rPr lang="en-GB">
                <a:latin typeface="Comic Sans MS" panose="030F0702030302020204" pitchFamily="66" charset="0"/>
              </a:rPr>
              <a:t>Ensure that my child’s homework is completed and returned on time. </a:t>
            </a:r>
          </a:p>
          <a:p>
            <a:pPr>
              <a:buFont typeface="Wingdings" panose="05000000000000000000" pitchFamily="2" charset="2"/>
              <a:buChar char="q"/>
            </a:pPr>
            <a:r>
              <a:rPr lang="en-GB">
                <a:latin typeface="Comic Sans MS" panose="030F0702030302020204" pitchFamily="66" charset="0"/>
              </a:rPr>
              <a:t>Ensure that my child adheres to the school’s mobile phone policy. Follow the school’s mobile phone policy and respect the need for phone’s not to be used in school where pupils are present and only for personal use to record or photograph school events.</a:t>
            </a:r>
          </a:p>
          <a:p>
            <a:pPr>
              <a:buFont typeface="Wingdings" panose="05000000000000000000" pitchFamily="2" charset="2"/>
              <a:buChar char="q"/>
            </a:pPr>
            <a:r>
              <a:rPr lang="en-GB">
                <a:latin typeface="Comic Sans MS" panose="030F0702030302020204" pitchFamily="66" charset="0"/>
              </a:rPr>
              <a:t>Support the school in the teaching of safe and secure internet use at school and home. </a:t>
            </a:r>
          </a:p>
          <a:p>
            <a:pPr>
              <a:buFont typeface="Wingdings" panose="05000000000000000000" pitchFamily="2" charset="2"/>
              <a:buChar char="q"/>
            </a:pPr>
            <a:r>
              <a:rPr lang="en-GB">
                <a:latin typeface="Comic Sans MS" panose="030F0702030302020204" pitchFamily="66" charset="0"/>
              </a:rPr>
              <a:t>Follow the school's online safety policy, rules and regulations. </a:t>
            </a:r>
          </a:p>
          <a:p>
            <a:pPr>
              <a:buFont typeface="Wingdings" panose="05000000000000000000" pitchFamily="2" charset="2"/>
              <a:buChar char="q"/>
            </a:pPr>
            <a:r>
              <a:rPr lang="en-GB">
                <a:latin typeface="Comic Sans MS" panose="030F0702030302020204" pitchFamily="66" charset="0"/>
              </a:rPr>
              <a:t>Agree to use personal apps (e.g. WhatsApp, Facebook) with care when discussing school life and understand that I may be contacted if school information is used in an inappropriate manner. </a:t>
            </a:r>
          </a:p>
          <a:p>
            <a:pPr>
              <a:buFont typeface="Wingdings" panose="05000000000000000000" pitchFamily="2" charset="2"/>
              <a:buChar char="q"/>
            </a:pPr>
            <a:r>
              <a:rPr lang="en-GB">
                <a:latin typeface="Comic Sans MS" panose="030F0702030302020204" pitchFamily="66" charset="0"/>
              </a:rPr>
              <a:t>Use Class Dojo appropriately to communicate with class teachers. The Class dojo parent link is not to be accessed or used solely by children. It is the parents’ responsibility to ensure this link is used appropriately.</a:t>
            </a:r>
            <a:endParaRPr lang="en-GB"/>
          </a:p>
          <a:p>
            <a:pPr>
              <a:buFont typeface="Wingdings" panose="05000000000000000000" pitchFamily="2" charset="2"/>
              <a:buChar char="q"/>
            </a:pPr>
            <a:endParaRPr lang="en-GB"/>
          </a:p>
        </p:txBody>
      </p:sp>
    </p:spTree>
    <p:extLst>
      <p:ext uri="{BB962C8B-B14F-4D97-AF65-F5344CB8AC3E}">
        <p14:creationId xmlns:p14="http://schemas.microsoft.com/office/powerpoint/2010/main" val="417931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76672"/>
            <a:ext cx="7117180" cy="720080"/>
          </a:xfrm>
        </p:spPr>
        <p:txBody>
          <a:bodyPr/>
          <a:lstStyle/>
          <a:p>
            <a:r>
              <a:rPr lang="en-GB" sz="2800">
                <a:solidFill>
                  <a:schemeClr val="accent6"/>
                </a:solidFill>
                <a:latin typeface="Comic Sans MS" panose="030F0702030302020204" pitchFamily="66" charset="0"/>
              </a:rPr>
              <a:t>Daily Routines. </a:t>
            </a:r>
            <a:br>
              <a:rPr lang="en-GB">
                <a:solidFill>
                  <a:schemeClr val="accent6"/>
                </a:solidFill>
                <a:latin typeface="Comic Sans MS" panose="030F0702030302020204" pitchFamily="66" charset="0"/>
              </a:rPr>
            </a:br>
            <a:r>
              <a:rPr lang="en-GB" sz="2200">
                <a:solidFill>
                  <a:schemeClr val="accent6"/>
                </a:solidFill>
                <a:latin typeface="Comic Sans MS" panose="030F0702030302020204" pitchFamily="66" charset="0"/>
              </a:rPr>
              <a:t>(As outlined in the September School Newsletter)</a:t>
            </a:r>
            <a:endParaRPr lang="en-GB" sz="2200"/>
          </a:p>
        </p:txBody>
      </p:sp>
      <p:sp>
        <p:nvSpPr>
          <p:cNvPr id="3" name="Subtitle 2"/>
          <p:cNvSpPr>
            <a:spLocks noGrp="1"/>
          </p:cNvSpPr>
          <p:nvPr>
            <p:ph type="subTitle" idx="1"/>
          </p:nvPr>
        </p:nvSpPr>
        <p:spPr>
          <a:xfrm>
            <a:off x="323528" y="1196752"/>
            <a:ext cx="7992888" cy="1008112"/>
          </a:xfrm>
        </p:spPr>
        <p:txBody>
          <a:bodyPr>
            <a:noAutofit/>
          </a:bodyPr>
          <a:lstStyle/>
          <a:p>
            <a:r>
              <a:rPr lang="en-GB" sz="1600">
                <a:solidFill>
                  <a:schemeClr val="tx1"/>
                </a:solidFill>
                <a:latin typeface="Comic Sans MS" panose="030F0702030302020204" pitchFamily="66" charset="0"/>
              </a:rPr>
              <a:t>Please make sure that your child arrives promptly for the start of the school day. Children are NOT allowed on the main car-park area.</a:t>
            </a:r>
          </a:p>
          <a:p>
            <a:r>
              <a:rPr lang="en-GB" sz="1600">
                <a:solidFill>
                  <a:schemeClr val="tx1"/>
                </a:solidFill>
                <a:latin typeface="Comic Sans MS" panose="030F0702030302020204" pitchFamily="66" charset="0"/>
              </a:rPr>
              <a:t>Pupils must line up with parents/carers either within the coned area towards the junior playground or along the infant path. Pupils must not access the area around the office area during the beginning and end of the school day, enabling clear access for visitors to the office.</a:t>
            </a:r>
          </a:p>
          <a:p>
            <a:r>
              <a:rPr lang="en-GB" sz="1600">
                <a:solidFill>
                  <a:schemeClr val="tx1"/>
                </a:solidFill>
                <a:latin typeface="Comic Sans MS" panose="030F0702030302020204" pitchFamily="66" charset="0"/>
              </a:rPr>
              <a:t>At the end of the day, all KS2 parents wait on the school playground opposite the class line. This will ensure that the entrance onto the playground is clear. No dogs are allowed on the school playground.</a:t>
            </a:r>
          </a:p>
          <a:p>
            <a:r>
              <a:rPr lang="en-GB" sz="2800">
                <a:solidFill>
                  <a:schemeClr val="accent6"/>
                </a:solidFill>
                <a:latin typeface="Comic Sans MS" panose="030F0702030302020204" pitchFamily="66" charset="0"/>
              </a:rPr>
              <a:t>Attendance Expectations                                                 </a:t>
            </a:r>
            <a:r>
              <a:rPr lang="en-GB" sz="2200">
                <a:solidFill>
                  <a:schemeClr val="accent6"/>
                </a:solidFill>
                <a:latin typeface="Comic Sans MS" panose="030F0702030302020204" pitchFamily="66" charset="0"/>
              </a:rPr>
              <a:t>(As outlined in the September School Newsletter) </a:t>
            </a:r>
          </a:p>
          <a:p>
            <a:r>
              <a:rPr lang="en-GB" sz="1600">
                <a:solidFill>
                  <a:schemeClr val="tx1"/>
                </a:solidFill>
                <a:latin typeface="Comic Sans MS" panose="030F0702030302020204" pitchFamily="66" charset="0"/>
              </a:rPr>
              <a:t>As you are aware, the government has now put in place new national attendance expectations, including new penalty notices and stringent school systems to make sure pupils receive the best possible access to their education.</a:t>
            </a:r>
          </a:p>
          <a:p>
            <a:r>
              <a:rPr lang="en-GB" sz="1600">
                <a:solidFill>
                  <a:schemeClr val="tx1"/>
                </a:solidFill>
                <a:latin typeface="Comic Sans MS" panose="030F0702030302020204" pitchFamily="66" charset="0"/>
              </a:rPr>
              <a:t>Please support school’s high attendance standards by making sure you follow the attendance policy, the national expectations and by making sure that you always contact school, giving full details when your child is absent from school.</a:t>
            </a:r>
          </a:p>
        </p:txBody>
      </p:sp>
    </p:spTree>
    <p:extLst>
      <p:ext uri="{BB962C8B-B14F-4D97-AF65-F5344CB8AC3E}">
        <p14:creationId xmlns:p14="http://schemas.microsoft.com/office/powerpoint/2010/main" val="1636538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57957" y="188641"/>
            <a:ext cx="7125113" cy="648072"/>
          </a:xfrm>
        </p:spPr>
        <p:txBody>
          <a:bodyPr/>
          <a:lstStyle/>
          <a:p>
            <a:r>
              <a:rPr lang="en-GB">
                <a:solidFill>
                  <a:schemeClr val="accent6"/>
                </a:solidFill>
                <a:latin typeface="Comic Sans MS" panose="030F0702030302020204" pitchFamily="66" charset="0"/>
              </a:rPr>
              <a:t>Rewards and Sanctions</a:t>
            </a:r>
          </a:p>
        </p:txBody>
      </p:sp>
      <p:sp>
        <p:nvSpPr>
          <p:cNvPr id="5" name="TextBox 4"/>
          <p:cNvSpPr txBox="1"/>
          <p:nvPr/>
        </p:nvSpPr>
        <p:spPr>
          <a:xfrm>
            <a:off x="322398" y="917912"/>
            <a:ext cx="8352928" cy="5632311"/>
          </a:xfrm>
          <a:prstGeom prst="rect">
            <a:avLst/>
          </a:prstGeom>
          <a:noFill/>
        </p:spPr>
        <p:txBody>
          <a:bodyPr wrap="square" rtlCol="0">
            <a:spAutoFit/>
          </a:bodyPr>
          <a:lstStyle/>
          <a:p>
            <a:pPr marL="457200" indent="-457200">
              <a:buFont typeface="Wingdings" panose="05000000000000000000" pitchFamily="2" charset="2"/>
              <a:buChar char="v"/>
            </a:pPr>
            <a:r>
              <a:rPr lang="en-GB" sz="2000">
                <a:latin typeface="Comic Sans MS" panose="030F0702030302020204" pitchFamily="66" charset="0"/>
              </a:rPr>
              <a:t>The traffic light system feeds is used to support positive behaviour in KS2. All children have a positive start to the day, starting on the green traffic light.</a:t>
            </a:r>
          </a:p>
          <a:p>
            <a:pPr marL="457200" indent="-457200">
              <a:buFont typeface="Wingdings" panose="05000000000000000000" pitchFamily="2" charset="2"/>
              <a:buChar char="v"/>
            </a:pPr>
            <a:endParaRPr lang="en-GB" sz="2000">
              <a:latin typeface="Comic Sans MS" panose="030F0702030302020204" pitchFamily="66" charset="0"/>
            </a:endParaRPr>
          </a:p>
          <a:p>
            <a:pPr marL="457200" indent="-457200">
              <a:buFont typeface="Wingdings" panose="05000000000000000000" pitchFamily="2" charset="2"/>
              <a:buChar char="v"/>
            </a:pPr>
            <a:r>
              <a:rPr lang="en-GB" sz="2000">
                <a:latin typeface="Comic Sans MS" panose="030F0702030302020204" pitchFamily="66" charset="0"/>
              </a:rPr>
              <a:t>If children fail to follow the agreed class rules, they will receive an initial warning in the middle of the green traffic light.</a:t>
            </a:r>
          </a:p>
          <a:p>
            <a:pPr marL="457200" indent="-457200">
              <a:buFont typeface="Wingdings" panose="05000000000000000000" pitchFamily="2" charset="2"/>
              <a:buChar char="v"/>
            </a:pPr>
            <a:endParaRPr lang="en-GB" sz="2000">
              <a:latin typeface="Comic Sans MS" panose="030F0702030302020204" pitchFamily="66" charset="0"/>
            </a:endParaRPr>
          </a:p>
          <a:p>
            <a:pPr marL="457200" indent="-457200">
              <a:buFont typeface="Wingdings" panose="05000000000000000000" pitchFamily="2" charset="2"/>
              <a:buChar char="v"/>
            </a:pPr>
            <a:r>
              <a:rPr lang="en-GB" sz="2000">
                <a:latin typeface="Comic Sans MS" panose="030F0702030302020204" pitchFamily="66" charset="0"/>
              </a:rPr>
              <a:t>The next sanctions will result in children’s names being moved onto the amber traffic light. This will result in missed amounts of playtime – 1m, 5m and eventually their entire playtime.</a:t>
            </a:r>
          </a:p>
          <a:p>
            <a:endParaRPr lang="en-GB" sz="2000">
              <a:latin typeface="Comic Sans MS" panose="030F0702030302020204" pitchFamily="66" charset="0"/>
            </a:endParaRPr>
          </a:p>
          <a:p>
            <a:pPr marL="457200" indent="-457200">
              <a:buFont typeface="Wingdings" panose="05000000000000000000" pitchFamily="2" charset="2"/>
              <a:buChar char="v"/>
            </a:pPr>
            <a:r>
              <a:rPr lang="en-GB" sz="2000">
                <a:latin typeface="Comic Sans MS" panose="030F0702030302020204" pitchFamily="66" charset="0"/>
              </a:rPr>
              <a:t>If a child’s name is placed on the red , the child immediately loses a full playtime and will need to have a conversation with a member of the SLT. Parents will also be informed about this.</a:t>
            </a:r>
          </a:p>
          <a:p>
            <a:pPr marL="457200" indent="-457200">
              <a:buFont typeface="Wingdings" panose="05000000000000000000" pitchFamily="2" charset="2"/>
              <a:buChar char="v"/>
            </a:pPr>
            <a:endParaRPr lang="en-GB" sz="2000">
              <a:latin typeface="Comic Sans MS" panose="030F0702030302020204" pitchFamily="66" charset="0"/>
            </a:endParaRPr>
          </a:p>
          <a:p>
            <a:pPr marL="457200" indent="-457200">
              <a:buFont typeface="Wingdings" panose="05000000000000000000" pitchFamily="2" charset="2"/>
              <a:buChar char="v"/>
            </a:pPr>
            <a:r>
              <a:rPr lang="en-GB" sz="2000">
                <a:latin typeface="Comic Sans MS" panose="030F0702030302020204" pitchFamily="66" charset="0"/>
              </a:rPr>
              <a:t>If children do not complete a sufficient amount of work, they will remain indoors to complete the work during their playtime. We want the children to work to their full potential.</a:t>
            </a:r>
          </a:p>
        </p:txBody>
      </p:sp>
    </p:spTree>
    <p:extLst>
      <p:ext uri="{BB962C8B-B14F-4D97-AF65-F5344CB8AC3E}">
        <p14:creationId xmlns:p14="http://schemas.microsoft.com/office/powerpoint/2010/main" val="1677469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427" y="332657"/>
            <a:ext cx="7125113" cy="567888"/>
          </a:xfrm>
        </p:spPr>
        <p:txBody>
          <a:bodyPr/>
          <a:lstStyle/>
          <a:p>
            <a:r>
              <a:rPr lang="en-US" sz="2800">
                <a:solidFill>
                  <a:schemeClr val="accent6"/>
                </a:solidFill>
                <a:latin typeface="Comic Sans MS" panose="030F0702030302020204" pitchFamily="66" charset="0"/>
              </a:rPr>
              <a:t>Topics</a:t>
            </a:r>
          </a:p>
        </p:txBody>
      </p:sp>
      <p:sp>
        <p:nvSpPr>
          <p:cNvPr id="4" name="TextBox 3"/>
          <p:cNvSpPr txBox="1"/>
          <p:nvPr/>
        </p:nvSpPr>
        <p:spPr>
          <a:xfrm>
            <a:off x="107504" y="1225689"/>
            <a:ext cx="8928992" cy="5909310"/>
          </a:xfrm>
          <a:prstGeom prst="rect">
            <a:avLst/>
          </a:prstGeom>
          <a:noFill/>
        </p:spPr>
        <p:txBody>
          <a:bodyPr wrap="square" rtlCol="0">
            <a:spAutoFit/>
          </a:bodyPr>
          <a:lstStyle/>
          <a:p>
            <a:pPr marL="285750" indent="-285750">
              <a:buFont typeface="Arial"/>
              <a:buChar char="•"/>
            </a:pPr>
            <a:r>
              <a:rPr lang="en-US" sz="2200">
                <a:latin typeface="Comic Sans MS" panose="030F0702030302020204" pitchFamily="66" charset="0"/>
              </a:rPr>
              <a:t>In Autumn term we will be  taking a closer look at The Stone age to Iron age.</a:t>
            </a:r>
          </a:p>
          <a:p>
            <a:pPr marL="285750" indent="-285750">
              <a:buFont typeface="Arial"/>
              <a:buChar char="•"/>
            </a:pPr>
            <a:r>
              <a:rPr lang="en-US" sz="2200">
                <a:latin typeface="Comic Sans MS" panose="030F0702030302020204" pitchFamily="66" charset="0"/>
              </a:rPr>
              <a:t>Our Science topic is Rocks and Soils.</a:t>
            </a:r>
          </a:p>
          <a:p>
            <a:pPr marL="285750" indent="-285750">
              <a:buFont typeface="Arial"/>
              <a:buChar char="•"/>
            </a:pPr>
            <a:r>
              <a:rPr lang="en-US" sz="2200">
                <a:latin typeface="Comic Sans MS" panose="030F0702030302020204" pitchFamily="66" charset="0"/>
              </a:rPr>
              <a:t>Our class reader is The Owl who was Afraid of the Dark.</a:t>
            </a:r>
          </a:p>
          <a:p>
            <a:pPr marL="285750" indent="-285750">
              <a:buFont typeface="Arial"/>
              <a:buChar char="•"/>
            </a:pPr>
            <a:r>
              <a:rPr lang="en-US" sz="2200">
                <a:latin typeface="Comic Sans MS" panose="030F0702030302020204" pitchFamily="66" charset="0"/>
              </a:rPr>
              <a:t>Aspects of our literacy writing will link to our class reader.</a:t>
            </a:r>
          </a:p>
          <a:p>
            <a:pPr marL="285750" indent="-285750">
              <a:buFont typeface="Arial"/>
              <a:buChar char="•"/>
            </a:pPr>
            <a:r>
              <a:rPr lang="en-US" sz="2200">
                <a:latin typeface="Comic Sans MS" panose="030F0702030302020204" pitchFamily="66" charset="0"/>
              </a:rPr>
              <a:t>Any encouragement at home regarding work we are covering in school will be greatly welcome.</a:t>
            </a:r>
          </a:p>
          <a:p>
            <a:pPr marL="285750" indent="-285750">
              <a:buFont typeface="Arial"/>
              <a:buChar char="•"/>
            </a:pPr>
            <a:r>
              <a:rPr lang="en-US" sz="2200">
                <a:latin typeface="Comic Sans MS" panose="030F0702030302020204" pitchFamily="66" charset="0"/>
              </a:rPr>
              <a:t>Our current RE topic is Creation and covenant, we will be looking at the creation stories in Genesis.</a:t>
            </a:r>
          </a:p>
          <a:p>
            <a:pPr marL="285750" indent="-285750">
              <a:buFont typeface="Arial"/>
              <a:buChar char="•"/>
            </a:pPr>
            <a:r>
              <a:rPr lang="en-US" sz="2200">
                <a:latin typeface="Comic Sans MS" panose="030F0702030302020204" pitchFamily="66" charset="0"/>
              </a:rPr>
              <a:t>The children will need to come to school in their PE kits on Thursday, they will take part in a multi-skills session half termly, parents will be notified when children are required to come to school in their PE kit for this additional session (Not Autumn 1 for Year 3).</a:t>
            </a:r>
          </a:p>
          <a:p>
            <a:endParaRPr lang="en-US" sz="2200">
              <a:latin typeface="Comic Sans MS" panose="030F0702030302020204" pitchFamily="66" charset="0"/>
            </a:endParaRPr>
          </a:p>
          <a:p>
            <a:pPr marL="285750" indent="-285750">
              <a:buFont typeface="Arial"/>
              <a:buChar char="•"/>
            </a:pPr>
            <a:endParaRPr lang="en-US" sz="2400">
              <a:latin typeface="Comic Sans MS" panose="030F0702030302020204" pitchFamily="66" charset="0"/>
            </a:endParaRPr>
          </a:p>
          <a:p>
            <a:pPr marL="285750" indent="-285750">
              <a:buFont typeface="Arial"/>
              <a:buChar char="•"/>
            </a:pPr>
            <a:endParaRPr lang="en-US" sz="2400">
              <a:latin typeface="Comic Sans MS" panose="030F0702030302020204" pitchFamily="66" charset="0"/>
            </a:endParaRPr>
          </a:p>
        </p:txBody>
      </p:sp>
    </p:spTree>
    <p:extLst>
      <p:ext uri="{BB962C8B-B14F-4D97-AF65-F5344CB8AC3E}">
        <p14:creationId xmlns:p14="http://schemas.microsoft.com/office/powerpoint/2010/main" val="2950815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59432"/>
            <a:ext cx="9140284" cy="6858000"/>
          </a:xfrm>
        </p:spPr>
        <p:txBody>
          <a:bodyPr/>
          <a:lstStyle/>
          <a:p>
            <a:pPr algn="ctr">
              <a:lnSpc>
                <a:spcPct val="170000"/>
              </a:lnSpc>
            </a:pPr>
            <a:r>
              <a:rPr lang="en-GB" sz="2000">
                <a:solidFill>
                  <a:schemeClr val="accent6"/>
                </a:solidFill>
                <a:latin typeface="Comic Sans MS" panose="030F0702030302020204" pitchFamily="66" charset="0"/>
              </a:rPr>
              <a:t>Homework</a:t>
            </a:r>
            <a:br>
              <a:rPr lang="en-GB" sz="2000">
                <a:solidFill>
                  <a:schemeClr val="accent6"/>
                </a:solidFill>
                <a:latin typeface="Comic Sans MS" panose="030F0702030302020204" pitchFamily="66" charset="0"/>
              </a:rPr>
            </a:br>
            <a:r>
              <a:rPr lang="en-GB" sz="2000">
                <a:latin typeface="Comic Sans MS" panose="030F0702030302020204" pitchFamily="66" charset="0"/>
              </a:rPr>
              <a:t>Reading</a:t>
            </a:r>
            <a:br>
              <a:rPr lang="en-GB" sz="2000">
                <a:latin typeface="Comic Sans MS" panose="030F0702030302020204" pitchFamily="66" charset="0"/>
              </a:rPr>
            </a:br>
            <a:r>
              <a:rPr lang="en-GB" sz="2000">
                <a:latin typeface="Comic Sans MS" panose="030F0702030302020204" pitchFamily="66" charset="0"/>
              </a:rPr>
              <a:t>Children should complete at least 3 reading plus activities every week. We will be checking the Reading Plus system weekly to ensure that three reading tasks have been completed. We do recommend that your child reads their school reading book regularly at home, you can sign your child’s diary to show additional reading completed. This will earn your child extra dojos in school. </a:t>
            </a:r>
            <a:br>
              <a:rPr lang="en-GB" sz="2000">
                <a:latin typeface="Comic Sans MS" panose="030F0702030302020204" pitchFamily="66" charset="0"/>
              </a:rPr>
            </a:br>
            <a:r>
              <a:rPr lang="en-GB" sz="2000">
                <a:latin typeface="Comic Sans MS" panose="030F0702030302020204" pitchFamily="66" charset="0"/>
              </a:rPr>
              <a:t>Mathletics</a:t>
            </a:r>
            <a:br>
              <a:rPr lang="en-GB" sz="2000">
                <a:latin typeface="Comic Sans MS" panose="030F0702030302020204" pitchFamily="66" charset="0"/>
              </a:rPr>
            </a:br>
            <a:r>
              <a:rPr lang="en-GB" sz="2000">
                <a:latin typeface="Comic Sans MS" panose="030F0702030302020204" pitchFamily="66" charset="0"/>
              </a:rPr>
              <a:t>500 points to be collected each week. </a:t>
            </a:r>
            <a:br>
              <a:rPr lang="en-GB" sz="2000">
                <a:latin typeface="Comic Sans MS" panose="030F0702030302020204" pitchFamily="66" charset="0"/>
              </a:rPr>
            </a:br>
            <a:r>
              <a:rPr lang="en-GB" sz="2000">
                <a:latin typeface="Comic Sans MS" panose="030F0702030302020204" pitchFamily="66" charset="0"/>
              </a:rPr>
              <a:t>Homework tasks can be completed over the week and weekend, if needed, as we understand how busy life can be. </a:t>
            </a:r>
          </a:p>
        </p:txBody>
      </p:sp>
    </p:spTree>
    <p:extLst>
      <p:ext uri="{BB962C8B-B14F-4D97-AF65-F5344CB8AC3E}">
        <p14:creationId xmlns:p14="http://schemas.microsoft.com/office/powerpoint/2010/main" val="1866143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924944"/>
            <a:ext cx="8229600" cy="3312368"/>
          </a:xfrm>
        </p:spPr>
        <p:txBody>
          <a:bodyPr>
            <a:normAutofit fontScale="90000"/>
          </a:bodyPr>
          <a:lstStyle/>
          <a:p>
            <a:pPr algn="ctr"/>
            <a:br>
              <a:rPr lang="en-GB" sz="2200">
                <a:latin typeface="Comic Sans MS" panose="030F0702030302020204" pitchFamily="66" charset="0"/>
              </a:rPr>
            </a:br>
            <a:br>
              <a:rPr lang="en-GB" sz="2200">
                <a:latin typeface="Comic Sans MS" panose="030F0702030302020204" pitchFamily="66" charset="0"/>
              </a:rPr>
            </a:br>
            <a:r>
              <a:rPr lang="en-GB" sz="2800">
                <a:latin typeface="Comic Sans MS" panose="030F0702030302020204" pitchFamily="66" charset="0"/>
              </a:rPr>
              <a:t>We hope your children will thoroughly enjoy this year, we are sure they will!</a:t>
            </a:r>
            <a:br>
              <a:rPr lang="en-GB" sz="2800">
                <a:latin typeface="Comic Sans MS" panose="030F0702030302020204" pitchFamily="66" charset="0"/>
              </a:rPr>
            </a:br>
            <a:br>
              <a:rPr lang="en-GB" sz="2800">
                <a:latin typeface="Comic Sans MS" panose="030F0702030302020204" pitchFamily="66" charset="0"/>
              </a:rPr>
            </a:br>
            <a:r>
              <a:rPr lang="en-GB" sz="2800">
                <a:latin typeface="Comic Sans MS" panose="030F0702030302020204" pitchFamily="66" charset="0"/>
              </a:rPr>
              <a:t>Thank you from</a:t>
            </a:r>
            <a:br>
              <a:rPr lang="en-GB" sz="2800">
                <a:latin typeface="Comic Sans MS" panose="030F0702030302020204" pitchFamily="66" charset="0"/>
              </a:rPr>
            </a:br>
            <a:r>
              <a:rPr lang="en-GB" sz="2800">
                <a:latin typeface="Comic Sans MS" panose="030F0702030302020204" pitchFamily="66" charset="0"/>
              </a:rPr>
              <a:t>Mrs Hitchen and Miss Ijaz,</a:t>
            </a:r>
            <a:br>
              <a:rPr lang="en-GB" sz="2800">
                <a:latin typeface="Comic Sans MS" panose="030F0702030302020204" pitchFamily="66" charset="0"/>
              </a:rPr>
            </a:br>
            <a:r>
              <a:rPr lang="en-GB" sz="2800">
                <a:latin typeface="Comic Sans MS" panose="030F0702030302020204" pitchFamily="66" charset="0"/>
              </a:rPr>
              <a:t>Miss Hynes and Mrs Monaghan</a:t>
            </a:r>
            <a:br>
              <a:rPr lang="en-GB" sz="2800">
                <a:latin typeface="Comic Sans MS" panose="030F0702030302020204" pitchFamily="66" charset="0"/>
              </a:rPr>
            </a:br>
            <a:endParaRPr lang="en-GB" sz="2800">
              <a:latin typeface="Comic Sans MS" panose="030F0702030302020204" pitchFamily="66" charset="0"/>
            </a:endParaRPr>
          </a:p>
        </p:txBody>
      </p:sp>
      <p:sp>
        <p:nvSpPr>
          <p:cNvPr id="3" name="TextBox 2"/>
          <p:cNvSpPr txBox="1"/>
          <p:nvPr/>
        </p:nvSpPr>
        <p:spPr>
          <a:xfrm>
            <a:off x="560240" y="267574"/>
            <a:ext cx="8136904" cy="2677656"/>
          </a:xfrm>
          <a:prstGeom prst="rect">
            <a:avLst/>
          </a:prstGeom>
          <a:noFill/>
        </p:spPr>
        <p:txBody>
          <a:bodyPr wrap="square" rtlCol="0">
            <a:spAutoFit/>
          </a:bodyPr>
          <a:lstStyle/>
          <a:p>
            <a:r>
              <a:rPr lang="en-GB" sz="2400">
                <a:solidFill>
                  <a:schemeClr val="accent6"/>
                </a:solidFill>
                <a:latin typeface="Comic Sans MS" panose="030F0702030302020204" pitchFamily="66" charset="0"/>
              </a:rPr>
              <a:t>R.S.H.E. (Policy on the school website)</a:t>
            </a:r>
          </a:p>
          <a:p>
            <a:endParaRPr lang="en-GB" sz="2400">
              <a:latin typeface="Comic Sans MS" panose="030F0702030302020204" pitchFamily="66" charset="0"/>
            </a:endParaRPr>
          </a:p>
          <a:p>
            <a:r>
              <a:rPr lang="en-GB" sz="2400">
                <a:latin typeface="Comic Sans MS" panose="030F0702030302020204" pitchFamily="66" charset="0"/>
              </a:rPr>
              <a:t>We are looking forward to delivering our RSHE scheme of work this year. Some of the RSHE sessions will be delivered using the Archdiocese approved scheme ‘Journey in Love’ slides and information will be shared with parents as required prior to the delivery of topics.</a:t>
            </a:r>
          </a:p>
        </p:txBody>
      </p:sp>
    </p:spTree>
    <p:extLst>
      <p:ext uri="{BB962C8B-B14F-4D97-AF65-F5344CB8AC3E}">
        <p14:creationId xmlns:p14="http://schemas.microsoft.com/office/powerpoint/2010/main" val="701851263"/>
      </p:ext>
    </p:extLst>
  </p:cSld>
  <p:clrMapOvr>
    <a:masterClrMapping/>
  </p:clrMapOvr>
</p:sld>
</file>

<file path=ppt/theme/theme1.xml><?xml version="1.0" encoding="utf-8"?>
<a:theme xmlns:a="http://schemas.openxmlformats.org/drawingml/2006/main" name="Autum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d91b40c-9b39-46ef-8b3b-dbbc4b5d2aab" xsi:nil="true"/>
    <lcf76f155ced4ddcb4097134ff3c332f xmlns="98b70820-8573-4476-8f84-5220c958039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AE0A733E940045ADD826605BBE4066" ma:contentTypeVersion="13" ma:contentTypeDescription="Create a new document." ma:contentTypeScope="" ma:versionID="22df82f02a8a6301e502215cfe6a5e3a">
  <xsd:schema xmlns:xsd="http://www.w3.org/2001/XMLSchema" xmlns:xs="http://www.w3.org/2001/XMLSchema" xmlns:p="http://schemas.microsoft.com/office/2006/metadata/properties" xmlns:ns2="98b70820-8573-4476-8f84-5220c9580397" xmlns:ns3="cd91b40c-9b39-46ef-8b3b-dbbc4b5d2aab" targetNamespace="http://schemas.microsoft.com/office/2006/metadata/properties" ma:root="true" ma:fieldsID="9020fdcb6af7575e80e678dbdee530ab" ns2:_="" ns3:_="">
    <xsd:import namespace="98b70820-8573-4476-8f84-5220c9580397"/>
    <xsd:import namespace="cd91b40c-9b39-46ef-8b3b-dbbc4b5d2aa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b70820-8573-4476-8f84-5220c95803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99e097-571a-491c-a2e5-f7bf13a64518"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91b40c-9b39-46ef-8b3b-dbbc4b5d2aa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0f991d7-d4b5-42b6-aef2-d8c3c7259ebe}" ma:internalName="TaxCatchAll" ma:showField="CatchAllData" ma:web="cd91b40c-9b39-46ef-8b3b-dbbc4b5d2a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3B2517-3535-429F-B641-3DB19E48E6C8}">
  <ds:schemaRefs>
    <ds:schemaRef ds:uri="98b70820-8573-4476-8f84-5220c9580397"/>
    <ds:schemaRef ds:uri="cd91b40c-9b39-46ef-8b3b-dbbc4b5d2aa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75D9961-973A-4301-8E67-7AE21BBC3B3F}">
  <ds:schemaRefs>
    <ds:schemaRef ds:uri="http://schemas.microsoft.com/sharepoint/v3/contenttype/forms"/>
  </ds:schemaRefs>
</ds:datastoreItem>
</file>

<file path=customXml/itemProps3.xml><?xml version="1.0" encoding="utf-8"?>
<ds:datastoreItem xmlns:ds="http://schemas.openxmlformats.org/officeDocument/2006/customXml" ds:itemID="{A716579C-3751-4F17-A149-7434BDB75C55}">
  <ds:schemaRefs>
    <ds:schemaRef ds:uri="98b70820-8573-4476-8f84-5220c9580397"/>
    <ds:schemaRef ds:uri="cd91b40c-9b39-46ef-8b3b-dbbc4b5d2a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Austin</Template>
  <TotalTime>0</TotalTime>
  <Words>1527</Words>
  <Application>Microsoft Office PowerPoint</Application>
  <PresentationFormat>On-screen Show (4:3)</PresentationFormat>
  <Paragraphs>69</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Comic Sans MS</vt:lpstr>
      <vt:lpstr>Courier New</vt:lpstr>
      <vt:lpstr>Verdana</vt:lpstr>
      <vt:lpstr>Wingdings</vt:lpstr>
      <vt:lpstr>Wingdings 2</vt:lpstr>
      <vt:lpstr>Autumn</vt:lpstr>
      <vt:lpstr>Good afternoon and welcome to Year 3 We hope that you find the following PowerPoint useful. It outlines information about class routines and expectations. As you know the children in Y3 have two class teachers: Mrs Hitchen (Wednesday, Thursday and Friday) and Miss Ijaz (Monday and Tuesday) with Mrs Monaghan and Miss Hynes will support the children every day of the week. Miss Hynes will leave for the afternoon to teach MFL.</vt:lpstr>
      <vt:lpstr>PowerPoint Presentation</vt:lpstr>
      <vt:lpstr>Behaviour and Communication</vt:lpstr>
      <vt:lpstr>Home School Agreement</vt:lpstr>
      <vt:lpstr>Daily Routines.  (As outlined in the September School Newsletter)</vt:lpstr>
      <vt:lpstr>Rewards and Sanctions</vt:lpstr>
      <vt:lpstr>Topics</vt:lpstr>
      <vt:lpstr>Homework Reading Children should complete at least 3 reading plus activities every week. We will be checking the Reading Plus system weekly to ensure that three reading tasks have been completed. We do recommend that your child reads their school reading book regularly at home, you can sign your child’s diary to show additional reading completed. This will earn your child extra dojos in school.  Mathletics 500 points to be collected each week.  Homework tasks can be completed over the week and weekend, if needed, as we understand how busy life can be. </vt:lpstr>
      <vt:lpstr>  We hope your children will thoroughly enjoy this year, we are sure they will!  Thank you from Mrs Hitchen and Miss Ijaz, Miss Hynes and Mrs Monaghan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T.Atherton</dc:creator>
  <cp:lastModifiedBy>Mrs Hitchen</cp:lastModifiedBy>
  <cp:revision>2</cp:revision>
  <cp:lastPrinted>2025-09-04T12:50:34Z</cp:lastPrinted>
  <dcterms:created xsi:type="dcterms:W3CDTF">2013-09-04T14:25:12Z</dcterms:created>
  <dcterms:modified xsi:type="dcterms:W3CDTF">2025-09-04T15:09:33Z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0x01010030AE0A733E940045ADD826605BBE4066</vt:lpwstr>
  </property>
  <property fmtid="{D5CDD505-2E9C-101B-9397-08002B2CF9AE}" pid="3" name="Order">
    <vt:r8>354600</vt:r8>
  </property>
  <property fmtid="{D5CDD505-2E9C-101B-9397-08002B2CF9AE}" pid="4" name="MediaServiceImageTags">
    <vt:lpwstr/>
  </property>
</Properties>
</file>