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15"/>
  </p:handoutMasterIdLst>
  <p:sldIdLst>
    <p:sldId id="256" r:id="rId5"/>
    <p:sldId id="264" r:id="rId6"/>
    <p:sldId id="270" r:id="rId7"/>
    <p:sldId id="271" r:id="rId8"/>
    <p:sldId id="258" r:id="rId9"/>
    <p:sldId id="267" r:id="rId10"/>
    <p:sldId id="268" r:id="rId11"/>
    <p:sldId id="265" r:id="rId12"/>
    <p:sldId id="272" r:id="rId13"/>
    <p:sldId id="262" r:id="rId14"/>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2" autoAdjust="0"/>
    <p:restoredTop sz="94660"/>
  </p:normalViewPr>
  <p:slideViewPr>
    <p:cSldViewPr>
      <p:cViewPr varScale="1">
        <p:scale>
          <a:sx n="78" d="100"/>
          <a:sy n="78" d="100"/>
        </p:scale>
        <p:origin x="160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Mitchell" userId="S::mrsmitchell@saintmaryandjohn.wigan.sch.uk::39ae49a4-2568-44b7-b6b4-f4adbe5cac4f" providerId="AD" clId="Web-{D332610F-6438-F40A-D7F1-AC845F7040DA}"/>
    <pc:docChg chg="modSld">
      <pc:chgData name="Mrs Mitchell" userId="S::mrsmitchell@saintmaryandjohn.wigan.sch.uk::39ae49a4-2568-44b7-b6b4-f4adbe5cac4f" providerId="AD" clId="Web-{D332610F-6438-F40A-D7F1-AC845F7040DA}" dt="2025-09-02T13:04:08.446" v="567" actId="20577"/>
      <pc:docMkLst>
        <pc:docMk/>
      </pc:docMkLst>
      <pc:sldChg chg="modSp">
        <pc:chgData name="Mrs Mitchell" userId="S::mrsmitchell@saintmaryandjohn.wigan.sch.uk::39ae49a4-2568-44b7-b6b4-f4adbe5cac4f" providerId="AD" clId="Web-{D332610F-6438-F40A-D7F1-AC845F7040DA}" dt="2025-09-02T12:54:50.272" v="207" actId="20577"/>
        <pc:sldMkLst>
          <pc:docMk/>
          <pc:sldMk cId="2652007359" sldId="256"/>
        </pc:sldMkLst>
        <pc:spChg chg="mod">
          <ac:chgData name="Mrs Mitchell" userId="S::mrsmitchell@saintmaryandjohn.wigan.sch.uk::39ae49a4-2568-44b7-b6b4-f4adbe5cac4f" providerId="AD" clId="Web-{D332610F-6438-F40A-D7F1-AC845F7040DA}" dt="2025-09-02T12:54:21.021" v="181" actId="20577"/>
          <ac:spMkLst>
            <pc:docMk/>
            <pc:sldMk cId="2652007359" sldId="256"/>
            <ac:spMk id="2" creationId="{00000000-0000-0000-0000-000000000000}"/>
          </ac:spMkLst>
        </pc:spChg>
        <pc:spChg chg="mod">
          <ac:chgData name="Mrs Mitchell" userId="S::mrsmitchell@saintmaryandjohn.wigan.sch.uk::39ae49a4-2568-44b7-b6b4-f4adbe5cac4f" providerId="AD" clId="Web-{D332610F-6438-F40A-D7F1-AC845F7040DA}" dt="2025-09-02T12:54:50.272" v="207" actId="20577"/>
          <ac:spMkLst>
            <pc:docMk/>
            <pc:sldMk cId="2652007359" sldId="256"/>
            <ac:spMk id="4" creationId="{00000000-0000-0000-0000-000000000000}"/>
          </ac:spMkLst>
        </pc:spChg>
      </pc:sldChg>
      <pc:sldChg chg="modSp">
        <pc:chgData name="Mrs Mitchell" userId="S::mrsmitchell@saintmaryandjohn.wigan.sch.uk::39ae49a4-2568-44b7-b6b4-f4adbe5cac4f" providerId="AD" clId="Web-{D332610F-6438-F40A-D7F1-AC845F7040DA}" dt="2025-09-02T13:00:37.970" v="489" actId="20577"/>
        <pc:sldMkLst>
          <pc:docMk/>
          <pc:sldMk cId="1750000119" sldId="258"/>
        </pc:sldMkLst>
        <pc:spChg chg="mod">
          <ac:chgData name="Mrs Mitchell" userId="S::mrsmitchell@saintmaryandjohn.wigan.sch.uk::39ae49a4-2568-44b7-b6b4-f4adbe5cac4f" providerId="AD" clId="Web-{D332610F-6438-F40A-D7F1-AC845F7040DA}" dt="2025-09-02T13:00:37.970" v="489" actId="20577"/>
          <ac:spMkLst>
            <pc:docMk/>
            <pc:sldMk cId="1750000119" sldId="258"/>
            <ac:spMk id="7" creationId="{00000000-0000-0000-0000-000000000000}"/>
          </ac:spMkLst>
        </pc:spChg>
      </pc:sldChg>
      <pc:sldChg chg="modSp">
        <pc:chgData name="Mrs Mitchell" userId="S::mrsmitchell@saintmaryandjohn.wigan.sch.uk::39ae49a4-2568-44b7-b6b4-f4adbe5cac4f" providerId="AD" clId="Web-{D332610F-6438-F40A-D7F1-AC845F7040DA}" dt="2025-09-02T13:04:08.446" v="567" actId="20577"/>
        <pc:sldMkLst>
          <pc:docMk/>
          <pc:sldMk cId="701851263" sldId="262"/>
        </pc:sldMkLst>
        <pc:spChg chg="mod">
          <ac:chgData name="Mrs Mitchell" userId="S::mrsmitchell@saintmaryandjohn.wigan.sch.uk::39ae49a4-2568-44b7-b6b4-f4adbe5cac4f" providerId="AD" clId="Web-{D332610F-6438-F40A-D7F1-AC845F7040DA}" dt="2025-09-02T13:04:08.446" v="567" actId="20577"/>
          <ac:spMkLst>
            <pc:docMk/>
            <pc:sldMk cId="701851263" sldId="262"/>
            <ac:spMk id="2" creationId="{00000000-0000-0000-0000-000000000000}"/>
          </ac:spMkLst>
        </pc:spChg>
      </pc:sldChg>
      <pc:sldChg chg="modSp">
        <pc:chgData name="Mrs Mitchell" userId="S::mrsmitchell@saintmaryandjohn.wigan.sch.uk::39ae49a4-2568-44b7-b6b4-f4adbe5cac4f" providerId="AD" clId="Web-{D332610F-6438-F40A-D7F1-AC845F7040DA}" dt="2025-09-02T12:55:43.102" v="224" actId="20577"/>
        <pc:sldMkLst>
          <pc:docMk/>
          <pc:sldMk cId="3281914116" sldId="264"/>
        </pc:sldMkLst>
        <pc:spChg chg="mod">
          <ac:chgData name="Mrs Mitchell" userId="S::mrsmitchell@saintmaryandjohn.wigan.sch.uk::39ae49a4-2568-44b7-b6b4-f4adbe5cac4f" providerId="AD" clId="Web-{D332610F-6438-F40A-D7F1-AC845F7040DA}" dt="2025-09-02T12:55:43.102" v="224" actId="20577"/>
          <ac:spMkLst>
            <pc:docMk/>
            <pc:sldMk cId="3281914116" sldId="264"/>
            <ac:spMk id="5" creationId="{00000000-0000-0000-0000-000000000000}"/>
          </ac:spMkLst>
        </pc:spChg>
      </pc:sldChg>
      <pc:sldChg chg="modSp">
        <pc:chgData name="Mrs Mitchell" userId="S::mrsmitchell@saintmaryandjohn.wigan.sch.uk::39ae49a4-2568-44b7-b6b4-f4adbe5cac4f" providerId="AD" clId="Web-{D332610F-6438-F40A-D7F1-AC845F7040DA}" dt="2025-09-02T13:02:58.522" v="557" actId="20577"/>
        <pc:sldMkLst>
          <pc:docMk/>
          <pc:sldMk cId="1677469933" sldId="265"/>
        </pc:sldMkLst>
        <pc:spChg chg="mod">
          <ac:chgData name="Mrs Mitchell" userId="S::mrsmitchell@saintmaryandjohn.wigan.sch.uk::39ae49a4-2568-44b7-b6b4-f4adbe5cac4f" providerId="AD" clId="Web-{D332610F-6438-F40A-D7F1-AC845F7040DA}" dt="2025-09-02T13:02:58.522" v="557" actId="20577"/>
          <ac:spMkLst>
            <pc:docMk/>
            <pc:sldMk cId="1677469933" sldId="265"/>
            <ac:spMk id="5" creationId="{00000000-0000-0000-0000-000000000000}"/>
          </ac:spMkLst>
        </pc:spChg>
      </pc:sldChg>
      <pc:sldChg chg="modSp">
        <pc:chgData name="Mrs Mitchell" userId="S::mrsmitchell@saintmaryandjohn.wigan.sch.uk::39ae49a4-2568-44b7-b6b4-f4adbe5cac4f" providerId="AD" clId="Web-{D332610F-6438-F40A-D7F1-AC845F7040DA}" dt="2025-09-02T13:02:38.068" v="545" actId="20577"/>
        <pc:sldMkLst>
          <pc:docMk/>
          <pc:sldMk cId="1636538204" sldId="268"/>
        </pc:sldMkLst>
        <pc:spChg chg="mod">
          <ac:chgData name="Mrs Mitchell" userId="S::mrsmitchell@saintmaryandjohn.wigan.sch.uk::39ae49a4-2568-44b7-b6b4-f4adbe5cac4f" providerId="AD" clId="Web-{D332610F-6438-F40A-D7F1-AC845F7040DA}" dt="2025-09-02T13:02:38.068" v="545" actId="20577"/>
          <ac:spMkLst>
            <pc:docMk/>
            <pc:sldMk cId="1636538204" sldId="268"/>
            <ac:spMk id="3" creationId="{00000000-0000-0000-0000-000000000000}"/>
          </ac:spMkLst>
        </pc:spChg>
      </pc:sldChg>
      <pc:sldChg chg="modSp">
        <pc:chgData name="Mrs Mitchell" userId="S::mrsmitchell@saintmaryandjohn.wigan.sch.uk::39ae49a4-2568-44b7-b6b4-f4adbe5cac4f" providerId="AD" clId="Web-{D332610F-6438-F40A-D7F1-AC845F7040DA}" dt="2025-09-02T12:58:06.513" v="357" actId="20577"/>
        <pc:sldMkLst>
          <pc:docMk/>
          <pc:sldMk cId="1181718827" sldId="271"/>
        </pc:sldMkLst>
        <pc:spChg chg="mod">
          <ac:chgData name="Mrs Mitchell" userId="S::mrsmitchell@saintmaryandjohn.wigan.sch.uk::39ae49a4-2568-44b7-b6b4-f4adbe5cac4f" providerId="AD" clId="Web-{D332610F-6438-F40A-D7F1-AC845F7040DA}" dt="2025-09-02T12:58:06.513" v="357" actId="20577"/>
          <ac:spMkLst>
            <pc:docMk/>
            <pc:sldMk cId="1181718827" sldId="271"/>
            <ac:spMk id="3" creationId="{00000000-0000-0000-0000-000000000000}"/>
          </ac:spMkLst>
        </pc:spChg>
      </pc:sldChg>
    </pc:docChg>
  </pc:docChgLst>
  <pc:docChgLst>
    <pc:chgData name="Mrs Mitchell" userId="39ae49a4-2568-44b7-b6b4-f4adbe5cac4f" providerId="ADAL" clId="{C2E82B0A-6AA3-4A92-8719-51111658BC36}"/>
    <pc:docChg chg="custSel modSld">
      <pc:chgData name="Mrs Mitchell" userId="39ae49a4-2568-44b7-b6b4-f4adbe5cac4f" providerId="ADAL" clId="{C2E82B0A-6AA3-4A92-8719-51111658BC36}" dt="2025-09-04T08:55:40.986" v="13" actId="27636"/>
      <pc:docMkLst>
        <pc:docMk/>
      </pc:docMkLst>
      <pc:sldChg chg="modSp mod">
        <pc:chgData name="Mrs Mitchell" userId="39ae49a4-2568-44b7-b6b4-f4adbe5cac4f" providerId="ADAL" clId="{C2E82B0A-6AA3-4A92-8719-51111658BC36}" dt="2025-09-04T08:55:40.986" v="13" actId="27636"/>
        <pc:sldMkLst>
          <pc:docMk/>
          <pc:sldMk cId="2513841933" sldId="270"/>
        </pc:sldMkLst>
        <pc:spChg chg="mod">
          <ac:chgData name="Mrs Mitchell" userId="39ae49a4-2568-44b7-b6b4-f4adbe5cac4f" providerId="ADAL" clId="{C2E82B0A-6AA3-4A92-8719-51111658BC36}" dt="2025-09-04T08:55:40.986" v="13" actId="27636"/>
          <ac:spMkLst>
            <pc:docMk/>
            <pc:sldMk cId="2513841933" sldId="27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6BDFCE3B-DBE9-4707-AA76-054B00302CE2}" type="datetimeFigureOut">
              <a:rPr lang="en-GB" smtClean="0"/>
              <a:t>04/09/2025</a:t>
            </a:fld>
            <a:endParaRPr lang="en-GB" dirty="0"/>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E69965B-8D11-464B-ACB5-EF7345B4D6A2}" type="slidenum">
              <a:rPr lang="en-GB" smtClean="0"/>
              <a:t>‹#›</a:t>
            </a:fld>
            <a:endParaRPr lang="en-GB" dirty="0"/>
          </a:p>
        </p:txBody>
      </p:sp>
    </p:spTree>
    <p:extLst>
      <p:ext uri="{BB962C8B-B14F-4D97-AF65-F5344CB8AC3E}">
        <p14:creationId xmlns:p14="http://schemas.microsoft.com/office/powerpoint/2010/main" val="34285691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a:t>Click to edit Master title style</a:t>
            </a:r>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a:t>Click to edit Master title style</a:t>
            </a:r>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D9C4EEF-88C5-4922-9196-7112F8CC14F5}"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a:t>Click to edit Master title style</a:t>
            </a:r>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86EB63-25B6-40FA-BFD8-472AB168ECB0}" type="datetimeFigureOut">
              <a:rPr lang="en-GB" smtClean="0"/>
              <a:t>04/09/2025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D9C4EEF-88C5-4922-9196-7112F8CC14F5}" type="slidenum">
              <a:rPr lang="en-GB" smtClean="0"/>
              <a:t>‹#›</a:t>
            </a:fld>
            <a:endParaRPr lang="en-GB" dirty="0"/>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FA86EB63-25B6-40FA-BFD8-472AB168ECB0}" type="datetimeFigureOut">
              <a:rPr lang="en-GB" smtClean="0"/>
              <a:t>04/09/2025</a:t>
            </a:fld>
            <a:endParaRPr lang="en-GB" dirty="0"/>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0D9C4EEF-88C5-4922-9196-7112F8CC14F5}" type="slidenum">
              <a:rPr lang="en-GB" smtClean="0"/>
              <a:t>‹#›</a:t>
            </a:fld>
            <a:endParaRPr lang="en-GB" dirty="0"/>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422" y="548680"/>
            <a:ext cx="7700514" cy="4374845"/>
          </a:xfrm>
        </p:spPr>
        <p:txBody>
          <a:bodyPr>
            <a:normAutofit fontScale="90000"/>
          </a:bodyPr>
          <a:lstStyle/>
          <a:p>
            <a:pPr algn="ctr"/>
            <a:br>
              <a:rPr lang="en-GB" dirty="0">
                <a:solidFill>
                  <a:srgbClr val="FF0000"/>
                </a:solidFill>
              </a:rPr>
            </a:br>
            <a:br>
              <a:rPr lang="en-GB" dirty="0">
                <a:solidFill>
                  <a:srgbClr val="FF0000"/>
                </a:solidFill>
              </a:rPr>
            </a:br>
            <a:br>
              <a:rPr lang="en-GB" dirty="0">
                <a:solidFill>
                  <a:srgbClr val="FF0000"/>
                </a:solidFill>
              </a:rPr>
            </a:br>
            <a:br>
              <a:rPr lang="en-GB" dirty="0">
                <a:solidFill>
                  <a:srgbClr val="FF0000"/>
                </a:solidFill>
              </a:rPr>
            </a:br>
            <a:br>
              <a:rPr lang="en-GB" dirty="0">
                <a:solidFill>
                  <a:srgbClr val="FF0000"/>
                </a:solidFill>
              </a:rPr>
            </a:br>
            <a:br>
              <a:rPr lang="en-GB" dirty="0">
                <a:solidFill>
                  <a:srgbClr val="FF0000"/>
                </a:solidFill>
              </a:rPr>
            </a:br>
            <a:br>
              <a:rPr lang="en-GB" dirty="0">
                <a:solidFill>
                  <a:srgbClr val="FF0000"/>
                </a:solidFill>
              </a:rPr>
            </a:br>
            <a:br>
              <a:rPr lang="en-GB" sz="2700" dirty="0">
                <a:effectLst>
                  <a:outerShdw blurRad="38100" dist="38100" dir="2700000" algn="tl">
                    <a:srgbClr val="000000">
                      <a:alpha val="43137"/>
                    </a:srgbClr>
                  </a:outerShdw>
                </a:effectLst>
                <a:latin typeface="Comic Sans MS" panose="030F0702030302020204" pitchFamily="66" charset="0"/>
              </a:rPr>
            </a:br>
            <a:br>
              <a:rPr lang="en-GB" sz="4400" dirty="0">
                <a:effectLst>
                  <a:outerShdw blurRad="38100" dist="38100" dir="2700000" algn="tl">
                    <a:srgbClr val="000000">
                      <a:alpha val="43137"/>
                    </a:srgbClr>
                  </a:outerShdw>
                </a:effectLst>
                <a:latin typeface="Comic Sans MS" panose="030F0702030302020204" pitchFamily="66" charset="0"/>
              </a:rPr>
            </a:br>
            <a:br>
              <a:rPr lang="en-GB" sz="4400" dirty="0">
                <a:effectLst>
                  <a:outerShdw blurRad="38100" dist="38100" dir="2700000" algn="tl">
                    <a:srgbClr val="000000">
                      <a:alpha val="43137"/>
                    </a:srgbClr>
                  </a:outerShdw>
                </a:effectLst>
                <a:latin typeface="Comic Sans MS" panose="030F0702030302020204" pitchFamily="66" charset="0"/>
              </a:rPr>
            </a:br>
            <a:br>
              <a:rPr lang="en-GB" sz="4400" dirty="0">
                <a:effectLst>
                  <a:outerShdw blurRad="38100" dist="38100" dir="2700000" algn="tl">
                    <a:srgbClr val="000000">
                      <a:alpha val="43137"/>
                    </a:srgbClr>
                  </a:outerShdw>
                </a:effectLst>
                <a:latin typeface="Comic Sans MS" panose="030F0702030302020204" pitchFamily="66" charset="0"/>
              </a:rPr>
            </a:br>
            <a:br>
              <a:rPr lang="en-GB" sz="4400" dirty="0">
                <a:effectLst>
                  <a:outerShdw blurRad="38100" dist="38100" dir="2700000" algn="tl">
                    <a:srgbClr val="000000">
                      <a:alpha val="43137"/>
                    </a:srgbClr>
                  </a:outerShdw>
                </a:effectLst>
                <a:latin typeface="Comic Sans MS" panose="030F0702030302020204" pitchFamily="66" charset="0"/>
              </a:rPr>
            </a:br>
            <a:br>
              <a:rPr lang="en-GB" sz="4400" dirty="0">
                <a:effectLst>
                  <a:outerShdw blurRad="38100" dist="38100" dir="2700000" algn="tl">
                    <a:srgbClr val="000000">
                      <a:alpha val="43137"/>
                    </a:srgbClr>
                  </a:outerShdw>
                </a:effectLst>
                <a:latin typeface="Comic Sans MS" panose="030F0702030302020204" pitchFamily="66" charset="0"/>
              </a:rPr>
            </a:br>
            <a:r>
              <a:rPr lang="en-GB" sz="4400" dirty="0">
                <a:effectLst>
                  <a:outerShdw blurRad="38100" dist="38100" dir="2700000" algn="tl">
                    <a:srgbClr val="000000">
                      <a:alpha val="43137"/>
                    </a:srgbClr>
                  </a:outerShdw>
                </a:effectLst>
                <a:latin typeface="Comic Sans MS"/>
              </a:rPr>
              <a:t>Welcome to Year 2!</a:t>
            </a:r>
            <a:br>
              <a:rPr lang="en-GB" sz="4400" dirty="0">
                <a:effectLst>
                  <a:outerShdw blurRad="38100" dist="38100" dir="2700000" algn="tl">
                    <a:srgbClr val="000000">
                      <a:alpha val="43137"/>
                    </a:srgbClr>
                  </a:outerShdw>
                </a:effectLst>
                <a:latin typeface="Comic Sans MS" panose="030F0702030302020204" pitchFamily="66" charset="0"/>
              </a:rPr>
            </a:br>
            <a:br>
              <a:rPr lang="en-GB" sz="4400" dirty="0">
                <a:effectLst>
                  <a:outerShdw blurRad="38100" dist="38100" dir="2700000" algn="tl">
                    <a:srgbClr val="000000">
                      <a:alpha val="43137"/>
                    </a:srgbClr>
                  </a:outerShdw>
                </a:effectLst>
                <a:latin typeface="Comic Sans MS" panose="030F0702030302020204" pitchFamily="66" charset="0"/>
              </a:rPr>
            </a:br>
            <a:r>
              <a:rPr lang="en-GB" sz="2200" dirty="0">
                <a:latin typeface="Comic Sans MS"/>
              </a:rPr>
              <a:t>I am the main class teacher (Mrs Mitchell). Miss Hynes continues to teach Spanish,  Mr Perkins continues to teach P.E and as I am also </a:t>
            </a:r>
            <a:r>
              <a:rPr lang="en-GB" sz="2200" dirty="0" err="1">
                <a:latin typeface="Comic Sans MS"/>
              </a:rPr>
              <a:t>SENDco</a:t>
            </a:r>
            <a:r>
              <a:rPr lang="en-GB" sz="2200" dirty="0">
                <a:latin typeface="Comic Sans MS"/>
              </a:rPr>
              <a:t>, Miss Ijaz will teach History and Art on a Wednesday afternoon; R.E on a Thursday morning, RSHE for part of Thursday afternoon. </a:t>
            </a:r>
            <a:br>
              <a:rPr lang="en-GB" sz="2200" dirty="0">
                <a:latin typeface="Comic Sans MS" panose="030F0702030302020204" pitchFamily="66" charset="0"/>
              </a:rPr>
            </a:br>
            <a:br>
              <a:rPr lang="en-GB" sz="2200" dirty="0">
                <a:latin typeface="Comic Sans MS" panose="030F0702030302020204" pitchFamily="66" charset="0"/>
              </a:rPr>
            </a:br>
            <a:r>
              <a:rPr lang="en-GB" sz="2200" dirty="0">
                <a:latin typeface="Comic Sans MS"/>
              </a:rPr>
              <a:t>Our lovely Teaching Assistants are Miss Marks (full time), Miss Naylor (part time). </a:t>
            </a:r>
            <a:br>
              <a:rPr lang="en-GB" dirty="0">
                <a:latin typeface="Comic Sans MS" panose="030F0702030302020204" pitchFamily="66" charset="0"/>
              </a:rPr>
            </a:br>
            <a:endParaRPr lang="en-GB" dirty="0">
              <a:solidFill>
                <a:schemeClr val="accent6"/>
              </a:solidFill>
              <a:latin typeface="Comic Sans MS" panose="030F0702030302020204" pitchFamily="66" charset="0"/>
            </a:endParaRPr>
          </a:p>
        </p:txBody>
      </p:sp>
      <p:sp>
        <p:nvSpPr>
          <p:cNvPr id="4" name="TextBox 3"/>
          <p:cNvSpPr txBox="1"/>
          <p:nvPr/>
        </p:nvSpPr>
        <p:spPr>
          <a:xfrm>
            <a:off x="467544" y="3645024"/>
            <a:ext cx="8352928" cy="1754326"/>
          </a:xfrm>
          <a:prstGeom prst="rect">
            <a:avLst/>
          </a:prstGeom>
          <a:noFill/>
        </p:spPr>
        <p:txBody>
          <a:bodyPr wrap="square" lIns="91440" tIns="45720" rIns="91440" bIns="45720" rtlCol="0" anchor="t">
            <a:spAutoFit/>
          </a:bodyPr>
          <a:lstStyle/>
          <a:p>
            <a:endParaRPr lang="en-GB" sz="2400" dirty="0">
              <a:latin typeface="Comic Sans MS" panose="030F0702030302020204" pitchFamily="66" charset="0"/>
            </a:endParaRPr>
          </a:p>
          <a:p>
            <a:endParaRPr lang="en-GB" sz="2400" dirty="0">
              <a:latin typeface="Comic Sans MS" panose="030F0702030302020204" pitchFamily="66" charset="0"/>
            </a:endParaRPr>
          </a:p>
          <a:p>
            <a:pPr algn="ctr"/>
            <a:endParaRPr lang="en-GB" sz="2000" dirty="0">
              <a:latin typeface="Comic Sans MS"/>
            </a:endParaRPr>
          </a:p>
          <a:p>
            <a:pPr algn="ctr"/>
            <a:r>
              <a:rPr lang="en-GB" sz="2000" dirty="0">
                <a:latin typeface="Comic Sans MS"/>
              </a:rPr>
              <a:t>We are all very much looking forward to the new academic year as your child continues their school journey.</a:t>
            </a:r>
            <a:endParaRPr lang="en-GB" sz="2000" dirty="0">
              <a:ea typeface="Verdana"/>
            </a:endParaRPr>
          </a:p>
        </p:txBody>
      </p:sp>
    </p:spTree>
    <p:extLst>
      <p:ext uri="{BB962C8B-B14F-4D97-AF65-F5344CB8AC3E}">
        <p14:creationId xmlns:p14="http://schemas.microsoft.com/office/powerpoint/2010/main" val="2652007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645024"/>
            <a:ext cx="8229600" cy="2592288"/>
          </a:xfrm>
        </p:spPr>
        <p:txBody>
          <a:bodyPr>
            <a:normAutofit fontScale="90000"/>
          </a:bodyPr>
          <a:lstStyle/>
          <a:p>
            <a:pPr algn="ctr"/>
            <a:br>
              <a:rPr lang="en-GB" sz="2200" dirty="0">
                <a:latin typeface="Comic Sans MS" panose="030F0702030302020204" pitchFamily="66" charset="0"/>
              </a:rPr>
            </a:br>
            <a:r>
              <a:rPr lang="en-GB" sz="2200" dirty="0">
                <a:latin typeface="Comic Sans MS"/>
              </a:rPr>
              <a:t>Finally.......I will look after your children like I would my own! Any worries/concerns, send me a dojo/speak to me at the end of the day/ring the office – don’t let it fester! </a:t>
            </a:r>
            <a:br>
              <a:rPr lang="en-GB" sz="2200" dirty="0">
                <a:latin typeface="Comic Sans MS" panose="030F0702030302020204" pitchFamily="66" charset="0"/>
              </a:rPr>
            </a:br>
            <a:br>
              <a:rPr lang="en-GB" sz="2800" dirty="0">
                <a:latin typeface="Comic Sans MS" panose="030F0702030302020204" pitchFamily="66" charset="0"/>
              </a:rPr>
            </a:br>
            <a:r>
              <a:rPr lang="en-GB" sz="2800" dirty="0">
                <a:latin typeface="Comic Sans MS"/>
              </a:rPr>
              <a:t>Mrs Mitchell</a:t>
            </a:r>
            <a:br>
              <a:rPr lang="en-GB" sz="2800" dirty="0">
                <a:latin typeface="Comic Sans MS" panose="030F0702030302020204" pitchFamily="66" charset="0"/>
              </a:rPr>
            </a:br>
            <a:endParaRPr lang="en-GB" sz="2800" dirty="0">
              <a:latin typeface="Comic Sans MS" panose="030F0702030302020204" pitchFamily="66" charset="0"/>
            </a:endParaRPr>
          </a:p>
        </p:txBody>
      </p:sp>
      <p:sp>
        <p:nvSpPr>
          <p:cNvPr id="3" name="TextBox 2"/>
          <p:cNvSpPr txBox="1"/>
          <p:nvPr/>
        </p:nvSpPr>
        <p:spPr>
          <a:xfrm>
            <a:off x="560240" y="267574"/>
            <a:ext cx="8136904" cy="3354765"/>
          </a:xfrm>
          <a:prstGeom prst="rect">
            <a:avLst/>
          </a:prstGeom>
          <a:noFill/>
        </p:spPr>
        <p:txBody>
          <a:bodyPr wrap="square" rtlCol="0">
            <a:spAutoFit/>
          </a:bodyPr>
          <a:lstStyle/>
          <a:p>
            <a:pPr algn="ctr"/>
            <a:r>
              <a:rPr lang="en-GB" sz="3200" dirty="0">
                <a:solidFill>
                  <a:schemeClr val="accent6"/>
                </a:solidFill>
                <a:latin typeface="Comic Sans MS" panose="030F0702030302020204" pitchFamily="66" charset="0"/>
              </a:rPr>
              <a:t>R.S.H.E. (Policy on the school website)</a:t>
            </a:r>
          </a:p>
          <a:p>
            <a:endParaRPr lang="en-GB" sz="2000" dirty="0">
              <a:latin typeface="Comic Sans MS" panose="030F0702030302020204" pitchFamily="66" charset="0"/>
            </a:endParaRPr>
          </a:p>
          <a:p>
            <a:r>
              <a:rPr lang="en-GB" sz="2000" dirty="0">
                <a:latin typeface="Comic Sans MS" panose="030F0702030302020204" pitchFamily="66" charset="0"/>
              </a:rPr>
              <a:t>We are looking forward to delivering our RSHE scheme of work this year. Some of the RSHE sessions will be delivered using the Archdiocese approved scheme ‘Journey in Love’ slides and information will be shared with parents as required prior to the delivery of topics.</a:t>
            </a:r>
          </a:p>
          <a:p>
            <a:endParaRPr lang="en-GB" sz="2000" dirty="0">
              <a:latin typeface="Comic Sans MS" panose="030F0702030302020204" pitchFamily="66" charset="0"/>
            </a:endParaRPr>
          </a:p>
          <a:p>
            <a:r>
              <a:rPr lang="en-GB" sz="2000" dirty="0">
                <a:latin typeface="Comic Sans MS" panose="030F0702030302020204" pitchFamily="66" charset="0"/>
              </a:rPr>
              <a:t>Parent Guide will be sent home via messages on class dojo after this meeting. </a:t>
            </a:r>
          </a:p>
        </p:txBody>
      </p:sp>
    </p:spTree>
    <p:extLst>
      <p:ext uri="{BB962C8B-B14F-4D97-AF65-F5344CB8AC3E}">
        <p14:creationId xmlns:p14="http://schemas.microsoft.com/office/powerpoint/2010/main" val="70185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692696"/>
            <a:ext cx="8424936" cy="5093702"/>
          </a:xfrm>
          <a:prstGeom prst="rect">
            <a:avLst/>
          </a:prstGeom>
          <a:noFill/>
        </p:spPr>
        <p:txBody>
          <a:bodyPr wrap="square" lIns="91440" tIns="45720" rIns="91440" bIns="45720" rtlCol="0" anchor="t">
            <a:spAutoFit/>
          </a:bodyPr>
          <a:lstStyle/>
          <a:p>
            <a:pPr algn="ctr"/>
            <a:r>
              <a:rPr lang="en-US" sz="3200" dirty="0">
                <a:solidFill>
                  <a:schemeClr val="accent6"/>
                </a:solidFill>
                <a:latin typeface="Comic Sans MS" panose="030F0702030302020204" pitchFamily="66" charset="0"/>
              </a:rPr>
              <a:t> Rules and Routines</a:t>
            </a:r>
          </a:p>
          <a:p>
            <a:pPr algn="ctr"/>
            <a:endParaRPr lang="en-US" sz="2300" dirty="0">
              <a:solidFill>
                <a:schemeClr val="bg1"/>
              </a:solidFill>
            </a:endParaRPr>
          </a:p>
          <a:p>
            <a:pPr marL="457200" indent="-457200">
              <a:buFont typeface="Arial" panose="020B0604020202020204" pitchFamily="34" charset="0"/>
              <a:buChar char="•"/>
            </a:pPr>
            <a:r>
              <a:rPr lang="en-US" dirty="0">
                <a:latin typeface="Comic Sans MS" panose="030F0702030302020204" pitchFamily="66" charset="0"/>
              </a:rPr>
              <a:t>Many of the school rules and routines from Y1 will remain the same.</a:t>
            </a:r>
          </a:p>
          <a:p>
            <a:pPr marL="457200" indent="-457200">
              <a:buFont typeface="Arial" panose="020B0604020202020204" pitchFamily="34" charset="0"/>
              <a:buChar char="•"/>
            </a:pPr>
            <a:r>
              <a:rPr lang="en-US" dirty="0">
                <a:latin typeface="Comic Sans MS"/>
              </a:rPr>
              <a:t>The children have been involved in creating a set of class rules this week, to help them through the academic year, and help them to remain safe and focused in school.  </a:t>
            </a:r>
          </a:p>
          <a:p>
            <a:pPr marL="457200" indent="-457200">
              <a:buFont typeface="Arial" panose="020B0604020202020204" pitchFamily="34" charset="0"/>
              <a:buChar char="•"/>
            </a:pPr>
            <a:r>
              <a:rPr lang="en-US" dirty="0">
                <a:latin typeface="Comic Sans MS"/>
              </a:rPr>
              <a:t>Everyday – Coats (with a hood), water bottles, reading bags, reading diaries and books. All named – especially cardigans/jumpers!</a:t>
            </a:r>
          </a:p>
          <a:p>
            <a:pPr marL="457200" indent="-457200">
              <a:buFont typeface="Arial" panose="020B0604020202020204" pitchFamily="34" charset="0"/>
              <a:buChar char="•"/>
            </a:pPr>
            <a:r>
              <a:rPr lang="en-US" dirty="0">
                <a:latin typeface="Comic Sans MS" panose="030F0702030302020204" pitchFamily="66" charset="0"/>
              </a:rPr>
              <a:t>Tuesday tuck shop biscuits can be bought – your child will need to bring 50p to school.</a:t>
            </a:r>
          </a:p>
          <a:p>
            <a:pPr marL="457200" indent="-457200">
              <a:buFont typeface="Arial" panose="020B0604020202020204" pitchFamily="34" charset="0"/>
              <a:buChar char="•"/>
            </a:pPr>
            <a:r>
              <a:rPr lang="en-US" dirty="0">
                <a:latin typeface="Comic Sans MS" panose="030F0702030302020204" pitchFamily="66" charset="0"/>
              </a:rPr>
              <a:t>P.E on Thursdays – please always send a hoody/cardigan as mainly outside. Velcro trainers if required please!!</a:t>
            </a:r>
          </a:p>
          <a:p>
            <a:pPr marL="457200" indent="-457200">
              <a:buFont typeface="Arial" panose="020B0604020202020204" pitchFamily="34" charset="0"/>
              <a:buChar char="•"/>
            </a:pPr>
            <a:r>
              <a:rPr lang="en-US" dirty="0">
                <a:latin typeface="Comic Sans MS" panose="030F0702030302020204" pitchFamily="66" charset="0"/>
              </a:rPr>
              <a:t>Additional P.E on Mondays – Autumn 1 only.</a:t>
            </a:r>
          </a:p>
          <a:p>
            <a:pPr marL="457200" indent="-457200">
              <a:buFont typeface="Arial" panose="020B0604020202020204" pitchFamily="34" charset="0"/>
              <a:buChar char="•"/>
            </a:pPr>
            <a:r>
              <a:rPr lang="en-US" dirty="0">
                <a:latin typeface="Comic Sans MS"/>
              </a:rPr>
              <a:t>Friday toast – letter to follow.</a:t>
            </a:r>
          </a:p>
          <a:p>
            <a:pPr marL="457200" indent="-457200">
              <a:buFont typeface="Arial" panose="020B0604020202020204" pitchFamily="34" charset="0"/>
              <a:buChar char="•"/>
            </a:pPr>
            <a:r>
              <a:rPr lang="en-US" dirty="0">
                <a:latin typeface="Comic Sans MS"/>
              </a:rPr>
              <a:t>The children are not allowed mobile phones or smart watches in class.</a:t>
            </a:r>
          </a:p>
          <a:p>
            <a:pPr marL="457200" indent="-457200">
              <a:buFont typeface="Arial" panose="020B0604020202020204" pitchFamily="34" charset="0"/>
              <a:buChar char="•"/>
            </a:pPr>
            <a:r>
              <a:rPr lang="en-US" dirty="0">
                <a:latin typeface="Comic Sans MS" panose="030F0702030302020204" pitchFamily="66" charset="0"/>
              </a:rPr>
              <a:t>Earrings must not be worn in school.</a:t>
            </a:r>
          </a:p>
          <a:p>
            <a:pPr marL="457200" indent="-457200">
              <a:buFont typeface="Arial" panose="020B0604020202020204" pitchFamily="34" charset="0"/>
              <a:buChar char="•"/>
            </a:pPr>
            <a:r>
              <a:rPr lang="en-US" dirty="0">
                <a:latin typeface="Comic Sans MS" panose="030F0702030302020204" pitchFamily="66" charset="0"/>
              </a:rPr>
              <a:t>Healthy snack can be sent for children to eat at afternoon play. </a:t>
            </a:r>
          </a:p>
        </p:txBody>
      </p:sp>
    </p:spTree>
    <p:extLst>
      <p:ext uri="{BB962C8B-B14F-4D97-AF65-F5344CB8AC3E}">
        <p14:creationId xmlns:p14="http://schemas.microsoft.com/office/powerpoint/2010/main" val="3281914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125113" cy="809059"/>
          </a:xfrm>
        </p:spPr>
        <p:txBody>
          <a:bodyPr/>
          <a:lstStyle/>
          <a:p>
            <a:pPr algn="ctr"/>
            <a:r>
              <a:rPr lang="en-US" dirty="0">
                <a:solidFill>
                  <a:schemeClr val="accent6"/>
                </a:solidFill>
                <a:latin typeface="Comic Sans MS" panose="030F0702030302020204" pitchFamily="66" charset="0"/>
              </a:rPr>
              <a:t>Rules and Routines continued..</a:t>
            </a:r>
            <a:endParaRPr lang="en-GB" dirty="0"/>
          </a:p>
        </p:txBody>
      </p:sp>
      <p:sp>
        <p:nvSpPr>
          <p:cNvPr id="3" name="Content Placeholder 2"/>
          <p:cNvSpPr>
            <a:spLocks noGrp="1"/>
          </p:cNvSpPr>
          <p:nvPr>
            <p:ph idx="1"/>
          </p:nvPr>
        </p:nvSpPr>
        <p:spPr>
          <a:xfrm>
            <a:off x="1009443" y="1484783"/>
            <a:ext cx="7125112" cy="4896545"/>
          </a:xfrm>
        </p:spPr>
        <p:txBody>
          <a:bodyPr>
            <a:normAutofit fontScale="92500"/>
          </a:bodyPr>
          <a:lstStyle/>
          <a:p>
            <a:r>
              <a:rPr lang="en-GB" dirty="0">
                <a:latin typeface="Comic Sans MS" panose="030F0702030302020204" pitchFamily="66" charset="0"/>
              </a:rPr>
              <a:t>School dinners – please ensure dinners are ordered AT HOME ready for the week – this takes up valuable teaching and learning time if we have to order dinners in class time. </a:t>
            </a:r>
          </a:p>
          <a:p>
            <a:r>
              <a:rPr lang="en-GB" dirty="0">
                <a:latin typeface="Comic Sans MS" panose="030F0702030302020204" pitchFamily="66" charset="0"/>
              </a:rPr>
              <a:t>Reading homework – We expect children to read A MINIMUM OF 3 TIMES PER WEEK AT HOME WITH AN ADULT. We award a dojo for each home reading to a maximum of 5 dojos per week. Your child will get 2 books per week plus a Guided Reading book, which we will have shared in Guided Reading sessions in the previous week. Books will be changed on </a:t>
            </a:r>
            <a:r>
              <a:rPr lang="en-GB">
                <a:latin typeface="Comic Sans MS" panose="030F0702030302020204" pitchFamily="66" charset="0"/>
              </a:rPr>
              <a:t>a Monday.  </a:t>
            </a:r>
          </a:p>
          <a:p>
            <a:r>
              <a:rPr lang="en-GB">
                <a:latin typeface="Comic Sans MS" panose="030F0702030302020204" pitchFamily="66" charset="0"/>
              </a:rPr>
              <a:t>Mathletics </a:t>
            </a:r>
            <a:r>
              <a:rPr lang="en-GB" dirty="0">
                <a:latin typeface="Comic Sans MS" panose="030F0702030302020204" pitchFamily="66" charset="0"/>
              </a:rPr>
              <a:t>to be started in the near future for Maths homework.</a:t>
            </a:r>
          </a:p>
          <a:p>
            <a:r>
              <a:rPr lang="en-GB" dirty="0">
                <a:latin typeface="Comic Sans MS" panose="030F0702030302020204" pitchFamily="66" charset="0"/>
              </a:rPr>
              <a:t>Independence – I know they are your babies!!! But….. We want to encourage and develop your babies into independent, confident young people! Please help us with this by teaching your child (as I’m sure you do!) to dress themselves (especially in taking their jumper on and off), tying shoe laces, tidying up after themselves and how to use a knife and fork.</a:t>
            </a:r>
          </a:p>
        </p:txBody>
      </p:sp>
    </p:spTree>
    <p:extLst>
      <p:ext uri="{BB962C8B-B14F-4D97-AF65-F5344CB8AC3E}">
        <p14:creationId xmlns:p14="http://schemas.microsoft.com/office/powerpoint/2010/main" val="2513841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solidFill>
                <a:latin typeface="Comic Sans MS" panose="030F0702030302020204" pitchFamily="66" charset="0"/>
              </a:rPr>
              <a:t>Y2 End of Year Assessment</a:t>
            </a:r>
            <a:endParaRPr lang="en-GB" dirty="0"/>
          </a:p>
        </p:txBody>
      </p:sp>
      <p:sp>
        <p:nvSpPr>
          <p:cNvPr id="3" name="Content Placeholder 2"/>
          <p:cNvSpPr>
            <a:spLocks noGrp="1"/>
          </p:cNvSpPr>
          <p:nvPr>
            <p:ph idx="1"/>
          </p:nvPr>
        </p:nvSpPr>
        <p:spPr/>
        <p:txBody>
          <a:bodyPr>
            <a:normAutofit/>
          </a:bodyPr>
          <a:lstStyle/>
          <a:p>
            <a:r>
              <a:rPr lang="en-GB" dirty="0">
                <a:latin typeface="Comic Sans MS"/>
              </a:rPr>
              <a:t>SAT’s – Nothing to worry about! In Year 2 we will be preparing for our Statutory Assessment Tests which will take place sometime in May. </a:t>
            </a:r>
          </a:p>
          <a:p>
            <a:r>
              <a:rPr lang="en-GB" dirty="0">
                <a:latin typeface="Comic Sans MS"/>
              </a:rPr>
              <a:t>This consists of 2 papers for Maths </a:t>
            </a:r>
          </a:p>
          <a:p>
            <a:pPr>
              <a:buAutoNum type="arabicPeriod"/>
            </a:pPr>
            <a:r>
              <a:rPr lang="en-GB" dirty="0">
                <a:latin typeface="Comic Sans MS" panose="030F0702030302020204" pitchFamily="66" charset="0"/>
              </a:rPr>
              <a:t>Problem Solving &amp; Reasoning                    2. Arithmetic </a:t>
            </a:r>
          </a:p>
          <a:p>
            <a:pPr marL="0" indent="0">
              <a:buNone/>
            </a:pPr>
            <a:endParaRPr lang="en-GB" dirty="0">
              <a:latin typeface="Comic Sans MS" panose="030F0702030302020204" pitchFamily="66" charset="0"/>
            </a:endParaRPr>
          </a:p>
          <a:p>
            <a:r>
              <a:rPr lang="en-GB" dirty="0">
                <a:latin typeface="Comic Sans MS"/>
              </a:rPr>
              <a:t>There are 2 Reading Papers. </a:t>
            </a:r>
          </a:p>
          <a:p>
            <a:r>
              <a:rPr lang="en-GB" dirty="0">
                <a:latin typeface="Comic Sans MS"/>
              </a:rPr>
              <a:t>I use the results of the tests, plus evidence from their work throughout the year to assess them in Reading and Maths. </a:t>
            </a:r>
          </a:p>
          <a:p>
            <a:r>
              <a:rPr lang="en-GB" dirty="0">
                <a:latin typeface="Comic Sans MS"/>
              </a:rPr>
              <a:t>The children are also Teacher assessed for their Independent Writing</a:t>
            </a:r>
          </a:p>
        </p:txBody>
      </p:sp>
    </p:spTree>
    <p:extLst>
      <p:ext uri="{BB962C8B-B14F-4D97-AF65-F5344CB8AC3E}">
        <p14:creationId xmlns:p14="http://schemas.microsoft.com/office/powerpoint/2010/main" val="1181718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23528" y="416293"/>
            <a:ext cx="7125113" cy="924475"/>
          </a:xfrm>
        </p:spPr>
        <p:txBody>
          <a:bodyPr/>
          <a:lstStyle/>
          <a:p>
            <a:pPr algn="ctr"/>
            <a:r>
              <a:rPr lang="en-GB" dirty="0">
                <a:solidFill>
                  <a:schemeClr val="accent6"/>
                </a:solidFill>
                <a:latin typeface="Comic Sans MS" panose="030F0702030302020204" pitchFamily="66" charset="0"/>
              </a:rPr>
              <a:t>Communication</a:t>
            </a:r>
          </a:p>
        </p:txBody>
      </p:sp>
      <p:sp>
        <p:nvSpPr>
          <p:cNvPr id="7" name="TextBox 6"/>
          <p:cNvSpPr txBox="1"/>
          <p:nvPr/>
        </p:nvSpPr>
        <p:spPr>
          <a:xfrm>
            <a:off x="323528" y="1196752"/>
            <a:ext cx="8352928" cy="5816977"/>
          </a:xfrm>
          <a:prstGeom prst="rect">
            <a:avLst/>
          </a:prstGeom>
          <a:noFill/>
        </p:spPr>
        <p:txBody>
          <a:bodyPr wrap="square" lIns="91440" tIns="45720" rIns="91440" bIns="45720" rtlCol="0" anchor="t">
            <a:spAutoFit/>
          </a:bodyPr>
          <a:lstStyle/>
          <a:p>
            <a:pPr marL="457200" indent="-457200">
              <a:buFont typeface="Wingdings" panose="05000000000000000000" pitchFamily="2" charset="2"/>
              <a:buChar char="v"/>
            </a:pPr>
            <a:endParaRPr lang="en-GB" dirty="0">
              <a:latin typeface="Comic Sans MS" panose="030F0702030302020204" pitchFamily="66" charset="0"/>
            </a:endParaRPr>
          </a:p>
          <a:p>
            <a:pPr marL="457200" indent="-457200">
              <a:buFont typeface="Wingdings" panose="05000000000000000000" pitchFamily="2" charset="2"/>
              <a:buChar char="v"/>
            </a:pPr>
            <a:endParaRPr lang="en-GB" dirty="0">
              <a:latin typeface="Comic Sans MS" panose="030F0702030302020204" pitchFamily="66" charset="0"/>
            </a:endParaRPr>
          </a:p>
          <a:p>
            <a:pPr marL="457200" indent="-457200">
              <a:buFont typeface="Wingdings" panose="05000000000000000000" pitchFamily="2" charset="2"/>
              <a:buChar char="v"/>
            </a:pPr>
            <a:r>
              <a:rPr lang="en-GB" dirty="0">
                <a:latin typeface="Comic Sans MS"/>
              </a:rPr>
              <a:t>Arbor will continue to be used for whole school general information sharing.</a:t>
            </a:r>
          </a:p>
          <a:p>
            <a:pPr marL="457200" indent="-457200">
              <a:buFont typeface="Wingdings" panose="05000000000000000000" pitchFamily="2" charset="2"/>
              <a:buChar char="v"/>
            </a:pPr>
            <a:r>
              <a:rPr lang="en-GB" dirty="0">
                <a:latin typeface="Comic Sans MS"/>
              </a:rPr>
              <a:t>Class Dojo will continue to be used throughout Key Stage 1 and 2 by the class teacher for general class related information and updates. Please remember I do not check this continuously throughout the day whilst teaching, so please phone the school office if you have an urgent message or question. </a:t>
            </a:r>
            <a:endParaRPr lang="en-GB" dirty="0">
              <a:latin typeface="Comic Sans MS" panose="030F0702030302020204" pitchFamily="66" charset="0"/>
            </a:endParaRPr>
          </a:p>
          <a:p>
            <a:pPr marL="457200" indent="-457200">
              <a:buFont typeface="Wingdings" panose="05000000000000000000" pitchFamily="2" charset="2"/>
              <a:buChar char="v"/>
            </a:pPr>
            <a:r>
              <a:rPr lang="en-GB" dirty="0">
                <a:latin typeface="Comic Sans MS"/>
              </a:rPr>
              <a:t>Any concerns that require a further conversation with the class teacher need to be arranged by phoning school.</a:t>
            </a:r>
          </a:p>
          <a:p>
            <a:pPr marL="457200" indent="-457200">
              <a:buFont typeface="Wingdings" panose="05000000000000000000" pitchFamily="2" charset="2"/>
              <a:buChar char="v"/>
            </a:pPr>
            <a:r>
              <a:rPr lang="en-GB" dirty="0">
                <a:latin typeface="Comic Sans MS"/>
              </a:rPr>
              <a:t>Further details regarding home / school relationships can be found in the home school agreement (see next slide).</a:t>
            </a:r>
          </a:p>
          <a:p>
            <a:pPr marL="457200" indent="-457200">
              <a:buFont typeface="Wingdings" panose="05000000000000000000" pitchFamily="2" charset="2"/>
              <a:buChar char="v"/>
            </a:pPr>
            <a:r>
              <a:rPr lang="en-GB" dirty="0">
                <a:latin typeface="Comic Sans MS"/>
              </a:rPr>
              <a:t>All further school related enquiries can be discussed with the school office and information will be passed on to the relevant members of staff.</a:t>
            </a:r>
          </a:p>
          <a:p>
            <a:pPr marL="457200" indent="-457200">
              <a:buFont typeface="Wingdings" panose="05000000000000000000" pitchFamily="2" charset="2"/>
              <a:buChar char="v"/>
            </a:pPr>
            <a:r>
              <a:rPr lang="en-GB" dirty="0">
                <a:latin typeface="Comic Sans MS" panose="030F0702030302020204" pitchFamily="66" charset="0"/>
              </a:rPr>
              <a:t>Please ensure that any medication/inhalers needed for your child are in school and forms must be completed (available from school office).</a:t>
            </a:r>
          </a:p>
          <a:p>
            <a:pPr marL="457200" indent="-457200">
              <a:buFont typeface="Wingdings" panose="05000000000000000000" pitchFamily="2" charset="2"/>
              <a:buChar char="v"/>
            </a:pPr>
            <a:endParaRPr lang="en-GB" sz="2400" dirty="0">
              <a:latin typeface="Comic Sans MS" panose="030F0702030302020204" pitchFamily="66" charset="0"/>
            </a:endParaRPr>
          </a:p>
          <a:p>
            <a:pPr marL="457200" indent="-457200">
              <a:buFont typeface="Wingdings" panose="05000000000000000000" pitchFamily="2" charset="2"/>
              <a:buChar char="v"/>
            </a:pPr>
            <a:endParaRPr lang="en-GB" sz="2400" dirty="0">
              <a:latin typeface="Comic Sans MS" panose="030F0702030302020204" pitchFamily="66" charset="0"/>
            </a:endParaRPr>
          </a:p>
        </p:txBody>
      </p:sp>
    </p:spTree>
    <p:extLst>
      <p:ext uri="{BB962C8B-B14F-4D97-AF65-F5344CB8AC3E}">
        <p14:creationId xmlns:p14="http://schemas.microsoft.com/office/powerpoint/2010/main" val="1750000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188641"/>
            <a:ext cx="7125113" cy="360040"/>
          </a:xfrm>
        </p:spPr>
        <p:txBody>
          <a:bodyPr/>
          <a:lstStyle/>
          <a:p>
            <a:pPr algn="ctr"/>
            <a:r>
              <a:rPr lang="en-GB" sz="2400" dirty="0">
                <a:solidFill>
                  <a:schemeClr val="accent6"/>
                </a:solidFill>
                <a:latin typeface="Comic Sans MS" panose="030F0702030302020204" pitchFamily="66" charset="0"/>
              </a:rPr>
              <a:t>Home School Agreement</a:t>
            </a:r>
            <a:endParaRPr lang="en-GB" sz="2400" dirty="0"/>
          </a:p>
        </p:txBody>
      </p:sp>
      <p:sp>
        <p:nvSpPr>
          <p:cNvPr id="3" name="Content Placeholder 2"/>
          <p:cNvSpPr>
            <a:spLocks noGrp="1"/>
          </p:cNvSpPr>
          <p:nvPr>
            <p:ph idx="1"/>
          </p:nvPr>
        </p:nvSpPr>
        <p:spPr>
          <a:xfrm>
            <a:off x="107504" y="836714"/>
            <a:ext cx="8784976" cy="6021286"/>
          </a:xfrm>
        </p:spPr>
        <p:txBody>
          <a:bodyPr>
            <a:normAutofit fontScale="77500" lnSpcReduction="20000"/>
          </a:bodyPr>
          <a:lstStyle/>
          <a:p>
            <a:r>
              <a:rPr lang="en-GB" dirty="0">
                <a:latin typeface="Comic Sans MS" panose="030F0702030302020204" pitchFamily="66" charset="0"/>
              </a:rPr>
              <a:t>AS A PARENT/CARER I/WE WILL</a:t>
            </a:r>
          </a:p>
          <a:p>
            <a:r>
              <a:rPr lang="en-GB" dirty="0">
                <a:latin typeface="Comic Sans MS" panose="030F0702030302020204" pitchFamily="66" charset="0"/>
              </a:rPr>
              <a:t>Support the School’s Christian ethos and encourage my child to take part in the full life of the Church School. </a:t>
            </a:r>
          </a:p>
          <a:p>
            <a:r>
              <a:rPr lang="en-GB" dirty="0">
                <a:latin typeface="Comic Sans MS" panose="030F0702030302020204" pitchFamily="66" charset="0"/>
              </a:rPr>
              <a:t>Ensure that my child attends school regularly, on time and with everything s/he needs.</a:t>
            </a:r>
          </a:p>
          <a:p>
            <a:r>
              <a:rPr lang="en-GB" dirty="0">
                <a:latin typeface="Comic Sans MS" panose="030F0702030302020204" pitchFamily="66" charset="0"/>
              </a:rPr>
              <a:t>Inform the school immediately of any absence. Do not arrange holidays in term-time. </a:t>
            </a:r>
          </a:p>
          <a:p>
            <a:r>
              <a:rPr lang="en-GB" dirty="0">
                <a:latin typeface="Comic Sans MS" panose="030F0702030302020204" pitchFamily="66" charset="0"/>
              </a:rPr>
              <a:t>Let the School know of any concerns or problems that might affect my child’s learning, behaviour or well-being. </a:t>
            </a:r>
          </a:p>
          <a:p>
            <a:r>
              <a:rPr lang="en-GB" dirty="0">
                <a:latin typeface="Comic Sans MS" panose="030F0702030302020204" pitchFamily="66" charset="0"/>
              </a:rPr>
              <a:t>Ensure the school is notified of any change in emergency contact numbers or medical information.</a:t>
            </a:r>
          </a:p>
          <a:p>
            <a:r>
              <a:rPr lang="en-GB" dirty="0">
                <a:latin typeface="Comic Sans MS" panose="030F0702030302020204" pitchFamily="66" charset="0"/>
              </a:rPr>
              <a:t>Regularly attend parents' consultation meetings to review my child's progress. </a:t>
            </a:r>
          </a:p>
          <a:p>
            <a:r>
              <a:rPr lang="en-GB" dirty="0">
                <a:latin typeface="Comic Sans MS" panose="030F0702030302020204" pitchFamily="66" charset="0"/>
              </a:rPr>
              <a:t>Support the School's rules and high expectations as set out in the Behaviour Policy, Parent Code of Conduct Policy, Home/School Agreement, Visits and Visitors Policy, Uniform Policy. </a:t>
            </a:r>
          </a:p>
          <a:p>
            <a:r>
              <a:rPr lang="en-GB" dirty="0">
                <a:latin typeface="Comic Sans MS" panose="030F0702030302020204" pitchFamily="66" charset="0"/>
              </a:rPr>
              <a:t>Ensure that my child wears the correct uniform each day. No earrings for health and safety reasons.</a:t>
            </a:r>
          </a:p>
          <a:p>
            <a:r>
              <a:rPr lang="en-GB" dirty="0">
                <a:latin typeface="Comic Sans MS" panose="030F0702030302020204" pitchFamily="66" charset="0"/>
              </a:rPr>
              <a:t>Ensure that my child’s homework is completed and returned on time. </a:t>
            </a:r>
          </a:p>
          <a:p>
            <a:r>
              <a:rPr lang="en-GB" dirty="0">
                <a:latin typeface="Comic Sans MS" panose="030F0702030302020204" pitchFamily="66" charset="0"/>
              </a:rPr>
              <a:t>Ensure that my child adheres to the school’s mobile phone policy. Follow the school’s mobile phone policy and respect the need for phone’s not to be used in school where pupils are present and only for personal use to record or photograph school events.</a:t>
            </a:r>
          </a:p>
          <a:p>
            <a:r>
              <a:rPr lang="en-GB" dirty="0">
                <a:latin typeface="Comic Sans MS" panose="030F0702030302020204" pitchFamily="66" charset="0"/>
              </a:rPr>
              <a:t>Support the school in the teaching of safe and secure internet use at school and home. </a:t>
            </a:r>
          </a:p>
          <a:p>
            <a:r>
              <a:rPr lang="en-GB" dirty="0">
                <a:latin typeface="Comic Sans MS" panose="030F0702030302020204" pitchFamily="66" charset="0"/>
              </a:rPr>
              <a:t>Follow the schools online safety policy, rules and regulations. </a:t>
            </a:r>
          </a:p>
          <a:p>
            <a:r>
              <a:rPr lang="en-GB" dirty="0">
                <a:latin typeface="Comic Sans MS" panose="030F0702030302020204" pitchFamily="66" charset="0"/>
              </a:rPr>
              <a:t>Agree to use personal apps (e.g. WhatsApp, Facebook) with care when discussing school life and understand that I may be contacted if school information is used in an inappropriate manner. </a:t>
            </a:r>
          </a:p>
          <a:p>
            <a:r>
              <a:rPr lang="en-GB" dirty="0">
                <a:latin typeface="Comic Sans MS" panose="030F0702030302020204" pitchFamily="66" charset="0"/>
              </a:rPr>
              <a:t>Use Class Dojo appropriately to communicate with class teachers. The Class dojo parent link is not to be accessed or used solely by children. It is the parents’ responsibility to ensure this link is used appropriately.</a:t>
            </a:r>
          </a:p>
          <a:p>
            <a:endParaRPr lang="en-GB" dirty="0"/>
          </a:p>
          <a:p>
            <a:endParaRPr lang="en-GB" dirty="0"/>
          </a:p>
        </p:txBody>
      </p:sp>
    </p:spTree>
    <p:extLst>
      <p:ext uri="{BB962C8B-B14F-4D97-AF65-F5344CB8AC3E}">
        <p14:creationId xmlns:p14="http://schemas.microsoft.com/office/powerpoint/2010/main" val="4179313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76672"/>
            <a:ext cx="7117180" cy="720080"/>
          </a:xfrm>
        </p:spPr>
        <p:txBody>
          <a:bodyPr/>
          <a:lstStyle/>
          <a:p>
            <a:pPr algn="ctr"/>
            <a:r>
              <a:rPr lang="en-GB" sz="2800" dirty="0">
                <a:solidFill>
                  <a:schemeClr val="accent6"/>
                </a:solidFill>
                <a:latin typeface="Comic Sans MS" panose="030F0702030302020204" pitchFamily="66" charset="0"/>
              </a:rPr>
              <a:t>Start/End of day Procedures</a:t>
            </a:r>
            <a:br>
              <a:rPr lang="en-GB" dirty="0">
                <a:solidFill>
                  <a:schemeClr val="accent6"/>
                </a:solidFill>
                <a:latin typeface="Comic Sans MS" panose="030F0702030302020204" pitchFamily="66" charset="0"/>
              </a:rPr>
            </a:br>
            <a:r>
              <a:rPr lang="en-GB" sz="2200" dirty="0">
                <a:solidFill>
                  <a:schemeClr val="accent6"/>
                </a:solidFill>
                <a:latin typeface="Comic Sans MS" panose="030F0702030302020204" pitchFamily="66" charset="0"/>
              </a:rPr>
              <a:t>(As outlined in the September School Newsletter)</a:t>
            </a:r>
            <a:endParaRPr lang="en-GB" sz="2200" dirty="0"/>
          </a:p>
        </p:txBody>
      </p:sp>
      <p:sp>
        <p:nvSpPr>
          <p:cNvPr id="3" name="Subtitle 2"/>
          <p:cNvSpPr>
            <a:spLocks noGrp="1"/>
          </p:cNvSpPr>
          <p:nvPr>
            <p:ph type="subTitle" idx="1"/>
          </p:nvPr>
        </p:nvSpPr>
        <p:spPr>
          <a:xfrm>
            <a:off x="323528" y="1196752"/>
            <a:ext cx="7992888" cy="1008112"/>
          </a:xfrm>
        </p:spPr>
        <p:txBody>
          <a:bodyPr>
            <a:noAutofit/>
          </a:bodyPr>
          <a:lstStyle/>
          <a:p>
            <a:r>
              <a:rPr lang="en-GB" sz="1600" dirty="0">
                <a:solidFill>
                  <a:schemeClr val="tx1"/>
                </a:solidFill>
                <a:latin typeface="Comic Sans MS"/>
              </a:rPr>
              <a:t>Please make sure that your child arrives promptly for the start of the school day at 8.40am. Children are NOT allowed on the main car-park area.</a:t>
            </a:r>
          </a:p>
          <a:p>
            <a:r>
              <a:rPr lang="en-GB" sz="1600" dirty="0">
                <a:solidFill>
                  <a:schemeClr val="tx1"/>
                </a:solidFill>
                <a:latin typeface="Comic Sans MS" panose="030F0702030302020204" pitchFamily="66" charset="0"/>
              </a:rPr>
              <a:t>Pupils must line up with parents/carers.</a:t>
            </a:r>
          </a:p>
          <a:p>
            <a:r>
              <a:rPr lang="en-GB" sz="1600" dirty="0">
                <a:solidFill>
                  <a:schemeClr val="tx1"/>
                </a:solidFill>
                <a:latin typeface="Comic Sans MS"/>
              </a:rPr>
              <a:t>At the end of the day can all parents please wait on the school playground opposite the Year 2 exit door at 3.15pm, not on the steps or at the bottom of the steps. This will ensure that the entrance onto the playground is clear. No dogs are allowed on the school playground.</a:t>
            </a:r>
          </a:p>
          <a:p>
            <a:pPr algn="ctr"/>
            <a:r>
              <a:rPr lang="en-GB" sz="2800" dirty="0">
                <a:solidFill>
                  <a:schemeClr val="accent6"/>
                </a:solidFill>
                <a:latin typeface="Comic Sans MS" panose="030F0702030302020204" pitchFamily="66" charset="0"/>
              </a:rPr>
              <a:t>Attendance Expectations                                                 </a:t>
            </a:r>
            <a:r>
              <a:rPr lang="en-GB" sz="2200" dirty="0">
                <a:solidFill>
                  <a:schemeClr val="accent6"/>
                </a:solidFill>
                <a:latin typeface="Comic Sans MS" panose="030F0702030302020204" pitchFamily="66" charset="0"/>
              </a:rPr>
              <a:t>(As outlined in the September School Newsletter) </a:t>
            </a:r>
          </a:p>
          <a:p>
            <a:r>
              <a:rPr lang="en-GB" sz="1600" dirty="0">
                <a:solidFill>
                  <a:schemeClr val="tx1"/>
                </a:solidFill>
                <a:latin typeface="Comic Sans MS" panose="030F0702030302020204" pitchFamily="66" charset="0"/>
              </a:rPr>
              <a:t>As you are aware the government has now put in place new national attendance expectations, including new penalty notices and stringent school systems to make sure pupils receive the best possible access to their education.</a:t>
            </a:r>
          </a:p>
          <a:p>
            <a:r>
              <a:rPr lang="en-GB" sz="1600" dirty="0">
                <a:solidFill>
                  <a:schemeClr val="tx1"/>
                </a:solidFill>
                <a:latin typeface="Comic Sans MS"/>
              </a:rPr>
              <a:t>Please support school's high attendance standards by making sure you follow the attendance policy, the national expectations and by making sure that you always contact school, giving full details when your child is absent from school.</a:t>
            </a:r>
          </a:p>
        </p:txBody>
      </p:sp>
    </p:spTree>
    <p:extLst>
      <p:ext uri="{BB962C8B-B14F-4D97-AF65-F5344CB8AC3E}">
        <p14:creationId xmlns:p14="http://schemas.microsoft.com/office/powerpoint/2010/main" val="1636538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57957" y="188641"/>
            <a:ext cx="7125113" cy="648072"/>
          </a:xfrm>
        </p:spPr>
        <p:txBody>
          <a:bodyPr/>
          <a:lstStyle/>
          <a:p>
            <a:pPr algn="ctr"/>
            <a:r>
              <a:rPr lang="en-GB" sz="4400" dirty="0">
                <a:solidFill>
                  <a:schemeClr val="accent6"/>
                </a:solidFill>
                <a:latin typeface="Comic Sans MS" panose="030F0702030302020204" pitchFamily="66" charset="0"/>
              </a:rPr>
              <a:t>Rewards</a:t>
            </a:r>
          </a:p>
        </p:txBody>
      </p:sp>
      <p:sp>
        <p:nvSpPr>
          <p:cNvPr id="5" name="TextBox 4"/>
          <p:cNvSpPr txBox="1"/>
          <p:nvPr/>
        </p:nvSpPr>
        <p:spPr>
          <a:xfrm>
            <a:off x="322398" y="917912"/>
            <a:ext cx="8352928" cy="4555093"/>
          </a:xfrm>
          <a:prstGeom prst="rect">
            <a:avLst/>
          </a:prstGeom>
          <a:noFill/>
        </p:spPr>
        <p:txBody>
          <a:bodyPr wrap="square" lIns="91440" tIns="45720" rIns="91440" bIns="45720" rtlCol="0" anchor="t">
            <a:spAutoFit/>
          </a:bodyPr>
          <a:lstStyle/>
          <a:p>
            <a:pPr marL="457200" indent="-457200">
              <a:buFont typeface="Wingdings" panose="05000000000000000000" pitchFamily="2" charset="2"/>
              <a:buChar char="v"/>
            </a:pPr>
            <a:endParaRPr lang="en-GB" dirty="0">
              <a:latin typeface="Comic Sans MS" panose="030F0702030302020204" pitchFamily="66" charset="0"/>
            </a:endParaRPr>
          </a:p>
          <a:p>
            <a:pPr marL="457200" indent="-457200">
              <a:buFont typeface="Wingdings" panose="05000000000000000000" pitchFamily="2" charset="2"/>
              <a:buChar char="v"/>
            </a:pPr>
            <a:endParaRPr lang="en-GB" dirty="0">
              <a:latin typeface="Comic Sans MS" panose="030F0702030302020204" pitchFamily="66" charset="0"/>
            </a:endParaRPr>
          </a:p>
          <a:p>
            <a:pPr marL="457200" indent="-457200">
              <a:buFont typeface="Wingdings" panose="05000000000000000000" pitchFamily="2" charset="2"/>
              <a:buChar char="v"/>
            </a:pPr>
            <a:r>
              <a:rPr lang="en-GB" dirty="0">
                <a:latin typeface="Comic Sans MS" panose="030F0702030302020204" pitchFamily="66" charset="0"/>
              </a:rPr>
              <a:t>We are a positive, happy class and we love to reward the children! ‘Catch me being good!’ – our motto!! </a:t>
            </a:r>
          </a:p>
          <a:p>
            <a:pPr marL="457200" indent="-457200">
              <a:buFont typeface="Wingdings" panose="05000000000000000000" pitchFamily="2" charset="2"/>
              <a:buChar char="v"/>
            </a:pPr>
            <a:endParaRPr lang="en-GB" dirty="0">
              <a:latin typeface="Comic Sans MS" panose="030F0702030302020204" pitchFamily="66" charset="0"/>
            </a:endParaRPr>
          </a:p>
          <a:p>
            <a:pPr marL="457200" indent="-457200">
              <a:buFont typeface="Wingdings" panose="05000000000000000000" pitchFamily="2" charset="2"/>
              <a:buChar char="v"/>
            </a:pPr>
            <a:r>
              <a:rPr lang="en-GB" dirty="0">
                <a:latin typeface="Comic Sans MS" panose="030F0702030302020204" pitchFamily="66" charset="0"/>
              </a:rPr>
              <a:t>We give lots of praise, dojos, stickers if we see/hear the children behaving well, using good manners, being helpful, being a kind friend. </a:t>
            </a:r>
          </a:p>
          <a:p>
            <a:pPr marL="457200" indent="-457200">
              <a:buFont typeface="Wingdings" panose="05000000000000000000" pitchFamily="2" charset="2"/>
              <a:buChar char="v"/>
            </a:pPr>
            <a:endParaRPr lang="en-GB" dirty="0">
              <a:latin typeface="Comic Sans MS" panose="030F0702030302020204" pitchFamily="66" charset="0"/>
            </a:endParaRPr>
          </a:p>
          <a:p>
            <a:pPr marL="457200" indent="-457200">
              <a:buFont typeface="Wingdings" panose="05000000000000000000" pitchFamily="2" charset="2"/>
              <a:buChar char="v"/>
            </a:pPr>
            <a:r>
              <a:rPr lang="en-GB" dirty="0">
                <a:latin typeface="Comic Sans MS" panose="030F0702030302020204" pitchFamily="66" charset="0"/>
              </a:rPr>
              <a:t>We also reward hard work! If a child has tried their best they will be praised! </a:t>
            </a:r>
          </a:p>
          <a:p>
            <a:pPr marL="457200" indent="-457200">
              <a:buFont typeface="Wingdings" panose="05000000000000000000" pitchFamily="2" charset="2"/>
              <a:buChar char="v"/>
            </a:pPr>
            <a:endParaRPr lang="en-GB" dirty="0">
              <a:latin typeface="Comic Sans MS" panose="030F0702030302020204" pitchFamily="66" charset="0"/>
            </a:endParaRPr>
          </a:p>
          <a:p>
            <a:pPr marL="457200" indent="-457200">
              <a:buFont typeface="Wingdings" panose="05000000000000000000" pitchFamily="2" charset="2"/>
              <a:buChar char="v"/>
            </a:pPr>
            <a:r>
              <a:rPr lang="en-GB" dirty="0">
                <a:latin typeface="Comic Sans MS"/>
              </a:rPr>
              <a:t>Dojos – in Year 2 and throughout the rest of school, we use dojos as our reward system. The child with the most dojos on a Friday each week receives a certificate in the Friday Achievement Assembly with Mr Atherton! Dojo scores are then reset for a fresh start each Monday. </a:t>
            </a:r>
          </a:p>
          <a:p>
            <a:pPr marL="457200" indent="-457200">
              <a:buFont typeface="Wingdings" panose="05000000000000000000" pitchFamily="2" charset="2"/>
              <a:buChar char="v"/>
            </a:pPr>
            <a:endParaRPr lang="en-GB" sz="2000" dirty="0">
              <a:latin typeface="Comic Sans MS" panose="030F0702030302020204" pitchFamily="66" charset="0"/>
            </a:endParaRPr>
          </a:p>
        </p:txBody>
      </p:sp>
    </p:spTree>
    <p:extLst>
      <p:ext uri="{BB962C8B-B14F-4D97-AF65-F5344CB8AC3E}">
        <p14:creationId xmlns:p14="http://schemas.microsoft.com/office/powerpoint/2010/main" val="1677469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400" dirty="0">
                <a:solidFill>
                  <a:srgbClr val="7030A0"/>
                </a:solidFill>
                <a:latin typeface="Comic Sans MS" panose="030F0702030302020204" pitchFamily="66" charset="0"/>
              </a:rPr>
              <a:t>Sanctions</a:t>
            </a:r>
          </a:p>
        </p:txBody>
      </p:sp>
      <p:sp>
        <p:nvSpPr>
          <p:cNvPr id="3" name="Content Placeholder 2"/>
          <p:cNvSpPr>
            <a:spLocks noGrp="1"/>
          </p:cNvSpPr>
          <p:nvPr>
            <p:ph idx="1"/>
          </p:nvPr>
        </p:nvSpPr>
        <p:spPr>
          <a:xfrm>
            <a:off x="1009443" y="1600199"/>
            <a:ext cx="7125112" cy="4709121"/>
          </a:xfrm>
        </p:spPr>
        <p:txBody>
          <a:bodyPr>
            <a:normAutofit fontScale="92500" lnSpcReduction="10000"/>
          </a:bodyPr>
          <a:lstStyle/>
          <a:p>
            <a:r>
              <a:rPr lang="en-GB" dirty="0">
                <a:latin typeface="Comic Sans MS" panose="030F0702030302020204" pitchFamily="66" charset="0"/>
              </a:rPr>
              <a:t>Obviously, at times, there is a need for sanctions. We use a ‘Sun, Rainbow, Sad Cloud’ system, in line with the rest of the school. </a:t>
            </a:r>
          </a:p>
          <a:p>
            <a:r>
              <a:rPr lang="en-GB" dirty="0">
                <a:latin typeface="Comic Sans MS" panose="030F0702030302020204" pitchFamily="66" charset="0"/>
              </a:rPr>
              <a:t>• Every child starts every day in the Sky surrounding the Sun! • Step 1 – name moves to the Sun (a friendly warning) </a:t>
            </a:r>
          </a:p>
          <a:p>
            <a:r>
              <a:rPr lang="en-GB" dirty="0">
                <a:latin typeface="Comic Sans MS" panose="030F0702030302020204" pitchFamily="66" charset="0"/>
              </a:rPr>
              <a:t>• Step 2 – name moves to the start of the Rainbow – lose 1 minute off Playtime </a:t>
            </a:r>
          </a:p>
          <a:p>
            <a:r>
              <a:rPr lang="en-GB" dirty="0">
                <a:latin typeface="Comic Sans MS" panose="030F0702030302020204" pitchFamily="66" charset="0"/>
              </a:rPr>
              <a:t>• Step 3 – name moves to the middle of the Rainbow – lose 5 minutes off Playtime </a:t>
            </a:r>
          </a:p>
          <a:p>
            <a:r>
              <a:rPr lang="en-GB" dirty="0">
                <a:latin typeface="Comic Sans MS" panose="030F0702030302020204" pitchFamily="66" charset="0"/>
              </a:rPr>
              <a:t>• Step 4 – name moves to the end of the Rainbow – lose a full Playtime </a:t>
            </a:r>
          </a:p>
          <a:p>
            <a:r>
              <a:rPr lang="en-GB" dirty="0">
                <a:latin typeface="Comic Sans MS" panose="030F0702030302020204" pitchFamily="66" charset="0"/>
              </a:rPr>
              <a:t>• Step 5 – name moves to the Sad Cloud – by this point a child will go to see a member of the SLT. </a:t>
            </a:r>
          </a:p>
          <a:p>
            <a:r>
              <a:rPr lang="en-GB" dirty="0">
                <a:latin typeface="Comic Sans MS" panose="030F0702030302020204" pitchFamily="66" charset="0"/>
              </a:rPr>
              <a:t>• If a child continually ends up on the Sad Cloud, we will monitor their behaviour closely, inform parents and look at a form of target chart to help…… this is the extreme and we very rarely ever end up at this point!! </a:t>
            </a:r>
          </a:p>
        </p:txBody>
      </p:sp>
    </p:spTree>
    <p:extLst>
      <p:ext uri="{BB962C8B-B14F-4D97-AF65-F5344CB8AC3E}">
        <p14:creationId xmlns:p14="http://schemas.microsoft.com/office/powerpoint/2010/main" val="597764937"/>
      </p:ext>
    </p:extLst>
  </p:cSld>
  <p:clrMapOvr>
    <a:masterClrMapping/>
  </p:clrMapOvr>
</p:sld>
</file>

<file path=ppt/theme/theme1.xml><?xml version="1.0" encoding="utf-8"?>
<a:theme xmlns:a="http://schemas.openxmlformats.org/drawingml/2006/main" name="Autum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d91b40c-9b39-46ef-8b3b-dbbc4b5d2aab" xsi:nil="true"/>
    <lcf76f155ced4ddcb4097134ff3c332f xmlns="98b70820-8573-4476-8f84-5220c958039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0AE0A733E940045ADD826605BBE4066" ma:contentTypeVersion="13" ma:contentTypeDescription="Create a new document." ma:contentTypeScope="" ma:versionID="22df82f02a8a6301e502215cfe6a5e3a">
  <xsd:schema xmlns:xsd="http://www.w3.org/2001/XMLSchema" xmlns:xs="http://www.w3.org/2001/XMLSchema" xmlns:p="http://schemas.microsoft.com/office/2006/metadata/properties" xmlns:ns2="98b70820-8573-4476-8f84-5220c9580397" xmlns:ns3="cd91b40c-9b39-46ef-8b3b-dbbc4b5d2aab" targetNamespace="http://schemas.microsoft.com/office/2006/metadata/properties" ma:root="true" ma:fieldsID="9020fdcb6af7575e80e678dbdee530ab" ns2:_="" ns3:_="">
    <xsd:import namespace="98b70820-8573-4476-8f84-5220c9580397"/>
    <xsd:import namespace="cd91b40c-9b39-46ef-8b3b-dbbc4b5d2aa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b70820-8573-4476-8f84-5220c95803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BillingMetadata" ma:index="15" nillable="true" ma:displayName="MediaServiceBillingMetadata" ma:hidden="true" ma:internalName="MediaServiceBillingMetadata" ma:readOnly="true">
      <xsd:simpleType>
        <xsd:restriction base="dms:Note"/>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099e097-571a-491c-a2e5-f7bf13a64518"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descrip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91b40c-9b39-46ef-8b3b-dbbc4b5d2aab"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20f991d7-d4b5-42b6-aef2-d8c3c7259ebe}" ma:internalName="TaxCatchAll" ma:showField="CatchAllData" ma:web="cd91b40c-9b39-46ef-8b3b-dbbc4b5d2aa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A8AA22-AFBA-4530-8261-6EAFFFA4411A}">
  <ds:schemaRefs>
    <ds:schemaRef ds:uri="http://schemas.microsoft.com/sharepoint/v3/contenttype/forms"/>
  </ds:schemaRefs>
</ds:datastoreItem>
</file>

<file path=customXml/itemProps2.xml><?xml version="1.0" encoding="utf-8"?>
<ds:datastoreItem xmlns:ds="http://schemas.openxmlformats.org/officeDocument/2006/customXml" ds:itemID="{9A6C00DB-8505-4A1C-8716-BE08AA335431}">
  <ds:schemaRef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purl.org/dc/elements/1.1/"/>
    <ds:schemaRef ds:uri="98b70820-8573-4476-8f84-5220c9580397"/>
    <ds:schemaRef ds:uri="http://schemas.microsoft.com/office/2006/metadata/properties"/>
    <ds:schemaRef ds:uri="cd91b40c-9b39-46ef-8b3b-dbbc4b5d2aab"/>
    <ds:schemaRef ds:uri="http://purl.org/dc/terms/"/>
  </ds:schemaRefs>
</ds:datastoreItem>
</file>

<file path=customXml/itemProps3.xml><?xml version="1.0" encoding="utf-8"?>
<ds:datastoreItem xmlns:ds="http://schemas.openxmlformats.org/officeDocument/2006/customXml" ds:itemID="{4634F6C9-E351-49DA-BFA4-5C3F644267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b70820-8573-4476-8f84-5220c9580397"/>
    <ds:schemaRef ds:uri="cd91b40c-9b39-46ef-8b3b-dbbc4b5d2a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Austin</Template>
  <TotalTime>1784</TotalTime>
  <Words>1703</Words>
  <Application>Microsoft Office PowerPoint</Application>
  <PresentationFormat>On-screen Show (4:3)</PresentationFormat>
  <Paragraphs>86</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Comic Sans MS</vt:lpstr>
      <vt:lpstr>Courier New</vt:lpstr>
      <vt:lpstr>Verdana</vt:lpstr>
      <vt:lpstr>Wingdings</vt:lpstr>
      <vt:lpstr>Wingdings 2</vt:lpstr>
      <vt:lpstr>Autumn</vt:lpstr>
      <vt:lpstr>             Welcome to Year 2!  I am the main class teacher (Mrs Mitchell). Miss Hynes continues to teach Spanish,  Mr Perkins continues to teach P.E and as I am also SENDco, Miss Ijaz will teach History and Art on a Wednesday afternoon; R.E on a Thursday morning, RSHE for part of Thursday afternoon.   Our lovely Teaching Assistants are Miss Marks (full time), Miss Naylor (part time).  </vt:lpstr>
      <vt:lpstr>PowerPoint Presentation</vt:lpstr>
      <vt:lpstr>Rules and Routines continued..</vt:lpstr>
      <vt:lpstr>Y2 End of Year Assessment</vt:lpstr>
      <vt:lpstr>Communication</vt:lpstr>
      <vt:lpstr>Home School Agreement</vt:lpstr>
      <vt:lpstr>Start/End of day Procedures (As outlined in the September School Newsletter)</vt:lpstr>
      <vt:lpstr>Rewards</vt:lpstr>
      <vt:lpstr>Sanctions</vt:lpstr>
      <vt:lpstr> Finally.......I will look after your children like I would my own! Any worries/concerns, send me a dojo/speak to me at the end of the day/ring the office – don’t let it fester!   Mrs Mitchell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5!!</dc:title>
  <dc:creator>T.Atherton</dc:creator>
  <cp:lastModifiedBy>Mrs Mitchell</cp:lastModifiedBy>
  <cp:revision>165</cp:revision>
  <cp:lastPrinted>2019-09-04T15:42:46Z</cp:lastPrinted>
  <dcterms:created xsi:type="dcterms:W3CDTF">2013-09-04T14:25:12Z</dcterms:created>
  <dcterms:modified xsi:type="dcterms:W3CDTF">2025-09-04T08:55:45Z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0x01010030AE0A733E940045ADD826605BBE4066</vt:lpwstr>
  </property>
  <property fmtid="{D5CDD505-2E9C-101B-9397-08002B2CF9AE}" pid="3" name="Order">
    <vt:r8>3627400</vt:r8>
  </property>
  <property fmtid="{D5CDD505-2E9C-101B-9397-08002B2CF9AE}" pid="4" name="MediaServiceImageTags">
    <vt:lpwstr/>
  </property>
</Properties>
</file>