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02" r:id="rId2"/>
    <p:sldId id="338" r:id="rId3"/>
    <p:sldId id="336" r:id="rId4"/>
    <p:sldId id="337" r:id="rId5"/>
    <p:sldId id="334" r:id="rId6"/>
    <p:sldId id="335" r:id="rId7"/>
    <p:sldId id="333" r:id="rId8"/>
    <p:sldId id="332" r:id="rId9"/>
    <p:sldId id="339" r:id="rId10"/>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60033"/>
    <a:srgbClr val="990033"/>
    <a:srgbClr val="800000"/>
    <a:srgbClr val="009999"/>
    <a:srgbClr val="123B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3447" autoAdjust="0"/>
  </p:normalViewPr>
  <p:slideViewPr>
    <p:cSldViewPr snapToGrid="0">
      <p:cViewPr varScale="1">
        <p:scale>
          <a:sx n="60" d="100"/>
          <a:sy n="60" d="100"/>
        </p:scale>
        <p:origin x="840"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Medcalf" userId="04e5333f8403c840" providerId="LiveId" clId="{4FF24676-9C04-46AF-8C0B-18930B05972C}"/>
    <pc:docChg chg="undo redo custSel delSld modSld">
      <pc:chgData name="Rachel Medcalf" userId="04e5333f8403c840" providerId="LiveId" clId="{4FF24676-9C04-46AF-8C0B-18930B05972C}" dt="2026-07-29T15:39:16.156" v="2537" actId="403"/>
      <pc:docMkLst>
        <pc:docMk/>
      </pc:docMkLst>
      <pc:sldChg chg="modSp mod">
        <pc:chgData name="Rachel Medcalf" userId="04e5333f8403c840" providerId="LiveId" clId="{4FF24676-9C04-46AF-8C0B-18930B05972C}" dt="2026-07-29T15:39:16.156" v="2537" actId="403"/>
        <pc:sldMkLst>
          <pc:docMk/>
          <pc:sldMk cId="2648660425" sldId="337"/>
        </pc:sldMkLst>
        <pc:spChg chg="mod">
          <ac:chgData name="Rachel Medcalf" userId="04e5333f8403c840" providerId="LiveId" clId="{4FF24676-9C04-46AF-8C0B-18930B05972C}" dt="2026-07-29T15:39:16.156" v="2537" actId="403"/>
          <ac:spMkLst>
            <pc:docMk/>
            <pc:sldMk cId="2648660425" sldId="337"/>
            <ac:spMk id="24" creationId="{660F6D06-443E-F877-CEDC-0736D6A6F44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82515342-0D33-4129-8609-FD6FA9CDF9E5}" type="datetimeFigureOut">
              <a:rPr lang="en-GB" smtClean="0"/>
              <a:t>29/07/2026</a:t>
            </a:fld>
            <a:endParaRPr lang="en-GB" dirty="0"/>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FFFE6601-A85D-4506-A653-859DFF420E3D}" type="slidenum">
              <a:rPr lang="en-GB" smtClean="0"/>
              <a:t>‹#›</a:t>
            </a:fld>
            <a:endParaRPr lang="en-GB" dirty="0"/>
          </a:p>
        </p:txBody>
      </p:sp>
    </p:spTree>
    <p:extLst>
      <p:ext uri="{BB962C8B-B14F-4D97-AF65-F5344CB8AC3E}">
        <p14:creationId xmlns:p14="http://schemas.microsoft.com/office/powerpoint/2010/main" val="881881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FFE6601-A85D-4506-A653-859DFF420E3D}" type="slidenum">
              <a:rPr lang="en-GB" smtClean="0"/>
              <a:t>1</a:t>
            </a:fld>
            <a:endParaRPr lang="en-GB" dirty="0"/>
          </a:p>
        </p:txBody>
      </p:sp>
    </p:spTree>
    <p:extLst>
      <p:ext uri="{BB962C8B-B14F-4D97-AF65-F5344CB8AC3E}">
        <p14:creationId xmlns:p14="http://schemas.microsoft.com/office/powerpoint/2010/main" val="2803398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To increase awareness of the role of the magistracy across all ethnic minority communities.</a:t>
            </a:r>
          </a:p>
          <a:p>
            <a:r>
              <a:rPr lang="en-GB" sz="1200" b="0" i="0" kern="1200" dirty="0">
                <a:solidFill>
                  <a:schemeClr val="tx1"/>
                </a:solidFill>
                <a:effectLst/>
                <a:latin typeface="+mn-lt"/>
                <a:ea typeface="+mn-ea"/>
                <a:cs typeface="+mn-cs"/>
              </a:rPr>
              <a:t>To increase the number of applicants from said communities.</a:t>
            </a:r>
          </a:p>
          <a:p>
            <a:r>
              <a:rPr lang="en-GB" sz="1200" b="0" i="0" kern="1200" dirty="0">
                <a:solidFill>
                  <a:schemeClr val="tx1"/>
                </a:solidFill>
                <a:effectLst/>
                <a:latin typeface="+mn-lt"/>
                <a:ea typeface="+mn-ea"/>
                <a:cs typeface="+mn-cs"/>
              </a:rPr>
              <a:t>Develop media opportunities – print, social media, radio on local and regional level.</a:t>
            </a:r>
          </a:p>
          <a:p>
            <a:r>
              <a:rPr lang="en-GB" sz="1200" b="0" i="0" kern="1200" dirty="0">
                <a:solidFill>
                  <a:schemeClr val="tx1"/>
                </a:solidFill>
                <a:effectLst/>
                <a:latin typeface="+mn-lt"/>
                <a:ea typeface="+mn-ea"/>
                <a:cs typeface="+mn-cs"/>
              </a:rPr>
              <a:t>Engage with local places of worship.</a:t>
            </a:r>
          </a:p>
          <a:p>
            <a:r>
              <a:rPr lang="en-GB" sz="1200" b="0" i="0" kern="1200" dirty="0">
                <a:solidFill>
                  <a:schemeClr val="tx1"/>
                </a:solidFill>
                <a:effectLst/>
                <a:latin typeface="+mn-lt"/>
                <a:ea typeface="+mn-ea"/>
                <a:cs typeface="+mn-cs"/>
              </a:rPr>
              <a:t>Engage with local businesses.</a:t>
            </a:r>
          </a:p>
          <a:p>
            <a:r>
              <a:rPr lang="en-GB" sz="1200" b="0" i="0" kern="1200" dirty="0">
                <a:solidFill>
                  <a:schemeClr val="tx1"/>
                </a:solidFill>
                <a:effectLst/>
                <a:latin typeface="+mn-lt"/>
                <a:ea typeface="+mn-ea"/>
                <a:cs typeface="+mn-cs"/>
              </a:rPr>
              <a:t>Internal communications with sitting and retired BAME magistrates.</a:t>
            </a:r>
          </a:p>
          <a:p>
            <a:r>
              <a:rPr lang="en-GB" sz="1200" b="0" i="0" kern="1200" dirty="0">
                <a:solidFill>
                  <a:schemeClr val="tx1"/>
                </a:solidFill>
                <a:effectLst/>
                <a:latin typeface="+mn-lt"/>
                <a:ea typeface="+mn-ea"/>
                <a:cs typeface="+mn-cs"/>
              </a:rPr>
              <a:t>Introduce a ‘buddy system’ for new BAME recruits.</a:t>
            </a:r>
          </a:p>
          <a:p>
            <a:r>
              <a:rPr lang="en-GB" sz="1200" b="0" i="0" kern="1200" dirty="0">
                <a:solidFill>
                  <a:schemeClr val="tx1"/>
                </a:solidFill>
                <a:effectLst/>
                <a:latin typeface="+mn-lt"/>
                <a:ea typeface="+mn-ea"/>
                <a:cs typeface="+mn-cs"/>
              </a:rPr>
              <a:t>Networking opportunities for sitting magistrates.</a:t>
            </a:r>
          </a:p>
          <a:p>
            <a:r>
              <a:rPr lang="en-GB" sz="1200" b="0" i="0" kern="1200" dirty="0">
                <a:solidFill>
                  <a:schemeClr val="tx1"/>
                </a:solidFill>
                <a:effectLst/>
                <a:latin typeface="+mn-lt"/>
                <a:ea typeface="+mn-ea"/>
                <a:cs typeface="+mn-cs"/>
              </a:rPr>
              <a:t>Point of contact to encourage BAME magistrates to understand and apply for leadership positions within the magistracy.</a:t>
            </a:r>
          </a:p>
          <a:p>
            <a:r>
              <a:rPr lang="en-GB" sz="1200" b="1" i="0"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Supporting the MA Executive Board in achieving its overall aims and objectives.</a:t>
            </a:r>
          </a:p>
          <a:p>
            <a:endParaRPr lang="en-GB" dirty="0"/>
          </a:p>
        </p:txBody>
      </p:sp>
      <p:sp>
        <p:nvSpPr>
          <p:cNvPr id="4" name="Slide Number Placeholder 3"/>
          <p:cNvSpPr>
            <a:spLocks noGrp="1"/>
          </p:cNvSpPr>
          <p:nvPr>
            <p:ph type="sldNum" sz="quarter" idx="5"/>
          </p:nvPr>
        </p:nvSpPr>
        <p:spPr/>
        <p:txBody>
          <a:bodyPr/>
          <a:lstStyle/>
          <a:p>
            <a:fld id="{FFFE6601-A85D-4506-A653-859DFF420E3D}" type="slidenum">
              <a:rPr lang="en-GB" smtClean="0"/>
              <a:t>8</a:t>
            </a:fld>
            <a:endParaRPr lang="en-GB" dirty="0"/>
          </a:p>
        </p:txBody>
      </p:sp>
    </p:spTree>
    <p:extLst>
      <p:ext uri="{BB962C8B-B14F-4D97-AF65-F5344CB8AC3E}">
        <p14:creationId xmlns:p14="http://schemas.microsoft.com/office/powerpoint/2010/main" val="2071748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8453F-2209-6D4D-03D0-B2F15F9E2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A60B61-93A2-3840-890E-DB8477103AD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DD0788F-9643-1C10-5034-38EC2CE007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06C3C4-EB2C-EE0A-204D-C06B62E9E54E}"/>
              </a:ext>
            </a:extLst>
          </p:cNvPr>
          <p:cNvSpPr>
            <a:spLocks noGrp="1"/>
          </p:cNvSpPr>
          <p:nvPr>
            <p:ph type="sldNum" sz="quarter" idx="5"/>
          </p:nvPr>
        </p:nvSpPr>
        <p:spPr/>
        <p:txBody>
          <a:bodyPr/>
          <a:lstStyle/>
          <a:p>
            <a:fld id="{FFFE6601-A85D-4506-A653-859DFF420E3D}" type="slidenum">
              <a:rPr lang="en-GB" smtClean="0"/>
              <a:t>9</a:t>
            </a:fld>
            <a:endParaRPr lang="en-GB" dirty="0"/>
          </a:p>
        </p:txBody>
      </p:sp>
    </p:spTree>
    <p:extLst>
      <p:ext uri="{BB962C8B-B14F-4D97-AF65-F5344CB8AC3E}">
        <p14:creationId xmlns:p14="http://schemas.microsoft.com/office/powerpoint/2010/main" val="4265492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798ED26-81E4-494B-0441-BAA4ED6F8958}"/>
              </a:ext>
            </a:extLst>
          </p:cNvPr>
          <p:cNvSpPr>
            <a:spLocks noGrp="1"/>
          </p:cNvSpPr>
          <p:nvPr>
            <p:ph type="ctrTitle"/>
          </p:nvPr>
        </p:nvSpPr>
        <p:spPr>
          <a:xfrm>
            <a:off x="2641117" y="2386657"/>
            <a:ext cx="6896376" cy="1800721"/>
          </a:xfrm>
        </p:spPr>
        <p:txBody>
          <a:bodyPr anchor="ctr">
            <a:normAutofit/>
          </a:bodyPr>
          <a:lstStyle>
            <a:lvl1pPr algn="ctr">
              <a:defRPr sz="4000">
                <a:latin typeface="Calibri" panose="020F0502020204030204" pitchFamily="34" charset="0"/>
                <a:ea typeface="Calibri" panose="020F0502020204030204" pitchFamily="34" charset="0"/>
                <a:cs typeface="Calibri" panose="020F0502020204030204" pitchFamily="34" charset="0"/>
              </a:defRPr>
            </a:lvl1pPr>
          </a:lstStyle>
          <a:p>
            <a:pPr defTabSz="675929"/>
            <a:endParaRPr lang="en-GB" dirty="0">
              <a:solidFill>
                <a:schemeClr val="tx1"/>
              </a:solidFill>
            </a:endParaRPr>
          </a:p>
        </p:txBody>
      </p:sp>
      <p:sp>
        <p:nvSpPr>
          <p:cNvPr id="11" name="Subtitle 3">
            <a:extLst>
              <a:ext uri="{FF2B5EF4-FFF2-40B4-BE49-F238E27FC236}">
                <a16:creationId xmlns:a16="http://schemas.microsoft.com/office/drawing/2014/main" id="{7917B60A-9BE9-8159-95A9-DEF94D90516A}"/>
              </a:ext>
            </a:extLst>
          </p:cNvPr>
          <p:cNvSpPr>
            <a:spLocks noGrp="1"/>
          </p:cNvSpPr>
          <p:nvPr>
            <p:ph type="subTitle" idx="1"/>
          </p:nvPr>
        </p:nvSpPr>
        <p:spPr>
          <a:xfrm>
            <a:off x="2618032" y="4235495"/>
            <a:ext cx="6919461" cy="1616353"/>
          </a:xfrm>
        </p:spPr>
        <p:txBody>
          <a:bodyPr anchor="ctr">
            <a:normAutofit fontScale="92500" lnSpcReduction="20000"/>
          </a:bodyPr>
          <a:lstStyle>
            <a:lvl1pPr marL="0" indent="0" algn="ctr">
              <a:buNone/>
              <a:defRPr sz="2000">
                <a:latin typeface="Calibri" panose="020F0502020204030204" pitchFamily="34" charset="0"/>
                <a:ea typeface="Calibri" panose="020F0502020204030204" pitchFamily="34" charset="0"/>
                <a:cs typeface="Calibri" panose="020F0502020204030204" pitchFamily="34" charset="0"/>
              </a:defRPr>
            </a:lvl1pPr>
          </a:lstStyle>
          <a:p>
            <a:pPr defTabSz="675929">
              <a:spcBef>
                <a:spcPts val="739"/>
              </a:spcBef>
            </a:pPr>
            <a:endParaRPr lang="en-GB" sz="1900" dirty="0">
              <a:solidFill>
                <a:schemeClr val="tx1"/>
              </a:solidFill>
            </a:endParaRPr>
          </a:p>
        </p:txBody>
      </p:sp>
      <p:sp>
        <p:nvSpPr>
          <p:cNvPr id="12" name="Subtitle 3">
            <a:extLst>
              <a:ext uri="{FF2B5EF4-FFF2-40B4-BE49-F238E27FC236}">
                <a16:creationId xmlns:a16="http://schemas.microsoft.com/office/drawing/2014/main" id="{071AD1CE-EA0E-495D-FD2B-26B00BC30A31}"/>
              </a:ext>
            </a:extLst>
          </p:cNvPr>
          <p:cNvSpPr txBox="1">
            <a:spLocks/>
          </p:cNvSpPr>
          <p:nvPr userDrawn="1"/>
        </p:nvSpPr>
        <p:spPr>
          <a:xfrm>
            <a:off x="2651750" y="6075822"/>
            <a:ext cx="6896376" cy="438932"/>
          </a:xfrm>
          <a:prstGeom prst="rect">
            <a:avLst/>
          </a:prstGeom>
        </p:spPr>
        <p:txBody>
          <a:bodyPr vert="horz" lIns="91440" tIns="45720" rIns="91440" bIns="45720" rtlCol="0" anchor="ctr">
            <a:normAutofit/>
          </a:bodyPr>
          <a:lstStyle>
            <a:lvl1pPr marL="0" indent="0" algn="ctr" defTabSz="914406"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6"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2pPr>
            <a:lvl3pPr marL="914400" indent="0" algn="ctr" defTabSz="914406"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3pPr>
            <a:lvl4pPr marL="1371600" indent="0" algn="ctr" defTabSz="914406"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4pPr>
            <a:lvl5pPr marL="1828800" indent="0" algn="ctr" defTabSz="914406" rtl="0" eaLnBrk="1" latinLnBrk="0" hangingPunct="1">
              <a:lnSpc>
                <a:spcPct val="90000"/>
              </a:lnSpc>
              <a:spcBef>
                <a:spcPts val="500"/>
              </a:spcBef>
              <a:buFont typeface="Arial" panose="020B0604020202020204" pitchFamily="34" charset="0"/>
              <a:buNone/>
              <a:defRPr sz="1600" kern="1200">
                <a:solidFill>
                  <a:schemeClr val="bg1"/>
                </a:solidFill>
                <a:latin typeface="+mn-lt"/>
                <a:ea typeface="+mn-ea"/>
                <a:cs typeface="+mn-cs"/>
              </a:defRPr>
            </a:lvl5pPr>
            <a:lvl6pPr marL="2286000" indent="0" algn="ctr" defTabSz="91440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675929" rtl="0" eaLnBrk="1" fontAlgn="auto" latinLnBrk="0" hangingPunct="1">
              <a:lnSpc>
                <a:spcPct val="90000"/>
              </a:lnSpc>
              <a:spcBef>
                <a:spcPts val="739"/>
              </a:spcBef>
              <a:spcAft>
                <a:spcPts val="0"/>
              </a:spcAft>
              <a:buClrTx/>
              <a:buSzTx/>
              <a:buFont typeface="Arial" panose="020B0604020202020204" pitchFamily="34" charset="0"/>
              <a:buNone/>
              <a:tabLst/>
              <a:defRPr/>
            </a:pPr>
            <a:r>
              <a:rPr kumimoji="0" lang="en-GB" sz="1183"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rPr>
              <a:t>www.gmma-mic.net</a:t>
            </a:r>
            <a:endParaRPr kumimoji="0" lang="en-GB" sz="12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p:txBody>
      </p:sp>
      <p:pic>
        <p:nvPicPr>
          <p:cNvPr id="14" name="Picture 13" descr="A close up of a logo&#10;&#10;Description automatically generated">
            <a:extLst>
              <a:ext uri="{FF2B5EF4-FFF2-40B4-BE49-F238E27FC236}">
                <a16:creationId xmlns:a16="http://schemas.microsoft.com/office/drawing/2014/main" id="{3CA6D278-C021-CF41-6827-1B4BE5C096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393"/>
          <a:stretch/>
        </p:blipFill>
        <p:spPr>
          <a:xfrm>
            <a:off x="2704915" y="504180"/>
            <a:ext cx="6896376" cy="1675077"/>
          </a:xfrm>
          <a:prstGeom prst="rect">
            <a:avLst/>
          </a:prstGeom>
        </p:spPr>
      </p:pic>
      <p:sp>
        <p:nvSpPr>
          <p:cNvPr id="15" name="Subtitle 3">
            <a:extLst>
              <a:ext uri="{FF2B5EF4-FFF2-40B4-BE49-F238E27FC236}">
                <a16:creationId xmlns:a16="http://schemas.microsoft.com/office/drawing/2014/main" id="{414FB0D6-8002-D3AD-C107-9742E3FD565F}"/>
              </a:ext>
            </a:extLst>
          </p:cNvPr>
          <p:cNvSpPr txBox="1">
            <a:spLocks/>
          </p:cNvSpPr>
          <p:nvPr userDrawn="1"/>
        </p:nvSpPr>
        <p:spPr>
          <a:xfrm>
            <a:off x="4383041" y="5446011"/>
            <a:ext cx="6919461" cy="1068743"/>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75929">
              <a:spcBef>
                <a:spcPts val="739"/>
              </a:spcBef>
            </a:pPr>
            <a:endParaRPr lang="en-GB" sz="1900" dirty="0"/>
          </a:p>
        </p:txBody>
      </p:sp>
    </p:spTree>
    <p:extLst>
      <p:ext uri="{BB962C8B-B14F-4D97-AF65-F5344CB8AC3E}">
        <p14:creationId xmlns:p14="http://schemas.microsoft.com/office/powerpoint/2010/main" val="61256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0225D-7F69-F6DA-CCFC-2C74E004E377}"/>
              </a:ext>
            </a:extLst>
          </p:cNvPr>
          <p:cNvSpPr>
            <a:spLocks noGrp="1"/>
          </p:cNvSpPr>
          <p:nvPr>
            <p:ph type="title"/>
          </p:nvPr>
        </p:nvSpPr>
        <p:spPr/>
        <p:txBody>
          <a:bodyPr>
            <a:normAutofit/>
          </a:bodyPr>
          <a:lstStyle>
            <a:lvl1pPr>
              <a:defRPr sz="3600">
                <a:solidFill>
                  <a:srgbClr val="123B30"/>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E2B8F65E-3C26-ADFD-07AA-A3010D25CAB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CEEC6A8B-003F-7F7A-D444-5DAE4301D84A}"/>
              </a:ext>
            </a:extLst>
          </p:cNvPr>
          <p:cNvSpPr>
            <a:spLocks noGrp="1"/>
          </p:cNvSpPr>
          <p:nvPr>
            <p:ph type="ftr" sz="quarter" idx="11"/>
          </p:nvPr>
        </p:nvSpPr>
        <p:spPr/>
        <p:txBody>
          <a:bodyPr/>
          <a:lstStyle/>
          <a:p>
            <a:r>
              <a:rPr lang="en-GB" dirty="0"/>
              <a:t>www.gmma-mic.net</a:t>
            </a:r>
          </a:p>
        </p:txBody>
      </p:sp>
      <p:sp>
        <p:nvSpPr>
          <p:cNvPr id="6" name="Slide Number Placeholder 5">
            <a:extLst>
              <a:ext uri="{FF2B5EF4-FFF2-40B4-BE49-F238E27FC236}">
                <a16:creationId xmlns:a16="http://schemas.microsoft.com/office/drawing/2014/main" id="{FF8D90B6-7E9E-C493-6CA5-28F1B9A7187B}"/>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7" name="Picture 6" descr="A close up of a logo&#10;&#10;Description automatically generated">
            <a:extLst>
              <a:ext uri="{FF2B5EF4-FFF2-40B4-BE49-F238E27FC236}">
                <a16:creationId xmlns:a16="http://schemas.microsoft.com/office/drawing/2014/main" id="{AA05420A-315C-44DB-987C-C3AB5C516C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393"/>
          <a:stretch/>
        </p:blipFill>
        <p:spPr>
          <a:xfrm>
            <a:off x="0" y="6303185"/>
            <a:ext cx="2228131" cy="541196"/>
          </a:xfrm>
          <a:prstGeom prst="rect">
            <a:avLst/>
          </a:prstGeom>
        </p:spPr>
      </p:pic>
    </p:spTree>
    <p:extLst>
      <p:ext uri="{BB962C8B-B14F-4D97-AF65-F5344CB8AC3E}">
        <p14:creationId xmlns:p14="http://schemas.microsoft.com/office/powerpoint/2010/main" val="3310811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3C17-5D26-43D3-E6AA-1371B73F026F}"/>
              </a:ext>
            </a:extLst>
          </p:cNvPr>
          <p:cNvSpPr>
            <a:spLocks noGrp="1"/>
          </p:cNvSpPr>
          <p:nvPr>
            <p:ph type="title"/>
          </p:nvPr>
        </p:nvSpPr>
        <p:spPr>
          <a:xfrm>
            <a:off x="831850" y="1709738"/>
            <a:ext cx="10515600" cy="2852737"/>
          </a:xfrm>
        </p:spPr>
        <p:txBody>
          <a:bodyPr anchor="b">
            <a:normAutofit/>
          </a:bodyPr>
          <a:lstStyle>
            <a:lvl1pPr>
              <a:defRPr sz="4800">
                <a:solidFill>
                  <a:srgbClr val="123B30"/>
                </a:solidFill>
              </a:defRPr>
            </a:lvl1pPr>
          </a:lstStyle>
          <a:p>
            <a:r>
              <a:rPr lang="en-GB"/>
              <a:t>Click to edit Master title style</a:t>
            </a:r>
          </a:p>
        </p:txBody>
      </p:sp>
      <p:sp>
        <p:nvSpPr>
          <p:cNvPr id="3" name="Text Placeholder 2">
            <a:extLst>
              <a:ext uri="{FF2B5EF4-FFF2-40B4-BE49-F238E27FC236}">
                <a16:creationId xmlns:a16="http://schemas.microsoft.com/office/drawing/2014/main" id="{4384A923-6C55-4C93-0B6D-5F4EB3B4AD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BCB6F407-BC30-9A2A-F739-D9E2E51DFFC3}"/>
              </a:ext>
            </a:extLst>
          </p:cNvPr>
          <p:cNvSpPr>
            <a:spLocks noGrp="1"/>
          </p:cNvSpPr>
          <p:nvPr>
            <p:ph type="ftr" sz="quarter" idx="11"/>
          </p:nvPr>
        </p:nvSpPr>
        <p:spPr/>
        <p:txBody>
          <a:bodyPr/>
          <a:lstStyle/>
          <a:p>
            <a:r>
              <a:rPr lang="en-GB" dirty="0"/>
              <a:t>www.gmma-mic.net</a:t>
            </a:r>
          </a:p>
        </p:txBody>
      </p:sp>
      <p:sp>
        <p:nvSpPr>
          <p:cNvPr id="6" name="Slide Number Placeholder 5">
            <a:extLst>
              <a:ext uri="{FF2B5EF4-FFF2-40B4-BE49-F238E27FC236}">
                <a16:creationId xmlns:a16="http://schemas.microsoft.com/office/drawing/2014/main" id="{EEC3B166-F67F-8C50-BECE-77E6AFC4D610}"/>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3" name="Picture 12" descr="A blue circle with black text&#10;&#10;Description automatically generated">
            <a:extLst>
              <a:ext uri="{FF2B5EF4-FFF2-40B4-BE49-F238E27FC236}">
                <a16:creationId xmlns:a16="http://schemas.microsoft.com/office/drawing/2014/main" id="{520FFAAF-677C-2CD8-453F-266FEACB18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41911"/>
            <a:ext cx="807125" cy="807125"/>
          </a:xfrm>
          <a:prstGeom prst="rect">
            <a:avLst/>
          </a:prstGeom>
        </p:spPr>
      </p:pic>
      <p:pic>
        <p:nvPicPr>
          <p:cNvPr id="7" name="Picture 6" descr="A close up of a logo&#10;&#10;Description automatically generated">
            <a:extLst>
              <a:ext uri="{FF2B5EF4-FFF2-40B4-BE49-F238E27FC236}">
                <a16:creationId xmlns:a16="http://schemas.microsoft.com/office/drawing/2014/main" id="{EBBC305A-ADD3-9208-CDFE-0EF9ACFAD4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2122688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93967-AFED-C60C-4A07-979EC671FBAB}"/>
              </a:ext>
            </a:extLst>
          </p:cNvPr>
          <p:cNvSpPr>
            <a:spLocks noGrp="1"/>
          </p:cNvSpPr>
          <p:nvPr>
            <p:ph type="title"/>
          </p:nvPr>
        </p:nvSpPr>
        <p:spPr/>
        <p:txBody>
          <a:bodyPr>
            <a:normAutofit/>
          </a:bodyPr>
          <a:lstStyle>
            <a:lvl1pPr>
              <a:defRPr sz="3600">
                <a:solidFill>
                  <a:srgbClr val="123B30"/>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CE0AD15B-6080-22C8-5CE2-15D98376D78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07664E2-C9F2-B5DA-F09C-9E421491A1D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a:extLst>
              <a:ext uri="{FF2B5EF4-FFF2-40B4-BE49-F238E27FC236}">
                <a16:creationId xmlns:a16="http://schemas.microsoft.com/office/drawing/2014/main" id="{5187EC2D-9F6D-0841-FF89-68B447EF8E5D}"/>
              </a:ext>
            </a:extLst>
          </p:cNvPr>
          <p:cNvSpPr>
            <a:spLocks noGrp="1"/>
          </p:cNvSpPr>
          <p:nvPr>
            <p:ph type="ftr" sz="quarter" idx="11"/>
          </p:nvPr>
        </p:nvSpPr>
        <p:spPr/>
        <p:txBody>
          <a:bodyPr/>
          <a:lstStyle/>
          <a:p>
            <a:r>
              <a:rPr lang="en-GB" dirty="0"/>
              <a:t>www.gmma-mic.net</a:t>
            </a:r>
          </a:p>
        </p:txBody>
      </p:sp>
      <p:sp>
        <p:nvSpPr>
          <p:cNvPr id="7" name="Slide Number Placeholder 6">
            <a:extLst>
              <a:ext uri="{FF2B5EF4-FFF2-40B4-BE49-F238E27FC236}">
                <a16:creationId xmlns:a16="http://schemas.microsoft.com/office/drawing/2014/main" id="{DC764483-BAA7-3610-7A8B-0DC36D0BE585}"/>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8" name="Picture 7" descr="A close up of a logo&#10;&#10;Description automatically generated">
            <a:extLst>
              <a:ext uri="{FF2B5EF4-FFF2-40B4-BE49-F238E27FC236}">
                <a16:creationId xmlns:a16="http://schemas.microsoft.com/office/drawing/2014/main" id="{111A6958-0C7F-856B-66DE-0A770DF50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393"/>
          <a:stretch/>
        </p:blipFill>
        <p:spPr>
          <a:xfrm>
            <a:off x="3783" y="6255134"/>
            <a:ext cx="2451182" cy="595373"/>
          </a:xfrm>
          <a:prstGeom prst="rect">
            <a:avLst/>
          </a:prstGeom>
        </p:spPr>
      </p:pic>
    </p:spTree>
    <p:extLst>
      <p:ext uri="{BB962C8B-B14F-4D97-AF65-F5344CB8AC3E}">
        <p14:creationId xmlns:p14="http://schemas.microsoft.com/office/powerpoint/2010/main" val="3425295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31037-53BD-EB1D-DCD7-565D4EEA1B9D}"/>
              </a:ext>
            </a:extLst>
          </p:cNvPr>
          <p:cNvSpPr>
            <a:spLocks noGrp="1"/>
          </p:cNvSpPr>
          <p:nvPr>
            <p:ph type="title"/>
          </p:nvPr>
        </p:nvSpPr>
        <p:spPr>
          <a:xfrm>
            <a:off x="839788" y="365125"/>
            <a:ext cx="10515600" cy="1325563"/>
          </a:xfrm>
        </p:spPr>
        <p:txBody>
          <a:bodyPr>
            <a:normAutofit/>
          </a:bodyPr>
          <a:lstStyle>
            <a:lvl1pPr>
              <a:defRPr sz="3600">
                <a:solidFill>
                  <a:srgbClr val="123B30"/>
                </a:solidFill>
              </a:defRPr>
            </a:lvl1pPr>
          </a:lstStyle>
          <a:p>
            <a:r>
              <a:rPr lang="en-GB"/>
              <a:t>Click to edit Master title style</a:t>
            </a:r>
          </a:p>
        </p:txBody>
      </p:sp>
      <p:sp>
        <p:nvSpPr>
          <p:cNvPr id="3" name="Text Placeholder 2">
            <a:extLst>
              <a:ext uri="{FF2B5EF4-FFF2-40B4-BE49-F238E27FC236}">
                <a16:creationId xmlns:a16="http://schemas.microsoft.com/office/drawing/2014/main" id="{13B00EB7-5F30-2DE5-67FF-9B21CA4D3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714685-80FB-2B62-2DD9-48736899B6A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6D8EED6-B07C-D750-B967-0A5CCADFD9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6F38833-A0A3-F00B-813B-61874BF4F86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Footer Placeholder 7">
            <a:extLst>
              <a:ext uri="{FF2B5EF4-FFF2-40B4-BE49-F238E27FC236}">
                <a16:creationId xmlns:a16="http://schemas.microsoft.com/office/drawing/2014/main" id="{A36F0A2A-3209-B862-4D09-346EEFE9F0F4}"/>
              </a:ext>
            </a:extLst>
          </p:cNvPr>
          <p:cNvSpPr>
            <a:spLocks noGrp="1"/>
          </p:cNvSpPr>
          <p:nvPr>
            <p:ph type="ftr" sz="quarter" idx="11"/>
          </p:nvPr>
        </p:nvSpPr>
        <p:spPr/>
        <p:txBody>
          <a:bodyPr/>
          <a:lstStyle/>
          <a:p>
            <a:r>
              <a:rPr lang="en-GB" dirty="0"/>
              <a:t>www.gmma-mic.net</a:t>
            </a:r>
          </a:p>
        </p:txBody>
      </p:sp>
      <p:sp>
        <p:nvSpPr>
          <p:cNvPr id="9" name="Slide Number Placeholder 8">
            <a:extLst>
              <a:ext uri="{FF2B5EF4-FFF2-40B4-BE49-F238E27FC236}">
                <a16:creationId xmlns:a16="http://schemas.microsoft.com/office/drawing/2014/main" id="{8410AC21-34A6-7954-1757-A0A77B2A87EB}"/>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6" name="Picture 15" descr="A blue circle with black text&#10;&#10;Description automatically generated">
            <a:extLst>
              <a:ext uri="{FF2B5EF4-FFF2-40B4-BE49-F238E27FC236}">
                <a16:creationId xmlns:a16="http://schemas.microsoft.com/office/drawing/2014/main" id="{85DCFEDB-E1A7-4511-2F87-74ECA32A11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10" name="Picture 9" descr="A close up of a logo&#10;&#10;Description automatically generated">
            <a:extLst>
              <a:ext uri="{FF2B5EF4-FFF2-40B4-BE49-F238E27FC236}">
                <a16:creationId xmlns:a16="http://schemas.microsoft.com/office/drawing/2014/main" id="{AAC58F96-5617-06A2-0B25-96DF23BBCBE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201174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BAC5-E8FC-6CE9-C2BC-0A10E4ED9CF5}"/>
              </a:ext>
            </a:extLst>
          </p:cNvPr>
          <p:cNvSpPr>
            <a:spLocks noGrp="1"/>
          </p:cNvSpPr>
          <p:nvPr>
            <p:ph type="title"/>
          </p:nvPr>
        </p:nvSpPr>
        <p:spPr/>
        <p:txBody>
          <a:bodyPr>
            <a:normAutofit/>
          </a:bodyPr>
          <a:lstStyle>
            <a:lvl1pPr>
              <a:defRPr sz="3600">
                <a:solidFill>
                  <a:srgbClr val="123B30"/>
                </a:solidFill>
              </a:defRPr>
            </a:lvl1pPr>
          </a:lstStyle>
          <a:p>
            <a:r>
              <a:rPr lang="en-GB"/>
              <a:t>Click to edit Master title style</a:t>
            </a:r>
          </a:p>
        </p:txBody>
      </p:sp>
      <p:sp>
        <p:nvSpPr>
          <p:cNvPr id="4" name="Footer Placeholder 3">
            <a:extLst>
              <a:ext uri="{FF2B5EF4-FFF2-40B4-BE49-F238E27FC236}">
                <a16:creationId xmlns:a16="http://schemas.microsoft.com/office/drawing/2014/main" id="{11C28B3A-4E7B-6662-1D23-E7F4CAA96B07}"/>
              </a:ext>
            </a:extLst>
          </p:cNvPr>
          <p:cNvSpPr>
            <a:spLocks noGrp="1"/>
          </p:cNvSpPr>
          <p:nvPr>
            <p:ph type="ftr" sz="quarter" idx="11"/>
          </p:nvPr>
        </p:nvSpPr>
        <p:spPr/>
        <p:txBody>
          <a:bodyPr/>
          <a:lstStyle/>
          <a:p>
            <a:r>
              <a:rPr lang="en-GB" dirty="0"/>
              <a:t>www.gmma-mic.net</a:t>
            </a:r>
          </a:p>
        </p:txBody>
      </p:sp>
      <p:sp>
        <p:nvSpPr>
          <p:cNvPr id="5" name="Slide Number Placeholder 4">
            <a:extLst>
              <a:ext uri="{FF2B5EF4-FFF2-40B4-BE49-F238E27FC236}">
                <a16:creationId xmlns:a16="http://schemas.microsoft.com/office/drawing/2014/main" id="{1079A4ED-BA20-FE3A-DD14-EA074B226C51}"/>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2" name="Picture 11" descr="A blue circle with black text&#10;&#10;Description automatically generated">
            <a:extLst>
              <a:ext uri="{FF2B5EF4-FFF2-40B4-BE49-F238E27FC236}">
                <a16:creationId xmlns:a16="http://schemas.microsoft.com/office/drawing/2014/main" id="{FB356352-1AA8-0F5E-4E23-52523A868D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6" name="Picture 5" descr="A close up of a logo&#10;&#10;Description automatically generated">
            <a:extLst>
              <a:ext uri="{FF2B5EF4-FFF2-40B4-BE49-F238E27FC236}">
                <a16:creationId xmlns:a16="http://schemas.microsoft.com/office/drawing/2014/main" id="{6A825F59-DB62-D33B-3A72-4F0929B4127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2845809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9DB7349-3916-940C-B3BA-DB6D667FA887}"/>
              </a:ext>
            </a:extLst>
          </p:cNvPr>
          <p:cNvSpPr>
            <a:spLocks noGrp="1"/>
          </p:cNvSpPr>
          <p:nvPr>
            <p:ph type="ftr" sz="quarter" idx="11"/>
          </p:nvPr>
        </p:nvSpPr>
        <p:spPr/>
        <p:txBody>
          <a:bodyPr/>
          <a:lstStyle/>
          <a:p>
            <a:r>
              <a:rPr lang="en-GB" dirty="0"/>
              <a:t>www.gmma-mic.net</a:t>
            </a:r>
          </a:p>
        </p:txBody>
      </p:sp>
      <p:sp>
        <p:nvSpPr>
          <p:cNvPr id="4" name="Slide Number Placeholder 3">
            <a:extLst>
              <a:ext uri="{FF2B5EF4-FFF2-40B4-BE49-F238E27FC236}">
                <a16:creationId xmlns:a16="http://schemas.microsoft.com/office/drawing/2014/main" id="{15ED5D0F-C52C-2848-6191-0EE46862F1A0}"/>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1" name="Picture 10" descr="A blue circle with black text&#10;&#10;Description automatically generated">
            <a:extLst>
              <a:ext uri="{FF2B5EF4-FFF2-40B4-BE49-F238E27FC236}">
                <a16:creationId xmlns:a16="http://schemas.microsoft.com/office/drawing/2014/main" id="{AC932BBD-D4C6-2E7A-1517-B1AD9FFF70B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5" name="Picture 4" descr="A close up of a logo&#10;&#10;Description automatically generated">
            <a:extLst>
              <a:ext uri="{FF2B5EF4-FFF2-40B4-BE49-F238E27FC236}">
                <a16:creationId xmlns:a16="http://schemas.microsoft.com/office/drawing/2014/main" id="{A08D8D22-D06D-1396-5977-DFF4BE8148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1376687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5015F-DEFB-5C14-06CB-CE907D6E559E}"/>
              </a:ext>
            </a:extLst>
          </p:cNvPr>
          <p:cNvSpPr>
            <a:spLocks noGrp="1"/>
          </p:cNvSpPr>
          <p:nvPr>
            <p:ph type="title"/>
          </p:nvPr>
        </p:nvSpPr>
        <p:spPr>
          <a:xfrm>
            <a:off x="839788" y="457200"/>
            <a:ext cx="3932237" cy="1600200"/>
          </a:xfrm>
        </p:spPr>
        <p:txBody>
          <a:bodyPr anchor="b">
            <a:normAutofit/>
          </a:bodyPr>
          <a:lstStyle>
            <a:lvl1pPr>
              <a:defRPr sz="2800">
                <a:solidFill>
                  <a:srgbClr val="123B30"/>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54558C47-0B3A-6B43-EA9B-B85018C988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97B4149-7DE2-9DBC-7169-D4073B1814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07909AC3-EC96-3D0D-9EB3-57AF330FE022}"/>
              </a:ext>
            </a:extLst>
          </p:cNvPr>
          <p:cNvSpPr>
            <a:spLocks noGrp="1"/>
          </p:cNvSpPr>
          <p:nvPr>
            <p:ph type="ftr" sz="quarter" idx="11"/>
          </p:nvPr>
        </p:nvSpPr>
        <p:spPr/>
        <p:txBody>
          <a:bodyPr/>
          <a:lstStyle/>
          <a:p>
            <a:r>
              <a:rPr lang="en-GB" dirty="0"/>
              <a:t>www.gmma-mic.net</a:t>
            </a:r>
          </a:p>
        </p:txBody>
      </p:sp>
      <p:sp>
        <p:nvSpPr>
          <p:cNvPr id="7" name="Slide Number Placeholder 6">
            <a:extLst>
              <a:ext uri="{FF2B5EF4-FFF2-40B4-BE49-F238E27FC236}">
                <a16:creationId xmlns:a16="http://schemas.microsoft.com/office/drawing/2014/main" id="{FD59491C-206E-5C12-6B20-3DD9B7435942}"/>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4" name="Picture 13" descr="A blue circle with black text&#10;&#10;Description automatically generated">
            <a:extLst>
              <a:ext uri="{FF2B5EF4-FFF2-40B4-BE49-F238E27FC236}">
                <a16:creationId xmlns:a16="http://schemas.microsoft.com/office/drawing/2014/main" id="{5826E224-9F5B-1923-D080-55C3F4334C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8" name="Picture 7" descr="A close up of a logo&#10;&#10;Description automatically generated">
            <a:extLst>
              <a:ext uri="{FF2B5EF4-FFF2-40B4-BE49-F238E27FC236}">
                <a16:creationId xmlns:a16="http://schemas.microsoft.com/office/drawing/2014/main" id="{7CB4F213-5E36-DCB8-4A41-126056EB98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515038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B678-0F80-D838-970C-A66BC516A4D9}"/>
              </a:ext>
            </a:extLst>
          </p:cNvPr>
          <p:cNvSpPr>
            <a:spLocks noGrp="1"/>
          </p:cNvSpPr>
          <p:nvPr>
            <p:ph type="title"/>
          </p:nvPr>
        </p:nvSpPr>
        <p:spPr>
          <a:xfrm>
            <a:off x="839788" y="457200"/>
            <a:ext cx="3932237" cy="1600200"/>
          </a:xfrm>
        </p:spPr>
        <p:txBody>
          <a:bodyPr anchor="b">
            <a:normAutofit/>
          </a:bodyPr>
          <a:lstStyle>
            <a:lvl1pPr>
              <a:defRPr sz="2800"/>
            </a:lvl1pPr>
          </a:lstStyle>
          <a:p>
            <a:r>
              <a:rPr lang="en-GB"/>
              <a:t>Click to edit Master title style</a:t>
            </a:r>
          </a:p>
        </p:txBody>
      </p:sp>
      <p:sp>
        <p:nvSpPr>
          <p:cNvPr id="3" name="Picture Placeholder 2">
            <a:extLst>
              <a:ext uri="{FF2B5EF4-FFF2-40B4-BE49-F238E27FC236}">
                <a16:creationId xmlns:a16="http://schemas.microsoft.com/office/drawing/2014/main" id="{F16BAE80-0AE9-8F09-0631-71242A2E42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p>
        </p:txBody>
      </p:sp>
      <p:sp>
        <p:nvSpPr>
          <p:cNvPr id="4" name="Text Placeholder 3">
            <a:extLst>
              <a:ext uri="{FF2B5EF4-FFF2-40B4-BE49-F238E27FC236}">
                <a16:creationId xmlns:a16="http://schemas.microsoft.com/office/drawing/2014/main" id="{AC99CE4A-CBAC-1DC9-468B-D8A4A73868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6" name="Footer Placeholder 5">
            <a:extLst>
              <a:ext uri="{FF2B5EF4-FFF2-40B4-BE49-F238E27FC236}">
                <a16:creationId xmlns:a16="http://schemas.microsoft.com/office/drawing/2014/main" id="{DEC01D6A-CDD3-326C-A6F3-30222D0C2584}"/>
              </a:ext>
            </a:extLst>
          </p:cNvPr>
          <p:cNvSpPr>
            <a:spLocks noGrp="1"/>
          </p:cNvSpPr>
          <p:nvPr>
            <p:ph type="ftr" sz="quarter" idx="11"/>
          </p:nvPr>
        </p:nvSpPr>
        <p:spPr/>
        <p:txBody>
          <a:bodyPr/>
          <a:lstStyle/>
          <a:p>
            <a:r>
              <a:rPr lang="en-GB" dirty="0"/>
              <a:t>www.gmma-mic.net</a:t>
            </a:r>
          </a:p>
        </p:txBody>
      </p:sp>
      <p:sp>
        <p:nvSpPr>
          <p:cNvPr id="7" name="Slide Number Placeholder 6">
            <a:extLst>
              <a:ext uri="{FF2B5EF4-FFF2-40B4-BE49-F238E27FC236}">
                <a16:creationId xmlns:a16="http://schemas.microsoft.com/office/drawing/2014/main" id="{81104EB4-FE58-A919-8BD6-97D27B025C6B}"/>
              </a:ext>
            </a:extLst>
          </p:cNvPr>
          <p:cNvSpPr>
            <a:spLocks noGrp="1"/>
          </p:cNvSpPr>
          <p:nvPr>
            <p:ph type="sldNum" sz="quarter" idx="12"/>
          </p:nvPr>
        </p:nvSpPr>
        <p:spPr/>
        <p:txBody>
          <a:bodyPr/>
          <a:lstStyle/>
          <a:p>
            <a:fld id="{E2B23E7D-812D-446F-86D0-51E4146B110B}" type="slidenum">
              <a:rPr lang="en-GB" smtClean="0"/>
              <a:t>‹#›</a:t>
            </a:fld>
            <a:endParaRPr lang="en-GB" dirty="0"/>
          </a:p>
        </p:txBody>
      </p:sp>
      <p:pic>
        <p:nvPicPr>
          <p:cNvPr id="14" name="Picture 13" descr="A blue circle with black text&#10;&#10;Description automatically generated">
            <a:extLst>
              <a:ext uri="{FF2B5EF4-FFF2-40B4-BE49-F238E27FC236}">
                <a16:creationId xmlns:a16="http://schemas.microsoft.com/office/drawing/2014/main" id="{926F1B49-7629-FDC1-19E9-62052664B4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8" name="Picture 7" descr="A close up of a logo&#10;&#10;Description automatically generated">
            <a:extLst>
              <a:ext uri="{FF2B5EF4-FFF2-40B4-BE49-F238E27FC236}">
                <a16:creationId xmlns:a16="http://schemas.microsoft.com/office/drawing/2014/main" id="{1B7D52A2-D3D4-E8D4-100A-468CFC8774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371276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7CC6-4357-1091-6988-63B8946C98E5}"/>
              </a:ext>
            </a:extLst>
          </p:cNvPr>
          <p:cNvSpPr>
            <a:spLocks noGrp="1"/>
          </p:cNvSpPr>
          <p:nvPr>
            <p:ph type="title"/>
          </p:nvPr>
        </p:nvSpPr>
        <p:spPr/>
        <p:txBody>
          <a:bodyPr>
            <a:normAutofit/>
          </a:bodyPr>
          <a:lstStyle>
            <a:lvl1pPr>
              <a:defRPr sz="3600">
                <a:solidFill>
                  <a:srgbClr val="123B30"/>
                </a:solidFill>
              </a:defRPr>
            </a:lvl1pPr>
          </a:lstStyle>
          <a:p>
            <a:r>
              <a:rPr lang="en-GB"/>
              <a:t>Click to edit Master title style</a:t>
            </a:r>
          </a:p>
        </p:txBody>
      </p:sp>
      <p:sp>
        <p:nvSpPr>
          <p:cNvPr id="3" name="Vertical Text Placeholder 2">
            <a:extLst>
              <a:ext uri="{FF2B5EF4-FFF2-40B4-BE49-F238E27FC236}">
                <a16:creationId xmlns:a16="http://schemas.microsoft.com/office/drawing/2014/main" id="{CAEC89EF-8999-0113-D95C-8F37DFD1CB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F0004198-F6FD-AB10-6D83-39B3FF3763F9}"/>
              </a:ext>
            </a:extLst>
          </p:cNvPr>
          <p:cNvSpPr>
            <a:spLocks noGrp="1"/>
          </p:cNvSpPr>
          <p:nvPr>
            <p:ph type="ftr" sz="quarter" idx="11"/>
          </p:nvPr>
        </p:nvSpPr>
        <p:spPr/>
        <p:txBody>
          <a:bodyPr/>
          <a:lstStyle/>
          <a:p>
            <a:r>
              <a:rPr lang="en-GB" dirty="0"/>
              <a:t>www.gmma-mic.net</a:t>
            </a:r>
          </a:p>
        </p:txBody>
      </p:sp>
      <p:sp>
        <p:nvSpPr>
          <p:cNvPr id="6" name="Slide Number Placeholder 5">
            <a:extLst>
              <a:ext uri="{FF2B5EF4-FFF2-40B4-BE49-F238E27FC236}">
                <a16:creationId xmlns:a16="http://schemas.microsoft.com/office/drawing/2014/main" id="{F66E0155-1200-C924-F0D5-0E63DDAA45B9}"/>
              </a:ext>
            </a:extLst>
          </p:cNvPr>
          <p:cNvSpPr>
            <a:spLocks noGrp="1"/>
          </p:cNvSpPr>
          <p:nvPr>
            <p:ph type="sldNum" sz="quarter" idx="12"/>
          </p:nvPr>
        </p:nvSpPr>
        <p:spPr/>
        <p:txBody>
          <a:bodyPr/>
          <a:lstStyle/>
          <a:p>
            <a:fld id="{E2B23E7D-812D-446F-86D0-51E4146B110B}" type="slidenum">
              <a:rPr lang="en-GB" smtClean="0"/>
              <a:t>‹#›</a:t>
            </a:fld>
            <a:endParaRPr lang="en-GB" dirty="0"/>
          </a:p>
        </p:txBody>
      </p:sp>
    </p:spTree>
    <p:extLst>
      <p:ext uri="{BB962C8B-B14F-4D97-AF65-F5344CB8AC3E}">
        <p14:creationId xmlns:p14="http://schemas.microsoft.com/office/powerpoint/2010/main" val="179062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6E9BC3-45B6-B083-57BD-A2722D6A2ABD}"/>
              </a:ext>
            </a:extLst>
          </p:cNvPr>
          <p:cNvSpPr>
            <a:spLocks noGrp="1"/>
          </p:cNvSpPr>
          <p:nvPr>
            <p:ph type="title" orient="vert"/>
          </p:nvPr>
        </p:nvSpPr>
        <p:spPr>
          <a:xfrm>
            <a:off x="8724900" y="365125"/>
            <a:ext cx="2628900" cy="5811838"/>
          </a:xfrm>
        </p:spPr>
        <p:txBody>
          <a:bodyPr vert="eaVert">
            <a:normAutofit/>
          </a:bodyPr>
          <a:lstStyle>
            <a:lvl1pPr>
              <a:defRPr sz="3600">
                <a:solidFill>
                  <a:srgbClr val="123B30"/>
                </a:solidFill>
              </a:defRPr>
            </a:lvl1pPr>
          </a:lstStyle>
          <a:p>
            <a:r>
              <a:rPr lang="en-GB"/>
              <a:t>Click to edit Master title style</a:t>
            </a:r>
          </a:p>
        </p:txBody>
      </p:sp>
      <p:sp>
        <p:nvSpPr>
          <p:cNvPr id="3" name="Vertical Text Placeholder 2">
            <a:extLst>
              <a:ext uri="{FF2B5EF4-FFF2-40B4-BE49-F238E27FC236}">
                <a16:creationId xmlns:a16="http://schemas.microsoft.com/office/drawing/2014/main" id="{6E02A448-9979-5423-001C-8EA1D48867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6A4C3527-B03E-7964-4EF5-B3F8C302F937}"/>
              </a:ext>
            </a:extLst>
          </p:cNvPr>
          <p:cNvSpPr>
            <a:spLocks noGrp="1"/>
          </p:cNvSpPr>
          <p:nvPr>
            <p:ph type="ftr" sz="quarter" idx="11"/>
          </p:nvPr>
        </p:nvSpPr>
        <p:spPr/>
        <p:txBody>
          <a:bodyPr/>
          <a:lstStyle/>
          <a:p>
            <a:r>
              <a:rPr lang="en-GB" dirty="0"/>
              <a:t>www.gmma-mic.net</a:t>
            </a:r>
          </a:p>
        </p:txBody>
      </p:sp>
      <p:sp>
        <p:nvSpPr>
          <p:cNvPr id="6" name="Slide Number Placeholder 5">
            <a:extLst>
              <a:ext uri="{FF2B5EF4-FFF2-40B4-BE49-F238E27FC236}">
                <a16:creationId xmlns:a16="http://schemas.microsoft.com/office/drawing/2014/main" id="{42E489C3-B248-D991-0043-0F90FC09FE62}"/>
              </a:ext>
            </a:extLst>
          </p:cNvPr>
          <p:cNvSpPr>
            <a:spLocks noGrp="1"/>
          </p:cNvSpPr>
          <p:nvPr>
            <p:ph type="sldNum" sz="quarter" idx="12"/>
          </p:nvPr>
        </p:nvSpPr>
        <p:spPr/>
        <p:txBody>
          <a:bodyPr/>
          <a:lstStyle/>
          <a:p>
            <a:fld id="{E2B23E7D-812D-446F-86D0-51E4146B110B}" type="slidenum">
              <a:rPr lang="en-GB" smtClean="0"/>
              <a:t>‹#›</a:t>
            </a:fld>
            <a:endParaRPr lang="en-GB" dirty="0"/>
          </a:p>
        </p:txBody>
      </p:sp>
    </p:spTree>
    <p:extLst>
      <p:ext uri="{BB962C8B-B14F-4D97-AF65-F5344CB8AC3E}">
        <p14:creationId xmlns:p14="http://schemas.microsoft.com/office/powerpoint/2010/main" val="3853334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506B9-8952-FCB8-D47F-18D3911BCFF3}"/>
              </a:ext>
            </a:extLst>
          </p:cNvPr>
          <p:cNvSpPr>
            <a:spLocks noGrp="1"/>
          </p:cNvSpPr>
          <p:nvPr>
            <p:ph type="title"/>
          </p:nvPr>
        </p:nvSpPr>
        <p:spPr/>
        <p:txBody>
          <a:bodyPr/>
          <a:lstStyle/>
          <a:p>
            <a:r>
              <a:rPr lang="en-GB"/>
              <a:t>Click to edit Master title style</a:t>
            </a:r>
          </a:p>
        </p:txBody>
      </p:sp>
      <p:pic>
        <p:nvPicPr>
          <p:cNvPr id="5" name="Picture 4" descr="A close up of a logo&#10;&#10;Description automatically generated">
            <a:extLst>
              <a:ext uri="{FF2B5EF4-FFF2-40B4-BE49-F238E27FC236}">
                <a16:creationId xmlns:a16="http://schemas.microsoft.com/office/drawing/2014/main" id="{717D44E2-FE2B-B943-C055-EB8CACF4EA2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3393"/>
          <a:stretch/>
        </p:blipFill>
        <p:spPr>
          <a:xfrm>
            <a:off x="271593" y="5699295"/>
            <a:ext cx="3733986" cy="906956"/>
          </a:xfrm>
          <a:prstGeom prst="rect">
            <a:avLst/>
          </a:prstGeom>
        </p:spPr>
      </p:pic>
    </p:spTree>
    <p:extLst>
      <p:ext uri="{BB962C8B-B14F-4D97-AF65-F5344CB8AC3E}">
        <p14:creationId xmlns:p14="http://schemas.microsoft.com/office/powerpoint/2010/main" val="3352827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F6F5-9982-73C8-3CAF-40AC1495C38C}"/>
              </a:ext>
            </a:extLst>
          </p:cNvPr>
          <p:cNvSpPr>
            <a:spLocks noGrp="1"/>
          </p:cNvSpPr>
          <p:nvPr>
            <p:ph type="ctrTitle"/>
          </p:nvPr>
        </p:nvSpPr>
        <p:spPr>
          <a:xfrm>
            <a:off x="1524000" y="1122363"/>
            <a:ext cx="9144000" cy="2387600"/>
          </a:xfrm>
        </p:spPr>
        <p:txBody>
          <a:bodyPr anchor="b">
            <a:normAutofit/>
          </a:bodyPr>
          <a:lstStyle>
            <a:lvl1pPr algn="ctr">
              <a:defRPr sz="54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51574275-0F98-28F8-2C13-0C2C99154D3C}"/>
              </a:ext>
            </a:extLst>
          </p:cNvPr>
          <p:cNvSpPr>
            <a:spLocks noGrp="1"/>
          </p:cNvSpPr>
          <p:nvPr>
            <p:ph type="subTitle" idx="1"/>
          </p:nvPr>
        </p:nvSpPr>
        <p:spPr>
          <a:xfrm>
            <a:off x="1524000" y="3602038"/>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20E4309-0025-09A4-CC64-CBE43BDF1B62}"/>
              </a:ext>
            </a:extLst>
          </p:cNvPr>
          <p:cNvSpPr>
            <a:spLocks noGrp="1"/>
          </p:cNvSpPr>
          <p:nvPr>
            <p:ph type="dt" sz="half" idx="10"/>
          </p:nvPr>
        </p:nvSpPr>
        <p:spPr/>
        <p:txBody>
          <a:bodyPr/>
          <a:lstStyle/>
          <a:p>
            <a:endParaRPr lang="en-GB" dirty="0"/>
          </a:p>
        </p:txBody>
      </p:sp>
      <p:sp>
        <p:nvSpPr>
          <p:cNvPr id="5" name="Footer Placeholder 4">
            <a:extLst>
              <a:ext uri="{FF2B5EF4-FFF2-40B4-BE49-F238E27FC236}">
                <a16:creationId xmlns:a16="http://schemas.microsoft.com/office/drawing/2014/main" id="{A6865AAC-6049-2701-3BDC-7E66731E128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1857EA6-25DD-45CB-BC65-8F7437C465CD}"/>
              </a:ext>
            </a:extLst>
          </p:cNvPr>
          <p:cNvSpPr>
            <a:spLocks noGrp="1"/>
          </p:cNvSpPr>
          <p:nvPr>
            <p:ph type="sldNum" sz="quarter" idx="12"/>
          </p:nvPr>
        </p:nvSpPr>
        <p:spPr/>
        <p:txBody>
          <a:bodyPr/>
          <a:lstStyle/>
          <a:p>
            <a:fld id="{9234D8DB-C7BF-427F-B977-95832E57B88D}" type="slidenum">
              <a:rPr lang="en-GB" smtClean="0"/>
              <a:t>‹#›</a:t>
            </a:fld>
            <a:endParaRPr lang="en-GB" dirty="0"/>
          </a:p>
        </p:txBody>
      </p:sp>
      <p:pic>
        <p:nvPicPr>
          <p:cNvPr id="10" name="Picture 9" descr="A blue circle with black text&#10;&#10;Description automatically generated">
            <a:extLst>
              <a:ext uri="{FF2B5EF4-FFF2-40B4-BE49-F238E27FC236}">
                <a16:creationId xmlns:a16="http://schemas.microsoft.com/office/drawing/2014/main" id="{D797B243-A4FB-3F39-6A16-797D29D913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41946" y="5931278"/>
            <a:ext cx="807125" cy="807125"/>
          </a:xfrm>
          <a:prstGeom prst="rect">
            <a:avLst/>
          </a:prstGeom>
        </p:spPr>
      </p:pic>
      <p:pic>
        <p:nvPicPr>
          <p:cNvPr id="11" name="Picture 10" descr="A close up of a logo&#10;&#10;Description automatically generated">
            <a:extLst>
              <a:ext uri="{FF2B5EF4-FFF2-40B4-BE49-F238E27FC236}">
                <a16:creationId xmlns:a16="http://schemas.microsoft.com/office/drawing/2014/main" id="{D93D3B49-4547-AE08-1186-8176BA2506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3393"/>
          <a:stretch/>
        </p:blipFill>
        <p:spPr>
          <a:xfrm>
            <a:off x="142929" y="6114633"/>
            <a:ext cx="2743200" cy="666302"/>
          </a:xfrm>
          <a:prstGeom prst="rect">
            <a:avLst/>
          </a:prstGeom>
        </p:spPr>
      </p:pic>
    </p:spTree>
    <p:extLst>
      <p:ext uri="{BB962C8B-B14F-4D97-AF65-F5344CB8AC3E}">
        <p14:creationId xmlns:p14="http://schemas.microsoft.com/office/powerpoint/2010/main" val="769716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A1DCF8-BCAA-6D74-9BED-F45C57322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C9EBC9BA-248D-3B4F-8BC9-4392119721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Footer Placeholder 4">
            <a:extLst>
              <a:ext uri="{FF2B5EF4-FFF2-40B4-BE49-F238E27FC236}">
                <a16:creationId xmlns:a16="http://schemas.microsoft.com/office/drawing/2014/main" id="{A010A983-453F-A2DE-18A8-D374292E4A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www.gmma-mic.net</a:t>
            </a:r>
          </a:p>
        </p:txBody>
      </p:sp>
      <p:sp>
        <p:nvSpPr>
          <p:cNvPr id="6" name="Slide Number Placeholder 5">
            <a:extLst>
              <a:ext uri="{FF2B5EF4-FFF2-40B4-BE49-F238E27FC236}">
                <a16:creationId xmlns:a16="http://schemas.microsoft.com/office/drawing/2014/main" id="{92BEC701-1F43-AA66-A023-29E29EFB7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2B23E7D-812D-446F-86D0-51E4146B110B}" type="slidenum">
              <a:rPr lang="en-GB" smtClean="0"/>
              <a:t>‹#›</a:t>
            </a:fld>
            <a:endParaRPr lang="en-GB" dirty="0"/>
          </a:p>
        </p:txBody>
      </p:sp>
    </p:spTree>
    <p:extLst>
      <p:ext uri="{BB962C8B-B14F-4D97-AF65-F5344CB8AC3E}">
        <p14:creationId xmlns:p14="http://schemas.microsoft.com/office/powerpoint/2010/main" val="997818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 id="2147483673" r:id="rId13"/>
  </p:sldLayoutIdLst>
  <p:txStyles>
    <p:titleStyle>
      <a:lvl1pPr algn="l" defTabSz="914400" rtl="0" eaLnBrk="1" latinLnBrk="0" hangingPunct="1">
        <a:lnSpc>
          <a:spcPct val="90000"/>
        </a:lnSpc>
        <a:spcBef>
          <a:spcPct val="0"/>
        </a:spcBef>
        <a:buNone/>
        <a:defRPr sz="3600" kern="1200">
          <a:solidFill>
            <a:srgbClr val="123B30"/>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1FD2A0-16BE-FA78-E916-C066202DDF33}"/>
              </a:ext>
            </a:extLst>
          </p:cNvPr>
          <p:cNvSpPr>
            <a:spLocks noGrp="1"/>
          </p:cNvSpPr>
          <p:nvPr>
            <p:ph type="ctrTitle"/>
          </p:nvPr>
        </p:nvSpPr>
        <p:spPr>
          <a:xfrm>
            <a:off x="2689612" y="2386657"/>
            <a:ext cx="6896376" cy="1800721"/>
          </a:xfrm>
        </p:spPr>
        <p:txBody>
          <a:bodyPr anchor="ctr">
            <a:normAutofit/>
          </a:bodyPr>
          <a:lstStyle/>
          <a:p>
            <a:r>
              <a:rPr lang="en-GB" sz="4400" dirty="0">
                <a:solidFill>
                  <a:srgbClr val="660033"/>
                </a:solidFill>
              </a:rPr>
              <a:t>GMMA Strategic Plan 2026</a:t>
            </a:r>
          </a:p>
        </p:txBody>
      </p:sp>
      <p:sp>
        <p:nvSpPr>
          <p:cNvPr id="8" name="Subtitle 3">
            <a:extLst>
              <a:ext uri="{FF2B5EF4-FFF2-40B4-BE49-F238E27FC236}">
                <a16:creationId xmlns:a16="http://schemas.microsoft.com/office/drawing/2014/main" id="{CBD5B797-50E1-015A-9F06-FB1CBD6D1460}"/>
              </a:ext>
            </a:extLst>
          </p:cNvPr>
          <p:cNvSpPr>
            <a:spLocks noGrp="1"/>
          </p:cNvSpPr>
          <p:nvPr>
            <p:ph type="subTitle" idx="1"/>
          </p:nvPr>
        </p:nvSpPr>
        <p:spPr>
          <a:xfrm>
            <a:off x="2480246" y="4235495"/>
            <a:ext cx="7315108" cy="1616353"/>
          </a:xfrm>
        </p:spPr>
        <p:txBody>
          <a:bodyPr>
            <a:normAutofit/>
          </a:bodyPr>
          <a:lstStyle/>
          <a:p>
            <a:r>
              <a:rPr lang="en-GB" sz="2800" dirty="0"/>
              <a:t>Annual Planning Meeting 2026</a:t>
            </a:r>
          </a:p>
          <a:p>
            <a:endParaRPr lang="en-GB" dirty="0"/>
          </a:p>
          <a:p>
            <a:r>
              <a:rPr lang="en-GB" dirty="0"/>
              <a:t>16 February 2026</a:t>
            </a:r>
          </a:p>
        </p:txBody>
      </p:sp>
    </p:spTree>
    <p:extLst>
      <p:ext uri="{BB962C8B-B14F-4D97-AF65-F5344CB8AC3E}">
        <p14:creationId xmlns:p14="http://schemas.microsoft.com/office/powerpoint/2010/main" val="2776160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DF562-4712-2DB8-D61E-FFEE59A0CE42}"/>
              </a:ext>
            </a:extLst>
          </p:cNvPr>
          <p:cNvSpPr>
            <a:spLocks noGrp="1"/>
          </p:cNvSpPr>
          <p:nvPr>
            <p:ph type="title"/>
          </p:nvPr>
        </p:nvSpPr>
        <p:spPr/>
        <p:txBody>
          <a:bodyPr/>
          <a:lstStyle/>
          <a:p>
            <a:r>
              <a:rPr lang="en-GB" dirty="0"/>
              <a:t>Greater Manchester Branch Executive Officers</a:t>
            </a:r>
          </a:p>
        </p:txBody>
      </p:sp>
      <p:sp>
        <p:nvSpPr>
          <p:cNvPr id="3" name="Content Placeholder 2">
            <a:extLst>
              <a:ext uri="{FF2B5EF4-FFF2-40B4-BE49-F238E27FC236}">
                <a16:creationId xmlns:a16="http://schemas.microsoft.com/office/drawing/2014/main" id="{BF02755A-3DEF-B5A6-ED09-D58DBADD04A4}"/>
              </a:ext>
            </a:extLst>
          </p:cNvPr>
          <p:cNvSpPr>
            <a:spLocks noGrp="1"/>
          </p:cNvSpPr>
          <p:nvPr>
            <p:ph sz="half" idx="1"/>
          </p:nvPr>
        </p:nvSpPr>
        <p:spPr>
          <a:xfrm>
            <a:off x="838199" y="1825625"/>
            <a:ext cx="5181600" cy="2827655"/>
          </a:xfrm>
          <a:solidFill>
            <a:schemeClr val="tx2">
              <a:lumMod val="10000"/>
              <a:lumOff val="90000"/>
            </a:schemeClr>
          </a:solidFill>
        </p:spPr>
        <p:txBody>
          <a:bodyPr>
            <a:normAutofit fontScale="92500" lnSpcReduction="10000"/>
          </a:bodyPr>
          <a:lstStyle/>
          <a:p>
            <a:r>
              <a:rPr lang="en-GB" sz="2400" dirty="0"/>
              <a:t>Chair Rachel Medcalf JP</a:t>
            </a:r>
          </a:p>
          <a:p>
            <a:r>
              <a:rPr lang="en-GB" sz="2400" dirty="0"/>
              <a:t>Deputy Chair: Paul Brearley JP</a:t>
            </a:r>
          </a:p>
          <a:p>
            <a:r>
              <a:rPr lang="en-GB" sz="2400" dirty="0"/>
              <a:t>Treasurer: Gary Palmer JP</a:t>
            </a:r>
          </a:p>
          <a:p>
            <a:r>
              <a:rPr lang="en-GB" sz="2400" dirty="0"/>
              <a:t>Secretary: Peter Faulkner JP</a:t>
            </a:r>
          </a:p>
          <a:p>
            <a:r>
              <a:rPr lang="en-GB" sz="2400" dirty="0"/>
              <a:t>MIC Coordinator: Kirsty Hart JP</a:t>
            </a:r>
          </a:p>
          <a:p>
            <a:r>
              <a:rPr lang="en-GB" sz="2400" dirty="0"/>
              <a:t>Training Officer: VACANCY</a:t>
            </a:r>
          </a:p>
        </p:txBody>
      </p:sp>
      <p:sp>
        <p:nvSpPr>
          <p:cNvPr id="4" name="Content Placeholder 3">
            <a:extLst>
              <a:ext uri="{FF2B5EF4-FFF2-40B4-BE49-F238E27FC236}">
                <a16:creationId xmlns:a16="http://schemas.microsoft.com/office/drawing/2014/main" id="{3D163C52-99C0-8DCD-A5D2-8E94B9FBAB62}"/>
              </a:ext>
            </a:extLst>
          </p:cNvPr>
          <p:cNvSpPr>
            <a:spLocks noGrp="1"/>
          </p:cNvSpPr>
          <p:nvPr>
            <p:ph sz="half" idx="2"/>
          </p:nvPr>
        </p:nvSpPr>
        <p:spPr>
          <a:xfrm>
            <a:off x="6172202" y="1825625"/>
            <a:ext cx="5481320" cy="2827655"/>
          </a:xfrm>
          <a:solidFill>
            <a:schemeClr val="tx2">
              <a:lumMod val="10000"/>
              <a:lumOff val="90000"/>
            </a:schemeClr>
          </a:solidFill>
        </p:spPr>
        <p:txBody>
          <a:bodyPr>
            <a:normAutofit fontScale="92500" lnSpcReduction="10000"/>
          </a:bodyPr>
          <a:lstStyle/>
          <a:p>
            <a:r>
              <a:rPr lang="en-GB" sz="2400"/>
              <a:t>Family Court/FTAAAC </a:t>
            </a:r>
            <a:r>
              <a:rPr lang="en-GB" sz="2400" dirty="0"/>
              <a:t>Rep: Jean Carter JP</a:t>
            </a:r>
          </a:p>
          <a:p>
            <a:r>
              <a:rPr lang="en-GB" sz="2400" dirty="0"/>
              <a:t>JTAAAC Rep: Peter Faulkner JP</a:t>
            </a:r>
          </a:p>
          <a:p>
            <a:r>
              <a:rPr lang="en-GB" sz="2400" dirty="0"/>
              <a:t>Young Mags Rep: Tara Bharadia  JP</a:t>
            </a:r>
          </a:p>
          <a:p>
            <a:r>
              <a:rPr lang="en-GB" sz="2400" dirty="0"/>
              <a:t>Retired Mags Rep: Ghulam Shahzad JP</a:t>
            </a:r>
          </a:p>
          <a:p>
            <a:r>
              <a:rPr lang="en-GB" sz="2400" dirty="0"/>
              <a:t>BAME Rep: Shazia Book JP</a:t>
            </a:r>
          </a:p>
          <a:p>
            <a:r>
              <a:rPr lang="en-GB" sz="2400" dirty="0"/>
              <a:t>LGBTQ+ Rep: Paul Brearley JP</a:t>
            </a:r>
          </a:p>
          <a:p>
            <a:r>
              <a:rPr lang="en-GB" sz="2400" dirty="0"/>
              <a:t>Website/Social Media; Nick Sheardown JP</a:t>
            </a:r>
          </a:p>
          <a:p>
            <a:endParaRPr lang="en-GB" sz="2400" dirty="0"/>
          </a:p>
          <a:p>
            <a:endParaRPr lang="en-GB" sz="2400" dirty="0"/>
          </a:p>
        </p:txBody>
      </p:sp>
      <p:sp>
        <p:nvSpPr>
          <p:cNvPr id="5" name="Content Placeholder 3">
            <a:extLst>
              <a:ext uri="{FF2B5EF4-FFF2-40B4-BE49-F238E27FC236}">
                <a16:creationId xmlns:a16="http://schemas.microsoft.com/office/drawing/2014/main" id="{46E53679-95BD-CF00-3738-07168249D094}"/>
              </a:ext>
            </a:extLst>
          </p:cNvPr>
          <p:cNvSpPr txBox="1">
            <a:spLocks/>
          </p:cNvSpPr>
          <p:nvPr/>
        </p:nvSpPr>
        <p:spPr>
          <a:xfrm>
            <a:off x="3429000" y="5184457"/>
            <a:ext cx="5481320" cy="917575"/>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dirty="0"/>
              <a:t>President: HHJ Andrew Berkely</a:t>
            </a:r>
          </a:p>
          <a:p>
            <a:pPr marL="0" indent="0">
              <a:buNone/>
            </a:pPr>
            <a:r>
              <a:rPr lang="en-GB" sz="2400" dirty="0"/>
              <a:t>Patron: DJ Paul Carr</a:t>
            </a:r>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2712983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A5F38-F4C5-6424-7143-A887D18F2DAA}"/>
              </a:ext>
            </a:extLst>
          </p:cNvPr>
          <p:cNvSpPr>
            <a:spLocks noGrp="1"/>
          </p:cNvSpPr>
          <p:nvPr>
            <p:ph type="title"/>
          </p:nvPr>
        </p:nvSpPr>
        <p:spPr/>
        <p:txBody>
          <a:bodyPr/>
          <a:lstStyle/>
          <a:p>
            <a:r>
              <a:rPr lang="en-GB" dirty="0"/>
              <a:t>GMMA Overall Purpose (Mission)</a:t>
            </a:r>
          </a:p>
        </p:txBody>
      </p:sp>
      <p:sp>
        <p:nvSpPr>
          <p:cNvPr id="3" name="Content Placeholder 2">
            <a:extLst>
              <a:ext uri="{FF2B5EF4-FFF2-40B4-BE49-F238E27FC236}">
                <a16:creationId xmlns:a16="http://schemas.microsoft.com/office/drawing/2014/main" id="{E02D0DA8-00D8-9460-B4BF-109B349BB509}"/>
              </a:ext>
            </a:extLst>
          </p:cNvPr>
          <p:cNvSpPr>
            <a:spLocks noGrp="1"/>
          </p:cNvSpPr>
          <p:nvPr>
            <p:ph idx="1"/>
          </p:nvPr>
        </p:nvSpPr>
        <p:spPr>
          <a:xfrm>
            <a:off x="838200" y="2414905"/>
            <a:ext cx="10515600" cy="3477895"/>
          </a:xfrm>
          <a:solidFill>
            <a:srgbClr val="FFFFCC"/>
          </a:solidFill>
          <a:ln>
            <a:solidFill>
              <a:schemeClr val="tx1"/>
            </a:solidFill>
          </a:ln>
        </p:spPr>
        <p:txBody>
          <a:bodyPr>
            <a:normAutofit/>
          </a:bodyPr>
          <a:lstStyle/>
          <a:p>
            <a:pPr marL="0" indent="0">
              <a:buNone/>
            </a:pPr>
            <a:r>
              <a:rPr lang="en-GB" dirty="0"/>
              <a:t>Greater Manchester Magistrates’ Association exists to:</a:t>
            </a:r>
          </a:p>
          <a:p>
            <a:pPr lvl="1"/>
            <a:r>
              <a:rPr lang="en-GB" b="1" dirty="0"/>
              <a:t>Educate our members </a:t>
            </a:r>
            <a:r>
              <a:rPr lang="en-GB" dirty="0"/>
              <a:t>through training and contextual visits and provide networking opportunities for members in Greater Manchester.</a:t>
            </a:r>
          </a:p>
          <a:p>
            <a:pPr lvl="1"/>
            <a:r>
              <a:rPr lang="en-GB" b="1" dirty="0"/>
              <a:t>Inform the wider community </a:t>
            </a:r>
            <a:r>
              <a:rPr lang="en-GB" dirty="0"/>
              <a:t>in Greater Manchester about the role of the magistracy and help prevent offending in young people through early intervention and education.</a:t>
            </a:r>
          </a:p>
          <a:p>
            <a:pPr lvl="1"/>
            <a:r>
              <a:rPr lang="en-GB" b="1" dirty="0"/>
              <a:t>Contribute to national policy discussions </a:t>
            </a:r>
            <a:r>
              <a:rPr lang="en-GB" dirty="0"/>
              <a:t>on court reforms.</a:t>
            </a:r>
          </a:p>
          <a:p>
            <a:pPr lvl="1"/>
            <a:r>
              <a:rPr lang="en-GB" b="1" dirty="0"/>
              <a:t>Represent the local needs and interests </a:t>
            </a:r>
            <a:r>
              <a:rPr lang="en-GB" dirty="0"/>
              <a:t>of Greater Manchester magistrates at a national MA level.</a:t>
            </a:r>
          </a:p>
        </p:txBody>
      </p:sp>
      <p:sp>
        <p:nvSpPr>
          <p:cNvPr id="5" name="Isosceles Triangle 4">
            <a:extLst>
              <a:ext uri="{FF2B5EF4-FFF2-40B4-BE49-F238E27FC236}">
                <a16:creationId xmlns:a16="http://schemas.microsoft.com/office/drawing/2014/main" id="{CB4E87F2-E4A3-18D0-EFA8-54E3BEEEBD64}"/>
              </a:ext>
            </a:extLst>
          </p:cNvPr>
          <p:cNvSpPr/>
          <p:nvPr/>
        </p:nvSpPr>
        <p:spPr>
          <a:xfrm>
            <a:off x="838200" y="1487306"/>
            <a:ext cx="10515600" cy="869814"/>
          </a:xfrm>
          <a:prstGeom prst="triangl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GB" sz="2000" b="1" dirty="0">
                <a:solidFill>
                  <a:schemeClr val="tx1"/>
                </a:solidFill>
              </a:rPr>
              <a:t>Greater Manchester </a:t>
            </a:r>
          </a:p>
          <a:p>
            <a:pPr algn="ctr"/>
            <a:r>
              <a:rPr lang="en-GB" sz="2000" b="1" dirty="0">
                <a:solidFill>
                  <a:schemeClr val="tx1"/>
                </a:solidFill>
              </a:rPr>
              <a:t>Magistrates’ Association</a:t>
            </a:r>
          </a:p>
        </p:txBody>
      </p:sp>
      <p:pic>
        <p:nvPicPr>
          <p:cNvPr id="6" name="Picture 5" descr="A close up of a logo&#10;&#10;Description automatically generated">
            <a:extLst>
              <a:ext uri="{FF2B5EF4-FFF2-40B4-BE49-F238E27FC236}">
                <a16:creationId xmlns:a16="http://schemas.microsoft.com/office/drawing/2014/main" id="{7F03457D-6CE6-6405-40CE-26D182AEDE82}"/>
              </a:ext>
            </a:extLst>
          </p:cNvPr>
          <p:cNvPicPr>
            <a:picLocks noChangeAspect="1"/>
          </p:cNvPicPr>
          <p:nvPr/>
        </p:nvPicPr>
        <p:blipFill rotWithShape="1">
          <a:blip r:embed="rId2">
            <a:extLst>
              <a:ext uri="{28A0092B-C50C-407E-A947-70E740481C1C}">
                <a14:useLocalDpi xmlns:a14="http://schemas.microsoft.com/office/drawing/2010/main" val="0"/>
              </a:ext>
            </a:extLst>
          </a:blip>
          <a:srcRect r="13393"/>
          <a:stretch/>
        </p:blipFill>
        <p:spPr>
          <a:xfrm>
            <a:off x="4758662" y="1748473"/>
            <a:ext cx="2790217" cy="595373"/>
          </a:xfrm>
          <a:prstGeom prst="rect">
            <a:avLst/>
          </a:prstGeom>
        </p:spPr>
      </p:pic>
    </p:spTree>
    <p:extLst>
      <p:ext uri="{BB962C8B-B14F-4D97-AF65-F5344CB8AC3E}">
        <p14:creationId xmlns:p14="http://schemas.microsoft.com/office/powerpoint/2010/main" val="418021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D46CB-5E63-DB20-152B-8B0C234651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20B74-EF3F-F58E-DC80-558CD45D366D}"/>
              </a:ext>
            </a:extLst>
          </p:cNvPr>
          <p:cNvSpPr>
            <a:spLocks noGrp="1"/>
          </p:cNvSpPr>
          <p:nvPr>
            <p:ph type="title"/>
          </p:nvPr>
        </p:nvSpPr>
        <p:spPr>
          <a:xfrm>
            <a:off x="838200" y="365126"/>
            <a:ext cx="10515600" cy="666302"/>
          </a:xfrm>
        </p:spPr>
        <p:txBody>
          <a:bodyPr anchor="t"/>
          <a:lstStyle/>
          <a:p>
            <a:r>
              <a:rPr lang="en-GB" dirty="0"/>
              <a:t>GMMA Strategic Plan Framework 2026-27 </a:t>
            </a:r>
          </a:p>
        </p:txBody>
      </p:sp>
      <p:sp>
        <p:nvSpPr>
          <p:cNvPr id="5" name="Content Placeholder 4">
            <a:extLst>
              <a:ext uri="{FF2B5EF4-FFF2-40B4-BE49-F238E27FC236}">
                <a16:creationId xmlns:a16="http://schemas.microsoft.com/office/drawing/2014/main" id="{8CE43743-6059-560C-CF2B-12EFCC5C5C7E}"/>
              </a:ext>
            </a:extLst>
          </p:cNvPr>
          <p:cNvSpPr>
            <a:spLocks noGrp="1"/>
          </p:cNvSpPr>
          <p:nvPr>
            <p:ph idx="1"/>
          </p:nvPr>
        </p:nvSpPr>
        <p:spPr>
          <a:xfrm>
            <a:off x="2068533" y="1717902"/>
            <a:ext cx="7382528" cy="458672"/>
          </a:xfrm>
          <a:solidFill>
            <a:srgbClr val="FFFFCC"/>
          </a:solidFill>
          <a:ln>
            <a:solidFill>
              <a:schemeClr val="tx1">
                <a:lumMod val="50000"/>
                <a:lumOff val="50000"/>
              </a:schemeClr>
            </a:solidFill>
          </a:ln>
        </p:spPr>
        <p:txBody>
          <a:bodyPr>
            <a:normAutofit/>
          </a:bodyPr>
          <a:lstStyle/>
          <a:p>
            <a:pPr marL="0" indent="0" algn="ctr">
              <a:buNone/>
            </a:pPr>
            <a:r>
              <a:rPr lang="en-GB" sz="1400" b="1" dirty="0"/>
              <a:t>Purpose</a:t>
            </a:r>
            <a:r>
              <a:rPr lang="en-GB" sz="1200" dirty="0"/>
              <a:t>: To train and develop our branch members, educate our community about the role of magistracy, contribute to national policy discussions and  represent the needs and interests of GM magistrates through the MA</a:t>
            </a:r>
          </a:p>
        </p:txBody>
      </p:sp>
      <p:sp>
        <p:nvSpPr>
          <p:cNvPr id="10" name="Content Placeholder 4">
            <a:extLst>
              <a:ext uri="{FF2B5EF4-FFF2-40B4-BE49-F238E27FC236}">
                <a16:creationId xmlns:a16="http://schemas.microsoft.com/office/drawing/2014/main" id="{44A79042-0D77-7EE8-4C47-9BF55A2F34EB}"/>
              </a:ext>
            </a:extLst>
          </p:cNvPr>
          <p:cNvSpPr txBox="1">
            <a:spLocks/>
          </p:cNvSpPr>
          <p:nvPr/>
        </p:nvSpPr>
        <p:spPr>
          <a:xfrm>
            <a:off x="2055834" y="2229635"/>
            <a:ext cx="1721372" cy="553006"/>
          </a:xfrm>
          <a:prstGeom prst="rect">
            <a:avLst/>
          </a:prstGeom>
          <a:solidFill>
            <a:schemeClr val="bg2"/>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t>MIC</a:t>
            </a:r>
            <a:r>
              <a:rPr lang="en-GB" sz="1200" b="1" dirty="0"/>
              <a:t> </a:t>
            </a:r>
            <a:r>
              <a:rPr lang="en-GB" sz="1400" b="1" dirty="0"/>
              <a:t>/ Outreach </a:t>
            </a:r>
            <a:r>
              <a:rPr lang="en-GB" sz="1200" dirty="0"/>
              <a:t>(</a:t>
            </a:r>
            <a:r>
              <a:rPr lang="en-GB" sz="1100" dirty="0"/>
              <a:t>KH/RM)</a:t>
            </a:r>
            <a:endParaRPr lang="en-GB" sz="1400" dirty="0"/>
          </a:p>
        </p:txBody>
      </p:sp>
      <p:sp>
        <p:nvSpPr>
          <p:cNvPr id="11" name="Content Placeholder 4">
            <a:extLst>
              <a:ext uri="{FF2B5EF4-FFF2-40B4-BE49-F238E27FC236}">
                <a16:creationId xmlns:a16="http://schemas.microsoft.com/office/drawing/2014/main" id="{44C1A4E2-BBA0-1BB8-1B89-5828BFF1D41F}"/>
              </a:ext>
            </a:extLst>
          </p:cNvPr>
          <p:cNvSpPr txBox="1">
            <a:spLocks/>
          </p:cNvSpPr>
          <p:nvPr/>
        </p:nvSpPr>
        <p:spPr>
          <a:xfrm>
            <a:off x="2055834" y="2839484"/>
            <a:ext cx="1721372" cy="2242837"/>
          </a:xfrm>
          <a:prstGeom prst="rect">
            <a:avLst/>
          </a:prstGeom>
          <a:solidFill>
            <a:schemeClr val="bg2"/>
          </a:solidFill>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GB" sz="1200" b="1" dirty="0"/>
              <a:t>Overall Aim</a:t>
            </a:r>
          </a:p>
          <a:p>
            <a:r>
              <a:rPr lang="en-GB" sz="1050" dirty="0"/>
              <a:t>To raise public awareness about the role of magistrates and how magistrates’ courts work within GM</a:t>
            </a:r>
          </a:p>
          <a:p>
            <a:r>
              <a:rPr lang="en-GB" sz="1050" dirty="0"/>
              <a:t>To educate young people to help them make better choices within the law, focusing on early intervention to prevent offending behaviour</a:t>
            </a:r>
          </a:p>
          <a:p>
            <a:pPr marL="0" indent="0">
              <a:spcBef>
                <a:spcPts val="600"/>
              </a:spcBef>
              <a:buNone/>
            </a:pPr>
            <a:endParaRPr lang="en-GB" sz="1000" dirty="0"/>
          </a:p>
        </p:txBody>
      </p:sp>
      <p:sp>
        <p:nvSpPr>
          <p:cNvPr id="12" name="Content Placeholder 4">
            <a:extLst>
              <a:ext uri="{FF2B5EF4-FFF2-40B4-BE49-F238E27FC236}">
                <a16:creationId xmlns:a16="http://schemas.microsoft.com/office/drawing/2014/main" id="{E80EA0AD-293A-94B0-A162-E62F4BA27555}"/>
              </a:ext>
            </a:extLst>
          </p:cNvPr>
          <p:cNvSpPr txBox="1">
            <a:spLocks/>
          </p:cNvSpPr>
          <p:nvPr/>
        </p:nvSpPr>
        <p:spPr>
          <a:xfrm>
            <a:off x="2055834" y="5114909"/>
            <a:ext cx="1721372" cy="559383"/>
          </a:xfrm>
          <a:prstGeom prst="rect">
            <a:avLst/>
          </a:prstGeom>
          <a:solidFill>
            <a:schemeClr val="bg2"/>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Key Initiatives:</a:t>
            </a:r>
          </a:p>
          <a:p>
            <a:r>
              <a:rPr lang="en-GB" sz="1100" dirty="0"/>
              <a:t>See detailed plan</a:t>
            </a:r>
            <a:endParaRPr lang="en-GB" sz="800" dirty="0"/>
          </a:p>
        </p:txBody>
      </p:sp>
      <p:sp>
        <p:nvSpPr>
          <p:cNvPr id="13" name="Content Placeholder 4">
            <a:extLst>
              <a:ext uri="{FF2B5EF4-FFF2-40B4-BE49-F238E27FC236}">
                <a16:creationId xmlns:a16="http://schemas.microsoft.com/office/drawing/2014/main" id="{0C980BCF-E79E-6DDE-F61F-593BB864215B}"/>
              </a:ext>
            </a:extLst>
          </p:cNvPr>
          <p:cNvSpPr txBox="1">
            <a:spLocks/>
          </p:cNvSpPr>
          <p:nvPr/>
        </p:nvSpPr>
        <p:spPr>
          <a:xfrm>
            <a:off x="2055834" y="5737359"/>
            <a:ext cx="1721372" cy="367145"/>
          </a:xfrm>
          <a:prstGeom prst="rect">
            <a:avLst/>
          </a:prstGeom>
          <a:solidFill>
            <a:schemeClr val="bg2"/>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Investment</a:t>
            </a:r>
            <a:r>
              <a:rPr lang="en-GB" sz="1400" dirty="0"/>
              <a:t> needed £ </a:t>
            </a:r>
          </a:p>
        </p:txBody>
      </p:sp>
      <p:sp>
        <p:nvSpPr>
          <p:cNvPr id="14" name="Content Placeholder 4">
            <a:extLst>
              <a:ext uri="{FF2B5EF4-FFF2-40B4-BE49-F238E27FC236}">
                <a16:creationId xmlns:a16="http://schemas.microsoft.com/office/drawing/2014/main" id="{30175CC3-E3F0-D608-248F-3AF7BEC25B69}"/>
              </a:ext>
            </a:extLst>
          </p:cNvPr>
          <p:cNvSpPr txBox="1">
            <a:spLocks/>
          </p:cNvSpPr>
          <p:nvPr/>
        </p:nvSpPr>
        <p:spPr>
          <a:xfrm>
            <a:off x="2055834" y="6148633"/>
            <a:ext cx="7382528" cy="367146"/>
          </a:xfrm>
          <a:prstGeom prst="rect">
            <a:avLst/>
          </a:prstGeom>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00" dirty="0"/>
              <a:t>Support: PR/Publicity/Website Comms (NS)</a:t>
            </a:r>
          </a:p>
        </p:txBody>
      </p:sp>
      <p:sp>
        <p:nvSpPr>
          <p:cNvPr id="18" name="Content Placeholder 4">
            <a:extLst>
              <a:ext uri="{FF2B5EF4-FFF2-40B4-BE49-F238E27FC236}">
                <a16:creationId xmlns:a16="http://schemas.microsoft.com/office/drawing/2014/main" id="{6AA645E4-B3E4-72CA-0A89-6765B5564874}"/>
              </a:ext>
            </a:extLst>
          </p:cNvPr>
          <p:cNvSpPr txBox="1">
            <a:spLocks/>
          </p:cNvSpPr>
          <p:nvPr/>
        </p:nvSpPr>
        <p:spPr>
          <a:xfrm>
            <a:off x="3999456" y="2229635"/>
            <a:ext cx="1721372" cy="553006"/>
          </a:xfrm>
          <a:prstGeom prst="rect">
            <a:avLst/>
          </a:prstGeom>
          <a:solidFill>
            <a:schemeClr val="tx2">
              <a:lumMod val="10000"/>
              <a:lumOff val="90000"/>
            </a:schemeClr>
          </a:solidFill>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t>Training/Contextual Visits </a:t>
            </a:r>
            <a:r>
              <a:rPr lang="en-GB" sz="1200" dirty="0"/>
              <a:t>(</a:t>
            </a:r>
            <a:r>
              <a:rPr lang="en-GB" sz="1100" dirty="0"/>
              <a:t>JG/JC/PF)</a:t>
            </a:r>
            <a:endParaRPr lang="en-GB" sz="1400" dirty="0"/>
          </a:p>
        </p:txBody>
      </p:sp>
      <p:sp>
        <p:nvSpPr>
          <p:cNvPr id="19" name="Content Placeholder 4">
            <a:extLst>
              <a:ext uri="{FF2B5EF4-FFF2-40B4-BE49-F238E27FC236}">
                <a16:creationId xmlns:a16="http://schemas.microsoft.com/office/drawing/2014/main" id="{A6CD7B98-2359-3640-816B-F350AEF08C47}"/>
              </a:ext>
            </a:extLst>
          </p:cNvPr>
          <p:cNvSpPr txBox="1">
            <a:spLocks/>
          </p:cNvSpPr>
          <p:nvPr/>
        </p:nvSpPr>
        <p:spPr>
          <a:xfrm>
            <a:off x="3999456" y="2822203"/>
            <a:ext cx="1721372" cy="2221770"/>
          </a:xfrm>
          <a:prstGeom prst="rect">
            <a:avLst/>
          </a:prstGeom>
          <a:solidFill>
            <a:schemeClr val="tx2">
              <a:lumMod val="10000"/>
              <a:lumOff val="9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dirty="0"/>
              <a:t>Overall Aim</a:t>
            </a:r>
          </a:p>
          <a:p>
            <a:r>
              <a:rPr lang="en-GB" sz="1000" dirty="0"/>
              <a:t>To improve awareness of and extend the range of training and contextual learning opportunities for GMMA branch members </a:t>
            </a:r>
          </a:p>
          <a:p>
            <a:r>
              <a:rPr lang="en-GB" sz="1000" dirty="0"/>
              <a:t>To provide additional opportunities for branch members to meet, learn and network at branch events.</a:t>
            </a:r>
          </a:p>
        </p:txBody>
      </p:sp>
      <p:sp>
        <p:nvSpPr>
          <p:cNvPr id="20" name="Content Placeholder 4">
            <a:extLst>
              <a:ext uri="{FF2B5EF4-FFF2-40B4-BE49-F238E27FC236}">
                <a16:creationId xmlns:a16="http://schemas.microsoft.com/office/drawing/2014/main" id="{325FD259-C468-6E0D-90D9-1BFBB6B5416C}"/>
              </a:ext>
            </a:extLst>
          </p:cNvPr>
          <p:cNvSpPr txBox="1">
            <a:spLocks/>
          </p:cNvSpPr>
          <p:nvPr/>
        </p:nvSpPr>
        <p:spPr>
          <a:xfrm>
            <a:off x="4015060" y="5114909"/>
            <a:ext cx="1721372" cy="564086"/>
          </a:xfrm>
          <a:prstGeom prst="rect">
            <a:avLst/>
          </a:prstGeom>
          <a:solidFill>
            <a:schemeClr val="tx2">
              <a:lumMod val="10000"/>
              <a:lumOff val="9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dirty="0"/>
              <a:t>Key Initiatives:</a:t>
            </a:r>
          </a:p>
          <a:p>
            <a:r>
              <a:rPr lang="en-GB" sz="1100" dirty="0"/>
              <a:t>See detailed plan:</a:t>
            </a:r>
          </a:p>
        </p:txBody>
      </p:sp>
      <p:sp>
        <p:nvSpPr>
          <p:cNvPr id="21" name="Content Placeholder 4">
            <a:extLst>
              <a:ext uri="{FF2B5EF4-FFF2-40B4-BE49-F238E27FC236}">
                <a16:creationId xmlns:a16="http://schemas.microsoft.com/office/drawing/2014/main" id="{02285B4E-1482-B616-EDF2-0D628CC99D14}"/>
              </a:ext>
            </a:extLst>
          </p:cNvPr>
          <p:cNvSpPr txBox="1">
            <a:spLocks/>
          </p:cNvSpPr>
          <p:nvPr/>
        </p:nvSpPr>
        <p:spPr>
          <a:xfrm>
            <a:off x="5943078" y="2229635"/>
            <a:ext cx="1721372" cy="553006"/>
          </a:xfrm>
          <a:prstGeom prst="rect">
            <a:avLst/>
          </a:prstGeom>
          <a:solidFill>
            <a:schemeClr val="accent2">
              <a:lumMod val="20000"/>
              <a:lumOff val="80000"/>
            </a:schemeClr>
          </a:solidFill>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t>Partners / Sponsorship</a:t>
            </a:r>
            <a:r>
              <a:rPr lang="en-GB" sz="1200" b="1" dirty="0"/>
              <a:t> </a:t>
            </a:r>
            <a:r>
              <a:rPr lang="en-GB" sz="1200" dirty="0"/>
              <a:t>(</a:t>
            </a:r>
            <a:r>
              <a:rPr lang="en-GB" sz="1100" dirty="0"/>
              <a:t>PB/RM</a:t>
            </a:r>
            <a:r>
              <a:rPr lang="en-GB" sz="1100" b="1" dirty="0"/>
              <a:t>)</a:t>
            </a:r>
            <a:endParaRPr lang="en-GB" sz="1400" b="1" dirty="0"/>
          </a:p>
        </p:txBody>
      </p:sp>
      <p:sp>
        <p:nvSpPr>
          <p:cNvPr id="22" name="Content Placeholder 4">
            <a:extLst>
              <a:ext uri="{FF2B5EF4-FFF2-40B4-BE49-F238E27FC236}">
                <a16:creationId xmlns:a16="http://schemas.microsoft.com/office/drawing/2014/main" id="{23DB19AA-9684-4727-CA2B-CD57BAB05671}"/>
              </a:ext>
            </a:extLst>
          </p:cNvPr>
          <p:cNvSpPr txBox="1">
            <a:spLocks/>
          </p:cNvSpPr>
          <p:nvPr/>
        </p:nvSpPr>
        <p:spPr>
          <a:xfrm>
            <a:off x="5943077" y="2847153"/>
            <a:ext cx="1721372" cy="2221769"/>
          </a:xfrm>
          <a:prstGeom prst="rect">
            <a:avLst/>
          </a:prstGeom>
          <a:solidFill>
            <a:schemeClr val="accent2">
              <a:lumMod val="20000"/>
              <a:lumOff val="80000"/>
            </a:schemeClr>
          </a:solidFill>
          <a:ln>
            <a:solidFill>
              <a:schemeClr val="tx1">
                <a:lumMod val="50000"/>
                <a:lumOff val="50000"/>
              </a:schemeClr>
            </a:solidFill>
          </a:ln>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300" b="1" dirty="0"/>
              <a:t>Overall Aim</a:t>
            </a:r>
          </a:p>
          <a:p>
            <a:r>
              <a:rPr lang="en-GB" sz="1000" dirty="0"/>
              <a:t>To develop relationships and  secure funding with key partners that will enhance our branch offering for both members and our community </a:t>
            </a:r>
          </a:p>
          <a:p>
            <a:r>
              <a:rPr lang="en-GB" sz="1000" dirty="0"/>
              <a:t>Through sharing of resources, ideas, and connections and application for grants where available.</a:t>
            </a:r>
            <a:endParaRPr lang="en-GB" sz="1050" dirty="0"/>
          </a:p>
          <a:p>
            <a:pPr marL="0" indent="0">
              <a:buNone/>
            </a:pPr>
            <a:r>
              <a:rPr lang="en-GB" sz="1000" dirty="0"/>
              <a:t> </a:t>
            </a:r>
          </a:p>
        </p:txBody>
      </p:sp>
      <p:sp>
        <p:nvSpPr>
          <p:cNvPr id="23" name="Content Placeholder 4">
            <a:extLst>
              <a:ext uri="{FF2B5EF4-FFF2-40B4-BE49-F238E27FC236}">
                <a16:creationId xmlns:a16="http://schemas.microsoft.com/office/drawing/2014/main" id="{2D92C48B-A430-2773-57E6-8C9D61251602}"/>
              </a:ext>
            </a:extLst>
          </p:cNvPr>
          <p:cNvSpPr txBox="1">
            <a:spLocks/>
          </p:cNvSpPr>
          <p:nvPr/>
        </p:nvSpPr>
        <p:spPr>
          <a:xfrm>
            <a:off x="5943078" y="5114909"/>
            <a:ext cx="1721372" cy="572347"/>
          </a:xfrm>
          <a:prstGeom prst="rect">
            <a:avLst/>
          </a:prstGeom>
          <a:solidFill>
            <a:schemeClr val="accent2">
              <a:lumMod val="20000"/>
              <a:lumOff val="8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dirty="0"/>
              <a:t>Key Initiatives:</a:t>
            </a:r>
          </a:p>
          <a:p>
            <a:r>
              <a:rPr lang="en-GB" sz="1100" dirty="0"/>
              <a:t>See detailed plan:</a:t>
            </a:r>
          </a:p>
          <a:p>
            <a:pPr marL="0" indent="0">
              <a:buNone/>
            </a:pPr>
            <a:endParaRPr lang="en-GB" sz="1100" dirty="0"/>
          </a:p>
        </p:txBody>
      </p:sp>
      <p:sp>
        <p:nvSpPr>
          <p:cNvPr id="24" name="Content Placeholder 4">
            <a:extLst>
              <a:ext uri="{FF2B5EF4-FFF2-40B4-BE49-F238E27FC236}">
                <a16:creationId xmlns:a16="http://schemas.microsoft.com/office/drawing/2014/main" id="{660F6D06-443E-F877-CEDC-0736D6A6F446}"/>
              </a:ext>
            </a:extLst>
          </p:cNvPr>
          <p:cNvSpPr txBox="1">
            <a:spLocks/>
          </p:cNvSpPr>
          <p:nvPr/>
        </p:nvSpPr>
        <p:spPr>
          <a:xfrm>
            <a:off x="7886699" y="2211811"/>
            <a:ext cx="1551662" cy="553006"/>
          </a:xfrm>
          <a:prstGeom prst="rect">
            <a:avLst/>
          </a:prstGeom>
          <a:solidFill>
            <a:schemeClr val="accent6">
              <a:lumMod val="20000"/>
              <a:lumOff val="80000"/>
            </a:schemeClr>
          </a:solidFill>
          <a:ln>
            <a:solidFill>
              <a:schemeClr val="tx1">
                <a:lumMod val="50000"/>
                <a:lumOff val="50000"/>
              </a:schemeClr>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dirty="0"/>
              <a:t>Member Engagement </a:t>
            </a:r>
            <a:r>
              <a:rPr lang="en-GB" sz="1100" dirty="0"/>
              <a:t>(SB/TB/GS)</a:t>
            </a:r>
            <a:endParaRPr lang="en-GB" sz="1200" dirty="0"/>
          </a:p>
        </p:txBody>
      </p:sp>
      <p:sp>
        <p:nvSpPr>
          <p:cNvPr id="25" name="Content Placeholder 4">
            <a:extLst>
              <a:ext uri="{FF2B5EF4-FFF2-40B4-BE49-F238E27FC236}">
                <a16:creationId xmlns:a16="http://schemas.microsoft.com/office/drawing/2014/main" id="{D11982E7-364D-204E-62A2-E8C90E4841C3}"/>
              </a:ext>
            </a:extLst>
          </p:cNvPr>
          <p:cNvSpPr txBox="1">
            <a:spLocks/>
          </p:cNvSpPr>
          <p:nvPr/>
        </p:nvSpPr>
        <p:spPr>
          <a:xfrm>
            <a:off x="7886700" y="2834192"/>
            <a:ext cx="1551662" cy="2203803"/>
          </a:xfrm>
          <a:prstGeom prst="rect">
            <a:avLst/>
          </a:prstGeom>
          <a:solidFill>
            <a:schemeClr val="accent3">
              <a:lumMod val="20000"/>
              <a:lumOff val="8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300" b="1" dirty="0"/>
              <a:t>Overall Aim</a:t>
            </a:r>
          </a:p>
          <a:p>
            <a:r>
              <a:rPr lang="en-GB" sz="1000" dirty="0"/>
              <a:t>To provide inclusive events to existing MA members and to increase awareness  and  representation of different groups within the magistracy, nationally, locally and both in and out of MA membership.</a:t>
            </a:r>
          </a:p>
          <a:p>
            <a:pPr marL="0" indent="0">
              <a:buNone/>
            </a:pPr>
            <a:endParaRPr lang="en-GB" sz="1000" dirty="0"/>
          </a:p>
        </p:txBody>
      </p:sp>
      <p:sp>
        <p:nvSpPr>
          <p:cNvPr id="26" name="Content Placeholder 4">
            <a:extLst>
              <a:ext uri="{FF2B5EF4-FFF2-40B4-BE49-F238E27FC236}">
                <a16:creationId xmlns:a16="http://schemas.microsoft.com/office/drawing/2014/main" id="{453E0027-5E7C-A7DC-88ED-FA4206D41B19}"/>
              </a:ext>
            </a:extLst>
          </p:cNvPr>
          <p:cNvSpPr txBox="1">
            <a:spLocks/>
          </p:cNvSpPr>
          <p:nvPr/>
        </p:nvSpPr>
        <p:spPr>
          <a:xfrm>
            <a:off x="7899399" y="5114910"/>
            <a:ext cx="1551662" cy="556024"/>
          </a:xfrm>
          <a:prstGeom prst="rect">
            <a:avLst/>
          </a:prstGeom>
          <a:solidFill>
            <a:schemeClr val="accent3">
              <a:lumMod val="20000"/>
              <a:lumOff val="8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100" dirty="0"/>
              <a:t>Key Initiatives:</a:t>
            </a:r>
          </a:p>
          <a:p>
            <a:r>
              <a:rPr lang="en-GB" sz="1100" dirty="0"/>
              <a:t>See detailed plan</a:t>
            </a:r>
          </a:p>
          <a:p>
            <a:pPr marL="0" indent="0">
              <a:buNone/>
            </a:pPr>
            <a:endParaRPr lang="en-GB" sz="1100" dirty="0"/>
          </a:p>
        </p:txBody>
      </p:sp>
      <p:sp>
        <p:nvSpPr>
          <p:cNvPr id="27" name="Isosceles Triangle 26">
            <a:extLst>
              <a:ext uri="{FF2B5EF4-FFF2-40B4-BE49-F238E27FC236}">
                <a16:creationId xmlns:a16="http://schemas.microsoft.com/office/drawing/2014/main" id="{A740E75B-3246-8BB2-4DBD-1D6E5A4C5081}"/>
              </a:ext>
            </a:extLst>
          </p:cNvPr>
          <p:cNvSpPr/>
          <p:nvPr/>
        </p:nvSpPr>
        <p:spPr>
          <a:xfrm>
            <a:off x="2055834" y="935370"/>
            <a:ext cx="7382528" cy="772524"/>
          </a:xfrm>
          <a:prstGeom prst="triangl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GB" sz="1600" b="1" dirty="0">
                <a:solidFill>
                  <a:schemeClr val="tx1"/>
                </a:solidFill>
              </a:rPr>
              <a:t>Greater Manchester </a:t>
            </a:r>
          </a:p>
          <a:p>
            <a:pPr algn="ctr"/>
            <a:r>
              <a:rPr lang="en-GB" sz="1600" b="1" dirty="0">
                <a:solidFill>
                  <a:schemeClr val="tx1"/>
                </a:solidFill>
              </a:rPr>
              <a:t>Magistrates’ Association</a:t>
            </a:r>
          </a:p>
        </p:txBody>
      </p:sp>
      <p:sp>
        <p:nvSpPr>
          <p:cNvPr id="28" name="TextBox 27">
            <a:extLst>
              <a:ext uri="{FF2B5EF4-FFF2-40B4-BE49-F238E27FC236}">
                <a16:creationId xmlns:a16="http://schemas.microsoft.com/office/drawing/2014/main" id="{2BC21AB7-A392-439E-5056-343D888714B2}"/>
              </a:ext>
            </a:extLst>
          </p:cNvPr>
          <p:cNvSpPr txBox="1"/>
          <p:nvPr/>
        </p:nvSpPr>
        <p:spPr>
          <a:xfrm flipH="1">
            <a:off x="9660611" y="1490971"/>
            <a:ext cx="2339321" cy="738664"/>
          </a:xfrm>
          <a:prstGeom prst="rect">
            <a:avLst/>
          </a:prstGeom>
          <a:noFill/>
          <a:ln>
            <a:solidFill>
              <a:schemeClr val="bg2">
                <a:lumMod val="90000"/>
              </a:schemeClr>
            </a:solidFill>
          </a:ln>
        </p:spPr>
        <p:txBody>
          <a:bodyPr wrap="square" rtlCol="0">
            <a:spAutoFit/>
          </a:bodyPr>
          <a:lstStyle/>
          <a:p>
            <a:r>
              <a:rPr lang="en-GB" b="1" dirty="0"/>
              <a:t>Purpose</a:t>
            </a:r>
            <a:r>
              <a:rPr lang="en-GB" sz="1200" dirty="0"/>
              <a:t>:</a:t>
            </a:r>
          </a:p>
          <a:p>
            <a:r>
              <a:rPr lang="en-GB" sz="1200" dirty="0"/>
              <a:t>Organisation’s Purpose or Mission (why do we exit and for whom? </a:t>
            </a:r>
          </a:p>
        </p:txBody>
      </p:sp>
      <p:sp>
        <p:nvSpPr>
          <p:cNvPr id="29" name="TextBox 28">
            <a:extLst>
              <a:ext uri="{FF2B5EF4-FFF2-40B4-BE49-F238E27FC236}">
                <a16:creationId xmlns:a16="http://schemas.microsoft.com/office/drawing/2014/main" id="{F91F6D22-98C4-3125-AEFC-BD37AC2323E0}"/>
              </a:ext>
            </a:extLst>
          </p:cNvPr>
          <p:cNvSpPr txBox="1"/>
          <p:nvPr/>
        </p:nvSpPr>
        <p:spPr>
          <a:xfrm flipH="1">
            <a:off x="9660611" y="2860354"/>
            <a:ext cx="2339321" cy="2400657"/>
          </a:xfrm>
          <a:prstGeom prst="rect">
            <a:avLst/>
          </a:prstGeom>
          <a:noFill/>
          <a:ln>
            <a:solidFill>
              <a:schemeClr val="bg2">
                <a:lumMod val="90000"/>
              </a:schemeClr>
            </a:solidFill>
          </a:ln>
        </p:spPr>
        <p:txBody>
          <a:bodyPr wrap="square" rtlCol="0">
            <a:spAutoFit/>
          </a:bodyPr>
          <a:lstStyle/>
          <a:p>
            <a:r>
              <a:rPr lang="en-GB" b="1" dirty="0"/>
              <a:t>Strategic Pillars</a:t>
            </a:r>
          </a:p>
          <a:p>
            <a:r>
              <a:rPr lang="en-GB" sz="1200" dirty="0"/>
              <a:t>Priority Areas which are core to supporting the organisation’s purpose</a:t>
            </a:r>
          </a:p>
          <a:p>
            <a:endParaRPr lang="en-GB" sz="1200" dirty="0"/>
          </a:p>
          <a:p>
            <a:r>
              <a:rPr lang="en-GB" sz="1200" dirty="0"/>
              <a:t>Each Strategic Pillar is defined by key initiatives for that area – i.e. what we want to achieve/plan to deliver</a:t>
            </a:r>
          </a:p>
          <a:p>
            <a:endParaRPr lang="en-GB" sz="1200" dirty="0"/>
          </a:p>
          <a:p>
            <a:r>
              <a:rPr lang="en-GB" sz="1200" dirty="0"/>
              <a:t>A lead  person should be identified for each area</a:t>
            </a:r>
          </a:p>
        </p:txBody>
      </p:sp>
      <p:sp>
        <p:nvSpPr>
          <p:cNvPr id="30" name="TextBox 29">
            <a:extLst>
              <a:ext uri="{FF2B5EF4-FFF2-40B4-BE49-F238E27FC236}">
                <a16:creationId xmlns:a16="http://schemas.microsoft.com/office/drawing/2014/main" id="{F964CBEB-CE8D-6621-2A78-23BADDE209CE}"/>
              </a:ext>
            </a:extLst>
          </p:cNvPr>
          <p:cNvSpPr txBox="1"/>
          <p:nvPr/>
        </p:nvSpPr>
        <p:spPr>
          <a:xfrm flipH="1">
            <a:off x="9660612" y="5754210"/>
            <a:ext cx="2339321" cy="738664"/>
          </a:xfrm>
          <a:prstGeom prst="rect">
            <a:avLst/>
          </a:prstGeom>
          <a:noFill/>
          <a:ln>
            <a:solidFill>
              <a:schemeClr val="bg2">
                <a:lumMod val="90000"/>
              </a:schemeClr>
            </a:solidFill>
          </a:ln>
        </p:spPr>
        <p:txBody>
          <a:bodyPr wrap="square" rtlCol="0">
            <a:spAutoFit/>
          </a:bodyPr>
          <a:lstStyle/>
          <a:p>
            <a:r>
              <a:rPr lang="en-GB" b="1" dirty="0"/>
              <a:t>Foundations</a:t>
            </a:r>
          </a:p>
          <a:p>
            <a:r>
              <a:rPr lang="en-GB" sz="1200" dirty="0"/>
              <a:t>The functions that underpin delivery across each of the pillars</a:t>
            </a:r>
          </a:p>
        </p:txBody>
      </p:sp>
      <p:sp>
        <p:nvSpPr>
          <p:cNvPr id="3" name="Right Brace 2">
            <a:extLst>
              <a:ext uri="{FF2B5EF4-FFF2-40B4-BE49-F238E27FC236}">
                <a16:creationId xmlns:a16="http://schemas.microsoft.com/office/drawing/2014/main" id="{F8675B0E-796A-A0E1-AF5B-74CD386EE534}"/>
              </a:ext>
            </a:extLst>
          </p:cNvPr>
          <p:cNvSpPr/>
          <p:nvPr/>
        </p:nvSpPr>
        <p:spPr>
          <a:xfrm>
            <a:off x="9438362" y="2803712"/>
            <a:ext cx="222249" cy="287058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7" name="Right Brace 6">
            <a:extLst>
              <a:ext uri="{FF2B5EF4-FFF2-40B4-BE49-F238E27FC236}">
                <a16:creationId xmlns:a16="http://schemas.microsoft.com/office/drawing/2014/main" id="{7AF48DCE-AF8E-DFF1-66E6-F9B150A08EBA}"/>
              </a:ext>
            </a:extLst>
          </p:cNvPr>
          <p:cNvSpPr/>
          <p:nvPr/>
        </p:nvSpPr>
        <p:spPr>
          <a:xfrm>
            <a:off x="9438362" y="5754210"/>
            <a:ext cx="222249" cy="73866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8" name="Right Brace 7">
            <a:extLst>
              <a:ext uri="{FF2B5EF4-FFF2-40B4-BE49-F238E27FC236}">
                <a16:creationId xmlns:a16="http://schemas.microsoft.com/office/drawing/2014/main" id="{2550E2D8-EF0D-48F5-CEA8-599426205F26}"/>
              </a:ext>
            </a:extLst>
          </p:cNvPr>
          <p:cNvSpPr/>
          <p:nvPr/>
        </p:nvSpPr>
        <p:spPr>
          <a:xfrm>
            <a:off x="9438362" y="1707893"/>
            <a:ext cx="222249" cy="52173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9" name="Content Placeholder 4">
            <a:extLst>
              <a:ext uri="{FF2B5EF4-FFF2-40B4-BE49-F238E27FC236}">
                <a16:creationId xmlns:a16="http://schemas.microsoft.com/office/drawing/2014/main" id="{F35B8DE3-06B9-0D97-1887-0EAC29E871BA}"/>
              </a:ext>
            </a:extLst>
          </p:cNvPr>
          <p:cNvSpPr txBox="1">
            <a:spLocks/>
          </p:cNvSpPr>
          <p:nvPr/>
        </p:nvSpPr>
        <p:spPr>
          <a:xfrm>
            <a:off x="3999456" y="5733664"/>
            <a:ext cx="1721372" cy="367145"/>
          </a:xfrm>
          <a:prstGeom prst="rect">
            <a:avLst/>
          </a:prstGeom>
          <a:solidFill>
            <a:schemeClr val="tx2">
              <a:lumMod val="10000"/>
              <a:lumOff val="9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Investment needed £ </a:t>
            </a:r>
          </a:p>
        </p:txBody>
      </p:sp>
      <p:sp>
        <p:nvSpPr>
          <p:cNvPr id="15" name="Content Placeholder 4">
            <a:extLst>
              <a:ext uri="{FF2B5EF4-FFF2-40B4-BE49-F238E27FC236}">
                <a16:creationId xmlns:a16="http://schemas.microsoft.com/office/drawing/2014/main" id="{E875D0B2-C46F-D0E7-9645-CA18B7BF28B8}"/>
              </a:ext>
            </a:extLst>
          </p:cNvPr>
          <p:cNvSpPr txBox="1">
            <a:spLocks/>
          </p:cNvSpPr>
          <p:nvPr/>
        </p:nvSpPr>
        <p:spPr>
          <a:xfrm>
            <a:off x="5943078" y="5737359"/>
            <a:ext cx="1721372" cy="367145"/>
          </a:xfrm>
          <a:prstGeom prst="rect">
            <a:avLst/>
          </a:prstGeom>
          <a:solidFill>
            <a:schemeClr val="accent2">
              <a:lumMod val="20000"/>
              <a:lumOff val="8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Investment needed £  </a:t>
            </a:r>
          </a:p>
        </p:txBody>
      </p:sp>
      <p:sp>
        <p:nvSpPr>
          <p:cNvPr id="16" name="Content Placeholder 4">
            <a:extLst>
              <a:ext uri="{FF2B5EF4-FFF2-40B4-BE49-F238E27FC236}">
                <a16:creationId xmlns:a16="http://schemas.microsoft.com/office/drawing/2014/main" id="{1C436087-5184-10EB-7CF5-D07B6D223CF4}"/>
              </a:ext>
            </a:extLst>
          </p:cNvPr>
          <p:cNvSpPr txBox="1">
            <a:spLocks/>
          </p:cNvSpPr>
          <p:nvPr/>
        </p:nvSpPr>
        <p:spPr>
          <a:xfrm>
            <a:off x="7867650" y="5733664"/>
            <a:ext cx="1602462" cy="367145"/>
          </a:xfrm>
          <a:prstGeom prst="rect">
            <a:avLst/>
          </a:prstGeom>
          <a:solidFill>
            <a:schemeClr val="accent3">
              <a:lumMod val="20000"/>
              <a:lumOff val="80000"/>
            </a:schemeClr>
          </a:solidFill>
          <a:ln>
            <a:solidFill>
              <a:schemeClr val="tx1">
                <a:lumMod val="50000"/>
                <a:lumOff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dirty="0"/>
              <a:t>Investment needed £ </a:t>
            </a:r>
          </a:p>
        </p:txBody>
      </p:sp>
      <p:pic>
        <p:nvPicPr>
          <p:cNvPr id="17" name="Picture 16" descr="A close up of a logo&#10;&#10;Description automatically generated">
            <a:extLst>
              <a:ext uri="{FF2B5EF4-FFF2-40B4-BE49-F238E27FC236}">
                <a16:creationId xmlns:a16="http://schemas.microsoft.com/office/drawing/2014/main" id="{D80C407A-E592-4250-3729-5EC8D36F0FF6}"/>
              </a:ext>
            </a:extLst>
          </p:cNvPr>
          <p:cNvPicPr>
            <a:picLocks noChangeAspect="1"/>
          </p:cNvPicPr>
          <p:nvPr/>
        </p:nvPicPr>
        <p:blipFill rotWithShape="1">
          <a:blip r:embed="rId2">
            <a:extLst>
              <a:ext uri="{28A0092B-C50C-407E-A947-70E740481C1C}">
                <a14:useLocalDpi xmlns:a14="http://schemas.microsoft.com/office/drawing/2010/main" val="0"/>
              </a:ext>
            </a:extLst>
          </a:blip>
          <a:srcRect r="13393"/>
          <a:stretch/>
        </p:blipFill>
        <p:spPr>
          <a:xfrm>
            <a:off x="4673600" y="1204587"/>
            <a:ext cx="2235200" cy="476944"/>
          </a:xfrm>
          <a:prstGeom prst="rect">
            <a:avLst/>
          </a:prstGeom>
        </p:spPr>
      </p:pic>
    </p:spTree>
    <p:extLst>
      <p:ext uri="{BB962C8B-B14F-4D97-AF65-F5344CB8AC3E}">
        <p14:creationId xmlns:p14="http://schemas.microsoft.com/office/powerpoint/2010/main" val="264866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018AA-4453-7E6D-0AA5-BE874DA8532D}"/>
              </a:ext>
            </a:extLst>
          </p:cNvPr>
          <p:cNvSpPr>
            <a:spLocks noGrp="1"/>
          </p:cNvSpPr>
          <p:nvPr>
            <p:ph type="title"/>
          </p:nvPr>
        </p:nvSpPr>
        <p:spPr>
          <a:xfrm>
            <a:off x="838200" y="365125"/>
            <a:ext cx="10515600" cy="698131"/>
          </a:xfrm>
        </p:spPr>
        <p:txBody>
          <a:bodyPr anchor="t"/>
          <a:lstStyle/>
          <a:p>
            <a:r>
              <a:rPr lang="en-GB" dirty="0"/>
              <a:t>Strategic Area 1: MIC and Community Outreach</a:t>
            </a:r>
          </a:p>
        </p:txBody>
      </p:sp>
      <p:sp>
        <p:nvSpPr>
          <p:cNvPr id="7" name="Content Placeholder 6">
            <a:extLst>
              <a:ext uri="{FF2B5EF4-FFF2-40B4-BE49-F238E27FC236}">
                <a16:creationId xmlns:a16="http://schemas.microsoft.com/office/drawing/2014/main" id="{FA1A314D-6201-BB99-C7CB-AD693219FBA8}"/>
              </a:ext>
            </a:extLst>
          </p:cNvPr>
          <p:cNvSpPr>
            <a:spLocks noGrp="1"/>
          </p:cNvSpPr>
          <p:nvPr>
            <p:ph sz="half" idx="1"/>
          </p:nvPr>
        </p:nvSpPr>
        <p:spPr>
          <a:xfrm>
            <a:off x="838200" y="1063256"/>
            <a:ext cx="10819514" cy="5079404"/>
          </a:xfrm>
          <a:solidFill>
            <a:schemeClr val="bg2"/>
          </a:solidFill>
        </p:spPr>
        <p:txBody>
          <a:bodyPr>
            <a:normAutofit fontScale="92500" lnSpcReduction="20000"/>
          </a:bodyPr>
          <a:lstStyle/>
          <a:p>
            <a:r>
              <a:rPr lang="en-GB" sz="1600" b="1" dirty="0"/>
              <a:t>Area Leads </a:t>
            </a:r>
            <a:r>
              <a:rPr lang="en-GB" sz="1600" dirty="0"/>
              <a:t>: </a:t>
            </a:r>
            <a:r>
              <a:rPr lang="en-GB" sz="1500" dirty="0"/>
              <a:t>Kirsty Hart / Rachel Medcalf</a:t>
            </a:r>
          </a:p>
          <a:p>
            <a:r>
              <a:rPr lang="en-GB" sz="1600" b="1" dirty="0"/>
              <a:t>Overall Aim/Objectiv</a:t>
            </a:r>
            <a:r>
              <a:rPr lang="en-GB" sz="1600" dirty="0"/>
              <a:t>es:</a:t>
            </a:r>
          </a:p>
          <a:p>
            <a:pPr lvl="1"/>
            <a:r>
              <a:rPr lang="en-GB" sz="1400" dirty="0"/>
              <a:t>To raise public awareness about the role of magistrates and how magistrates’ courts work within GM</a:t>
            </a:r>
          </a:p>
          <a:p>
            <a:pPr lvl="1"/>
            <a:r>
              <a:rPr lang="en-GB" sz="1400" dirty="0"/>
              <a:t>To educate young people to help them make better choices within the law, focusing on early intervention to prevent offending behaviour</a:t>
            </a:r>
          </a:p>
          <a:p>
            <a:r>
              <a:rPr lang="en-GB" sz="1600" b="1" dirty="0"/>
              <a:t>Key Initiatives</a:t>
            </a:r>
          </a:p>
          <a:p>
            <a:pPr marL="914400" lvl="1" indent="-457200">
              <a:buFont typeface="+mj-lt"/>
              <a:buAutoNum type="arabicPeriod"/>
            </a:pPr>
            <a:r>
              <a:rPr lang="en-GB" sz="1400" dirty="0"/>
              <a:t>To maintain current levels of </a:t>
            </a:r>
            <a:r>
              <a:rPr lang="en-GB" sz="1400" b="1" dirty="0"/>
              <a:t>MIC activity </a:t>
            </a:r>
            <a:r>
              <a:rPr lang="en-GB" sz="1400" dirty="0"/>
              <a:t>with Year 6 cohorts (200 visits) and community groups across GM </a:t>
            </a:r>
            <a:r>
              <a:rPr lang="en-GB" sz="1400" b="1" dirty="0"/>
              <a:t>(KH)</a:t>
            </a:r>
          </a:p>
          <a:p>
            <a:pPr marL="914400" lvl="1" indent="-457200">
              <a:buFont typeface="+mj-lt"/>
              <a:buAutoNum type="arabicPeriod"/>
            </a:pPr>
            <a:r>
              <a:rPr lang="en-GB" sz="1400" dirty="0"/>
              <a:t>To collect </a:t>
            </a:r>
            <a:r>
              <a:rPr lang="en-GB" sz="1400" b="1" dirty="0"/>
              <a:t>MIC visit data</a:t>
            </a:r>
            <a:r>
              <a:rPr lang="en-GB" sz="1400" dirty="0"/>
              <a:t>, produce monthly MIC report for GMMA and Annual MA return and input to monthly </a:t>
            </a:r>
            <a:r>
              <a:rPr lang="en-GB" sz="1400" b="1" dirty="0"/>
              <a:t>Bench Newsletter (KH/RM)</a:t>
            </a:r>
          </a:p>
          <a:p>
            <a:pPr marL="914400" lvl="1" indent="-457200">
              <a:buFont typeface="+mj-lt"/>
              <a:buAutoNum type="arabicPeriod"/>
            </a:pPr>
            <a:r>
              <a:rPr lang="en-GB" sz="1400" dirty="0"/>
              <a:t>To manage </a:t>
            </a:r>
            <a:r>
              <a:rPr lang="en-GB" sz="1400" b="1" dirty="0"/>
              <a:t>MIC member turnover </a:t>
            </a:r>
            <a:r>
              <a:rPr lang="en-GB" sz="1400" dirty="0"/>
              <a:t>and recruit and train </a:t>
            </a:r>
            <a:r>
              <a:rPr lang="en-GB" sz="1400" b="1" dirty="0"/>
              <a:t>4-5 new MIC Presenters </a:t>
            </a:r>
            <a:r>
              <a:rPr lang="en-GB" sz="1400" dirty="0"/>
              <a:t>per year.</a:t>
            </a:r>
            <a:r>
              <a:rPr lang="en-GB" sz="1400" b="1" dirty="0"/>
              <a:t>(KH/RM)</a:t>
            </a:r>
          </a:p>
          <a:p>
            <a:pPr marL="914400" lvl="1" indent="-457200">
              <a:buFont typeface="+mj-lt"/>
              <a:buAutoNum type="arabicPeriod"/>
            </a:pPr>
            <a:r>
              <a:rPr lang="en-GB" sz="1400" dirty="0"/>
              <a:t>To continue with our flagship </a:t>
            </a:r>
            <a:r>
              <a:rPr lang="en-GB" sz="1400" b="1" dirty="0"/>
              <a:t>Year 6 Mock Trial Competition</a:t>
            </a:r>
            <a:r>
              <a:rPr lang="en-GB" sz="1400" dirty="0"/>
              <a:t>, inviting at least </a:t>
            </a:r>
            <a:r>
              <a:rPr lang="en-GB" sz="1400" b="1" dirty="0"/>
              <a:t>20 % of new schools </a:t>
            </a:r>
            <a:r>
              <a:rPr lang="en-GB" sz="1400" dirty="0"/>
              <a:t>each year to the local heats </a:t>
            </a:r>
            <a:r>
              <a:rPr lang="en-GB" sz="1400" b="1" dirty="0"/>
              <a:t>(KH/RM)</a:t>
            </a:r>
          </a:p>
          <a:p>
            <a:pPr marL="914400" lvl="1" indent="-457200">
              <a:buFont typeface="+mj-lt"/>
              <a:buAutoNum type="arabicPeriod"/>
            </a:pPr>
            <a:r>
              <a:rPr lang="en-GB" sz="1400" dirty="0"/>
              <a:t>To identify </a:t>
            </a:r>
            <a:r>
              <a:rPr lang="en-GB" sz="1400" b="1" dirty="0"/>
              <a:t>4 new High Schools</a:t>
            </a:r>
            <a:r>
              <a:rPr lang="en-GB" sz="1400" dirty="0"/>
              <a:t> to deliver MIC Knives – Choices and Consequences (YR 7-10) – with GMCA VRU</a:t>
            </a:r>
            <a:r>
              <a:rPr lang="en-GB" sz="1400" b="1" dirty="0"/>
              <a:t>.(RM/KH)</a:t>
            </a:r>
          </a:p>
          <a:p>
            <a:pPr marL="914400" lvl="1" indent="-457200">
              <a:buFont typeface="+mj-lt"/>
              <a:buAutoNum type="arabicPeriod"/>
            </a:pPr>
            <a:r>
              <a:rPr lang="en-GB" sz="1400" dirty="0"/>
              <a:t>To collect feedback and ideas for topics from schools and community groups and review learning 2 x a year </a:t>
            </a:r>
            <a:r>
              <a:rPr lang="en-GB" sz="1400" b="1" dirty="0"/>
              <a:t>(RM/KH)</a:t>
            </a:r>
          </a:p>
          <a:p>
            <a:pPr marL="914400" lvl="1" indent="-457200">
              <a:buFont typeface="+mj-lt"/>
              <a:buAutoNum type="arabicPeriod"/>
            </a:pPr>
            <a:r>
              <a:rPr lang="en-GB" sz="1400" dirty="0"/>
              <a:t>To </a:t>
            </a:r>
            <a:r>
              <a:rPr lang="en-GB" sz="1400" b="1" dirty="0"/>
              <a:t>review existing MIC materials </a:t>
            </a:r>
            <a:r>
              <a:rPr lang="en-GB" sz="1400" dirty="0"/>
              <a:t>(PPT workshops, mock trials) to ensure current and relevant for the different audiences</a:t>
            </a:r>
          </a:p>
          <a:p>
            <a:pPr marL="914400" lvl="1" indent="-457200">
              <a:buFont typeface="+mj-lt"/>
              <a:buAutoNum type="arabicPeriod"/>
            </a:pPr>
            <a:r>
              <a:rPr lang="en-GB" sz="1400" dirty="0"/>
              <a:t>To draw up </a:t>
            </a:r>
            <a:r>
              <a:rPr lang="en-GB" sz="1400" b="1" dirty="0"/>
              <a:t>guidelines for the Y6 MTC Local Heats</a:t>
            </a:r>
            <a:r>
              <a:rPr lang="en-GB" sz="1400" dirty="0"/>
              <a:t> to ensure fairness and consistency across all GM Boroughs (</a:t>
            </a:r>
            <a:r>
              <a:rPr lang="en-GB" sz="1400" b="1" dirty="0"/>
              <a:t>KH</a:t>
            </a:r>
            <a:r>
              <a:rPr lang="en-GB" sz="1400" dirty="0"/>
              <a:t>)</a:t>
            </a:r>
          </a:p>
          <a:p>
            <a:pPr marL="914400" lvl="1" indent="-457200">
              <a:buFont typeface="+mj-lt"/>
              <a:buAutoNum type="arabicPeriod"/>
            </a:pPr>
            <a:r>
              <a:rPr lang="en-GB" sz="1400" dirty="0"/>
              <a:t>To share </a:t>
            </a:r>
            <a:r>
              <a:rPr lang="en-GB" sz="1400" b="1" dirty="0"/>
              <a:t>GM MIC materials developed with MA Head Office (KH)</a:t>
            </a:r>
            <a:endParaRPr lang="en-GB" sz="1400" dirty="0"/>
          </a:p>
          <a:p>
            <a:pPr marL="914400" lvl="1" indent="-457200">
              <a:buFont typeface="+mj-lt"/>
              <a:buAutoNum type="arabicPeriod"/>
            </a:pPr>
            <a:r>
              <a:rPr lang="en-GB" sz="1400" dirty="0"/>
              <a:t>To attend and share experience at the national </a:t>
            </a:r>
            <a:r>
              <a:rPr lang="en-GB" sz="1400" b="1" dirty="0"/>
              <a:t>MA MIC Coordinators meetings (KH/RM)</a:t>
            </a:r>
          </a:p>
          <a:p>
            <a:pPr marL="914400" lvl="1" indent="-457200">
              <a:buFont typeface="+mj-lt"/>
              <a:buAutoNum type="arabicPeriod"/>
            </a:pPr>
            <a:r>
              <a:rPr lang="en-GB" sz="1400" dirty="0"/>
              <a:t>To roll out GM MIC </a:t>
            </a:r>
            <a:r>
              <a:rPr lang="en-GB" sz="1400" b="1" dirty="0"/>
              <a:t>Drug Driving Workshop </a:t>
            </a:r>
            <a:r>
              <a:rPr lang="en-GB" sz="1400" dirty="0"/>
              <a:t>to four new 6</a:t>
            </a:r>
            <a:r>
              <a:rPr lang="en-GB" sz="1400" baseline="30000" dirty="0"/>
              <a:t>th</a:t>
            </a:r>
            <a:r>
              <a:rPr lang="en-GB" sz="1400" dirty="0"/>
              <a:t> Form colleges and train up more MIC presenters to deliver this. (</a:t>
            </a:r>
            <a:r>
              <a:rPr lang="en-GB" sz="1400" b="1" dirty="0"/>
              <a:t>RM</a:t>
            </a:r>
            <a:r>
              <a:rPr lang="en-GB" sz="1400" dirty="0"/>
              <a:t>)</a:t>
            </a:r>
          </a:p>
          <a:p>
            <a:r>
              <a:rPr lang="en-GB" sz="1600" b="1" dirty="0"/>
              <a:t>Finance needed ~£4,000</a:t>
            </a:r>
          </a:p>
          <a:p>
            <a:pPr lvl="1"/>
            <a:r>
              <a:rPr lang="en-GB" sz="1400" dirty="0"/>
              <a:t>Funding for Y6 MTC ( Heats and Final)  - cost of hiring the venue, catering, travel bursaries, prizes and awards  - £3,500</a:t>
            </a:r>
          </a:p>
          <a:p>
            <a:pPr lvl="1"/>
            <a:r>
              <a:rPr lang="en-GB" sz="1400" dirty="0"/>
              <a:t>Funding for new resources e.g. workshop boards, workshop materials - £500</a:t>
            </a:r>
          </a:p>
          <a:p>
            <a:pPr lvl="1"/>
            <a:r>
              <a:rPr lang="en-GB" sz="1400" dirty="0"/>
              <a:t>Zoom meeting subscription – to be replaced by MS Teams – no charge (-£148 credit)</a:t>
            </a:r>
          </a:p>
          <a:p>
            <a:r>
              <a:rPr lang="en-GB" sz="1600" b="1" dirty="0"/>
              <a:t>Other Support</a:t>
            </a:r>
          </a:p>
          <a:p>
            <a:pPr lvl="1"/>
            <a:r>
              <a:rPr lang="en-GB" sz="1400" dirty="0"/>
              <a:t>To regularly update our GMMA Website, showcasing all that MIC has to offer to the local GM community (</a:t>
            </a:r>
            <a:r>
              <a:rPr lang="en-GB" sz="1400" b="1" dirty="0"/>
              <a:t>KH/NS</a:t>
            </a:r>
            <a:r>
              <a:rPr lang="en-GB" sz="1400" dirty="0"/>
              <a:t>)</a:t>
            </a:r>
            <a:endParaRPr lang="en-GB" sz="1600" dirty="0"/>
          </a:p>
        </p:txBody>
      </p:sp>
    </p:spTree>
    <p:extLst>
      <p:ext uri="{BB962C8B-B14F-4D97-AF65-F5344CB8AC3E}">
        <p14:creationId xmlns:p14="http://schemas.microsoft.com/office/powerpoint/2010/main" val="720888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F932-1582-41CF-E108-4BCE35458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99A67-A9BB-861E-823E-90E75A9D3103}"/>
              </a:ext>
            </a:extLst>
          </p:cNvPr>
          <p:cNvSpPr>
            <a:spLocks noGrp="1"/>
          </p:cNvSpPr>
          <p:nvPr>
            <p:ph type="title"/>
          </p:nvPr>
        </p:nvSpPr>
        <p:spPr>
          <a:xfrm>
            <a:off x="838200" y="365125"/>
            <a:ext cx="10515600" cy="698131"/>
          </a:xfrm>
        </p:spPr>
        <p:txBody>
          <a:bodyPr anchor="t"/>
          <a:lstStyle/>
          <a:p>
            <a:r>
              <a:rPr lang="en-GB" dirty="0"/>
              <a:t>Strategic Area 2: Training &amp; Contextual Visits</a:t>
            </a:r>
          </a:p>
        </p:txBody>
      </p:sp>
      <p:sp>
        <p:nvSpPr>
          <p:cNvPr id="7" name="Content Placeholder 6">
            <a:extLst>
              <a:ext uri="{FF2B5EF4-FFF2-40B4-BE49-F238E27FC236}">
                <a16:creationId xmlns:a16="http://schemas.microsoft.com/office/drawing/2014/main" id="{529A428C-8E12-1B77-BF2E-D5995888AB20}"/>
              </a:ext>
            </a:extLst>
          </p:cNvPr>
          <p:cNvSpPr>
            <a:spLocks noGrp="1"/>
          </p:cNvSpPr>
          <p:nvPr>
            <p:ph sz="half" idx="1"/>
          </p:nvPr>
        </p:nvSpPr>
        <p:spPr>
          <a:xfrm>
            <a:off x="838200" y="1205496"/>
            <a:ext cx="10819514" cy="5042904"/>
          </a:xfrm>
          <a:solidFill>
            <a:schemeClr val="tx2">
              <a:lumMod val="10000"/>
              <a:lumOff val="90000"/>
            </a:schemeClr>
          </a:solidFill>
        </p:spPr>
        <p:txBody>
          <a:bodyPr>
            <a:normAutofit fontScale="92500" lnSpcReduction="10000"/>
          </a:bodyPr>
          <a:lstStyle/>
          <a:p>
            <a:r>
              <a:rPr lang="en-GB" sz="1600" b="1" dirty="0"/>
              <a:t>Area Leads </a:t>
            </a:r>
            <a:r>
              <a:rPr lang="en-GB" sz="1600" dirty="0"/>
              <a:t>: </a:t>
            </a:r>
            <a:r>
              <a:rPr lang="en-GB" sz="1400" dirty="0"/>
              <a:t>John Garforth/ Jean Carter</a:t>
            </a:r>
          </a:p>
          <a:p>
            <a:r>
              <a:rPr lang="en-GB" sz="1600" b="1" dirty="0"/>
              <a:t>Overall Aim/Objectives</a:t>
            </a:r>
            <a:r>
              <a:rPr lang="en-GB" sz="1600" dirty="0"/>
              <a:t>:</a:t>
            </a:r>
          </a:p>
          <a:p>
            <a:pPr lvl="1"/>
            <a:r>
              <a:rPr lang="en-GB" sz="1400" dirty="0"/>
              <a:t>To improve awareness of and extend the range of training and contextual learning opportunities for GMMA branch members </a:t>
            </a:r>
          </a:p>
          <a:p>
            <a:pPr lvl="1"/>
            <a:r>
              <a:rPr lang="en-GB" sz="1400" dirty="0"/>
              <a:t>To provide additional opportunities for branch members to meet, learn and network at branch events.</a:t>
            </a:r>
          </a:p>
          <a:p>
            <a:r>
              <a:rPr lang="en-GB" sz="1600" b="1" dirty="0"/>
              <a:t>Key Initiative</a:t>
            </a:r>
            <a:endParaRPr lang="en-GB" sz="1600" dirty="0"/>
          </a:p>
          <a:p>
            <a:pPr marL="914400" lvl="1" indent="-457200">
              <a:spcBef>
                <a:spcPts val="0"/>
              </a:spcBef>
              <a:spcAft>
                <a:spcPts val="600"/>
              </a:spcAft>
              <a:buFont typeface="+mj-lt"/>
              <a:buAutoNum type="arabicPeriod"/>
            </a:pPr>
            <a:r>
              <a:rPr lang="en-GB" sz="1400" dirty="0"/>
              <a:t>Update fields in our </a:t>
            </a:r>
            <a:r>
              <a:rPr lang="en-GB" sz="1400" b="1" dirty="0"/>
              <a:t>membership database </a:t>
            </a:r>
            <a:r>
              <a:rPr lang="en-GB" sz="1400" dirty="0"/>
              <a:t>to enable marketing of events for active and retired GMMA members and subgroups </a:t>
            </a:r>
            <a:r>
              <a:rPr lang="en-GB" sz="1400" b="1" dirty="0"/>
              <a:t>(PF/JG/TB)</a:t>
            </a:r>
          </a:p>
          <a:p>
            <a:pPr marL="914400" lvl="1" indent="-457200">
              <a:spcBef>
                <a:spcPts val="0"/>
              </a:spcBef>
              <a:spcAft>
                <a:spcPts val="600"/>
              </a:spcAft>
              <a:buFont typeface="+mj-lt"/>
              <a:buAutoNum type="arabicPeriod"/>
            </a:pPr>
            <a:r>
              <a:rPr lang="en-GB" sz="1400" dirty="0"/>
              <a:t>Develop a quarterly </a:t>
            </a:r>
            <a:r>
              <a:rPr lang="en-GB" sz="1400" b="1" dirty="0"/>
              <a:t>Branch Newsletter </a:t>
            </a:r>
            <a:r>
              <a:rPr lang="en-GB" sz="1400" dirty="0"/>
              <a:t>for members highlighting  training, contextual learning, MIC work and other branch benefits </a:t>
            </a:r>
            <a:r>
              <a:rPr lang="en-GB" sz="1400" b="1" dirty="0"/>
              <a:t>(JG)</a:t>
            </a:r>
          </a:p>
          <a:p>
            <a:pPr marL="914400" lvl="1" indent="-457200">
              <a:spcBef>
                <a:spcPts val="0"/>
              </a:spcBef>
              <a:spcAft>
                <a:spcPts val="600"/>
              </a:spcAft>
              <a:buFont typeface="+mj-lt"/>
              <a:buAutoNum type="arabicPeriod"/>
            </a:pPr>
            <a:r>
              <a:rPr lang="en-GB" sz="1400" dirty="0"/>
              <a:t>Include update in monthly </a:t>
            </a:r>
            <a:r>
              <a:rPr lang="en-GB" sz="1400" b="1" dirty="0"/>
              <a:t>Bench News </a:t>
            </a:r>
            <a:r>
              <a:rPr lang="en-GB" sz="1400" dirty="0"/>
              <a:t>on Contextual Visits and training events alongside IC update </a:t>
            </a:r>
            <a:r>
              <a:rPr lang="en-GB" sz="1400" b="1" dirty="0"/>
              <a:t>(JG/KH/TB)</a:t>
            </a:r>
          </a:p>
          <a:p>
            <a:pPr marL="914400" lvl="1" indent="-457200">
              <a:spcBef>
                <a:spcPts val="0"/>
              </a:spcBef>
              <a:spcAft>
                <a:spcPts val="600"/>
              </a:spcAft>
              <a:buFont typeface="+mj-lt"/>
              <a:buAutoNum type="arabicPeriod"/>
            </a:pPr>
            <a:r>
              <a:rPr lang="en-GB" sz="1400" dirty="0"/>
              <a:t>Present the benefits of MA membership at new magistrate </a:t>
            </a:r>
            <a:r>
              <a:rPr lang="en-GB" sz="1400" b="1" dirty="0"/>
              <a:t>induction training (RM)</a:t>
            </a:r>
          </a:p>
          <a:p>
            <a:pPr marL="914400" lvl="1" indent="-457200">
              <a:spcBef>
                <a:spcPts val="0"/>
              </a:spcBef>
              <a:spcAft>
                <a:spcPts val="600"/>
              </a:spcAft>
              <a:buFont typeface="+mj-lt"/>
              <a:buAutoNum type="arabicPeriod"/>
            </a:pPr>
            <a:r>
              <a:rPr lang="en-GB" sz="1400" dirty="0"/>
              <a:t>Extend the range of</a:t>
            </a:r>
            <a:r>
              <a:rPr lang="en-GB" sz="1400" b="1" dirty="0"/>
              <a:t> Contextual Visits </a:t>
            </a:r>
            <a:r>
              <a:rPr lang="en-GB" sz="1400" dirty="0"/>
              <a:t>and speakers to meet needs of different members – Adult, Youth and Family avoiding duplication with HMCTS speakers </a:t>
            </a:r>
            <a:r>
              <a:rPr lang="en-GB" sz="1400" b="1" dirty="0"/>
              <a:t>(JG/RM/PB/JC)</a:t>
            </a:r>
          </a:p>
          <a:p>
            <a:pPr marL="1371600" lvl="2" indent="-457200">
              <a:spcBef>
                <a:spcPts val="0"/>
              </a:spcBef>
              <a:spcAft>
                <a:spcPts val="600"/>
              </a:spcAft>
              <a:buFont typeface="+mj-lt"/>
              <a:buAutoNum type="arabicPeriod"/>
            </a:pPr>
            <a:r>
              <a:rPr lang="en-GB" sz="1200" dirty="0"/>
              <a:t>Current: GMP SOCU, GMP Dog &amp; Mounted division, BTP, GM Airport Police, HMP Styal, HMP Thorn Cross </a:t>
            </a:r>
          </a:p>
          <a:p>
            <a:pPr marL="1371600" lvl="2" indent="-457200">
              <a:spcBef>
                <a:spcPts val="0"/>
              </a:spcBef>
              <a:spcAft>
                <a:spcPts val="600"/>
              </a:spcAft>
              <a:buFont typeface="+mj-lt"/>
              <a:buAutoNum type="arabicPeriod"/>
            </a:pPr>
            <a:r>
              <a:rPr lang="en-GB" sz="1200" dirty="0"/>
              <a:t>New: Youth Justice Services, Probations Services, Sexual Referral Units, Bail hostel visits, Police Custody suite, CAFCASS talk,  Drug &amp; Alcohol Testing </a:t>
            </a:r>
          </a:p>
          <a:p>
            <a:pPr marL="914400" lvl="1" indent="-457200">
              <a:spcBef>
                <a:spcPts val="0"/>
              </a:spcBef>
              <a:spcAft>
                <a:spcPts val="600"/>
              </a:spcAft>
              <a:buFont typeface="+mj-lt"/>
              <a:buAutoNum type="arabicPeriod"/>
            </a:pPr>
            <a:r>
              <a:rPr lang="en-GB" sz="1400" dirty="0"/>
              <a:t>Host </a:t>
            </a:r>
            <a:r>
              <a:rPr lang="en-GB" sz="1400" b="1" dirty="0"/>
              <a:t>two</a:t>
            </a:r>
            <a:r>
              <a:rPr lang="en-GB" sz="1400" dirty="0"/>
              <a:t> </a:t>
            </a:r>
            <a:r>
              <a:rPr lang="en-GB" sz="1400" b="1" dirty="0"/>
              <a:t>branch meetings </a:t>
            </a:r>
            <a:r>
              <a:rPr lang="en-GB" sz="1400" dirty="0"/>
              <a:t>pa</a:t>
            </a:r>
            <a:r>
              <a:rPr lang="en-GB" sz="1400" b="1" dirty="0"/>
              <a:t>  - </a:t>
            </a:r>
            <a:r>
              <a:rPr lang="en-GB" sz="1400" dirty="0"/>
              <a:t>Spring  (new) and Autumn AGM to showcase work, additional learning and networking opportunities </a:t>
            </a:r>
            <a:r>
              <a:rPr lang="en-GB" sz="1400" b="1" dirty="0"/>
              <a:t>(JG)</a:t>
            </a:r>
          </a:p>
          <a:p>
            <a:pPr marL="914400" lvl="1" indent="-457200">
              <a:spcBef>
                <a:spcPts val="0"/>
              </a:spcBef>
              <a:spcAft>
                <a:spcPts val="600"/>
              </a:spcAft>
              <a:buFont typeface="+mj-lt"/>
              <a:buAutoNum type="arabicPeriod"/>
            </a:pPr>
            <a:r>
              <a:rPr lang="en-GB" sz="1400" dirty="0"/>
              <a:t>Promote </a:t>
            </a:r>
            <a:r>
              <a:rPr lang="en-GB" sz="1400" b="1" dirty="0"/>
              <a:t>MA Learn </a:t>
            </a:r>
            <a:r>
              <a:rPr lang="en-GB" sz="1400" dirty="0"/>
              <a:t>resources / consider offering a </a:t>
            </a:r>
            <a:r>
              <a:rPr lang="en-GB" sz="1400" b="1" dirty="0"/>
              <a:t>Lunch and Learn </a:t>
            </a:r>
            <a:r>
              <a:rPr lang="en-GB" sz="1400" dirty="0"/>
              <a:t>event using the MA Learn webinars</a:t>
            </a:r>
          </a:p>
          <a:p>
            <a:pPr marL="914400" lvl="1" indent="-457200">
              <a:spcBef>
                <a:spcPts val="0"/>
              </a:spcBef>
              <a:spcAft>
                <a:spcPts val="600"/>
              </a:spcAft>
              <a:buFont typeface="+mj-lt"/>
              <a:buAutoNum type="arabicPeriod"/>
            </a:pPr>
            <a:r>
              <a:rPr lang="en-GB" sz="1400" dirty="0"/>
              <a:t>Explore whether JG can take over RM’s role on the MA’s TDLC (Training Learning and Development Committee) (</a:t>
            </a:r>
            <a:r>
              <a:rPr lang="en-GB" sz="1400" b="1" dirty="0"/>
              <a:t>RM/JG</a:t>
            </a:r>
            <a:r>
              <a:rPr lang="en-GB" sz="1400" dirty="0"/>
              <a:t>)</a:t>
            </a:r>
          </a:p>
          <a:p>
            <a:pPr marL="914400" lvl="1" indent="-457200">
              <a:spcBef>
                <a:spcPts val="0"/>
              </a:spcBef>
              <a:spcAft>
                <a:spcPts val="600"/>
              </a:spcAft>
              <a:buFont typeface="+mj-lt"/>
              <a:buAutoNum type="arabicPeriod"/>
            </a:pPr>
            <a:r>
              <a:rPr lang="en-US" altLang="en-US" sz="1400" dirty="0">
                <a:latin typeface="+mn-lt"/>
              </a:rPr>
              <a:t>Involve the MA through the various training committees to exert pressure, on the Judicial College to get their training databases for all magistrates accurate and user friendly so that future records of training will be accurate (</a:t>
            </a:r>
            <a:r>
              <a:rPr lang="en-US" altLang="en-US" sz="1400" b="1" dirty="0">
                <a:latin typeface="+mn-lt"/>
              </a:rPr>
              <a:t>JC/JG</a:t>
            </a:r>
            <a:r>
              <a:rPr lang="en-US" altLang="en-US" sz="1400" dirty="0">
                <a:latin typeface="+mn-lt"/>
              </a:rPr>
              <a:t>)</a:t>
            </a:r>
          </a:p>
          <a:p>
            <a:r>
              <a:rPr lang="en-GB" sz="1600" b="1" dirty="0"/>
              <a:t>Finance/Resources needed ~ £1,500</a:t>
            </a:r>
          </a:p>
          <a:p>
            <a:pPr lvl="1"/>
            <a:r>
              <a:rPr lang="en-GB" sz="1400" dirty="0"/>
              <a:t>Branch Meeting – 2 @£500 = £1000 </a:t>
            </a:r>
          </a:p>
          <a:p>
            <a:pPr lvl="1"/>
            <a:r>
              <a:rPr lang="en-GB" sz="1400" dirty="0"/>
              <a:t>MA Lunch and Learn event £500</a:t>
            </a:r>
          </a:p>
        </p:txBody>
      </p:sp>
      <p:sp>
        <p:nvSpPr>
          <p:cNvPr id="3" name="Rectangle 1">
            <a:extLst>
              <a:ext uri="{FF2B5EF4-FFF2-40B4-BE49-F238E27FC236}">
                <a16:creationId xmlns:a16="http://schemas.microsoft.com/office/drawing/2014/main" id="{132BE18F-468E-EE99-CED0-3F9BD2CC877E}"/>
              </a:ext>
            </a:extLst>
          </p:cNvPr>
          <p:cNvSpPr>
            <a:spLocks noChangeArrowheads="1"/>
          </p:cNvSpPr>
          <p:nvPr/>
        </p:nvSpPr>
        <p:spPr bwMode="auto">
          <a:xfrm>
            <a:off x="0" y="-184666"/>
            <a:ext cx="3770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1746089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EF4D-0C46-DBCD-E000-5985BF7D14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180BB0-40BF-F08D-26E7-926D133BBB1A}"/>
              </a:ext>
            </a:extLst>
          </p:cNvPr>
          <p:cNvSpPr>
            <a:spLocks noGrp="1"/>
          </p:cNvSpPr>
          <p:nvPr>
            <p:ph type="title"/>
          </p:nvPr>
        </p:nvSpPr>
        <p:spPr>
          <a:xfrm>
            <a:off x="838200" y="280062"/>
            <a:ext cx="10515600" cy="730028"/>
          </a:xfrm>
        </p:spPr>
        <p:txBody>
          <a:bodyPr anchor="t"/>
          <a:lstStyle/>
          <a:p>
            <a:r>
              <a:rPr lang="en-GB" dirty="0"/>
              <a:t>Strategic Area 3: Partners and Sponsorship</a:t>
            </a:r>
          </a:p>
        </p:txBody>
      </p:sp>
      <p:sp>
        <p:nvSpPr>
          <p:cNvPr id="7" name="Content Placeholder 6">
            <a:extLst>
              <a:ext uri="{FF2B5EF4-FFF2-40B4-BE49-F238E27FC236}">
                <a16:creationId xmlns:a16="http://schemas.microsoft.com/office/drawing/2014/main" id="{2CDD6001-1EC2-99E3-5B2C-F396F37C3D5F}"/>
              </a:ext>
            </a:extLst>
          </p:cNvPr>
          <p:cNvSpPr>
            <a:spLocks noGrp="1"/>
          </p:cNvSpPr>
          <p:nvPr>
            <p:ph sz="half" idx="1"/>
          </p:nvPr>
        </p:nvSpPr>
        <p:spPr>
          <a:xfrm>
            <a:off x="838199" y="882502"/>
            <a:ext cx="10515599" cy="5345578"/>
          </a:xfrm>
          <a:solidFill>
            <a:schemeClr val="accent2">
              <a:lumMod val="20000"/>
              <a:lumOff val="80000"/>
            </a:schemeClr>
          </a:solidFill>
        </p:spPr>
        <p:txBody>
          <a:bodyPr>
            <a:normAutofit/>
          </a:bodyPr>
          <a:lstStyle/>
          <a:p>
            <a:r>
              <a:rPr lang="en-GB" sz="1600" b="1" dirty="0"/>
              <a:t>Area Leads</a:t>
            </a:r>
            <a:r>
              <a:rPr lang="en-GB" sz="1600" dirty="0"/>
              <a:t>: </a:t>
            </a:r>
            <a:r>
              <a:rPr lang="en-GB" sz="1400" dirty="0"/>
              <a:t>Paul Brearley/Rachel Medcalf</a:t>
            </a:r>
          </a:p>
          <a:p>
            <a:r>
              <a:rPr lang="en-GB" sz="1600" b="1" dirty="0"/>
              <a:t>Overall Aim/ Objective:</a:t>
            </a:r>
          </a:p>
          <a:p>
            <a:pPr lvl="1">
              <a:lnSpc>
                <a:spcPct val="100000"/>
              </a:lnSpc>
            </a:pPr>
            <a:r>
              <a:rPr lang="en-GB" sz="1400" dirty="0"/>
              <a:t>To develop relationships and  secure funding with key partners that will enhance our branch offering for both members and our community.  We will achieve this through sharing of resources, ideas, and connections and application for grants where available.</a:t>
            </a:r>
            <a:endParaRPr lang="en-GB" sz="1600" dirty="0"/>
          </a:p>
          <a:p>
            <a:r>
              <a:rPr lang="en-GB" sz="1600" b="1" dirty="0"/>
              <a:t>Key Initiatives</a:t>
            </a:r>
          </a:p>
          <a:p>
            <a:pPr marL="914400" lvl="1" indent="-457200">
              <a:buFont typeface="+mj-lt"/>
              <a:buAutoNum type="arabicPeriod"/>
            </a:pPr>
            <a:r>
              <a:rPr lang="en-GB" sz="1400" dirty="0"/>
              <a:t> </a:t>
            </a:r>
            <a:r>
              <a:rPr lang="en-GB" sz="1400" b="1" dirty="0"/>
              <a:t>GMCA Violence Reduction Unit: (£3k) (RM/PB)</a:t>
            </a:r>
          </a:p>
          <a:p>
            <a:pPr marL="1371600" lvl="2" indent="-457200">
              <a:buFont typeface="+mj-lt"/>
              <a:buAutoNum type="arabicPeriod"/>
            </a:pPr>
            <a:r>
              <a:rPr lang="en-GB" sz="1200" dirty="0"/>
              <a:t>To help direct and identify key targets /schools for Knife Crime Reduction</a:t>
            </a:r>
          </a:p>
          <a:p>
            <a:pPr marL="1371600" lvl="2" indent="-457200">
              <a:buFont typeface="+mj-lt"/>
              <a:buAutoNum type="arabicPeriod"/>
            </a:pPr>
            <a:r>
              <a:rPr lang="en-GB" sz="1200" dirty="0"/>
              <a:t>To support with joint combined authority initiatives such as Operation SCEPTRE - 2X per year</a:t>
            </a:r>
          </a:p>
          <a:p>
            <a:pPr marL="1371600" lvl="2" indent="-457200">
              <a:buFont typeface="+mj-lt"/>
              <a:buAutoNum type="arabicPeriod"/>
            </a:pPr>
            <a:r>
              <a:rPr lang="en-GB" sz="1200" dirty="0"/>
              <a:t>To raise the profile of GMMA within GMCA via regular update on activities to secure continuation of funding </a:t>
            </a:r>
          </a:p>
          <a:p>
            <a:pPr marL="914400" lvl="1" indent="-457200">
              <a:buFont typeface="+mj-lt"/>
              <a:buAutoNum type="arabicPeriod"/>
            </a:pPr>
            <a:r>
              <a:rPr lang="en-GB" sz="1400" b="1" dirty="0"/>
              <a:t>Street Doctors (RM)</a:t>
            </a:r>
          </a:p>
          <a:p>
            <a:pPr marL="1371600" lvl="2" indent="-457200">
              <a:buFont typeface="+mj-lt"/>
              <a:buAutoNum type="arabicPeriod"/>
            </a:pPr>
            <a:r>
              <a:rPr lang="en-GB" sz="1200" dirty="0"/>
              <a:t>To identify two  new high schools for joint MIC KNIVES workshops with SD - funding dependant *</a:t>
            </a:r>
          </a:p>
          <a:p>
            <a:pPr marL="1371600" lvl="2" indent="-457200">
              <a:buFont typeface="+mj-lt"/>
              <a:buAutoNum type="arabicPeriod"/>
            </a:pPr>
            <a:r>
              <a:rPr lang="en-GB" sz="1200" dirty="0"/>
              <a:t>To incorporate the use of SD’s No Safe Place to Stab into our MIC KNIVES choices and consequences workshop materials</a:t>
            </a:r>
          </a:p>
          <a:p>
            <a:pPr marL="914400" lvl="1" indent="-457200">
              <a:buFont typeface="+mj-lt"/>
              <a:buAutoNum type="arabicPeriod"/>
            </a:pPr>
            <a:r>
              <a:rPr lang="en-GB" sz="1400" b="1" dirty="0"/>
              <a:t>Virtual Decisions (Virtual Reality workshops) (RM/KH)</a:t>
            </a:r>
          </a:p>
          <a:p>
            <a:pPr marL="1371600" lvl="2" indent="-457200">
              <a:buFont typeface="+mj-lt"/>
              <a:buAutoNum type="arabicPeriod"/>
            </a:pPr>
            <a:r>
              <a:rPr lang="en-GB" sz="1200" dirty="0"/>
              <a:t>To identify and fund delivery of Virtua Decisions VR programme for two new schools with knife related issues </a:t>
            </a:r>
          </a:p>
          <a:p>
            <a:pPr marL="914400" lvl="1" indent="-457200">
              <a:buFont typeface="+mj-lt"/>
              <a:buAutoNum type="arabicPeriod"/>
            </a:pPr>
            <a:r>
              <a:rPr lang="en-GB" sz="1400" b="1" dirty="0"/>
              <a:t>Other Benefactors and Sponsors </a:t>
            </a:r>
            <a:r>
              <a:rPr lang="en-GB" sz="1200" b="1" dirty="0"/>
              <a:t>(£3.5k) (PB)</a:t>
            </a:r>
            <a:endParaRPr lang="en-GB" sz="1400" b="1" dirty="0"/>
          </a:p>
          <a:p>
            <a:pPr marL="1371600" lvl="2" indent="-457200">
              <a:buFont typeface="+mj-lt"/>
              <a:buAutoNum type="arabicPeriod"/>
            </a:pPr>
            <a:r>
              <a:rPr lang="en-GB" sz="1200" dirty="0"/>
              <a:t>Beaverbrook’s (£500) Duchy of Lancaster (£2k), Federation of Chinese Associations (£200), GM High Sheriff Police Trust (£500). </a:t>
            </a:r>
          </a:p>
          <a:p>
            <a:pPr marL="1371600" lvl="2" indent="-457200">
              <a:buFont typeface="+mj-lt"/>
              <a:buAutoNum type="arabicPeriod"/>
            </a:pPr>
            <a:r>
              <a:rPr lang="en-GB" sz="1200" dirty="0"/>
              <a:t>Provide updates, delivery community workshops and invite sponsors to MIC events/Y6MTC</a:t>
            </a:r>
            <a:endParaRPr lang="en-GB" sz="1000" dirty="0"/>
          </a:p>
          <a:p>
            <a:r>
              <a:rPr lang="en-GB" sz="1600" b="1" dirty="0"/>
              <a:t>Income ~£6,500/ Costs £2,400</a:t>
            </a:r>
          </a:p>
          <a:p>
            <a:pPr lvl="1">
              <a:lnSpc>
                <a:spcPct val="100000"/>
              </a:lnSpc>
              <a:spcBef>
                <a:spcPts val="0"/>
              </a:spcBef>
            </a:pPr>
            <a:r>
              <a:rPr lang="en-GB" sz="1200" dirty="0"/>
              <a:t>Income form sponsorship anticipated 2026 = ~£6,500</a:t>
            </a:r>
          </a:p>
          <a:p>
            <a:pPr lvl="1">
              <a:lnSpc>
                <a:spcPct val="100000"/>
              </a:lnSpc>
              <a:spcBef>
                <a:spcPts val="0"/>
              </a:spcBef>
            </a:pPr>
            <a:r>
              <a:rPr lang="en-GB" sz="1200" dirty="0"/>
              <a:t>Costs : Partnership with Street Doctors for two workshops @ £300 per workshop = £600* TBD with GMCA VRU</a:t>
            </a:r>
          </a:p>
          <a:p>
            <a:pPr lvl="1">
              <a:lnSpc>
                <a:spcPct val="100000"/>
              </a:lnSpc>
              <a:spcBef>
                <a:spcPts val="0"/>
              </a:spcBef>
            </a:pPr>
            <a:r>
              <a:rPr lang="en-GB" sz="1200" dirty="0"/>
              <a:t>Cost: Virtual Decisions: Knives - Virtual Reality programme in two new GM schools £1200 x 2 = £2400**</a:t>
            </a:r>
          </a:p>
        </p:txBody>
      </p:sp>
    </p:spTree>
    <p:extLst>
      <p:ext uri="{BB962C8B-B14F-4D97-AF65-F5344CB8AC3E}">
        <p14:creationId xmlns:p14="http://schemas.microsoft.com/office/powerpoint/2010/main" val="3893464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018AA-4453-7E6D-0AA5-BE874DA8532D}"/>
              </a:ext>
            </a:extLst>
          </p:cNvPr>
          <p:cNvSpPr>
            <a:spLocks noGrp="1"/>
          </p:cNvSpPr>
          <p:nvPr>
            <p:ph type="title"/>
          </p:nvPr>
        </p:nvSpPr>
        <p:spPr/>
        <p:txBody>
          <a:bodyPr/>
          <a:lstStyle/>
          <a:p>
            <a:r>
              <a:rPr lang="en-GB" dirty="0"/>
              <a:t>Pillar 4 : Member Engagement &amp; Recruitment</a:t>
            </a:r>
          </a:p>
        </p:txBody>
      </p:sp>
      <p:sp>
        <p:nvSpPr>
          <p:cNvPr id="7" name="Content Placeholder 6">
            <a:extLst>
              <a:ext uri="{FF2B5EF4-FFF2-40B4-BE49-F238E27FC236}">
                <a16:creationId xmlns:a16="http://schemas.microsoft.com/office/drawing/2014/main" id="{FA1A314D-6201-BB99-C7CB-AD693219FBA8}"/>
              </a:ext>
            </a:extLst>
          </p:cNvPr>
          <p:cNvSpPr>
            <a:spLocks noGrp="1"/>
          </p:cNvSpPr>
          <p:nvPr>
            <p:ph sz="half" idx="1"/>
          </p:nvPr>
        </p:nvSpPr>
        <p:spPr>
          <a:xfrm>
            <a:off x="838200" y="1506647"/>
            <a:ext cx="10515600" cy="4631685"/>
          </a:xfrm>
          <a:solidFill>
            <a:schemeClr val="accent6">
              <a:lumMod val="20000"/>
              <a:lumOff val="80000"/>
            </a:schemeClr>
          </a:solidFill>
        </p:spPr>
        <p:txBody>
          <a:bodyPr>
            <a:normAutofit lnSpcReduction="10000"/>
          </a:bodyPr>
          <a:lstStyle/>
          <a:p>
            <a:pPr>
              <a:spcBef>
                <a:spcPts val="600"/>
              </a:spcBef>
            </a:pPr>
            <a:r>
              <a:rPr lang="en-GB" sz="1600" b="1" dirty="0"/>
              <a:t>Area Leads</a:t>
            </a:r>
            <a:r>
              <a:rPr lang="en-GB" sz="1600" dirty="0"/>
              <a:t>: </a:t>
            </a:r>
            <a:r>
              <a:rPr lang="en-GB" sz="1400" dirty="0"/>
              <a:t>Tara Bharadia (Young Mags)/ Shazia Book (BAME)/Ghulam Shahzad (Retired Members)</a:t>
            </a:r>
          </a:p>
          <a:p>
            <a:pPr lvl="1">
              <a:spcBef>
                <a:spcPts val="600"/>
              </a:spcBef>
            </a:pPr>
            <a:endParaRPr lang="en-GB" sz="800" dirty="0"/>
          </a:p>
          <a:p>
            <a:pPr>
              <a:spcBef>
                <a:spcPts val="600"/>
              </a:spcBef>
            </a:pPr>
            <a:r>
              <a:rPr lang="en-GB" sz="1600" b="1" dirty="0"/>
              <a:t>Overall Aim/Objectives</a:t>
            </a:r>
            <a:r>
              <a:rPr lang="en-GB" sz="1600" dirty="0"/>
              <a:t>:</a:t>
            </a:r>
          </a:p>
          <a:p>
            <a:pPr lvl="1">
              <a:spcBef>
                <a:spcPts val="600"/>
              </a:spcBef>
            </a:pPr>
            <a:r>
              <a:rPr lang="en-GB" sz="1400" dirty="0"/>
              <a:t>To provide inclusive events to existing MA members, to increase awareness and representation of different minority groups within the magistracy, nationally, locally and both in and out of MA membership </a:t>
            </a:r>
            <a:endParaRPr lang="en-GB" sz="1600" dirty="0"/>
          </a:p>
          <a:p>
            <a:pPr>
              <a:spcBef>
                <a:spcPts val="600"/>
              </a:spcBef>
            </a:pPr>
            <a:r>
              <a:rPr lang="en-GB" sz="1600" b="1" dirty="0"/>
              <a:t>Key Initiatives</a:t>
            </a:r>
          </a:p>
          <a:p>
            <a:pPr marL="914400" lvl="1" indent="-457200">
              <a:spcBef>
                <a:spcPts val="600"/>
              </a:spcBef>
              <a:buFont typeface="+mj-lt"/>
              <a:buAutoNum type="arabicPeriod"/>
            </a:pPr>
            <a:r>
              <a:rPr lang="en-GB" sz="1400" b="1" dirty="0"/>
              <a:t>BAME</a:t>
            </a:r>
            <a:r>
              <a:rPr lang="en-GB" sz="1400" dirty="0"/>
              <a:t> (SB) - </a:t>
            </a:r>
            <a:r>
              <a:rPr lang="en-GB" sz="1400" b="1" dirty="0"/>
              <a:t>External Relations </a:t>
            </a:r>
            <a:r>
              <a:rPr lang="en-GB" sz="1400" dirty="0"/>
              <a:t>– continue with media promotion via print, social media, local and national radio | Engage with and offer talks to local Places of Worship, and local businesses (</a:t>
            </a:r>
            <a:r>
              <a:rPr lang="en-GB" sz="1400" b="1" dirty="0"/>
              <a:t>SB</a:t>
            </a:r>
            <a:r>
              <a:rPr lang="en-GB" sz="1400" dirty="0"/>
              <a:t>)</a:t>
            </a:r>
          </a:p>
          <a:p>
            <a:pPr marL="914400" lvl="1" indent="-457200">
              <a:spcBef>
                <a:spcPts val="600"/>
              </a:spcBef>
              <a:buFont typeface="+mj-lt"/>
              <a:buAutoNum type="arabicPeriod"/>
            </a:pPr>
            <a:r>
              <a:rPr lang="en-GB" sz="1400" b="1" dirty="0"/>
              <a:t>BAME</a:t>
            </a:r>
            <a:r>
              <a:rPr lang="en-GB" sz="1400" dirty="0"/>
              <a:t>: (SB) - </a:t>
            </a:r>
            <a:r>
              <a:rPr lang="en-GB" sz="1400" b="1" dirty="0"/>
              <a:t>Internal Relations:  </a:t>
            </a:r>
            <a:r>
              <a:rPr lang="en-GB" sz="1400" dirty="0"/>
              <a:t>BAME specific communications for sitting and retired magistrates – list from PF | Introduce Buddy System for new BAME recruits | Publish point of contact in Branch Newsletter for BAME magistrates (SB) to encourage and support application for leadership positions within the magistracy (</a:t>
            </a:r>
            <a:r>
              <a:rPr lang="en-GB" sz="1400" b="1" dirty="0"/>
              <a:t>SB</a:t>
            </a:r>
            <a:r>
              <a:rPr lang="en-GB" sz="1400" dirty="0"/>
              <a:t>)</a:t>
            </a:r>
            <a:endParaRPr lang="en-GB" sz="1000" dirty="0"/>
          </a:p>
          <a:p>
            <a:pPr marL="914400" lvl="1" indent="-457200">
              <a:spcBef>
                <a:spcPts val="600"/>
              </a:spcBef>
              <a:buFont typeface="+mj-lt"/>
              <a:buAutoNum type="arabicPeriod"/>
            </a:pPr>
            <a:r>
              <a:rPr lang="en-GB" sz="1400" b="1" dirty="0"/>
              <a:t>Young Mags </a:t>
            </a:r>
            <a:r>
              <a:rPr lang="en-GB" sz="1400" dirty="0"/>
              <a:t>(TB) - ensure MA </a:t>
            </a:r>
            <a:r>
              <a:rPr lang="en-GB" sz="1400" b="1" dirty="0"/>
              <a:t>events</a:t>
            </a:r>
            <a:r>
              <a:rPr lang="en-GB" sz="1400" dirty="0"/>
              <a:t> are accessible to hours of young mags | Assist NS with updating </a:t>
            </a:r>
            <a:r>
              <a:rPr lang="en-GB" sz="1400" b="1" dirty="0"/>
              <a:t>website</a:t>
            </a:r>
            <a:r>
              <a:rPr lang="en-GB" sz="1400" dirty="0"/>
              <a:t>, creating a Young Mags area | Develop a GMMA  </a:t>
            </a:r>
            <a:r>
              <a:rPr lang="en-GB" sz="1400" b="1" dirty="0"/>
              <a:t>Instagram</a:t>
            </a:r>
            <a:r>
              <a:rPr lang="en-GB" sz="1400" dirty="0"/>
              <a:t> social media page | Develop an </a:t>
            </a:r>
            <a:r>
              <a:rPr lang="en-GB" sz="1400" b="1" dirty="0"/>
              <a:t>info sheet (PDF) </a:t>
            </a:r>
            <a:r>
              <a:rPr lang="en-GB" sz="1400" dirty="0"/>
              <a:t>for new magistrates to demystify terms, acronyms and processes for GMMA web site | Draft a </a:t>
            </a:r>
            <a:r>
              <a:rPr lang="en-GB" sz="1400" b="1" dirty="0"/>
              <a:t>document with screen shots </a:t>
            </a:r>
            <a:r>
              <a:rPr lang="en-GB" sz="1400" dirty="0"/>
              <a:t>instructions</a:t>
            </a:r>
            <a:r>
              <a:rPr lang="en-GB" sz="1400" b="1" dirty="0"/>
              <a:t> </a:t>
            </a:r>
            <a:r>
              <a:rPr lang="en-GB" sz="1400" dirty="0"/>
              <a:t>to help members update their profile on MA website and provide to PF for circulation to members</a:t>
            </a:r>
          </a:p>
          <a:p>
            <a:pPr marL="914400" lvl="1" indent="-457200">
              <a:spcBef>
                <a:spcPts val="600"/>
              </a:spcBef>
              <a:buFont typeface="+mj-lt"/>
              <a:buAutoNum type="arabicPeriod"/>
            </a:pPr>
            <a:r>
              <a:rPr lang="en-GB" sz="1400" b="1" dirty="0"/>
              <a:t>Retired Mags </a:t>
            </a:r>
            <a:r>
              <a:rPr lang="en-GB" sz="1400" dirty="0"/>
              <a:t>(GS) – set up a Coffee Morning social event (+/- speaker)  for retired members – obtain list from </a:t>
            </a:r>
            <a:r>
              <a:rPr lang="en-GB" sz="1400" b="1" dirty="0"/>
              <a:t>PF</a:t>
            </a:r>
          </a:p>
          <a:p>
            <a:pPr marL="914400" lvl="1" indent="-457200">
              <a:spcBef>
                <a:spcPts val="600"/>
              </a:spcBef>
              <a:buFont typeface="+mj-lt"/>
              <a:buAutoNum type="arabicPeriod"/>
            </a:pPr>
            <a:r>
              <a:rPr lang="en-GB" sz="1400" b="1" dirty="0"/>
              <a:t>LBGTQ+</a:t>
            </a:r>
            <a:r>
              <a:rPr lang="en-GB" sz="1400" dirty="0"/>
              <a:t> (PB) – Consider if worth participating in any Pride Events PB / write LBGTQ+ article for Branch Newsletter (</a:t>
            </a:r>
            <a:r>
              <a:rPr lang="en-GB" sz="1400" b="1" dirty="0"/>
              <a:t>TB</a:t>
            </a:r>
            <a:r>
              <a:rPr lang="en-GB" sz="1400" dirty="0"/>
              <a:t>)</a:t>
            </a:r>
          </a:p>
          <a:p>
            <a:pPr marL="1371600" lvl="2" indent="-457200">
              <a:spcBef>
                <a:spcPts val="600"/>
              </a:spcBef>
              <a:buFont typeface="+mj-lt"/>
              <a:buAutoNum type="arabicPeriod"/>
            </a:pPr>
            <a:endParaRPr lang="en-GB" sz="1000" dirty="0"/>
          </a:p>
          <a:p>
            <a:pPr>
              <a:spcBef>
                <a:spcPts val="600"/>
              </a:spcBef>
            </a:pPr>
            <a:r>
              <a:rPr lang="en-GB" sz="1800" b="1" dirty="0"/>
              <a:t>Finance/Resources needed</a:t>
            </a:r>
            <a:endParaRPr lang="en-GB" sz="1400" dirty="0"/>
          </a:p>
          <a:p>
            <a:pPr lvl="1">
              <a:spcBef>
                <a:spcPts val="600"/>
              </a:spcBef>
            </a:pPr>
            <a:r>
              <a:rPr lang="en-GB" sz="1400" dirty="0"/>
              <a:t>  Retired Members coffee morning £200</a:t>
            </a:r>
          </a:p>
          <a:p>
            <a:pPr marL="914400" lvl="1" indent="-457200">
              <a:spcBef>
                <a:spcPts val="600"/>
              </a:spcBef>
              <a:buFont typeface="+mj-lt"/>
              <a:buAutoNum type="arabicPeriod"/>
            </a:pPr>
            <a:endParaRPr lang="en-GB" sz="1400" dirty="0"/>
          </a:p>
        </p:txBody>
      </p:sp>
    </p:spTree>
    <p:extLst>
      <p:ext uri="{BB962C8B-B14F-4D97-AF65-F5344CB8AC3E}">
        <p14:creationId xmlns:p14="http://schemas.microsoft.com/office/powerpoint/2010/main" val="2997167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728F0-E780-B9D6-D56F-D56CA1DA86C4}"/>
            </a:ext>
          </a:extLst>
        </p:cNvPr>
        <p:cNvGrpSpPr/>
        <p:nvPr/>
      </p:nvGrpSpPr>
      <p:grpSpPr>
        <a:xfrm>
          <a:off x="0" y="0"/>
          <a:ext cx="0" cy="0"/>
          <a:chOff x="0" y="0"/>
          <a:chExt cx="0" cy="0"/>
        </a:xfrm>
      </p:grpSpPr>
      <p:sp>
        <p:nvSpPr>
          <p:cNvPr id="8" name="Subtitle 3">
            <a:extLst>
              <a:ext uri="{FF2B5EF4-FFF2-40B4-BE49-F238E27FC236}">
                <a16:creationId xmlns:a16="http://schemas.microsoft.com/office/drawing/2014/main" id="{9FF4F0F8-F80A-50BF-DD27-5798F62140B9}"/>
              </a:ext>
            </a:extLst>
          </p:cNvPr>
          <p:cNvSpPr>
            <a:spLocks noGrp="1"/>
          </p:cNvSpPr>
          <p:nvPr>
            <p:ph type="subTitle" idx="1"/>
          </p:nvPr>
        </p:nvSpPr>
        <p:spPr>
          <a:xfrm>
            <a:off x="2480246" y="4235495"/>
            <a:ext cx="7315108" cy="1616353"/>
          </a:xfrm>
        </p:spPr>
        <p:txBody>
          <a:bodyPr>
            <a:normAutofit/>
          </a:bodyPr>
          <a:lstStyle/>
          <a:p>
            <a:r>
              <a:rPr lang="en-GB" sz="2800" dirty="0"/>
              <a:t>Annual Planning Meeting 2026</a:t>
            </a:r>
          </a:p>
          <a:p>
            <a:endParaRPr lang="en-GB" dirty="0"/>
          </a:p>
          <a:p>
            <a:r>
              <a:rPr lang="en-GB" dirty="0"/>
              <a:t>16 February 2026</a:t>
            </a:r>
          </a:p>
        </p:txBody>
      </p:sp>
      <p:sp>
        <p:nvSpPr>
          <p:cNvPr id="3" name="Title 2">
            <a:extLst>
              <a:ext uri="{FF2B5EF4-FFF2-40B4-BE49-F238E27FC236}">
                <a16:creationId xmlns:a16="http://schemas.microsoft.com/office/drawing/2014/main" id="{E0E6A932-088B-B880-3AEF-9BC9734FAC70}"/>
              </a:ext>
            </a:extLst>
          </p:cNvPr>
          <p:cNvSpPr>
            <a:spLocks noGrp="1"/>
          </p:cNvSpPr>
          <p:nvPr>
            <p:ph type="ctrTitle"/>
          </p:nvPr>
        </p:nvSpPr>
        <p:spPr/>
        <p:txBody>
          <a:bodyPr/>
          <a:lstStyle/>
          <a:p>
            <a:endParaRPr lang="en-GB" dirty="0"/>
          </a:p>
        </p:txBody>
      </p:sp>
    </p:spTree>
    <p:extLst>
      <p:ext uri="{BB962C8B-B14F-4D97-AF65-F5344CB8AC3E}">
        <p14:creationId xmlns:p14="http://schemas.microsoft.com/office/powerpoint/2010/main" val="3761689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M MIC New PPT template June 2024" id="{088D68B1-E670-456E-8B34-E84244E43186}" vid="{24D42D96-31EB-475C-9B59-B74A1FE916E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7994</TotalTime>
  <Words>2046</Words>
  <Application>Microsoft Office PowerPoint</Application>
  <PresentationFormat>Widescreen</PresentationFormat>
  <Paragraphs>166</Paragraphs>
  <Slides>9</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Arial</vt:lpstr>
      <vt:lpstr>Calibri</vt:lpstr>
      <vt:lpstr>Office Theme</vt:lpstr>
      <vt:lpstr>GMMA Strategic Plan 2026</vt:lpstr>
      <vt:lpstr>Greater Manchester Branch Executive Officers</vt:lpstr>
      <vt:lpstr>GMMA Overall Purpose (Mission)</vt:lpstr>
      <vt:lpstr>GMMA Strategic Plan Framework 2026-27 </vt:lpstr>
      <vt:lpstr>Strategic Area 1: MIC and Community Outreach</vt:lpstr>
      <vt:lpstr>Strategic Area 2: Training &amp; Contextual Visits</vt:lpstr>
      <vt:lpstr>Strategic Area 3: Partners and Sponsorship</vt:lpstr>
      <vt:lpstr>Pillar 4 : Member Engagement &amp; Recruitment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GM-MIC Update Report</dc:title>
  <dc:creator>Rachel Medcalf</dc:creator>
  <cp:lastModifiedBy>Rachel Medcalf</cp:lastModifiedBy>
  <cp:revision>18</cp:revision>
  <cp:lastPrinted>2025-07-25T17:44:03Z</cp:lastPrinted>
  <dcterms:created xsi:type="dcterms:W3CDTF">2024-07-20T13:57:31Z</dcterms:created>
  <dcterms:modified xsi:type="dcterms:W3CDTF">2026-07-29T15:39:16Z</dcterms:modified>
</cp:coreProperties>
</file>