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90" r:id="rId30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1434" y="1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50876"/>
            <a:ext cx="152399" cy="6707121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52400" y="70763"/>
            <a:ext cx="8800377" cy="14568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9740" y="461263"/>
            <a:ext cx="8224519" cy="11836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21207" y="1734438"/>
            <a:ext cx="7701584" cy="3293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9.jpg"/><Relationship Id="rId7" Type="http://schemas.openxmlformats.org/officeDocument/2006/relationships/image" Target="../media/image13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jpg"/><Relationship Id="rId5" Type="http://schemas.openxmlformats.org/officeDocument/2006/relationships/image" Target="../media/image11.jpg"/><Relationship Id="rId4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98779" y="948893"/>
            <a:ext cx="6141085" cy="1671955"/>
          </a:xfrm>
          <a:prstGeom prst="rect">
            <a:avLst/>
          </a:prstGeom>
        </p:spPr>
        <p:txBody>
          <a:bodyPr vert="horz" wrap="square" lIns="0" tIns="103505" rIns="0" bIns="0" rtlCol="0">
            <a:spAutoFit/>
          </a:bodyPr>
          <a:lstStyle/>
          <a:p>
            <a:pPr marL="12700" marR="5080">
              <a:lnSpc>
                <a:spcPct val="85000"/>
              </a:lnSpc>
              <a:spcBef>
                <a:spcPts val="815"/>
              </a:spcBef>
            </a:pPr>
            <a:r>
              <a:rPr spc="-60" dirty="0"/>
              <a:t>SAU’s </a:t>
            </a:r>
            <a:r>
              <a:rPr spc="-70" dirty="0"/>
              <a:t>Title </a:t>
            </a:r>
            <a:r>
              <a:rPr spc="-25" dirty="0"/>
              <a:t>IX </a:t>
            </a:r>
            <a:r>
              <a:rPr spc="-40" dirty="0"/>
              <a:t>and </a:t>
            </a:r>
            <a:r>
              <a:rPr spc="-45" dirty="0"/>
              <a:t>Sexual  </a:t>
            </a:r>
            <a:r>
              <a:rPr spc="-50" dirty="0"/>
              <a:t>Harassment </a:t>
            </a:r>
            <a:r>
              <a:rPr spc="-40" dirty="0"/>
              <a:t>and</a:t>
            </a:r>
            <a:r>
              <a:rPr spc="-180" dirty="0"/>
              <a:t> </a:t>
            </a:r>
            <a:r>
              <a:rPr spc="-55" dirty="0"/>
              <a:t>Workplace  Violence </a:t>
            </a:r>
            <a:r>
              <a:rPr spc="-45" dirty="0"/>
              <a:t>Policy</a:t>
            </a:r>
            <a:r>
              <a:rPr spc="-180" dirty="0"/>
              <a:t> </a:t>
            </a:r>
            <a:r>
              <a:rPr spc="-45" dirty="0"/>
              <a:t>Update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8683" y="5204917"/>
            <a:ext cx="8156575" cy="7958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270" algn="ctr">
              <a:lnSpc>
                <a:spcPts val="2875"/>
              </a:lnSpc>
              <a:spcBef>
                <a:spcPts val="100"/>
              </a:spcBef>
            </a:pPr>
            <a:r>
              <a:rPr sz="2400" i="1" spc="-25" dirty="0">
                <a:latin typeface="Times New Roman"/>
                <a:cs typeface="Times New Roman"/>
              </a:rPr>
              <a:t>From </a:t>
            </a:r>
            <a:r>
              <a:rPr sz="2400" i="1" dirty="0">
                <a:latin typeface="Times New Roman"/>
                <a:cs typeface="Times New Roman"/>
              </a:rPr>
              <a:t>the Office of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the</a:t>
            </a:r>
            <a:endParaRPr sz="2400" dirty="0">
              <a:latin typeface="Times New Roman"/>
              <a:cs typeface="Times New Roman"/>
            </a:endParaRPr>
          </a:p>
          <a:p>
            <a:pPr algn="ctr">
              <a:lnSpc>
                <a:spcPts val="3354"/>
              </a:lnSpc>
            </a:pPr>
            <a:r>
              <a:rPr sz="2800" b="1" i="1" spc="-45" dirty="0">
                <a:latin typeface="Times New Roman"/>
                <a:cs typeface="Times New Roman"/>
              </a:rPr>
              <a:t>Vice </a:t>
            </a:r>
            <a:r>
              <a:rPr sz="2800" b="1" i="1" spc="-5" dirty="0">
                <a:latin typeface="Times New Roman"/>
                <a:cs typeface="Times New Roman"/>
              </a:rPr>
              <a:t>President </a:t>
            </a:r>
            <a:r>
              <a:rPr sz="2800" b="1" i="1" dirty="0">
                <a:latin typeface="Times New Roman"/>
                <a:cs typeface="Times New Roman"/>
              </a:rPr>
              <a:t>for Administration </a:t>
            </a:r>
            <a:r>
              <a:rPr sz="2800" b="1" i="1" spc="-5" dirty="0">
                <a:latin typeface="Times New Roman"/>
                <a:cs typeface="Times New Roman"/>
              </a:rPr>
              <a:t>and General</a:t>
            </a:r>
            <a:r>
              <a:rPr sz="2800" b="1" i="1" spc="-50" dirty="0">
                <a:latin typeface="Times New Roman"/>
                <a:cs typeface="Times New Roman"/>
              </a:rPr>
              <a:t> </a:t>
            </a:r>
            <a:r>
              <a:rPr sz="2800" b="1" i="1" dirty="0">
                <a:latin typeface="Times New Roman"/>
                <a:cs typeface="Times New Roman"/>
              </a:rPr>
              <a:t>Counsel</a:t>
            </a:r>
            <a:endParaRPr sz="28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637019" y="507491"/>
            <a:ext cx="2177796" cy="444550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407034"/>
            <a:ext cx="701929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90" dirty="0"/>
              <a:t>Types </a:t>
            </a:r>
            <a:r>
              <a:rPr sz="4400" spc="-25" dirty="0"/>
              <a:t>of </a:t>
            </a:r>
            <a:r>
              <a:rPr sz="4400" spc="-40" dirty="0"/>
              <a:t>Sexual</a:t>
            </a:r>
            <a:r>
              <a:rPr sz="4400" spc="-254" dirty="0"/>
              <a:t> </a:t>
            </a:r>
            <a:r>
              <a:rPr sz="4400" spc="-45" dirty="0"/>
              <a:t>Harassment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581659" y="1256741"/>
            <a:ext cx="7200900" cy="4958080"/>
          </a:xfrm>
          <a:prstGeom prst="rect">
            <a:avLst/>
          </a:prstGeom>
        </p:spPr>
        <p:txBody>
          <a:bodyPr vert="horz" wrap="square" lIns="0" tIns="79375" rIns="0" bIns="0" rtlCol="0">
            <a:spAutoFit/>
          </a:bodyPr>
          <a:lstStyle/>
          <a:p>
            <a:pPr marL="195580" marR="51435" indent="-182880">
              <a:lnSpc>
                <a:spcPct val="80000"/>
              </a:lnSpc>
              <a:spcBef>
                <a:spcPts val="625"/>
              </a:spcBef>
              <a:buClr>
                <a:srgbClr val="FFC908"/>
              </a:buClr>
              <a:buFont typeface="Wingdings 2"/>
              <a:buChar char=""/>
              <a:tabLst>
                <a:tab pos="195580" algn="l"/>
                <a:tab pos="1344930" algn="l"/>
                <a:tab pos="2060575" algn="l"/>
              </a:tabLst>
            </a:pPr>
            <a:r>
              <a:rPr sz="2200" i="1" spc="-5" dirty="0">
                <a:latin typeface="Arial"/>
                <a:cs typeface="Arial"/>
              </a:rPr>
              <a:t>Quid</a:t>
            </a:r>
            <a:r>
              <a:rPr sz="2200" i="1" spc="30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Pro</a:t>
            </a:r>
            <a:r>
              <a:rPr sz="2200" i="1" spc="10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Quo	Means </a:t>
            </a:r>
            <a:r>
              <a:rPr sz="2200" spc="-5" dirty="0">
                <a:latin typeface="Arial"/>
                <a:cs typeface="Arial"/>
              </a:rPr>
              <a:t>“this for </a:t>
            </a:r>
            <a:r>
              <a:rPr sz="2200" dirty="0">
                <a:latin typeface="Arial"/>
                <a:cs typeface="Arial"/>
              </a:rPr>
              <a:t>that” </a:t>
            </a:r>
            <a:r>
              <a:rPr sz="2200" spc="-5" dirty="0">
                <a:latin typeface="Arial"/>
                <a:cs typeface="Arial"/>
              </a:rPr>
              <a:t>Consists of an  express or implied request </a:t>
            </a:r>
            <a:r>
              <a:rPr sz="2200" dirty="0">
                <a:latin typeface="Arial"/>
                <a:cs typeface="Arial"/>
              </a:rPr>
              <a:t>or </a:t>
            </a:r>
            <a:r>
              <a:rPr sz="2200" spc="-5" dirty="0">
                <a:latin typeface="Arial"/>
                <a:cs typeface="Arial"/>
              </a:rPr>
              <a:t>demand for sexual favors  made by a person with authority over the employee or  student </a:t>
            </a:r>
            <a:r>
              <a:rPr sz="2200" dirty="0">
                <a:latin typeface="Arial"/>
                <a:cs typeface="Arial"/>
              </a:rPr>
              <a:t>in </a:t>
            </a:r>
            <a:r>
              <a:rPr sz="2200" spc="-5" dirty="0">
                <a:latin typeface="Arial"/>
                <a:cs typeface="Arial"/>
              </a:rPr>
              <a:t>exchange for keeping or advancing </a:t>
            </a:r>
            <a:r>
              <a:rPr sz="2200" dirty="0">
                <a:latin typeface="Arial"/>
                <a:cs typeface="Arial"/>
              </a:rPr>
              <a:t>in </a:t>
            </a:r>
            <a:r>
              <a:rPr sz="2200" spc="-5" dirty="0">
                <a:latin typeface="Arial"/>
                <a:cs typeface="Arial"/>
              </a:rPr>
              <a:t>a job or  receiving a certain grade or position, or some other  benefit	One </a:t>
            </a:r>
            <a:r>
              <a:rPr sz="2200" dirty="0">
                <a:latin typeface="Arial"/>
                <a:cs typeface="Arial"/>
              </a:rPr>
              <a:t>instance </a:t>
            </a:r>
            <a:r>
              <a:rPr sz="2200" spc="-5" dirty="0">
                <a:latin typeface="Arial"/>
                <a:cs typeface="Arial"/>
              </a:rPr>
              <a:t>is a</a:t>
            </a:r>
            <a:r>
              <a:rPr sz="2200" spc="2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violation</a:t>
            </a:r>
            <a:endParaRPr sz="2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FFC908"/>
              </a:buClr>
              <a:buFont typeface="Wingdings 2"/>
              <a:buChar char=""/>
            </a:pPr>
            <a:endParaRPr sz="2850">
              <a:latin typeface="Arial"/>
              <a:cs typeface="Arial"/>
            </a:endParaRPr>
          </a:p>
          <a:p>
            <a:pPr marL="195580" marR="34925" indent="-182880">
              <a:lnSpc>
                <a:spcPct val="80000"/>
              </a:lnSpc>
              <a:buClr>
                <a:srgbClr val="FFC908"/>
              </a:buClr>
              <a:buFont typeface="Wingdings 2"/>
              <a:buChar char=""/>
              <a:tabLst>
                <a:tab pos="195580" algn="l"/>
                <a:tab pos="2853690" algn="l"/>
              </a:tabLst>
            </a:pPr>
            <a:r>
              <a:rPr sz="2200" i="1" spc="-5" dirty="0">
                <a:latin typeface="Arial"/>
                <a:cs typeface="Arial"/>
              </a:rPr>
              <a:t>Hostile</a:t>
            </a:r>
            <a:r>
              <a:rPr sz="2200" i="1" spc="5" dirty="0">
                <a:latin typeface="Arial"/>
                <a:cs typeface="Arial"/>
              </a:rPr>
              <a:t> </a:t>
            </a:r>
            <a:r>
              <a:rPr sz="2200" i="1" spc="-5" dirty="0">
                <a:latin typeface="Arial"/>
                <a:cs typeface="Arial"/>
              </a:rPr>
              <a:t>Environment	</a:t>
            </a:r>
            <a:r>
              <a:rPr sz="2200" spc="-5" dirty="0">
                <a:latin typeface="Arial"/>
                <a:cs typeface="Arial"/>
              </a:rPr>
              <a:t>When severe or pervasive conduct  of a sexual nature creates a working or academic  environment that is intimidating, hostile or offensive to  another</a:t>
            </a:r>
            <a:r>
              <a:rPr sz="2200" spc="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person</a:t>
            </a:r>
            <a:endParaRPr sz="2200">
              <a:latin typeface="Arial"/>
              <a:cs typeface="Arial"/>
            </a:endParaRPr>
          </a:p>
          <a:p>
            <a:pPr marL="195580" marR="5080" indent="-182880">
              <a:lnSpc>
                <a:spcPts val="2110"/>
              </a:lnSpc>
              <a:spcBef>
                <a:spcPts val="585"/>
              </a:spcBef>
              <a:buClr>
                <a:srgbClr val="FFC908"/>
              </a:buClr>
              <a:buFont typeface="Wingdings 2"/>
              <a:buChar char=""/>
              <a:tabLst>
                <a:tab pos="195580" algn="l"/>
              </a:tabLst>
            </a:pPr>
            <a:r>
              <a:rPr sz="2200" spc="-5" dirty="0">
                <a:latin typeface="Arial"/>
                <a:cs typeface="Arial"/>
              </a:rPr>
              <a:t>Objective standard: a reasonable person </a:t>
            </a:r>
            <a:r>
              <a:rPr sz="2200" dirty="0">
                <a:latin typeface="Arial"/>
                <a:cs typeface="Arial"/>
              </a:rPr>
              <a:t>in </a:t>
            </a:r>
            <a:r>
              <a:rPr sz="2200" spc="-5" dirty="0">
                <a:latin typeface="Arial"/>
                <a:cs typeface="Arial"/>
              </a:rPr>
              <a:t>your position  would consider the conduct severe or</a:t>
            </a:r>
            <a:r>
              <a:rPr sz="2200" spc="45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pervasive</a:t>
            </a:r>
            <a:endParaRPr sz="2200">
              <a:latin typeface="Arial"/>
              <a:cs typeface="Arial"/>
            </a:endParaRPr>
          </a:p>
          <a:p>
            <a:pPr marL="195580" marR="57785" indent="-182880">
              <a:lnSpc>
                <a:spcPct val="80000"/>
              </a:lnSpc>
              <a:spcBef>
                <a:spcPts val="620"/>
              </a:spcBef>
              <a:buClr>
                <a:srgbClr val="FFC908"/>
              </a:buClr>
              <a:buFont typeface="Wingdings 2"/>
              <a:buChar char=""/>
              <a:tabLst>
                <a:tab pos="195580" algn="l"/>
              </a:tabLst>
            </a:pPr>
            <a:r>
              <a:rPr sz="2200" spc="-5" dirty="0">
                <a:latin typeface="Arial"/>
                <a:cs typeface="Arial"/>
              </a:rPr>
              <a:t>Subjective standard; the member of the campus  community must have actually found the conduct  sufficiently severe or pervasive to interfere with the work  or education</a:t>
            </a:r>
            <a:r>
              <a:rPr sz="2200" dirty="0">
                <a:latin typeface="Arial"/>
                <a:cs typeface="Arial"/>
              </a:rPr>
              <a:t> </a:t>
            </a:r>
            <a:r>
              <a:rPr sz="2200" spc="-5" dirty="0">
                <a:latin typeface="Arial"/>
                <a:cs typeface="Arial"/>
              </a:rPr>
              <a:t>experience</a:t>
            </a:r>
            <a:endParaRPr sz="2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658100" y="5410200"/>
            <a:ext cx="1115568" cy="9296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0" y="6096000"/>
            <a:ext cx="609600" cy="609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517652"/>
            <a:ext cx="6284595" cy="106807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3600" spc="-45" dirty="0"/>
              <a:t>Examples </a:t>
            </a:r>
            <a:r>
              <a:rPr sz="3600" spc="-25" dirty="0"/>
              <a:t>of </a:t>
            </a:r>
            <a:r>
              <a:rPr sz="3600" spc="-45" dirty="0"/>
              <a:t>Severe and/or  </a:t>
            </a:r>
            <a:r>
              <a:rPr sz="3600" spc="-50" dirty="0"/>
              <a:t>Pervasive </a:t>
            </a:r>
            <a:r>
              <a:rPr sz="3600" spc="-45" dirty="0"/>
              <a:t>Harassment</a:t>
            </a:r>
            <a:r>
              <a:rPr sz="3600" spc="-260" dirty="0"/>
              <a:t> </a:t>
            </a:r>
            <a:r>
              <a:rPr sz="3600" spc="-45" dirty="0"/>
              <a:t>Conduct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025448" y="1836546"/>
            <a:ext cx="5937250" cy="4679315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95580" marR="5080" indent="-182880">
              <a:lnSpc>
                <a:spcPts val="2740"/>
              </a:lnSpc>
              <a:spcBef>
                <a:spcPts val="305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dirty="0">
                <a:latin typeface="Arial"/>
                <a:cs typeface="Arial"/>
              </a:rPr>
              <a:t>Being the </a:t>
            </a:r>
            <a:r>
              <a:rPr sz="2400" spc="5" dirty="0">
                <a:latin typeface="Arial"/>
                <a:cs typeface="Arial"/>
              </a:rPr>
              <a:t>target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5" dirty="0">
                <a:latin typeface="Arial"/>
                <a:cs typeface="Arial"/>
              </a:rPr>
              <a:t>sexually-charged jokes 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5" dirty="0">
                <a:latin typeface="Arial"/>
                <a:cs typeface="Arial"/>
              </a:rPr>
              <a:t> pranks</a:t>
            </a:r>
            <a:endParaRPr sz="2400">
              <a:latin typeface="Arial"/>
              <a:cs typeface="Arial"/>
            </a:endParaRPr>
          </a:p>
          <a:p>
            <a:pPr marL="195580" marR="182880" indent="-182880">
              <a:lnSpc>
                <a:spcPct val="95000"/>
              </a:lnSpc>
              <a:spcBef>
                <a:spcPts val="1525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spc="-30" dirty="0">
                <a:latin typeface="Arial"/>
                <a:cs typeface="Arial"/>
              </a:rPr>
              <a:t>Touching, </a:t>
            </a:r>
            <a:r>
              <a:rPr sz="2400" dirty="0">
                <a:latin typeface="Arial"/>
                <a:cs typeface="Arial"/>
              </a:rPr>
              <a:t>patting, pinching, </a:t>
            </a:r>
            <a:r>
              <a:rPr sz="2400" spc="5" dirty="0">
                <a:latin typeface="Arial"/>
                <a:cs typeface="Arial"/>
              </a:rPr>
              <a:t>stroking,  </a:t>
            </a:r>
            <a:r>
              <a:rPr sz="2400" dirty="0">
                <a:latin typeface="Arial"/>
                <a:cs typeface="Arial"/>
              </a:rPr>
              <a:t>squeezing, tickling, or brushing against </a:t>
            </a:r>
            <a:r>
              <a:rPr sz="2400" spc="-5" dirty="0">
                <a:latin typeface="Arial"/>
                <a:cs typeface="Arial"/>
              </a:rPr>
              <a:t>a  </a:t>
            </a:r>
            <a:r>
              <a:rPr sz="2400" dirty="0">
                <a:latin typeface="Arial"/>
                <a:cs typeface="Arial"/>
              </a:rPr>
              <a:t>person</a:t>
            </a:r>
            <a:endParaRPr sz="2400">
              <a:latin typeface="Arial"/>
              <a:cs typeface="Arial"/>
            </a:endParaRPr>
          </a:p>
          <a:p>
            <a:pPr marL="195580" indent="-182880">
              <a:lnSpc>
                <a:spcPct val="100000"/>
              </a:lnSpc>
              <a:spcBef>
                <a:spcPts val="1455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dirty="0">
                <a:latin typeface="Arial"/>
                <a:cs typeface="Arial"/>
              </a:rPr>
              <a:t>Being whistled</a:t>
            </a:r>
            <a:r>
              <a:rPr sz="2400" spc="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at</a:t>
            </a:r>
            <a:endParaRPr sz="2400">
              <a:latin typeface="Arial"/>
              <a:cs typeface="Arial"/>
            </a:endParaRPr>
          </a:p>
          <a:p>
            <a:pPr marL="195580" marR="321310" indent="-182880">
              <a:lnSpc>
                <a:spcPct val="95000"/>
              </a:lnSpc>
              <a:spcBef>
                <a:spcPts val="1610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dirty="0">
                <a:latin typeface="Arial"/>
                <a:cs typeface="Arial"/>
              </a:rPr>
              <a:t>Sexually suggestive sounds or gestures  </a:t>
            </a:r>
            <a:r>
              <a:rPr sz="2400" spc="5" dirty="0">
                <a:latin typeface="Arial"/>
                <a:cs typeface="Arial"/>
              </a:rPr>
              <a:t>(i.e., </a:t>
            </a:r>
            <a:r>
              <a:rPr sz="2400" dirty="0">
                <a:latin typeface="Arial"/>
                <a:cs typeface="Arial"/>
              </a:rPr>
              <a:t>sucking noises, winking or pelvic  </a:t>
            </a:r>
            <a:r>
              <a:rPr sz="2400" spc="5" dirty="0">
                <a:latin typeface="Arial"/>
                <a:cs typeface="Arial"/>
              </a:rPr>
              <a:t>thrusts)</a:t>
            </a:r>
            <a:endParaRPr sz="2400">
              <a:latin typeface="Arial"/>
              <a:cs typeface="Arial"/>
            </a:endParaRPr>
          </a:p>
          <a:p>
            <a:pPr marL="195580" marR="201295" indent="-182880">
              <a:lnSpc>
                <a:spcPts val="2740"/>
              </a:lnSpc>
              <a:spcBef>
                <a:spcPts val="1660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dirty="0">
                <a:latin typeface="Arial"/>
                <a:cs typeface="Arial"/>
              </a:rPr>
              <a:t>E-mails, </a:t>
            </a:r>
            <a:r>
              <a:rPr sz="2400" spc="5" dirty="0">
                <a:latin typeface="Arial"/>
                <a:cs typeface="Arial"/>
              </a:rPr>
              <a:t>letters, notes, </a:t>
            </a:r>
            <a:r>
              <a:rPr sz="2400" dirty="0">
                <a:latin typeface="Arial"/>
                <a:cs typeface="Arial"/>
              </a:rPr>
              <a:t>telephone calls or  </a:t>
            </a:r>
            <a:r>
              <a:rPr sz="2400" spc="5" dirty="0">
                <a:latin typeface="Arial"/>
                <a:cs typeface="Arial"/>
              </a:rPr>
              <a:t>material of </a:t>
            </a:r>
            <a:r>
              <a:rPr sz="2400" spc="-5" dirty="0">
                <a:latin typeface="Arial"/>
                <a:cs typeface="Arial"/>
              </a:rPr>
              <a:t>a </a:t>
            </a:r>
            <a:r>
              <a:rPr sz="2400" dirty="0">
                <a:latin typeface="Arial"/>
                <a:cs typeface="Arial"/>
              </a:rPr>
              <a:t>sexual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nature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543800" y="5623559"/>
            <a:ext cx="1115568" cy="9296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0" y="6096000"/>
            <a:ext cx="609600" cy="609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529843"/>
            <a:ext cx="46583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45" dirty="0"/>
              <a:t>Things </a:t>
            </a:r>
            <a:r>
              <a:rPr spc="-25" dirty="0"/>
              <a:t>to</a:t>
            </a:r>
            <a:r>
              <a:rPr spc="-229" dirty="0"/>
              <a:t> </a:t>
            </a:r>
            <a:r>
              <a:rPr spc="-50" dirty="0"/>
              <a:t>Remember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836546"/>
            <a:ext cx="5605780" cy="447675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95580" marR="5080" indent="-182880">
              <a:lnSpc>
                <a:spcPts val="2740"/>
              </a:lnSpc>
              <a:spcBef>
                <a:spcPts val="305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dirty="0">
                <a:latin typeface="Arial"/>
                <a:cs typeface="Arial"/>
              </a:rPr>
              <a:t>Person engaging </a:t>
            </a:r>
            <a:r>
              <a:rPr sz="2400" spc="-5" dirty="0">
                <a:latin typeface="Arial"/>
                <a:cs typeface="Arial"/>
              </a:rPr>
              <a:t>in </a:t>
            </a:r>
            <a:r>
              <a:rPr sz="2400" dirty="0">
                <a:latin typeface="Arial"/>
                <a:cs typeface="Arial"/>
              </a:rPr>
              <a:t>harassing behavior  </a:t>
            </a:r>
            <a:r>
              <a:rPr sz="2400" spc="-5" dirty="0">
                <a:latin typeface="Arial"/>
                <a:cs typeface="Arial"/>
              </a:rPr>
              <a:t>is </a:t>
            </a:r>
            <a:r>
              <a:rPr sz="2400" spc="5" dirty="0">
                <a:latin typeface="Arial"/>
                <a:cs typeface="Arial"/>
              </a:rPr>
              <a:t>often </a:t>
            </a:r>
            <a:r>
              <a:rPr sz="2400" spc="-5" dirty="0">
                <a:latin typeface="Arial"/>
                <a:cs typeface="Arial"/>
              </a:rPr>
              <a:t>in </a:t>
            </a:r>
            <a:r>
              <a:rPr sz="2400" dirty="0">
                <a:latin typeface="Arial"/>
                <a:cs typeface="Arial"/>
              </a:rPr>
              <a:t>position of power or</a:t>
            </a:r>
            <a:r>
              <a:rPr sz="2400" spc="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influence</a:t>
            </a:r>
            <a:endParaRPr sz="2400">
              <a:latin typeface="Arial"/>
              <a:cs typeface="Arial"/>
            </a:endParaRPr>
          </a:p>
          <a:p>
            <a:pPr marL="195580" indent="-182880">
              <a:lnSpc>
                <a:spcPct val="100000"/>
              </a:lnSpc>
              <a:spcBef>
                <a:spcPts val="1380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dirty="0">
                <a:latin typeface="Arial"/>
                <a:cs typeface="Arial"/>
              </a:rPr>
              <a:t>Many </a:t>
            </a:r>
            <a:r>
              <a:rPr sz="2400" spc="5" dirty="0">
                <a:latin typeface="Arial"/>
                <a:cs typeface="Arial"/>
              </a:rPr>
              <a:t>stop </a:t>
            </a:r>
            <a:r>
              <a:rPr sz="2400" dirty="0">
                <a:latin typeface="Arial"/>
                <a:cs typeface="Arial"/>
              </a:rPr>
              <a:t>when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asked</a:t>
            </a:r>
            <a:endParaRPr sz="2400">
              <a:latin typeface="Arial"/>
              <a:cs typeface="Arial"/>
            </a:endParaRPr>
          </a:p>
          <a:p>
            <a:pPr marL="195580" marR="895350" indent="-182880">
              <a:lnSpc>
                <a:spcPct val="95000"/>
              </a:lnSpc>
              <a:spcBef>
                <a:spcPts val="1600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dirty="0">
                <a:latin typeface="Arial"/>
                <a:cs typeface="Arial"/>
              </a:rPr>
              <a:t>Consensual relationships require  caution, especially when </a:t>
            </a:r>
            <a:r>
              <a:rPr sz="2400" spc="-5" dirty="0">
                <a:latin typeface="Arial"/>
                <a:cs typeface="Arial"/>
              </a:rPr>
              <a:t>a </a:t>
            </a:r>
            <a:r>
              <a:rPr sz="2400" dirty="0">
                <a:latin typeface="Arial"/>
                <a:cs typeface="Arial"/>
              </a:rPr>
              <a:t>power  difference </a:t>
            </a:r>
            <a:r>
              <a:rPr sz="2400" spc="5" dirty="0">
                <a:latin typeface="Arial"/>
                <a:cs typeface="Arial"/>
              </a:rPr>
              <a:t>exists </a:t>
            </a:r>
            <a:r>
              <a:rPr sz="2400" dirty="0">
                <a:latin typeface="Arial"/>
                <a:cs typeface="Arial"/>
              </a:rPr>
              <a:t>such as  </a:t>
            </a:r>
            <a:r>
              <a:rPr sz="2400" spc="5" dirty="0">
                <a:latin typeface="Arial"/>
                <a:cs typeface="Arial"/>
              </a:rPr>
              <a:t>supervisor/subordinate </a:t>
            </a:r>
            <a:r>
              <a:rPr sz="2400" dirty="0">
                <a:latin typeface="Arial"/>
                <a:cs typeface="Arial"/>
              </a:rPr>
              <a:t>and  </a:t>
            </a:r>
            <a:r>
              <a:rPr sz="2400" spc="5" dirty="0">
                <a:latin typeface="Arial"/>
                <a:cs typeface="Arial"/>
              </a:rPr>
              <a:t>teacher/student</a:t>
            </a:r>
            <a:endParaRPr sz="2400">
              <a:latin typeface="Arial"/>
              <a:cs typeface="Arial"/>
            </a:endParaRPr>
          </a:p>
          <a:p>
            <a:pPr marL="195580" marR="594995" indent="-182880">
              <a:lnSpc>
                <a:spcPts val="2740"/>
              </a:lnSpc>
              <a:spcBef>
                <a:spcPts val="1675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dirty="0">
                <a:latin typeface="Arial"/>
                <a:cs typeface="Arial"/>
              </a:rPr>
              <a:t>Any </a:t>
            </a:r>
            <a:r>
              <a:rPr sz="2400" spc="5" dirty="0">
                <a:latin typeface="Arial"/>
                <a:cs typeface="Arial"/>
              </a:rPr>
              <a:t>faculty </a:t>
            </a:r>
            <a:r>
              <a:rPr sz="2400" spc="-5" dirty="0">
                <a:latin typeface="Arial"/>
                <a:cs typeface="Arial"/>
              </a:rPr>
              <a:t>or staff </a:t>
            </a:r>
            <a:r>
              <a:rPr sz="2400" spc="5" dirty="0">
                <a:latin typeface="Arial"/>
                <a:cs typeface="Arial"/>
              </a:rPr>
              <a:t>member </a:t>
            </a:r>
            <a:r>
              <a:rPr sz="2400" spc="-5" dirty="0">
                <a:latin typeface="Arial"/>
                <a:cs typeface="Arial"/>
              </a:rPr>
              <a:t>is </a:t>
            </a:r>
            <a:r>
              <a:rPr sz="2400" dirty="0">
                <a:latin typeface="Arial"/>
                <a:cs typeface="Arial"/>
              </a:rPr>
              <a:t>likely  perceived by </a:t>
            </a:r>
            <a:r>
              <a:rPr sz="2400" spc="-5" dirty="0">
                <a:latin typeface="Arial"/>
                <a:cs typeface="Arial"/>
              </a:rPr>
              <a:t>a </a:t>
            </a:r>
            <a:r>
              <a:rPr sz="2400" dirty="0">
                <a:latin typeface="Arial"/>
                <a:cs typeface="Arial"/>
              </a:rPr>
              <a:t>student to </a:t>
            </a:r>
            <a:r>
              <a:rPr sz="2400" spc="-5" dirty="0">
                <a:latin typeface="Arial"/>
                <a:cs typeface="Arial"/>
              </a:rPr>
              <a:t>be in a  </a:t>
            </a:r>
            <a:r>
              <a:rPr sz="2400" dirty="0">
                <a:latin typeface="Arial"/>
                <a:cs typeface="Arial"/>
              </a:rPr>
              <a:t>position of</a:t>
            </a:r>
            <a:r>
              <a:rPr sz="2400" spc="25" dirty="0">
                <a:latin typeface="Arial"/>
                <a:cs typeface="Arial"/>
              </a:rPr>
              <a:t> </a:t>
            </a:r>
            <a:r>
              <a:rPr sz="2400" spc="-15" dirty="0">
                <a:latin typeface="Arial"/>
                <a:cs typeface="Arial"/>
              </a:rPr>
              <a:t>authority.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72400" y="228600"/>
            <a:ext cx="1115568" cy="9296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187440" y="2362200"/>
            <a:ext cx="2788919" cy="2590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766013"/>
            <a:ext cx="14109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60" dirty="0"/>
              <a:t>And…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607946"/>
            <a:ext cx="7412355" cy="4967605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95580" marR="325755" indent="-182880">
              <a:lnSpc>
                <a:spcPts val="2740"/>
              </a:lnSpc>
              <a:spcBef>
                <a:spcPts val="305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dirty="0">
                <a:latin typeface="Arial"/>
                <a:cs typeface="Arial"/>
              </a:rPr>
              <a:t>Criminal behavior (sexual assault, sexual violence,  </a:t>
            </a:r>
            <a:r>
              <a:rPr sz="2400" spc="5" dirty="0">
                <a:latin typeface="Arial"/>
                <a:cs typeface="Arial"/>
              </a:rPr>
              <a:t>domestic/intimate </a:t>
            </a:r>
            <a:r>
              <a:rPr sz="2400" dirty="0">
                <a:latin typeface="Arial"/>
                <a:cs typeface="Arial"/>
              </a:rPr>
              <a:t>partner violence) may be easily  recognize.</a:t>
            </a:r>
            <a:endParaRPr sz="2400">
              <a:latin typeface="Arial"/>
              <a:cs typeface="Arial"/>
            </a:endParaRPr>
          </a:p>
          <a:p>
            <a:pPr marL="195580" marR="246379" indent="-182880">
              <a:lnSpc>
                <a:spcPts val="2740"/>
              </a:lnSpc>
              <a:spcBef>
                <a:spcPts val="1590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spc="5" dirty="0">
                <a:latin typeface="Arial"/>
                <a:cs typeface="Arial"/>
              </a:rPr>
              <a:t>Non-criminal, </a:t>
            </a:r>
            <a:r>
              <a:rPr sz="2400" dirty="0">
                <a:latin typeface="Arial"/>
                <a:cs typeface="Arial"/>
              </a:rPr>
              <a:t>but illegal, behaviors like sexual  </a:t>
            </a:r>
            <a:r>
              <a:rPr sz="2400" spc="5" dirty="0">
                <a:latin typeface="Arial"/>
                <a:cs typeface="Arial"/>
              </a:rPr>
              <a:t>harassment, </a:t>
            </a:r>
            <a:r>
              <a:rPr sz="2400" dirty="0">
                <a:latin typeface="Arial"/>
                <a:cs typeface="Arial"/>
              </a:rPr>
              <a:t>may not be. Nonetheless, they </a:t>
            </a:r>
            <a:r>
              <a:rPr sz="2400" spc="5" dirty="0">
                <a:latin typeface="Arial"/>
                <a:cs typeface="Arial"/>
              </a:rPr>
              <a:t>are </a:t>
            </a:r>
            <a:r>
              <a:rPr sz="2400" dirty="0">
                <a:latin typeface="Arial"/>
                <a:cs typeface="Arial"/>
              </a:rPr>
              <a:t>not  </a:t>
            </a:r>
            <a:r>
              <a:rPr sz="2400" spc="5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be</a:t>
            </a:r>
            <a:r>
              <a:rPr sz="2400" spc="15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tolerated.</a:t>
            </a:r>
            <a:endParaRPr sz="2400">
              <a:latin typeface="Arial"/>
              <a:cs typeface="Arial"/>
            </a:endParaRPr>
          </a:p>
          <a:p>
            <a:pPr marL="195580" marR="5080" indent="-182880">
              <a:lnSpc>
                <a:spcPct val="95000"/>
              </a:lnSpc>
              <a:spcBef>
                <a:spcPts val="1520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dirty="0">
                <a:latin typeface="Arial"/>
                <a:cs typeface="Arial"/>
              </a:rPr>
              <a:t>Court decisions, and </a:t>
            </a:r>
            <a:r>
              <a:rPr sz="2400" spc="5" dirty="0">
                <a:latin typeface="Arial"/>
                <a:cs typeface="Arial"/>
              </a:rPr>
              <a:t>Department </a:t>
            </a:r>
            <a:r>
              <a:rPr sz="2400" dirty="0">
                <a:latin typeface="Arial"/>
                <a:cs typeface="Arial"/>
              </a:rPr>
              <a:t>of Education  </a:t>
            </a:r>
            <a:r>
              <a:rPr sz="2400" spc="5" dirty="0">
                <a:latin typeface="Arial"/>
                <a:cs typeface="Arial"/>
              </a:rPr>
              <a:t>interpretation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-15" dirty="0">
                <a:latin typeface="Arial"/>
                <a:cs typeface="Arial"/>
              </a:rPr>
              <a:t>Title </a:t>
            </a:r>
            <a:r>
              <a:rPr sz="2400" spc="5" dirty="0">
                <a:latin typeface="Arial"/>
                <a:cs typeface="Arial"/>
              </a:rPr>
              <a:t>IX, state </a:t>
            </a:r>
            <a:r>
              <a:rPr sz="2400" dirty="0">
                <a:latin typeface="Arial"/>
                <a:cs typeface="Arial"/>
              </a:rPr>
              <a:t>that when an individual  has their educational experience impacted by sexual  harassment, sexual assault, sexual violence,  </a:t>
            </a:r>
            <a:r>
              <a:rPr sz="2400" spc="5" dirty="0">
                <a:latin typeface="Arial"/>
                <a:cs typeface="Arial"/>
              </a:rPr>
              <a:t>domestic/intimate </a:t>
            </a:r>
            <a:r>
              <a:rPr sz="2400" dirty="0">
                <a:latin typeface="Arial"/>
                <a:cs typeface="Arial"/>
              </a:rPr>
              <a:t>partner violence, and stalking </a:t>
            </a:r>
            <a:r>
              <a:rPr sz="2400" spc="5" dirty="0">
                <a:latin typeface="Arial"/>
                <a:cs typeface="Arial"/>
              </a:rPr>
              <a:t>that  </a:t>
            </a:r>
            <a:r>
              <a:rPr sz="2400" dirty="0">
                <a:latin typeface="Arial"/>
                <a:cs typeface="Arial"/>
              </a:rPr>
              <a:t>this is </a:t>
            </a:r>
            <a:r>
              <a:rPr sz="2400" spc="-5" dirty="0">
                <a:latin typeface="Arial"/>
                <a:cs typeface="Arial"/>
              </a:rPr>
              <a:t>a </a:t>
            </a:r>
            <a:r>
              <a:rPr sz="2400" dirty="0">
                <a:latin typeface="Arial"/>
                <a:cs typeface="Arial"/>
              </a:rPr>
              <a:t>discriminatory situation and </a:t>
            </a:r>
            <a:r>
              <a:rPr sz="2400" spc="-5" dirty="0">
                <a:latin typeface="Arial"/>
                <a:cs typeface="Arial"/>
              </a:rPr>
              <a:t>a </a:t>
            </a:r>
            <a:r>
              <a:rPr sz="2400" dirty="0">
                <a:latin typeface="Arial"/>
                <a:cs typeface="Arial"/>
              </a:rPr>
              <a:t>violation of  </a:t>
            </a:r>
            <a:r>
              <a:rPr sz="2400" spc="-15" dirty="0">
                <a:latin typeface="Arial"/>
                <a:cs typeface="Arial"/>
              </a:rPr>
              <a:t>Title</a:t>
            </a:r>
            <a:r>
              <a:rPr sz="2400" spc="5" dirty="0">
                <a:latin typeface="Arial"/>
                <a:cs typeface="Arial"/>
              </a:rPr>
              <a:t> IX.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72400" y="228600"/>
            <a:ext cx="1115568" cy="9296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ts val="4320"/>
              </a:lnSpc>
              <a:spcBef>
                <a:spcPts val="640"/>
              </a:spcBef>
            </a:pPr>
            <a:r>
              <a:rPr spc="-50" dirty="0"/>
              <a:t>Procedure </a:t>
            </a:r>
            <a:r>
              <a:rPr spc="-35" dirty="0"/>
              <a:t>for </a:t>
            </a:r>
            <a:r>
              <a:rPr spc="-50" dirty="0"/>
              <a:t>Reporting</a:t>
            </a:r>
            <a:r>
              <a:rPr spc="-215" dirty="0"/>
              <a:t> </a:t>
            </a:r>
            <a:r>
              <a:rPr spc="-45" dirty="0"/>
              <a:t>Sexual  </a:t>
            </a:r>
            <a:r>
              <a:rPr spc="-50" dirty="0"/>
              <a:t>Harassment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59740" y="1836546"/>
            <a:ext cx="7425690" cy="476504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94945" marR="5080" indent="-182880">
              <a:lnSpc>
                <a:spcPct val="95000"/>
              </a:lnSpc>
              <a:spcBef>
                <a:spcPts val="240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dirty="0">
                <a:latin typeface="Arial"/>
                <a:cs typeface="Arial"/>
              </a:rPr>
              <a:t>Any </a:t>
            </a:r>
            <a:r>
              <a:rPr sz="2400" spc="5" dirty="0">
                <a:latin typeface="Arial"/>
                <a:cs typeface="Arial"/>
              </a:rPr>
              <a:t>faculty </a:t>
            </a:r>
            <a:r>
              <a:rPr sz="2400" spc="-5" dirty="0">
                <a:latin typeface="Arial"/>
                <a:cs typeface="Arial"/>
              </a:rPr>
              <a:t>or staff </a:t>
            </a:r>
            <a:r>
              <a:rPr sz="2400" spc="5" dirty="0">
                <a:latin typeface="Arial"/>
                <a:cs typeface="Arial"/>
              </a:rPr>
              <a:t>member </a:t>
            </a:r>
            <a:r>
              <a:rPr sz="2400" dirty="0">
                <a:latin typeface="Arial"/>
                <a:cs typeface="Arial"/>
              </a:rPr>
              <a:t>may </a:t>
            </a:r>
            <a:r>
              <a:rPr sz="2400" spc="5" dirty="0">
                <a:latin typeface="Arial"/>
                <a:cs typeface="Arial"/>
              </a:rPr>
              <a:t>contact </a:t>
            </a:r>
            <a:r>
              <a:rPr sz="2400" spc="-5" dirty="0">
                <a:latin typeface="Arial"/>
                <a:cs typeface="Arial"/>
              </a:rPr>
              <a:t>a </a:t>
            </a:r>
            <a:r>
              <a:rPr sz="2400" dirty="0">
                <a:latin typeface="Arial"/>
                <a:cs typeface="Arial"/>
              </a:rPr>
              <a:t>vice  president, dean, </a:t>
            </a:r>
            <a:r>
              <a:rPr sz="2400" spc="5" dirty="0">
                <a:latin typeface="Arial"/>
                <a:cs typeface="Arial"/>
              </a:rPr>
              <a:t>the </a:t>
            </a:r>
            <a:r>
              <a:rPr sz="2400" dirty="0">
                <a:latin typeface="Arial"/>
                <a:cs typeface="Arial"/>
              </a:rPr>
              <a:t>president, or </a:t>
            </a:r>
            <a:r>
              <a:rPr sz="2400" spc="5" dirty="0">
                <a:latin typeface="Arial"/>
                <a:cs typeface="Arial"/>
              </a:rPr>
              <a:t>the </a:t>
            </a:r>
            <a:r>
              <a:rPr sz="2400" spc="-15" dirty="0">
                <a:latin typeface="Arial"/>
                <a:cs typeface="Arial"/>
              </a:rPr>
              <a:t>Title </a:t>
            </a:r>
            <a:r>
              <a:rPr sz="2400" spc="5" dirty="0">
                <a:latin typeface="Arial"/>
                <a:cs typeface="Arial"/>
              </a:rPr>
              <a:t>IX </a:t>
            </a:r>
            <a:r>
              <a:rPr sz="2400" spc="-65" dirty="0">
                <a:latin typeface="Arial"/>
                <a:cs typeface="Arial"/>
              </a:rPr>
              <a:t>Team </a:t>
            </a:r>
            <a:r>
              <a:rPr sz="2400" spc="5" dirty="0">
                <a:latin typeface="Arial"/>
                <a:cs typeface="Arial"/>
              </a:rPr>
              <a:t>to  </a:t>
            </a:r>
            <a:r>
              <a:rPr sz="2400" dirty="0">
                <a:latin typeface="Arial"/>
                <a:cs typeface="Arial"/>
              </a:rPr>
              <a:t>discuss conduct that may </a:t>
            </a:r>
            <a:r>
              <a:rPr sz="2400" spc="5" dirty="0">
                <a:latin typeface="Arial"/>
                <a:cs typeface="Arial"/>
              </a:rPr>
              <a:t>constitute </a:t>
            </a:r>
            <a:r>
              <a:rPr sz="2400" dirty="0">
                <a:latin typeface="Arial"/>
                <a:cs typeface="Arial"/>
              </a:rPr>
              <a:t>sexual  </a:t>
            </a:r>
            <a:r>
              <a:rPr sz="2400" spc="5" dirty="0">
                <a:latin typeface="Arial"/>
                <a:cs typeface="Arial"/>
              </a:rPr>
              <a:t>harassment.</a:t>
            </a:r>
            <a:endParaRPr sz="2400">
              <a:latin typeface="Arial"/>
              <a:cs typeface="Arial"/>
            </a:endParaRPr>
          </a:p>
          <a:p>
            <a:pPr marL="194945" marR="67945" indent="-182880">
              <a:lnSpc>
                <a:spcPct val="95000"/>
              </a:lnSpc>
              <a:spcBef>
                <a:spcPts val="1600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dirty="0">
                <a:latin typeface="Arial"/>
                <a:cs typeface="Arial"/>
              </a:rPr>
              <a:t>The </a:t>
            </a:r>
            <a:r>
              <a:rPr sz="2400" spc="5" dirty="0">
                <a:latin typeface="Arial"/>
                <a:cs typeface="Arial"/>
              </a:rPr>
              <a:t>administrator may </a:t>
            </a:r>
            <a:r>
              <a:rPr sz="2400" dirty="0">
                <a:latin typeface="Arial"/>
                <a:cs typeface="Arial"/>
              </a:rPr>
              <a:t>discuss the concerns with </a:t>
            </a:r>
            <a:r>
              <a:rPr sz="2400" spc="5" dirty="0">
                <a:latin typeface="Arial"/>
                <a:cs typeface="Arial"/>
              </a:rPr>
              <a:t>the  </a:t>
            </a:r>
            <a:r>
              <a:rPr sz="2400" dirty="0">
                <a:latin typeface="Arial"/>
                <a:cs typeface="Arial"/>
              </a:rPr>
              <a:t>individual alleged </a:t>
            </a:r>
            <a:r>
              <a:rPr sz="2400" spc="5" dirty="0">
                <a:latin typeface="Arial"/>
                <a:cs typeface="Arial"/>
              </a:rPr>
              <a:t>to </a:t>
            </a:r>
            <a:r>
              <a:rPr sz="2400" dirty="0">
                <a:latin typeface="Arial"/>
                <a:cs typeface="Arial"/>
              </a:rPr>
              <a:t>have </a:t>
            </a:r>
            <a:r>
              <a:rPr sz="2400" spc="5" dirty="0">
                <a:latin typeface="Arial"/>
                <a:cs typeface="Arial"/>
              </a:rPr>
              <a:t>committed </a:t>
            </a:r>
            <a:r>
              <a:rPr sz="2400" dirty="0">
                <a:latin typeface="Arial"/>
                <a:cs typeface="Arial"/>
              </a:rPr>
              <a:t>the harassment  and </a:t>
            </a:r>
            <a:r>
              <a:rPr sz="2400" spc="5" dirty="0">
                <a:latin typeface="Arial"/>
                <a:cs typeface="Arial"/>
              </a:rPr>
              <a:t>report </a:t>
            </a:r>
            <a:r>
              <a:rPr sz="2400" dirty="0">
                <a:latin typeface="Arial"/>
                <a:cs typeface="Arial"/>
              </a:rPr>
              <a:t>back </a:t>
            </a:r>
            <a:r>
              <a:rPr sz="2400" spc="5" dirty="0">
                <a:latin typeface="Arial"/>
                <a:cs typeface="Arial"/>
              </a:rPr>
              <a:t>to the </a:t>
            </a:r>
            <a:r>
              <a:rPr sz="2400" dirty="0">
                <a:latin typeface="Arial"/>
                <a:cs typeface="Arial"/>
              </a:rPr>
              <a:t>grievant. </a:t>
            </a:r>
            <a:r>
              <a:rPr sz="2400" spc="5" dirty="0">
                <a:latin typeface="Arial"/>
                <a:cs typeface="Arial"/>
              </a:rPr>
              <a:t>After </a:t>
            </a:r>
            <a:r>
              <a:rPr sz="2400" dirty="0">
                <a:latin typeface="Arial"/>
                <a:cs typeface="Arial"/>
              </a:rPr>
              <a:t>discussions,  the </a:t>
            </a:r>
            <a:r>
              <a:rPr sz="2400" spc="5" dirty="0">
                <a:latin typeface="Arial"/>
                <a:cs typeface="Arial"/>
              </a:rPr>
              <a:t>person </a:t>
            </a:r>
            <a:r>
              <a:rPr sz="2400" dirty="0">
                <a:latin typeface="Arial"/>
                <a:cs typeface="Arial"/>
              </a:rPr>
              <a:t>initiating the complaint has </a:t>
            </a:r>
            <a:r>
              <a:rPr sz="2400" spc="5" dirty="0">
                <a:latin typeface="Arial"/>
                <a:cs typeface="Arial"/>
              </a:rPr>
              <a:t>three</a:t>
            </a:r>
            <a:r>
              <a:rPr sz="2400" spc="1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options:</a:t>
            </a:r>
            <a:endParaRPr sz="2400">
              <a:latin typeface="Arial"/>
              <a:cs typeface="Arial"/>
            </a:endParaRPr>
          </a:p>
          <a:p>
            <a:pPr marL="657225" lvl="1" indent="-462915">
              <a:lnSpc>
                <a:spcPts val="2665"/>
              </a:lnSpc>
              <a:buAutoNum type="arabicParenBoth"/>
              <a:tabLst>
                <a:tab pos="657860" algn="l"/>
              </a:tabLst>
            </a:pPr>
            <a:r>
              <a:rPr sz="2400" dirty="0">
                <a:latin typeface="Arial"/>
                <a:cs typeface="Arial"/>
              </a:rPr>
              <a:t>continue with the </a:t>
            </a:r>
            <a:r>
              <a:rPr sz="2400" spc="5" dirty="0">
                <a:latin typeface="Arial"/>
                <a:cs typeface="Arial"/>
              </a:rPr>
              <a:t>informal </a:t>
            </a:r>
            <a:r>
              <a:rPr sz="2400" dirty="0">
                <a:latin typeface="Arial"/>
                <a:cs typeface="Arial"/>
              </a:rPr>
              <a:t>grievance</a:t>
            </a:r>
            <a:r>
              <a:rPr sz="2400" spc="75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procedure,</a:t>
            </a:r>
            <a:endParaRPr sz="2400">
              <a:latin typeface="Arial"/>
              <a:cs typeface="Arial"/>
            </a:endParaRPr>
          </a:p>
          <a:p>
            <a:pPr marL="194945" marR="66675" lvl="1">
              <a:lnSpc>
                <a:spcPct val="95000"/>
              </a:lnSpc>
              <a:spcBef>
                <a:spcPts val="70"/>
              </a:spcBef>
              <a:buAutoNum type="arabicParenBoth"/>
              <a:tabLst>
                <a:tab pos="656590" algn="l"/>
              </a:tabLst>
            </a:pPr>
            <a:r>
              <a:rPr sz="2400" dirty="0">
                <a:latin typeface="Arial"/>
                <a:cs typeface="Arial"/>
              </a:rPr>
              <a:t>consider the </a:t>
            </a:r>
            <a:r>
              <a:rPr sz="2400" spc="5" dirty="0">
                <a:latin typeface="Arial"/>
                <a:cs typeface="Arial"/>
              </a:rPr>
              <a:t>matter </a:t>
            </a:r>
            <a:r>
              <a:rPr sz="2400" dirty="0">
                <a:latin typeface="Arial"/>
                <a:cs typeface="Arial"/>
              </a:rPr>
              <a:t>resolved, in which case no  </a:t>
            </a:r>
            <a:r>
              <a:rPr sz="2400" spc="5" dirty="0">
                <a:latin typeface="Arial"/>
                <a:cs typeface="Arial"/>
              </a:rPr>
              <a:t>written </a:t>
            </a:r>
            <a:r>
              <a:rPr sz="2400" dirty="0">
                <a:latin typeface="Arial"/>
                <a:cs typeface="Arial"/>
              </a:rPr>
              <a:t>records will be maintained of the discussions.  This </a:t>
            </a:r>
            <a:r>
              <a:rPr sz="2400" spc="5" dirty="0">
                <a:latin typeface="Arial"/>
                <a:cs typeface="Arial"/>
              </a:rPr>
              <a:t>part of </a:t>
            </a:r>
            <a:r>
              <a:rPr sz="2400" dirty="0">
                <a:latin typeface="Arial"/>
                <a:cs typeface="Arial"/>
              </a:rPr>
              <a:t>the </a:t>
            </a:r>
            <a:r>
              <a:rPr sz="2400" spc="5" dirty="0">
                <a:latin typeface="Arial"/>
                <a:cs typeface="Arial"/>
              </a:rPr>
              <a:t>procedure </a:t>
            </a:r>
            <a:r>
              <a:rPr sz="2400" dirty="0">
                <a:latin typeface="Arial"/>
                <a:cs typeface="Arial"/>
              </a:rPr>
              <a:t>is completely optional at  the </a:t>
            </a:r>
            <a:r>
              <a:rPr sz="2400" spc="5" dirty="0">
                <a:latin typeface="Arial"/>
                <a:cs typeface="Arial"/>
              </a:rPr>
              <a:t>discretion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5" dirty="0">
                <a:latin typeface="Arial"/>
                <a:cs typeface="Arial"/>
              </a:rPr>
              <a:t>the </a:t>
            </a:r>
            <a:r>
              <a:rPr sz="2400" dirty="0">
                <a:latin typeface="Arial"/>
                <a:cs typeface="Arial"/>
              </a:rPr>
              <a:t>grievant, or (3) </a:t>
            </a:r>
            <a:r>
              <a:rPr sz="2400" spc="5" dirty="0">
                <a:latin typeface="Arial"/>
                <a:cs typeface="Arial"/>
              </a:rPr>
              <a:t>make </a:t>
            </a:r>
            <a:r>
              <a:rPr sz="2400" dirty="0">
                <a:latin typeface="Arial"/>
                <a:cs typeface="Arial"/>
              </a:rPr>
              <a:t>a</a:t>
            </a:r>
            <a:r>
              <a:rPr sz="2400" spc="60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referral.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72400" y="228600"/>
            <a:ext cx="1115568" cy="9296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0342" y="339343"/>
            <a:ext cx="663320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0" dirty="0"/>
              <a:t>Informal Grievance</a:t>
            </a:r>
            <a:r>
              <a:rPr spc="-130" dirty="0"/>
              <a:t> </a:t>
            </a:r>
            <a:r>
              <a:rPr spc="-50" dirty="0"/>
              <a:t>Procedure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50342" y="1055624"/>
            <a:ext cx="8652510" cy="5722620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95580" marR="5080" indent="-182880">
              <a:lnSpc>
                <a:spcPct val="95000"/>
              </a:lnSpc>
              <a:spcBef>
                <a:spcPts val="260"/>
              </a:spcBef>
              <a:buClr>
                <a:srgbClr val="FFC908"/>
              </a:buClr>
              <a:buSzPct val="78846"/>
              <a:buChar char="•"/>
              <a:tabLst>
                <a:tab pos="195580" algn="l"/>
              </a:tabLst>
            </a:pPr>
            <a:r>
              <a:rPr sz="2600" dirty="0">
                <a:latin typeface="Arial"/>
                <a:cs typeface="Arial"/>
              </a:rPr>
              <a:t>If </a:t>
            </a:r>
            <a:r>
              <a:rPr sz="2600" spc="5" dirty="0">
                <a:latin typeface="Arial"/>
                <a:cs typeface="Arial"/>
              </a:rPr>
              <a:t>the complaint pertains </a:t>
            </a:r>
            <a:r>
              <a:rPr sz="2600" dirty="0">
                <a:latin typeface="Arial"/>
                <a:cs typeface="Arial"/>
              </a:rPr>
              <a:t>to a </a:t>
            </a:r>
            <a:r>
              <a:rPr sz="2600" spc="5" dirty="0">
                <a:latin typeface="Arial"/>
                <a:cs typeface="Arial"/>
              </a:rPr>
              <a:t>faculty or </a:t>
            </a:r>
            <a:r>
              <a:rPr sz="2600" spc="-5" dirty="0">
                <a:latin typeface="Arial"/>
                <a:cs typeface="Arial"/>
              </a:rPr>
              <a:t>staff </a:t>
            </a:r>
            <a:r>
              <a:rPr sz="2600" spc="-15" dirty="0">
                <a:latin typeface="Arial"/>
                <a:cs typeface="Arial"/>
              </a:rPr>
              <a:t>member, </a:t>
            </a:r>
            <a:r>
              <a:rPr sz="2600" spc="5" dirty="0">
                <a:latin typeface="Arial"/>
                <a:cs typeface="Arial"/>
              </a:rPr>
              <a:t>the  </a:t>
            </a:r>
            <a:r>
              <a:rPr sz="2600" spc="10" dirty="0">
                <a:latin typeface="Arial"/>
                <a:cs typeface="Arial"/>
              </a:rPr>
              <a:t>person should </a:t>
            </a:r>
            <a:r>
              <a:rPr sz="2600" spc="5" dirty="0">
                <a:latin typeface="Arial"/>
                <a:cs typeface="Arial"/>
              </a:rPr>
              <a:t>file the </a:t>
            </a:r>
            <a:r>
              <a:rPr sz="2600" spc="10" dirty="0">
                <a:latin typeface="Arial"/>
                <a:cs typeface="Arial"/>
              </a:rPr>
              <a:t>complaint </a:t>
            </a:r>
            <a:r>
              <a:rPr sz="2600" dirty="0">
                <a:latin typeface="Arial"/>
                <a:cs typeface="Arial"/>
              </a:rPr>
              <a:t>in </a:t>
            </a:r>
            <a:r>
              <a:rPr sz="2600" spc="5" dirty="0">
                <a:latin typeface="Arial"/>
                <a:cs typeface="Arial"/>
              </a:rPr>
              <a:t>the </a:t>
            </a:r>
            <a:r>
              <a:rPr sz="2600" dirty="0">
                <a:latin typeface="Arial"/>
                <a:cs typeface="Arial"/>
              </a:rPr>
              <a:t>Office </a:t>
            </a:r>
            <a:r>
              <a:rPr sz="2600" spc="5" dirty="0">
                <a:latin typeface="Arial"/>
                <a:cs typeface="Arial"/>
              </a:rPr>
              <a:t>of the </a:t>
            </a:r>
            <a:r>
              <a:rPr sz="2600" spc="-5" dirty="0">
                <a:latin typeface="Arial"/>
                <a:cs typeface="Arial"/>
              </a:rPr>
              <a:t>Vice  </a:t>
            </a:r>
            <a:r>
              <a:rPr sz="2600" spc="10" dirty="0">
                <a:latin typeface="Arial"/>
                <a:cs typeface="Arial"/>
              </a:rPr>
              <a:t>President </a:t>
            </a:r>
            <a:r>
              <a:rPr sz="2600" spc="5" dirty="0">
                <a:latin typeface="Arial"/>
                <a:cs typeface="Arial"/>
              </a:rPr>
              <a:t>for Administration. </a:t>
            </a:r>
            <a:r>
              <a:rPr sz="2600" dirty="0">
                <a:latin typeface="Arial"/>
                <a:cs typeface="Arial"/>
              </a:rPr>
              <a:t>If </a:t>
            </a:r>
            <a:r>
              <a:rPr sz="2600" spc="5" dirty="0">
                <a:latin typeface="Arial"/>
                <a:cs typeface="Arial"/>
              </a:rPr>
              <a:t>the complaint pertains </a:t>
            </a:r>
            <a:r>
              <a:rPr sz="2600" dirty="0">
                <a:latin typeface="Arial"/>
                <a:cs typeface="Arial"/>
              </a:rPr>
              <a:t>to a  </a:t>
            </a:r>
            <a:r>
              <a:rPr sz="2600" spc="5" dirty="0">
                <a:latin typeface="Arial"/>
                <a:cs typeface="Arial"/>
              </a:rPr>
              <a:t>student, the </a:t>
            </a:r>
            <a:r>
              <a:rPr sz="2600" spc="10" dirty="0">
                <a:latin typeface="Arial"/>
                <a:cs typeface="Arial"/>
              </a:rPr>
              <a:t>person should </a:t>
            </a:r>
            <a:r>
              <a:rPr sz="2600" dirty="0">
                <a:latin typeface="Arial"/>
                <a:cs typeface="Arial"/>
              </a:rPr>
              <a:t>file </a:t>
            </a:r>
            <a:r>
              <a:rPr sz="2600" spc="5" dirty="0">
                <a:latin typeface="Arial"/>
                <a:cs typeface="Arial"/>
              </a:rPr>
              <a:t>the complaint with the  </a:t>
            </a:r>
            <a:r>
              <a:rPr sz="2600" spc="10" dirty="0">
                <a:latin typeface="Arial"/>
                <a:cs typeface="Arial"/>
              </a:rPr>
              <a:t>dean </a:t>
            </a:r>
            <a:r>
              <a:rPr sz="2600" spc="5" dirty="0">
                <a:latin typeface="Arial"/>
                <a:cs typeface="Arial"/>
              </a:rPr>
              <a:t>of</a:t>
            </a:r>
            <a:r>
              <a:rPr sz="2600" spc="15" dirty="0">
                <a:latin typeface="Arial"/>
                <a:cs typeface="Arial"/>
              </a:rPr>
              <a:t> </a:t>
            </a:r>
            <a:r>
              <a:rPr sz="2600" spc="10" dirty="0">
                <a:latin typeface="Arial"/>
                <a:cs typeface="Arial"/>
              </a:rPr>
              <a:t>students.</a:t>
            </a:r>
            <a:endParaRPr sz="2600">
              <a:latin typeface="Arial"/>
              <a:cs typeface="Arial"/>
            </a:endParaRPr>
          </a:p>
          <a:p>
            <a:pPr marL="195580" marR="739140" indent="-182880">
              <a:lnSpc>
                <a:spcPts val="2960"/>
              </a:lnSpc>
              <a:spcBef>
                <a:spcPts val="1675"/>
              </a:spcBef>
              <a:buClr>
                <a:srgbClr val="FFC908"/>
              </a:buClr>
              <a:buSzPct val="78846"/>
              <a:buChar char="•"/>
              <a:tabLst>
                <a:tab pos="195580" algn="l"/>
              </a:tabLst>
            </a:pPr>
            <a:r>
              <a:rPr sz="2600" spc="5" dirty="0">
                <a:latin typeface="Arial"/>
                <a:cs typeface="Arial"/>
              </a:rPr>
              <a:t>Upon receipt of the complaint, the </a:t>
            </a:r>
            <a:r>
              <a:rPr sz="2600" spc="-5" dirty="0">
                <a:latin typeface="Arial"/>
                <a:cs typeface="Arial"/>
              </a:rPr>
              <a:t>Vice </a:t>
            </a:r>
            <a:r>
              <a:rPr sz="2600" spc="5" dirty="0">
                <a:latin typeface="Arial"/>
                <a:cs typeface="Arial"/>
              </a:rPr>
              <a:t>President for  Administration will refer the complaint </a:t>
            </a:r>
            <a:r>
              <a:rPr sz="2600" dirty="0">
                <a:latin typeface="Arial"/>
                <a:cs typeface="Arial"/>
              </a:rPr>
              <a:t>to </a:t>
            </a:r>
            <a:r>
              <a:rPr sz="2600" spc="5" dirty="0">
                <a:latin typeface="Arial"/>
                <a:cs typeface="Arial"/>
              </a:rPr>
              <a:t>the </a:t>
            </a:r>
            <a:r>
              <a:rPr sz="2600" spc="-15" dirty="0">
                <a:latin typeface="Arial"/>
                <a:cs typeface="Arial"/>
              </a:rPr>
              <a:t>Title </a:t>
            </a:r>
            <a:r>
              <a:rPr sz="2600" dirty="0">
                <a:latin typeface="Arial"/>
                <a:cs typeface="Arial"/>
              </a:rPr>
              <a:t>IX  </a:t>
            </a:r>
            <a:r>
              <a:rPr sz="2600" spc="10" dirty="0">
                <a:latin typeface="Arial"/>
                <a:cs typeface="Arial"/>
              </a:rPr>
              <a:t>Coordinator </a:t>
            </a:r>
            <a:r>
              <a:rPr sz="2600" spc="5" dirty="0">
                <a:latin typeface="Arial"/>
                <a:cs typeface="Arial"/>
              </a:rPr>
              <a:t>for </a:t>
            </a:r>
            <a:r>
              <a:rPr sz="2600" spc="10" dirty="0">
                <a:latin typeface="Arial"/>
                <a:cs typeface="Arial"/>
              </a:rPr>
              <a:t>appropriate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spc="5" dirty="0">
                <a:latin typeface="Arial"/>
                <a:cs typeface="Arial"/>
              </a:rPr>
              <a:t>action.</a:t>
            </a:r>
            <a:endParaRPr sz="2600">
              <a:latin typeface="Arial"/>
              <a:cs typeface="Arial"/>
            </a:endParaRPr>
          </a:p>
          <a:p>
            <a:pPr marL="195580" marR="158750" indent="-182880">
              <a:lnSpc>
                <a:spcPct val="95000"/>
              </a:lnSpc>
              <a:spcBef>
                <a:spcPts val="1535"/>
              </a:spcBef>
              <a:buClr>
                <a:srgbClr val="FFC908"/>
              </a:buClr>
              <a:buSzPct val="78846"/>
              <a:buChar char="•"/>
              <a:tabLst>
                <a:tab pos="195580" algn="l"/>
              </a:tabLst>
            </a:pPr>
            <a:r>
              <a:rPr sz="2600" spc="5" dirty="0">
                <a:latin typeface="Arial"/>
                <a:cs typeface="Arial"/>
              </a:rPr>
              <a:t>Documentation of the mediation will include the date,  </a:t>
            </a:r>
            <a:r>
              <a:rPr sz="2600" spc="10" dirty="0">
                <a:latin typeface="Arial"/>
                <a:cs typeface="Arial"/>
              </a:rPr>
              <a:t>names </a:t>
            </a:r>
            <a:r>
              <a:rPr sz="2600" spc="5" dirty="0">
                <a:latin typeface="Arial"/>
                <a:cs typeface="Arial"/>
              </a:rPr>
              <a:t>of the mediators, complaint, and the resolution. </a:t>
            </a:r>
            <a:r>
              <a:rPr sz="2600" dirty="0">
                <a:latin typeface="Arial"/>
                <a:cs typeface="Arial"/>
              </a:rPr>
              <a:t>If  </a:t>
            </a:r>
            <a:r>
              <a:rPr sz="2600" spc="5" dirty="0">
                <a:latin typeface="Arial"/>
                <a:cs typeface="Arial"/>
              </a:rPr>
              <a:t>the </a:t>
            </a:r>
            <a:r>
              <a:rPr sz="2600" spc="10" dirty="0">
                <a:latin typeface="Arial"/>
                <a:cs typeface="Arial"/>
              </a:rPr>
              <a:t>issue </a:t>
            </a:r>
            <a:r>
              <a:rPr sz="2600" dirty="0">
                <a:latin typeface="Arial"/>
                <a:cs typeface="Arial"/>
              </a:rPr>
              <a:t>is </a:t>
            </a:r>
            <a:r>
              <a:rPr sz="2600" spc="10" dirty="0">
                <a:latin typeface="Arial"/>
                <a:cs typeface="Arial"/>
              </a:rPr>
              <a:t>not </a:t>
            </a:r>
            <a:r>
              <a:rPr sz="2600" spc="5" dirty="0">
                <a:latin typeface="Arial"/>
                <a:cs typeface="Arial"/>
              </a:rPr>
              <a:t>resolved, the </a:t>
            </a:r>
            <a:r>
              <a:rPr sz="2600" spc="10" dirty="0">
                <a:latin typeface="Arial"/>
                <a:cs typeface="Arial"/>
              </a:rPr>
              <a:t>person may continue </a:t>
            </a:r>
            <a:r>
              <a:rPr sz="2600" spc="5" dirty="0">
                <a:latin typeface="Arial"/>
                <a:cs typeface="Arial"/>
              </a:rPr>
              <a:t>with  the </a:t>
            </a:r>
            <a:r>
              <a:rPr sz="2600" dirty="0">
                <a:latin typeface="Arial"/>
                <a:cs typeface="Arial"/>
              </a:rPr>
              <a:t>University’s </a:t>
            </a:r>
            <a:r>
              <a:rPr sz="2600" spc="5" dirty="0">
                <a:latin typeface="Arial"/>
                <a:cs typeface="Arial"/>
              </a:rPr>
              <a:t>formal grievance </a:t>
            </a:r>
            <a:r>
              <a:rPr sz="2600" spc="10" dirty="0">
                <a:latin typeface="Arial"/>
                <a:cs typeface="Arial"/>
              </a:rPr>
              <a:t>procedure </a:t>
            </a:r>
            <a:r>
              <a:rPr sz="2600" spc="5" dirty="0">
                <a:latin typeface="Arial"/>
                <a:cs typeface="Arial"/>
              </a:rPr>
              <a:t>for  discrimination complaints found </a:t>
            </a:r>
            <a:r>
              <a:rPr sz="2600" dirty="0">
                <a:latin typeface="Arial"/>
                <a:cs typeface="Arial"/>
              </a:rPr>
              <a:t>in </a:t>
            </a:r>
            <a:r>
              <a:rPr sz="2600" spc="5" dirty="0">
                <a:latin typeface="Arial"/>
                <a:cs typeface="Arial"/>
              </a:rPr>
              <a:t>the University  </a:t>
            </a:r>
            <a:r>
              <a:rPr sz="2600" spc="10" dirty="0">
                <a:latin typeface="Arial"/>
                <a:cs typeface="Arial"/>
              </a:rPr>
              <a:t>Handbook.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72400" y="137160"/>
            <a:ext cx="1115567" cy="9296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5076" y="2352547"/>
            <a:ext cx="4770120" cy="264287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94945" marR="370840" indent="-182880">
              <a:lnSpc>
                <a:spcPts val="3760"/>
              </a:lnSpc>
              <a:spcBef>
                <a:spcPts val="390"/>
              </a:spcBef>
              <a:buClr>
                <a:srgbClr val="FFC908"/>
              </a:buClr>
              <a:buSzPct val="80303"/>
              <a:buChar char="•"/>
              <a:tabLst>
                <a:tab pos="195580" algn="l"/>
              </a:tabLst>
            </a:pPr>
            <a:r>
              <a:rPr sz="3300" spc="5" dirty="0">
                <a:latin typeface="Arial"/>
                <a:cs typeface="Arial"/>
              </a:rPr>
              <a:t>Retaliation </a:t>
            </a:r>
            <a:r>
              <a:rPr sz="3300" dirty="0">
                <a:latin typeface="Arial"/>
                <a:cs typeface="Arial"/>
              </a:rPr>
              <a:t>is </a:t>
            </a:r>
            <a:r>
              <a:rPr sz="3300" spc="5" dirty="0">
                <a:latin typeface="Arial"/>
                <a:cs typeface="Arial"/>
              </a:rPr>
              <a:t>an act </a:t>
            </a:r>
            <a:r>
              <a:rPr sz="3300" dirty="0">
                <a:latin typeface="Arial"/>
                <a:cs typeface="Arial"/>
              </a:rPr>
              <a:t>of  </a:t>
            </a:r>
            <a:r>
              <a:rPr sz="3300" spc="5" dirty="0">
                <a:latin typeface="Arial"/>
                <a:cs typeface="Arial"/>
              </a:rPr>
              <a:t>“revenge” </a:t>
            </a:r>
            <a:r>
              <a:rPr sz="3300" dirty="0">
                <a:latin typeface="Arial"/>
                <a:cs typeface="Arial"/>
              </a:rPr>
              <a:t>or</a:t>
            </a:r>
            <a:r>
              <a:rPr sz="3300" spc="-70" dirty="0">
                <a:latin typeface="Arial"/>
                <a:cs typeface="Arial"/>
              </a:rPr>
              <a:t> </a:t>
            </a:r>
            <a:r>
              <a:rPr sz="3300" spc="5" dirty="0">
                <a:latin typeface="Arial"/>
                <a:cs typeface="Arial"/>
              </a:rPr>
              <a:t>“reprisal”.</a:t>
            </a:r>
            <a:endParaRPr sz="3300">
              <a:latin typeface="Arial"/>
              <a:cs typeface="Arial"/>
            </a:endParaRPr>
          </a:p>
          <a:p>
            <a:pPr marL="194945" marR="5080" indent="-182880">
              <a:lnSpc>
                <a:spcPct val="95000"/>
              </a:lnSpc>
              <a:spcBef>
                <a:spcPts val="1510"/>
              </a:spcBef>
              <a:buClr>
                <a:srgbClr val="FFC908"/>
              </a:buClr>
              <a:buSzPct val="80303"/>
              <a:buChar char="•"/>
              <a:tabLst>
                <a:tab pos="195580" algn="l"/>
              </a:tabLst>
            </a:pPr>
            <a:r>
              <a:rPr sz="3300" spc="5" dirty="0">
                <a:latin typeface="Arial"/>
                <a:cs typeface="Arial"/>
              </a:rPr>
              <a:t>Retaliation </a:t>
            </a:r>
            <a:r>
              <a:rPr sz="3300" dirty="0">
                <a:latin typeface="Arial"/>
                <a:cs typeface="Arial"/>
              </a:rPr>
              <a:t>is the </a:t>
            </a:r>
            <a:r>
              <a:rPr sz="3300" spc="-5" dirty="0">
                <a:latin typeface="Arial"/>
                <a:cs typeface="Arial"/>
              </a:rPr>
              <a:t>#1  </a:t>
            </a:r>
            <a:r>
              <a:rPr sz="3300" spc="5" dirty="0">
                <a:latin typeface="Arial"/>
                <a:cs typeface="Arial"/>
              </a:rPr>
              <a:t>most common </a:t>
            </a:r>
            <a:r>
              <a:rPr sz="3300" dirty="0">
                <a:latin typeface="Arial"/>
                <a:cs typeface="Arial"/>
              </a:rPr>
              <a:t>complaint  the </a:t>
            </a:r>
            <a:r>
              <a:rPr sz="3300" spc="5" dirty="0">
                <a:latin typeface="Arial"/>
                <a:cs typeface="Arial"/>
              </a:rPr>
              <a:t>EEOC receives.</a:t>
            </a:r>
            <a:endParaRPr sz="33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399532" y="2439923"/>
            <a:ext cx="3221736" cy="24155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216023" y="1227836"/>
            <a:ext cx="42545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0" dirty="0"/>
              <a:t>Retaliation</a:t>
            </a:r>
            <a:r>
              <a:rPr spc="-225" dirty="0"/>
              <a:t> </a:t>
            </a:r>
            <a:r>
              <a:rPr spc="-65" dirty="0"/>
              <a:t>Training</a:t>
            </a:r>
          </a:p>
        </p:txBody>
      </p:sp>
      <p:sp>
        <p:nvSpPr>
          <p:cNvPr id="5" name="object 5"/>
          <p:cNvSpPr/>
          <p:nvPr/>
        </p:nvSpPr>
        <p:spPr>
          <a:xfrm>
            <a:off x="3643884" y="5145023"/>
            <a:ext cx="1755648" cy="14630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84554" y="278637"/>
            <a:ext cx="6439535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2498090" marR="5080" indent="-2486025">
              <a:lnSpc>
                <a:spcPts val="4320"/>
              </a:lnSpc>
              <a:spcBef>
                <a:spcPts val="640"/>
              </a:spcBef>
            </a:pPr>
            <a:r>
              <a:rPr b="1" spc="-5" dirty="0">
                <a:latin typeface="Arial"/>
                <a:cs typeface="Arial"/>
              </a:rPr>
              <a:t>A </a:t>
            </a:r>
            <a:r>
              <a:rPr b="1" spc="-45" dirty="0">
                <a:latin typeface="Arial"/>
                <a:cs typeface="Arial"/>
              </a:rPr>
              <a:t>claim </a:t>
            </a:r>
            <a:r>
              <a:rPr b="1" spc="-30" dirty="0">
                <a:latin typeface="Arial"/>
                <a:cs typeface="Arial"/>
              </a:rPr>
              <a:t>of </a:t>
            </a:r>
            <a:r>
              <a:rPr b="1" spc="-50" dirty="0">
                <a:latin typeface="Arial"/>
                <a:cs typeface="Arial"/>
              </a:rPr>
              <a:t>retaliation</a:t>
            </a:r>
            <a:r>
              <a:rPr b="1" spc="-475" dirty="0">
                <a:latin typeface="Arial"/>
                <a:cs typeface="Arial"/>
              </a:rPr>
              <a:t> </a:t>
            </a:r>
            <a:r>
              <a:rPr b="1" spc="-45" dirty="0">
                <a:latin typeface="Arial"/>
                <a:cs typeface="Arial"/>
              </a:rPr>
              <a:t>arises  when: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856615" marR="1148715" indent="-515620">
              <a:lnSpc>
                <a:spcPts val="3020"/>
              </a:lnSpc>
              <a:spcBef>
                <a:spcPts val="480"/>
              </a:spcBef>
              <a:buClr>
                <a:srgbClr val="FFC908"/>
              </a:buClr>
              <a:buAutoNum type="arabicPeriod"/>
              <a:tabLst>
                <a:tab pos="856615" algn="l"/>
                <a:tab pos="857250" algn="l"/>
              </a:tabLst>
            </a:pPr>
            <a:r>
              <a:rPr sz="2800" spc="-5" dirty="0"/>
              <a:t>A </a:t>
            </a:r>
            <a:r>
              <a:rPr sz="2800" dirty="0"/>
              <a:t>student </a:t>
            </a:r>
            <a:r>
              <a:rPr sz="2800" spc="-5" dirty="0"/>
              <a:t>or </a:t>
            </a:r>
            <a:r>
              <a:rPr sz="2800" dirty="0"/>
              <a:t>employee engages </a:t>
            </a:r>
            <a:r>
              <a:rPr sz="2800" spc="-5" dirty="0"/>
              <a:t>in</a:t>
            </a:r>
            <a:r>
              <a:rPr sz="2800" spc="-135" dirty="0"/>
              <a:t> </a:t>
            </a:r>
            <a:r>
              <a:rPr sz="2800" spc="-5" dirty="0"/>
              <a:t>a  </a:t>
            </a:r>
            <a:r>
              <a:rPr sz="2800" dirty="0"/>
              <a:t>protected</a:t>
            </a:r>
            <a:r>
              <a:rPr sz="2800" spc="15" dirty="0"/>
              <a:t> </a:t>
            </a:r>
            <a:r>
              <a:rPr sz="2800" spc="-5" dirty="0"/>
              <a:t>activity</a:t>
            </a:r>
            <a:endParaRPr sz="2800"/>
          </a:p>
          <a:p>
            <a:pPr marL="856615" marR="280670" indent="-515620">
              <a:lnSpc>
                <a:spcPts val="3020"/>
              </a:lnSpc>
              <a:spcBef>
                <a:spcPts val="605"/>
              </a:spcBef>
              <a:buClr>
                <a:srgbClr val="FFC908"/>
              </a:buClr>
              <a:buAutoNum type="arabicPeriod"/>
              <a:tabLst>
                <a:tab pos="856615" algn="l"/>
                <a:tab pos="857250" algn="l"/>
              </a:tabLst>
            </a:pPr>
            <a:r>
              <a:rPr sz="2800" spc="-5" dirty="0"/>
              <a:t>The </a:t>
            </a:r>
            <a:r>
              <a:rPr sz="2800" dirty="0"/>
              <a:t>student </a:t>
            </a:r>
            <a:r>
              <a:rPr sz="2800" spc="-5" dirty="0"/>
              <a:t>or </a:t>
            </a:r>
            <a:r>
              <a:rPr sz="2800" dirty="0"/>
              <a:t>employee </a:t>
            </a:r>
            <a:r>
              <a:rPr sz="2800" spc="-10" dirty="0"/>
              <a:t>suffers </a:t>
            </a:r>
            <a:r>
              <a:rPr sz="2800" spc="-5" dirty="0"/>
              <a:t>an  </a:t>
            </a:r>
            <a:r>
              <a:rPr sz="2800" dirty="0"/>
              <a:t>adverse action in the educational process  or</a:t>
            </a:r>
            <a:r>
              <a:rPr sz="2800" spc="5" dirty="0"/>
              <a:t> </a:t>
            </a:r>
            <a:r>
              <a:rPr sz="2800" spc="-5" dirty="0"/>
              <a:t>employment</a:t>
            </a:r>
            <a:endParaRPr sz="2800"/>
          </a:p>
          <a:p>
            <a:pPr marL="856615" marR="5080" indent="-515620">
              <a:lnSpc>
                <a:spcPct val="90000"/>
              </a:lnSpc>
              <a:spcBef>
                <a:spcPts val="570"/>
              </a:spcBef>
              <a:buClr>
                <a:srgbClr val="FFC908"/>
              </a:buClr>
              <a:buAutoNum type="arabicPeriod"/>
              <a:tabLst>
                <a:tab pos="856615" algn="l"/>
                <a:tab pos="857250" algn="l"/>
              </a:tabLst>
            </a:pPr>
            <a:r>
              <a:rPr sz="2800" spc="-5" dirty="0"/>
              <a:t>The </a:t>
            </a:r>
            <a:r>
              <a:rPr sz="2800" dirty="0"/>
              <a:t>student </a:t>
            </a:r>
            <a:r>
              <a:rPr sz="2800" spc="-5" dirty="0"/>
              <a:t>or </a:t>
            </a:r>
            <a:r>
              <a:rPr sz="2800" dirty="0"/>
              <a:t>employee </a:t>
            </a:r>
            <a:r>
              <a:rPr sz="2800" spc="-10" dirty="0"/>
              <a:t>suffered </a:t>
            </a:r>
            <a:r>
              <a:rPr sz="2800" spc="-5" dirty="0"/>
              <a:t>the  </a:t>
            </a:r>
            <a:r>
              <a:rPr sz="2800" dirty="0"/>
              <a:t>adverse action because of </a:t>
            </a:r>
            <a:r>
              <a:rPr sz="2800" spc="-5" dirty="0"/>
              <a:t>the </a:t>
            </a:r>
            <a:r>
              <a:rPr sz="2800" dirty="0"/>
              <a:t>engagement  </a:t>
            </a:r>
            <a:r>
              <a:rPr sz="2800" spc="-5" dirty="0"/>
              <a:t>in </a:t>
            </a:r>
            <a:r>
              <a:rPr sz="2800" dirty="0"/>
              <a:t>protected </a:t>
            </a:r>
            <a:r>
              <a:rPr sz="2800" spc="-5" dirty="0"/>
              <a:t>activity</a:t>
            </a:r>
            <a:endParaRPr sz="2800"/>
          </a:p>
        </p:txBody>
      </p:sp>
      <p:sp>
        <p:nvSpPr>
          <p:cNvPr id="4" name="object 4"/>
          <p:cNvSpPr/>
          <p:nvPr/>
        </p:nvSpPr>
        <p:spPr>
          <a:xfrm>
            <a:off x="6324600" y="4953000"/>
            <a:ext cx="1755648" cy="14630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1015949"/>
            <a:ext cx="420814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35" dirty="0"/>
              <a:t>Any </a:t>
            </a:r>
            <a:r>
              <a:rPr spc="-45" dirty="0"/>
              <a:t>conduct </a:t>
            </a:r>
            <a:r>
              <a:rPr spc="-40" dirty="0"/>
              <a:t>that</a:t>
            </a:r>
            <a:r>
              <a:rPr spc="-270" dirty="0"/>
              <a:t> </a:t>
            </a:r>
            <a:r>
              <a:rPr spc="-30" dirty="0"/>
              <a:t>is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02994" y="2214499"/>
            <a:ext cx="4448175" cy="36099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50" dirty="0">
                <a:latin typeface="Arial"/>
                <a:cs typeface="Arial"/>
              </a:rPr>
              <a:t>intimidating,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3200" spc="-50" dirty="0">
                <a:latin typeface="Arial"/>
                <a:cs typeface="Arial"/>
              </a:rPr>
              <a:t>threatening,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75"/>
              </a:spcBef>
            </a:pPr>
            <a:r>
              <a:rPr sz="3200" spc="-45" dirty="0">
                <a:latin typeface="Arial"/>
                <a:cs typeface="Arial"/>
              </a:rPr>
              <a:t>coercing, </a:t>
            </a:r>
            <a:r>
              <a:rPr sz="3200" spc="-30" dirty="0">
                <a:latin typeface="Arial"/>
                <a:cs typeface="Arial"/>
              </a:rPr>
              <a:t>or in </a:t>
            </a:r>
            <a:r>
              <a:rPr sz="3200" spc="-35" dirty="0">
                <a:latin typeface="Arial"/>
                <a:cs typeface="Arial"/>
              </a:rPr>
              <a:t>any</a:t>
            </a:r>
            <a:r>
              <a:rPr sz="3200" spc="-395" dirty="0">
                <a:latin typeface="Arial"/>
                <a:cs typeface="Arial"/>
              </a:rPr>
              <a:t> </a:t>
            </a:r>
            <a:r>
              <a:rPr sz="3200" spc="-35" dirty="0">
                <a:latin typeface="Arial"/>
                <a:cs typeface="Arial"/>
              </a:rPr>
              <a:t>way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050">
              <a:latin typeface="Arial"/>
              <a:cs typeface="Arial"/>
            </a:endParaRPr>
          </a:p>
          <a:p>
            <a:pPr marL="12700" marR="5080">
              <a:lnSpc>
                <a:spcPts val="3460"/>
              </a:lnSpc>
            </a:pPr>
            <a:r>
              <a:rPr sz="3200" spc="-50" dirty="0">
                <a:latin typeface="Arial"/>
                <a:cs typeface="Arial"/>
              </a:rPr>
              <a:t>discriminating </a:t>
            </a:r>
            <a:r>
              <a:rPr sz="3200" spc="-45" dirty="0">
                <a:latin typeface="Arial"/>
                <a:cs typeface="Arial"/>
              </a:rPr>
              <a:t>against</a:t>
            </a:r>
            <a:r>
              <a:rPr sz="3200" spc="-260" dirty="0">
                <a:latin typeface="Arial"/>
                <a:cs typeface="Arial"/>
              </a:rPr>
              <a:t> </a:t>
            </a:r>
            <a:r>
              <a:rPr sz="3200" spc="-35" dirty="0">
                <a:latin typeface="Arial"/>
                <a:cs typeface="Arial"/>
              </a:rPr>
              <a:t>the  </a:t>
            </a:r>
            <a:r>
              <a:rPr sz="3200" spc="-50" dirty="0">
                <a:latin typeface="Arial"/>
                <a:cs typeface="Arial"/>
              </a:rPr>
              <a:t>individual </a:t>
            </a:r>
            <a:r>
              <a:rPr sz="3200" spc="-30" dirty="0">
                <a:latin typeface="Arial"/>
                <a:cs typeface="Arial"/>
              </a:rPr>
              <a:t>is</a:t>
            </a:r>
            <a:r>
              <a:rPr sz="3200" spc="-185" dirty="0">
                <a:latin typeface="Arial"/>
                <a:cs typeface="Arial"/>
              </a:rPr>
              <a:t> </a:t>
            </a:r>
            <a:r>
              <a:rPr sz="3200" spc="-50" dirty="0">
                <a:latin typeface="Arial"/>
                <a:cs typeface="Arial"/>
              </a:rPr>
              <a:t>prohibited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324600" y="1927860"/>
            <a:ext cx="1755648" cy="14630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382000" y="1394460"/>
            <a:ext cx="659129" cy="9121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41705" y="825855"/>
            <a:ext cx="8127365" cy="11963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57810">
              <a:lnSpc>
                <a:spcPct val="120000"/>
              </a:lnSpc>
              <a:spcBef>
                <a:spcPts val="100"/>
              </a:spcBef>
            </a:pPr>
            <a:r>
              <a:rPr sz="3200" spc="-5" dirty="0"/>
              <a:t>This protection applies </a:t>
            </a:r>
            <a:r>
              <a:rPr sz="3200" dirty="0"/>
              <a:t>to ALL </a:t>
            </a:r>
            <a:r>
              <a:rPr sz="3200" spc="-5" dirty="0"/>
              <a:t>programs </a:t>
            </a:r>
            <a:r>
              <a:rPr sz="3200" dirty="0"/>
              <a:t>at  SAU, academic, athletic, and extra</a:t>
            </a:r>
            <a:r>
              <a:rPr sz="3200" spc="-85" dirty="0"/>
              <a:t> </a:t>
            </a:r>
            <a:r>
              <a:rPr sz="3200" spc="-25" dirty="0"/>
              <a:t>curricular.</a:t>
            </a:r>
            <a:endParaRPr sz="3200"/>
          </a:p>
        </p:txBody>
      </p:sp>
      <p:sp>
        <p:nvSpPr>
          <p:cNvPr id="4" name="object 4"/>
          <p:cNvSpPr/>
          <p:nvPr/>
        </p:nvSpPr>
        <p:spPr>
          <a:xfrm>
            <a:off x="1600200" y="2682239"/>
            <a:ext cx="5867400" cy="341376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0630" y="1246759"/>
            <a:ext cx="190690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80" dirty="0">
                <a:latin typeface="Times New Roman"/>
                <a:cs typeface="Times New Roman"/>
              </a:rPr>
              <a:t>Title</a:t>
            </a:r>
            <a:r>
              <a:rPr sz="4800" spc="-170" dirty="0">
                <a:latin typeface="Times New Roman"/>
                <a:cs typeface="Times New Roman"/>
              </a:rPr>
              <a:t> </a:t>
            </a:r>
            <a:r>
              <a:rPr sz="4800" spc="-30" dirty="0">
                <a:latin typeface="Times New Roman"/>
                <a:cs typeface="Times New Roman"/>
              </a:rPr>
              <a:t>IX</a:t>
            </a:r>
            <a:endParaRPr sz="48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540" y="2751201"/>
            <a:ext cx="8285480" cy="3289300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2700" marR="5080">
              <a:lnSpc>
                <a:spcPts val="2740"/>
              </a:lnSpc>
              <a:spcBef>
                <a:spcPts val="305"/>
              </a:spcBef>
            </a:pPr>
            <a:r>
              <a:rPr sz="2400" dirty="0">
                <a:latin typeface="Arial"/>
                <a:cs typeface="Arial"/>
              </a:rPr>
              <a:t>The </a:t>
            </a:r>
            <a:r>
              <a:rPr sz="2400" spc="-15" dirty="0">
                <a:latin typeface="Arial"/>
                <a:cs typeface="Arial"/>
              </a:rPr>
              <a:t>Title </a:t>
            </a:r>
            <a:r>
              <a:rPr sz="2400" spc="5" dirty="0">
                <a:latin typeface="Arial"/>
                <a:cs typeface="Arial"/>
              </a:rPr>
              <a:t>IX </a:t>
            </a:r>
            <a:r>
              <a:rPr sz="2400" dirty="0">
                <a:latin typeface="Arial"/>
                <a:cs typeface="Arial"/>
              </a:rPr>
              <a:t>Leadership </a:t>
            </a:r>
            <a:r>
              <a:rPr sz="2400" spc="-65" dirty="0">
                <a:latin typeface="Arial"/>
                <a:cs typeface="Arial"/>
              </a:rPr>
              <a:t>Team </a:t>
            </a:r>
            <a:r>
              <a:rPr sz="2400" dirty="0">
                <a:latin typeface="Arial"/>
                <a:cs typeface="Arial"/>
              </a:rPr>
              <a:t>has </a:t>
            </a:r>
            <a:r>
              <a:rPr sz="2400" spc="5" dirty="0">
                <a:latin typeface="Arial"/>
                <a:cs typeface="Arial"/>
              </a:rPr>
              <a:t>the </a:t>
            </a:r>
            <a:r>
              <a:rPr sz="2400" dirty="0">
                <a:latin typeface="Arial"/>
                <a:cs typeface="Arial"/>
              </a:rPr>
              <a:t>responsibility </a:t>
            </a:r>
            <a:r>
              <a:rPr sz="2400" spc="5" dirty="0">
                <a:latin typeface="Arial"/>
                <a:cs typeface="Arial"/>
              </a:rPr>
              <a:t>to </a:t>
            </a:r>
            <a:r>
              <a:rPr sz="2400" dirty="0">
                <a:latin typeface="Arial"/>
                <a:cs typeface="Arial"/>
              </a:rPr>
              <a:t>review  and </a:t>
            </a:r>
            <a:r>
              <a:rPr sz="2400" spc="5" dirty="0">
                <a:latin typeface="Arial"/>
                <a:cs typeface="Arial"/>
              </a:rPr>
              <a:t>recommend </a:t>
            </a:r>
            <a:r>
              <a:rPr sz="2400" dirty="0">
                <a:latin typeface="Arial"/>
                <a:cs typeface="Arial"/>
              </a:rPr>
              <a:t>policy related </a:t>
            </a:r>
            <a:r>
              <a:rPr sz="2400" spc="5" dirty="0">
                <a:latin typeface="Arial"/>
                <a:cs typeface="Arial"/>
              </a:rPr>
              <a:t>to </a:t>
            </a:r>
            <a:r>
              <a:rPr sz="2400" spc="-15" dirty="0">
                <a:latin typeface="Arial"/>
                <a:cs typeface="Arial"/>
              </a:rPr>
              <a:t>Title </a:t>
            </a:r>
            <a:r>
              <a:rPr sz="2400" spc="5" dirty="0">
                <a:latin typeface="Arial"/>
                <a:cs typeface="Arial"/>
              </a:rPr>
              <a:t>IX </a:t>
            </a:r>
            <a:r>
              <a:rPr sz="2400" dirty="0">
                <a:latin typeface="Arial"/>
                <a:cs typeface="Arial"/>
              </a:rPr>
              <a:t>and related  legislation and rules. The </a:t>
            </a:r>
            <a:r>
              <a:rPr sz="2400" spc="-65" dirty="0">
                <a:latin typeface="Arial"/>
                <a:cs typeface="Arial"/>
              </a:rPr>
              <a:t>Team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provides:</a:t>
            </a:r>
            <a:endParaRPr sz="2400">
              <a:latin typeface="Arial"/>
              <a:cs typeface="Arial"/>
            </a:endParaRPr>
          </a:p>
          <a:p>
            <a:pPr marL="195580" indent="-182880">
              <a:lnSpc>
                <a:spcPct val="100000"/>
              </a:lnSpc>
              <a:spcBef>
                <a:spcPts val="1380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spc="-5" dirty="0">
                <a:latin typeface="Arial"/>
                <a:cs typeface="Arial"/>
              </a:rPr>
              <a:t>Awareness</a:t>
            </a:r>
            <a:r>
              <a:rPr sz="2400" spc="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activities</a:t>
            </a:r>
            <a:endParaRPr sz="2400">
              <a:latin typeface="Arial"/>
              <a:cs typeface="Arial"/>
            </a:endParaRPr>
          </a:p>
          <a:p>
            <a:pPr marL="195580" indent="-182880">
              <a:lnSpc>
                <a:spcPct val="100000"/>
              </a:lnSpc>
              <a:spcBef>
                <a:spcPts val="1450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dirty="0">
                <a:latin typeface="Arial"/>
                <a:cs typeface="Arial"/>
              </a:rPr>
              <a:t>Advocacy </a:t>
            </a:r>
            <a:r>
              <a:rPr sz="2400" spc="5" dirty="0">
                <a:latin typeface="Arial"/>
                <a:cs typeface="Arial"/>
              </a:rPr>
              <a:t>for </a:t>
            </a:r>
            <a:r>
              <a:rPr sz="2400" dirty="0">
                <a:latin typeface="Arial"/>
                <a:cs typeface="Arial"/>
              </a:rPr>
              <a:t>involved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individuals</a:t>
            </a:r>
            <a:endParaRPr sz="2400">
              <a:latin typeface="Arial"/>
              <a:cs typeface="Arial"/>
            </a:endParaRPr>
          </a:p>
          <a:p>
            <a:pPr marL="195580" indent="-182880">
              <a:lnSpc>
                <a:spcPct val="100000"/>
              </a:lnSpc>
              <a:spcBef>
                <a:spcPts val="1465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spc="5" dirty="0">
                <a:latin typeface="Arial"/>
                <a:cs typeface="Arial"/>
              </a:rPr>
              <a:t>Investigation</a:t>
            </a:r>
            <a:endParaRPr sz="2400">
              <a:latin typeface="Arial"/>
              <a:cs typeface="Arial"/>
            </a:endParaRPr>
          </a:p>
          <a:p>
            <a:pPr marL="195580" indent="-182880">
              <a:lnSpc>
                <a:spcPct val="100000"/>
              </a:lnSpc>
              <a:spcBef>
                <a:spcPts val="1455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dirty="0">
                <a:latin typeface="Arial"/>
                <a:cs typeface="Arial"/>
              </a:rPr>
              <a:t>Discipline</a:t>
            </a:r>
            <a:r>
              <a:rPr sz="2400" spc="50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recommendations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724400" y="608076"/>
            <a:ext cx="2209800" cy="18409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41095" y="1937613"/>
            <a:ext cx="7852409" cy="47085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000"/>
              </a:lnSpc>
              <a:spcBef>
                <a:spcPts val="100"/>
              </a:spcBef>
              <a:tabLst>
                <a:tab pos="1290955" algn="l"/>
              </a:tabLst>
            </a:pPr>
            <a:r>
              <a:rPr sz="3200" spc="-5" dirty="0">
                <a:latin typeface="Arial"/>
                <a:cs typeface="Arial"/>
              </a:rPr>
              <a:t>Retaliation </a:t>
            </a:r>
            <a:r>
              <a:rPr sz="3200" dirty="0">
                <a:latin typeface="Arial"/>
                <a:cs typeface="Arial"/>
              </a:rPr>
              <a:t>claims provide for </a:t>
            </a:r>
            <a:r>
              <a:rPr sz="3200" spc="-5" dirty="0">
                <a:latin typeface="Arial"/>
                <a:cs typeface="Arial"/>
              </a:rPr>
              <a:t>broader  </a:t>
            </a:r>
            <a:r>
              <a:rPr sz="3200" dirty="0">
                <a:latin typeface="Arial"/>
                <a:cs typeface="Arial"/>
              </a:rPr>
              <a:t>coverage </a:t>
            </a:r>
            <a:r>
              <a:rPr sz="3200" spc="-5" dirty="0">
                <a:latin typeface="Arial"/>
                <a:cs typeface="Arial"/>
              </a:rPr>
              <a:t>than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original discrimination  </a:t>
            </a:r>
            <a:r>
              <a:rPr sz="3200" dirty="0">
                <a:latin typeface="Arial"/>
                <a:cs typeface="Arial"/>
              </a:rPr>
              <a:t>claim.	</a:t>
            </a:r>
            <a:r>
              <a:rPr sz="3200" spc="-5" dirty="0">
                <a:latin typeface="Arial"/>
                <a:cs typeface="Arial"/>
              </a:rPr>
              <a:t>They are not limited to </a:t>
            </a:r>
            <a:r>
              <a:rPr sz="3200" dirty="0">
                <a:solidFill>
                  <a:srgbClr val="006FC0"/>
                </a:solidFill>
                <a:latin typeface="Arial"/>
                <a:cs typeface="Arial"/>
              </a:rPr>
              <a:t>“terms </a:t>
            </a:r>
            <a:r>
              <a:rPr sz="3200" spc="-5" dirty="0">
                <a:solidFill>
                  <a:srgbClr val="006FC0"/>
                </a:solidFill>
                <a:latin typeface="Arial"/>
                <a:cs typeface="Arial"/>
              </a:rPr>
              <a:t>and  conditions of employment” </a:t>
            </a:r>
            <a:r>
              <a:rPr sz="3200" dirty="0">
                <a:latin typeface="Arial"/>
                <a:cs typeface="Arial"/>
              </a:rPr>
              <a:t>or </a:t>
            </a:r>
            <a:r>
              <a:rPr sz="3200" spc="-5" dirty="0">
                <a:solidFill>
                  <a:srgbClr val="006FC0"/>
                </a:solidFill>
                <a:latin typeface="Arial"/>
                <a:cs typeface="Arial"/>
              </a:rPr>
              <a:t>“standards</a:t>
            </a:r>
            <a:r>
              <a:rPr sz="3200" spc="-114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6FC0"/>
                </a:solidFill>
                <a:latin typeface="Arial"/>
                <a:cs typeface="Arial"/>
              </a:rPr>
              <a:t>for  </a:t>
            </a:r>
            <a:r>
              <a:rPr sz="3200" spc="-5" dirty="0">
                <a:solidFill>
                  <a:srgbClr val="006FC0"/>
                </a:solidFill>
                <a:latin typeface="Arial"/>
                <a:cs typeface="Arial"/>
              </a:rPr>
              <a:t>students” </a:t>
            </a:r>
            <a:r>
              <a:rPr sz="3200" spc="-5" dirty="0">
                <a:latin typeface="Arial"/>
                <a:cs typeface="Arial"/>
              </a:rPr>
              <a:t>but may include </a:t>
            </a:r>
            <a:r>
              <a:rPr sz="3200" spc="-5" dirty="0">
                <a:solidFill>
                  <a:srgbClr val="006FC0"/>
                </a:solidFill>
                <a:latin typeface="Arial"/>
                <a:cs typeface="Arial"/>
              </a:rPr>
              <a:t>“non-economic  actions </a:t>
            </a:r>
            <a:r>
              <a:rPr sz="3200" dirty="0">
                <a:solidFill>
                  <a:srgbClr val="006FC0"/>
                </a:solidFill>
                <a:latin typeface="Arial"/>
                <a:cs typeface="Arial"/>
              </a:rPr>
              <a:t>that </a:t>
            </a:r>
            <a:r>
              <a:rPr sz="3200" spc="-5" dirty="0">
                <a:solidFill>
                  <a:srgbClr val="006FC0"/>
                </a:solidFill>
                <a:latin typeface="Arial"/>
                <a:cs typeface="Arial"/>
              </a:rPr>
              <a:t>would </a:t>
            </a:r>
            <a:r>
              <a:rPr sz="3200" dirty="0">
                <a:solidFill>
                  <a:srgbClr val="006FC0"/>
                </a:solidFill>
                <a:latin typeface="Arial"/>
                <a:cs typeface="Arial"/>
              </a:rPr>
              <a:t>discourage an </a:t>
            </a:r>
            <a:r>
              <a:rPr sz="3200" spc="-5" dirty="0">
                <a:solidFill>
                  <a:srgbClr val="006FC0"/>
                </a:solidFill>
                <a:latin typeface="Arial"/>
                <a:cs typeface="Arial"/>
              </a:rPr>
              <a:t>employee  </a:t>
            </a:r>
            <a:r>
              <a:rPr sz="3200" dirty="0">
                <a:solidFill>
                  <a:srgbClr val="006FC0"/>
                </a:solidFill>
                <a:latin typeface="Arial"/>
                <a:cs typeface="Arial"/>
              </a:rPr>
              <a:t>or </a:t>
            </a:r>
            <a:r>
              <a:rPr sz="3200" spc="-5" dirty="0">
                <a:solidFill>
                  <a:srgbClr val="006FC0"/>
                </a:solidFill>
                <a:latin typeface="Arial"/>
                <a:cs typeface="Arial"/>
              </a:rPr>
              <a:t>student </a:t>
            </a:r>
            <a:r>
              <a:rPr sz="3200" dirty="0">
                <a:solidFill>
                  <a:srgbClr val="006FC0"/>
                </a:solidFill>
                <a:latin typeface="Arial"/>
                <a:cs typeface="Arial"/>
              </a:rPr>
              <a:t>from pursuing a </a:t>
            </a:r>
            <a:r>
              <a:rPr sz="3200" spc="-5" dirty="0">
                <a:solidFill>
                  <a:srgbClr val="006FC0"/>
                </a:solidFill>
                <a:latin typeface="Arial"/>
                <a:cs typeface="Arial"/>
              </a:rPr>
              <a:t>discrimination  complaint.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98675" y="491998"/>
            <a:ext cx="53028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Expansion of</a:t>
            </a:r>
            <a:r>
              <a:rPr spc="-35" dirty="0"/>
              <a:t> </a:t>
            </a:r>
            <a:r>
              <a:rPr spc="-5" dirty="0"/>
              <a:t>Coverage</a:t>
            </a:r>
          </a:p>
        </p:txBody>
      </p:sp>
      <p:sp>
        <p:nvSpPr>
          <p:cNvPr id="4" name="object 4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44242" y="694436"/>
            <a:ext cx="42545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0" dirty="0"/>
              <a:t>Retaliation</a:t>
            </a:r>
            <a:r>
              <a:rPr spc="-225" dirty="0"/>
              <a:t> </a:t>
            </a:r>
            <a:r>
              <a:rPr spc="-65" dirty="0"/>
              <a:t>Training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17475" marR="5080">
              <a:lnSpc>
                <a:spcPct val="95000"/>
              </a:lnSpc>
              <a:spcBef>
                <a:spcPts val="295"/>
              </a:spcBef>
            </a:pPr>
            <a:r>
              <a:rPr spc="5" dirty="0"/>
              <a:t>Discriminatory practices are often </a:t>
            </a:r>
            <a:r>
              <a:rPr dirty="0"/>
              <a:t>only  </a:t>
            </a:r>
            <a:r>
              <a:rPr spc="5" dirty="0"/>
              <a:t>raised </a:t>
            </a:r>
            <a:r>
              <a:rPr dirty="0"/>
              <a:t>and </a:t>
            </a:r>
            <a:r>
              <a:rPr spc="5" dirty="0"/>
              <a:t>remedied </a:t>
            </a:r>
            <a:r>
              <a:rPr dirty="0"/>
              <a:t>when </a:t>
            </a:r>
            <a:r>
              <a:rPr spc="5" dirty="0"/>
              <a:t>students,  parents, teachers, coaches, </a:t>
            </a:r>
            <a:r>
              <a:rPr dirty="0"/>
              <a:t>and</a:t>
            </a:r>
            <a:r>
              <a:rPr spc="-114" dirty="0"/>
              <a:t> </a:t>
            </a:r>
            <a:r>
              <a:rPr spc="5" dirty="0"/>
              <a:t>others  can </a:t>
            </a:r>
            <a:r>
              <a:rPr spc="5" dirty="0">
                <a:solidFill>
                  <a:srgbClr val="006FC0"/>
                </a:solidFill>
              </a:rPr>
              <a:t>report </a:t>
            </a:r>
            <a:r>
              <a:rPr spc="10" dirty="0"/>
              <a:t>such </a:t>
            </a:r>
            <a:r>
              <a:rPr spc="5" dirty="0"/>
              <a:t>practices </a:t>
            </a:r>
            <a:r>
              <a:rPr dirty="0"/>
              <a:t>to </a:t>
            </a:r>
            <a:r>
              <a:rPr spc="5" dirty="0"/>
              <a:t>school  administrators </a:t>
            </a:r>
            <a:r>
              <a:rPr spc="5" dirty="0">
                <a:solidFill>
                  <a:srgbClr val="006FC0"/>
                </a:solidFill>
              </a:rPr>
              <a:t>without </a:t>
            </a:r>
            <a:r>
              <a:rPr dirty="0">
                <a:solidFill>
                  <a:srgbClr val="006FC0"/>
                </a:solidFill>
              </a:rPr>
              <a:t>the </a:t>
            </a:r>
            <a:r>
              <a:rPr spc="5" dirty="0">
                <a:solidFill>
                  <a:srgbClr val="006FC0"/>
                </a:solidFill>
              </a:rPr>
              <a:t>fear </a:t>
            </a:r>
            <a:r>
              <a:rPr dirty="0">
                <a:solidFill>
                  <a:srgbClr val="006FC0"/>
                </a:solidFill>
              </a:rPr>
              <a:t>of  </a:t>
            </a:r>
            <a:r>
              <a:rPr spc="5" dirty="0">
                <a:solidFill>
                  <a:srgbClr val="006FC0"/>
                </a:solidFill>
              </a:rPr>
              <a:t>retaliation</a:t>
            </a:r>
            <a:r>
              <a:rPr sz="2800" spc="5" dirty="0"/>
              <a:t>.</a:t>
            </a:r>
            <a:endParaRPr sz="2800"/>
          </a:p>
        </p:txBody>
      </p:sp>
      <p:sp>
        <p:nvSpPr>
          <p:cNvPr id="4" name="object 4"/>
          <p:cNvSpPr/>
          <p:nvPr/>
        </p:nvSpPr>
        <p:spPr>
          <a:xfrm>
            <a:off x="1914144" y="4533900"/>
            <a:ext cx="5308091" cy="20665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68754" y="872439"/>
            <a:ext cx="42519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0" dirty="0"/>
              <a:t>Retaliation</a:t>
            </a:r>
            <a:r>
              <a:rPr spc="-210" dirty="0"/>
              <a:t> </a:t>
            </a:r>
            <a:r>
              <a:rPr spc="-70" dirty="0"/>
              <a:t>Training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825879"/>
            <a:ext cx="4544060" cy="3294379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95580" marR="5080" indent="-182880">
              <a:lnSpc>
                <a:spcPct val="95000"/>
              </a:lnSpc>
              <a:spcBef>
                <a:spcPts val="295"/>
              </a:spcBef>
              <a:buClr>
                <a:srgbClr val="FFC908"/>
              </a:buClr>
              <a:buSzPct val="79687"/>
              <a:buChar char="•"/>
              <a:tabLst>
                <a:tab pos="195580" algn="l"/>
              </a:tabLst>
            </a:pPr>
            <a:r>
              <a:rPr sz="3200" spc="5" dirty="0">
                <a:latin typeface="Arial"/>
                <a:cs typeface="Arial"/>
              </a:rPr>
              <a:t>Individuals should </a:t>
            </a:r>
            <a:r>
              <a:rPr sz="3200" dirty="0">
                <a:latin typeface="Arial"/>
                <a:cs typeface="Arial"/>
              </a:rPr>
              <a:t>be </a:t>
            </a:r>
            <a:r>
              <a:rPr sz="320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200" spc="5" dirty="0">
                <a:solidFill>
                  <a:srgbClr val="006FC0"/>
                </a:solidFill>
                <a:latin typeface="Arial"/>
                <a:cs typeface="Arial"/>
              </a:rPr>
              <a:t>commended </a:t>
            </a:r>
            <a:r>
              <a:rPr sz="3200" spc="5" dirty="0">
                <a:latin typeface="Arial"/>
                <a:cs typeface="Arial"/>
              </a:rPr>
              <a:t>when </a:t>
            </a:r>
            <a:r>
              <a:rPr sz="3200" dirty="0">
                <a:latin typeface="Arial"/>
                <a:cs typeface="Arial"/>
              </a:rPr>
              <a:t>they  </a:t>
            </a:r>
            <a:r>
              <a:rPr sz="3200" spc="5" dirty="0">
                <a:latin typeface="Arial"/>
                <a:cs typeface="Arial"/>
              </a:rPr>
              <a:t>raise concerns </a:t>
            </a:r>
            <a:r>
              <a:rPr sz="3200" dirty="0">
                <a:latin typeface="Arial"/>
                <a:cs typeface="Arial"/>
              </a:rPr>
              <a:t>about  </a:t>
            </a:r>
            <a:r>
              <a:rPr sz="3200" spc="5" dirty="0">
                <a:latin typeface="Arial"/>
                <a:cs typeface="Arial"/>
              </a:rPr>
              <a:t>compliance with </a:t>
            </a:r>
            <a:r>
              <a:rPr sz="3200" dirty="0">
                <a:latin typeface="Arial"/>
                <a:cs typeface="Arial"/>
              </a:rPr>
              <a:t>the  </a:t>
            </a:r>
            <a:r>
              <a:rPr sz="3200" spc="5" dirty="0">
                <a:latin typeface="Arial"/>
                <a:cs typeface="Arial"/>
              </a:rPr>
              <a:t>Federal civil </a:t>
            </a:r>
            <a:r>
              <a:rPr sz="3200" dirty="0">
                <a:latin typeface="Arial"/>
                <a:cs typeface="Arial"/>
              </a:rPr>
              <a:t>rights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5" dirty="0">
                <a:latin typeface="Arial"/>
                <a:cs typeface="Arial"/>
              </a:rPr>
              <a:t>laws, </a:t>
            </a:r>
            <a:r>
              <a:rPr sz="3200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6FC0"/>
                </a:solidFill>
                <a:latin typeface="Arial"/>
                <a:cs typeface="Arial"/>
              </a:rPr>
              <a:t>not </a:t>
            </a:r>
            <a:r>
              <a:rPr sz="3200" spc="5" dirty="0">
                <a:solidFill>
                  <a:srgbClr val="006FC0"/>
                </a:solidFill>
                <a:latin typeface="Arial"/>
                <a:cs typeface="Arial"/>
              </a:rPr>
              <a:t>punished </a:t>
            </a:r>
            <a:r>
              <a:rPr sz="3200" dirty="0">
                <a:latin typeface="Arial"/>
                <a:cs typeface="Arial"/>
              </a:rPr>
              <a:t>for doing  </a:t>
            </a:r>
            <a:r>
              <a:rPr sz="3200" spc="5" dirty="0">
                <a:latin typeface="Arial"/>
                <a:cs typeface="Arial"/>
              </a:rPr>
              <a:t>so.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57800" y="1981200"/>
            <a:ext cx="3429000" cy="316534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155063" y="480517"/>
            <a:ext cx="425196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0" dirty="0"/>
              <a:t>Retaliation</a:t>
            </a:r>
            <a:r>
              <a:rPr spc="-210" dirty="0"/>
              <a:t> </a:t>
            </a:r>
            <a:r>
              <a:rPr spc="-70" dirty="0"/>
              <a:t>Training</a:t>
            </a:r>
          </a:p>
        </p:txBody>
      </p:sp>
      <p:sp>
        <p:nvSpPr>
          <p:cNvPr id="3" name="object 3"/>
          <p:cNvSpPr/>
          <p:nvPr/>
        </p:nvSpPr>
        <p:spPr>
          <a:xfrm>
            <a:off x="7851647" y="4600955"/>
            <a:ext cx="649985" cy="91211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59740" y="1395425"/>
            <a:ext cx="8100695" cy="3830320"/>
          </a:xfrm>
          <a:prstGeom prst="rect">
            <a:avLst/>
          </a:prstGeom>
        </p:spPr>
        <p:txBody>
          <a:bodyPr vert="horz" wrap="square" lIns="0" tIns="86360" rIns="0" bIns="0" rtlCol="0">
            <a:spAutoFit/>
          </a:bodyPr>
          <a:lstStyle/>
          <a:p>
            <a:pPr marL="12700" marR="5080">
              <a:lnSpc>
                <a:spcPct val="85000"/>
              </a:lnSpc>
              <a:spcBef>
                <a:spcPts val="680"/>
              </a:spcBef>
              <a:tabLst>
                <a:tab pos="3438525" algn="l"/>
              </a:tabLst>
            </a:pPr>
            <a:r>
              <a:rPr sz="3200" spc="5" dirty="0">
                <a:latin typeface="Arial"/>
                <a:cs typeface="Arial"/>
              </a:rPr>
              <a:t>When </a:t>
            </a:r>
            <a:r>
              <a:rPr sz="3200" dirty="0">
                <a:latin typeface="Arial"/>
                <a:cs typeface="Arial"/>
              </a:rPr>
              <a:t>an </a:t>
            </a:r>
            <a:r>
              <a:rPr sz="3200" spc="5" dirty="0">
                <a:latin typeface="Arial"/>
                <a:cs typeface="Arial"/>
              </a:rPr>
              <a:t>individual makes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5" dirty="0">
                <a:latin typeface="Arial"/>
                <a:cs typeface="Arial"/>
              </a:rPr>
              <a:t>complaint,  testifies, </a:t>
            </a:r>
            <a:r>
              <a:rPr sz="3200" dirty="0">
                <a:latin typeface="Arial"/>
                <a:cs typeface="Arial"/>
              </a:rPr>
              <a:t>or </a:t>
            </a:r>
            <a:r>
              <a:rPr sz="3200" spc="5" dirty="0">
                <a:latin typeface="Arial"/>
                <a:cs typeface="Arial"/>
              </a:rPr>
              <a:t>participates </a:t>
            </a:r>
            <a:r>
              <a:rPr sz="3200" dirty="0">
                <a:latin typeface="Arial"/>
                <a:cs typeface="Arial"/>
              </a:rPr>
              <a:t>in </a:t>
            </a:r>
            <a:r>
              <a:rPr sz="3200" spc="5" dirty="0">
                <a:latin typeface="Arial"/>
                <a:cs typeface="Arial"/>
              </a:rPr>
              <a:t>any manner </a:t>
            </a:r>
            <a:r>
              <a:rPr sz="3200" dirty="0">
                <a:latin typeface="Arial"/>
                <a:cs typeface="Arial"/>
              </a:rPr>
              <a:t>in an  </a:t>
            </a:r>
            <a:r>
              <a:rPr sz="3200" spc="5" dirty="0">
                <a:latin typeface="Arial"/>
                <a:cs typeface="Arial"/>
              </a:rPr>
              <a:t>investigation </a:t>
            </a:r>
            <a:r>
              <a:rPr sz="3200" dirty="0">
                <a:latin typeface="Arial"/>
                <a:cs typeface="Arial"/>
              </a:rPr>
              <a:t>or </a:t>
            </a:r>
            <a:r>
              <a:rPr sz="3200" spc="5" dirty="0">
                <a:latin typeface="Arial"/>
                <a:cs typeface="Arial"/>
              </a:rPr>
              <a:t>proceeding relating </a:t>
            </a:r>
            <a:r>
              <a:rPr sz="3200" dirty="0">
                <a:latin typeface="Arial"/>
                <a:cs typeface="Arial"/>
              </a:rPr>
              <a:t>to </a:t>
            </a:r>
            <a:r>
              <a:rPr sz="3200" spc="-20" dirty="0">
                <a:latin typeface="Arial"/>
                <a:cs typeface="Arial"/>
              </a:rPr>
              <a:t>Title  </a:t>
            </a:r>
            <a:r>
              <a:rPr sz="3200" spc="5" dirty="0">
                <a:latin typeface="Arial"/>
                <a:cs typeface="Arial"/>
              </a:rPr>
              <a:t>IX, they are </a:t>
            </a:r>
            <a:r>
              <a:rPr sz="3200" dirty="0">
                <a:latin typeface="Arial"/>
                <a:cs typeface="Arial"/>
              </a:rPr>
              <a:t>in a </a:t>
            </a:r>
            <a:r>
              <a:rPr sz="3200" spc="5" dirty="0">
                <a:latin typeface="Arial"/>
                <a:cs typeface="Arial"/>
              </a:rPr>
              <a:t>protected activity and any  act </a:t>
            </a:r>
            <a:r>
              <a:rPr sz="3200" dirty="0">
                <a:latin typeface="Arial"/>
                <a:cs typeface="Arial"/>
              </a:rPr>
              <a:t>that is </a:t>
            </a:r>
            <a:r>
              <a:rPr sz="3200" spc="5" dirty="0">
                <a:latin typeface="Arial"/>
                <a:cs typeface="Arial"/>
              </a:rPr>
              <a:t>taken </a:t>
            </a:r>
            <a:r>
              <a:rPr sz="3200" dirty="0">
                <a:latin typeface="Arial"/>
                <a:cs typeface="Arial"/>
              </a:rPr>
              <a:t>that would </a:t>
            </a:r>
            <a:r>
              <a:rPr sz="3200" spc="5" dirty="0">
                <a:latin typeface="Arial"/>
                <a:cs typeface="Arial"/>
              </a:rPr>
              <a:t>restrict </a:t>
            </a:r>
            <a:r>
              <a:rPr sz="3200" dirty="0">
                <a:latin typeface="Arial"/>
                <a:cs typeface="Arial"/>
              </a:rPr>
              <a:t>or  </a:t>
            </a:r>
            <a:r>
              <a:rPr sz="3200" spc="5" dirty="0">
                <a:latin typeface="Arial"/>
                <a:cs typeface="Arial"/>
              </a:rPr>
              <a:t>discourage </a:t>
            </a:r>
            <a:r>
              <a:rPr sz="3200" dirty="0">
                <a:latin typeface="Arial"/>
                <a:cs typeface="Arial"/>
              </a:rPr>
              <a:t>that </a:t>
            </a:r>
            <a:r>
              <a:rPr sz="3200" spc="5" dirty="0">
                <a:latin typeface="Arial"/>
                <a:cs typeface="Arial"/>
              </a:rPr>
              <a:t>action can </a:t>
            </a:r>
            <a:r>
              <a:rPr sz="3200" dirty="0">
                <a:latin typeface="Arial"/>
                <a:cs typeface="Arial"/>
              </a:rPr>
              <a:t>be </a:t>
            </a:r>
            <a:r>
              <a:rPr sz="3200" spc="5" dirty="0">
                <a:latin typeface="Arial"/>
                <a:cs typeface="Arial"/>
              </a:rPr>
              <a:t>considered  retaliation </a:t>
            </a:r>
            <a:r>
              <a:rPr sz="3200" dirty="0">
                <a:latin typeface="Arial"/>
                <a:cs typeface="Arial"/>
              </a:rPr>
              <a:t>and may be more </a:t>
            </a:r>
            <a:r>
              <a:rPr sz="3200" spc="5" dirty="0">
                <a:latin typeface="Arial"/>
                <a:cs typeface="Arial"/>
              </a:rPr>
              <a:t>serious </a:t>
            </a:r>
            <a:r>
              <a:rPr sz="3200" dirty="0">
                <a:latin typeface="Arial"/>
                <a:cs typeface="Arial"/>
              </a:rPr>
              <a:t>than the  </a:t>
            </a:r>
            <a:r>
              <a:rPr sz="3200" spc="5" dirty="0">
                <a:latin typeface="Arial"/>
                <a:cs typeface="Arial"/>
              </a:rPr>
              <a:t>ordinal complaint.	Retaliation must </a:t>
            </a:r>
            <a:r>
              <a:rPr sz="3200" dirty="0">
                <a:latin typeface="Arial"/>
                <a:cs typeface="Arial"/>
              </a:rPr>
              <a:t>be  </a:t>
            </a:r>
            <a:r>
              <a:rPr sz="3200" spc="5" dirty="0">
                <a:latin typeface="Arial"/>
                <a:cs typeface="Arial"/>
              </a:rPr>
              <a:t>investigated just like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5" dirty="0">
                <a:latin typeface="Arial"/>
                <a:cs typeface="Arial"/>
              </a:rPr>
              <a:t>original</a:t>
            </a:r>
            <a:r>
              <a:rPr sz="3200" spc="-35" dirty="0">
                <a:latin typeface="Arial"/>
                <a:cs typeface="Arial"/>
              </a:rPr>
              <a:t> </a:t>
            </a:r>
            <a:r>
              <a:rPr sz="3200" spc="10" dirty="0">
                <a:latin typeface="Arial"/>
                <a:cs typeface="Arial"/>
              </a:rPr>
              <a:t>complaint</a:t>
            </a:r>
            <a:r>
              <a:rPr sz="3200" spc="10" dirty="0">
                <a:latin typeface="Times New Roman"/>
                <a:cs typeface="Times New Roman"/>
              </a:rPr>
              <a:t>.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2498090" marR="5080" indent="-1701164">
              <a:lnSpc>
                <a:spcPts val="4320"/>
              </a:lnSpc>
              <a:spcBef>
                <a:spcPts val="640"/>
              </a:spcBef>
            </a:pPr>
            <a:r>
              <a:rPr spc="-55" dirty="0"/>
              <a:t>Violence </a:t>
            </a:r>
            <a:r>
              <a:rPr spc="-30" dirty="0"/>
              <a:t>on </a:t>
            </a:r>
            <a:r>
              <a:rPr spc="-50" dirty="0"/>
              <a:t>Campus</a:t>
            </a:r>
            <a:r>
              <a:rPr spc="-215" dirty="0"/>
              <a:t> </a:t>
            </a:r>
            <a:r>
              <a:rPr spc="-50" dirty="0"/>
              <a:t>including  </a:t>
            </a:r>
            <a:r>
              <a:rPr spc="-45" dirty="0"/>
              <a:t>Sexual</a:t>
            </a:r>
            <a:r>
              <a:rPr spc="-330" dirty="0"/>
              <a:t> </a:t>
            </a:r>
            <a:r>
              <a:rPr spc="-45" dirty="0"/>
              <a:t>Assault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25448" y="1839595"/>
            <a:ext cx="6273800" cy="3924300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95580" marR="5080" indent="-182880">
              <a:lnSpc>
                <a:spcPts val="2280"/>
              </a:lnSpc>
              <a:spcBef>
                <a:spcPts val="280"/>
              </a:spcBef>
              <a:buClr>
                <a:srgbClr val="FFC908"/>
              </a:buClr>
              <a:buSzPct val="80000"/>
              <a:buChar char="•"/>
              <a:tabLst>
                <a:tab pos="195580" algn="l"/>
              </a:tabLst>
            </a:pPr>
            <a:r>
              <a:rPr sz="2000" dirty="0">
                <a:latin typeface="Arial"/>
                <a:cs typeface="Arial"/>
              </a:rPr>
              <a:t>It is </a:t>
            </a:r>
            <a:r>
              <a:rPr sz="2000" spc="5" dirty="0">
                <a:latin typeface="Arial"/>
                <a:cs typeface="Arial"/>
              </a:rPr>
              <a:t>the policy </a:t>
            </a:r>
            <a:r>
              <a:rPr sz="2000" dirty="0">
                <a:latin typeface="Arial"/>
                <a:cs typeface="Arial"/>
              </a:rPr>
              <a:t>to </a:t>
            </a:r>
            <a:r>
              <a:rPr sz="2000" spc="5" dirty="0">
                <a:latin typeface="Arial"/>
                <a:cs typeface="Arial"/>
              </a:rPr>
              <a:t>prohibit </a:t>
            </a:r>
            <a:r>
              <a:rPr sz="2000" spc="10" dirty="0">
                <a:latin typeface="Arial"/>
                <a:cs typeface="Arial"/>
              </a:rPr>
              <a:t>sexual assault </a:t>
            </a:r>
            <a:r>
              <a:rPr sz="2000" spc="5" dirty="0">
                <a:latin typeface="Arial"/>
                <a:cs typeface="Arial"/>
              </a:rPr>
              <a:t>and </a:t>
            </a:r>
            <a:r>
              <a:rPr sz="2000" dirty="0">
                <a:latin typeface="Arial"/>
                <a:cs typeface="Arial"/>
              </a:rPr>
              <a:t>to  </a:t>
            </a:r>
            <a:r>
              <a:rPr sz="2000" spc="5" dirty="0">
                <a:latin typeface="Arial"/>
                <a:cs typeface="Arial"/>
              </a:rPr>
              <a:t>prevent </a:t>
            </a:r>
            <a:r>
              <a:rPr sz="2000" spc="10" dirty="0">
                <a:latin typeface="Arial"/>
                <a:cs typeface="Arial"/>
              </a:rPr>
              <a:t>sex </a:t>
            </a:r>
            <a:r>
              <a:rPr sz="2000" dirty="0">
                <a:latin typeface="Arial"/>
                <a:cs typeface="Arial"/>
              </a:rPr>
              <a:t>offenses </a:t>
            </a:r>
            <a:r>
              <a:rPr sz="2000" spc="5" dirty="0">
                <a:latin typeface="Arial"/>
                <a:cs typeface="Arial"/>
              </a:rPr>
              <a:t>committed </a:t>
            </a:r>
            <a:r>
              <a:rPr sz="2000" spc="10" dirty="0">
                <a:latin typeface="Arial"/>
                <a:cs typeface="Arial"/>
              </a:rPr>
              <a:t>against </a:t>
            </a:r>
            <a:r>
              <a:rPr sz="2000" spc="5" dirty="0">
                <a:latin typeface="Arial"/>
                <a:cs typeface="Arial"/>
              </a:rPr>
              <a:t>students,  </a:t>
            </a:r>
            <a:r>
              <a:rPr sz="2000" spc="10" dirty="0">
                <a:latin typeface="Arial"/>
                <a:cs typeface="Arial"/>
              </a:rPr>
              <a:t>employees, </a:t>
            </a:r>
            <a:r>
              <a:rPr sz="2000" spc="5" dirty="0">
                <a:latin typeface="Arial"/>
                <a:cs typeface="Arial"/>
              </a:rPr>
              <a:t>visitors </a:t>
            </a:r>
            <a:r>
              <a:rPr sz="2000" dirty="0">
                <a:latin typeface="Arial"/>
                <a:cs typeface="Arial"/>
              </a:rPr>
              <a:t>to </a:t>
            </a:r>
            <a:r>
              <a:rPr sz="2000" spc="5" dirty="0">
                <a:latin typeface="Arial"/>
                <a:cs typeface="Arial"/>
              </a:rPr>
              <a:t>the </a:t>
            </a:r>
            <a:r>
              <a:rPr sz="2000" spc="10" dirty="0">
                <a:latin typeface="Arial"/>
                <a:cs typeface="Arial"/>
              </a:rPr>
              <a:t>campus, </a:t>
            </a:r>
            <a:r>
              <a:rPr sz="2000" spc="5" dirty="0">
                <a:latin typeface="Arial"/>
                <a:cs typeface="Arial"/>
              </a:rPr>
              <a:t>and other</a:t>
            </a:r>
            <a:r>
              <a:rPr sz="2000" spc="-155" dirty="0">
                <a:latin typeface="Arial"/>
                <a:cs typeface="Arial"/>
              </a:rPr>
              <a:t> </a:t>
            </a:r>
            <a:r>
              <a:rPr sz="2000" spc="10" dirty="0">
                <a:latin typeface="Arial"/>
                <a:cs typeface="Arial"/>
              </a:rPr>
              <a:t>persons  who </a:t>
            </a:r>
            <a:r>
              <a:rPr sz="2000" spc="5" dirty="0">
                <a:latin typeface="Arial"/>
                <a:cs typeface="Arial"/>
              </a:rPr>
              <a:t>use University</a:t>
            </a:r>
            <a:r>
              <a:rPr sz="2000" spc="-50" dirty="0">
                <a:latin typeface="Arial"/>
                <a:cs typeface="Arial"/>
              </a:rPr>
              <a:t> </a:t>
            </a:r>
            <a:r>
              <a:rPr sz="2000" spc="5" dirty="0">
                <a:latin typeface="Arial"/>
                <a:cs typeface="Arial"/>
              </a:rPr>
              <a:t>facilities.</a:t>
            </a:r>
            <a:endParaRPr sz="2000">
              <a:latin typeface="Arial"/>
              <a:cs typeface="Arial"/>
            </a:endParaRPr>
          </a:p>
          <a:p>
            <a:pPr marL="195580" marR="267335" indent="-182880">
              <a:lnSpc>
                <a:spcPct val="95000"/>
              </a:lnSpc>
              <a:spcBef>
                <a:spcPts val="1540"/>
              </a:spcBef>
              <a:buClr>
                <a:srgbClr val="FFC908"/>
              </a:buClr>
              <a:buSzPct val="80000"/>
              <a:buChar char="•"/>
              <a:tabLst>
                <a:tab pos="195580" algn="l"/>
              </a:tabLst>
            </a:pPr>
            <a:r>
              <a:rPr sz="2000" spc="5" dirty="0">
                <a:latin typeface="Arial"/>
                <a:cs typeface="Arial"/>
              </a:rPr>
              <a:t>Sexual </a:t>
            </a:r>
            <a:r>
              <a:rPr sz="2000" spc="10" dirty="0">
                <a:latin typeface="Arial"/>
                <a:cs typeface="Arial"/>
              </a:rPr>
              <a:t>assault </a:t>
            </a:r>
            <a:r>
              <a:rPr sz="2000" spc="5" dirty="0">
                <a:latin typeface="Arial"/>
                <a:cs typeface="Arial"/>
              </a:rPr>
              <a:t>is </a:t>
            </a:r>
            <a:r>
              <a:rPr sz="2000" dirty="0">
                <a:latin typeface="Arial"/>
                <a:cs typeface="Arial"/>
              </a:rPr>
              <a:t>an </a:t>
            </a:r>
            <a:r>
              <a:rPr sz="2000" spc="5" dirty="0">
                <a:latin typeface="Arial"/>
                <a:cs typeface="Arial"/>
              </a:rPr>
              <a:t>extreme form of sexual  harassment. Sexual harassment is prohibited by  </a:t>
            </a:r>
            <a:r>
              <a:rPr sz="2000" spc="10" dirty="0">
                <a:latin typeface="Arial"/>
                <a:cs typeface="Arial"/>
              </a:rPr>
              <a:t>University policy </a:t>
            </a:r>
            <a:r>
              <a:rPr sz="2000" spc="5" dirty="0">
                <a:latin typeface="Arial"/>
                <a:cs typeface="Arial"/>
              </a:rPr>
              <a:t>and is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5" dirty="0">
                <a:latin typeface="Arial"/>
                <a:cs typeface="Arial"/>
              </a:rPr>
              <a:t>form of sex</a:t>
            </a:r>
            <a:r>
              <a:rPr sz="2000" spc="-130" dirty="0">
                <a:latin typeface="Arial"/>
                <a:cs typeface="Arial"/>
              </a:rPr>
              <a:t> </a:t>
            </a:r>
            <a:r>
              <a:rPr sz="2000" spc="10" dirty="0">
                <a:latin typeface="Arial"/>
                <a:cs typeface="Arial"/>
              </a:rPr>
              <a:t>discrimination  </a:t>
            </a:r>
            <a:r>
              <a:rPr sz="2000" spc="5" dirty="0">
                <a:latin typeface="Arial"/>
                <a:cs typeface="Arial"/>
              </a:rPr>
              <a:t>prohibited by </a:t>
            </a:r>
            <a:r>
              <a:rPr sz="2000" spc="-10" dirty="0">
                <a:latin typeface="Arial"/>
                <a:cs typeface="Arial"/>
              </a:rPr>
              <a:t>Title </a:t>
            </a:r>
            <a:r>
              <a:rPr sz="2000" dirty="0">
                <a:latin typeface="Arial"/>
                <a:cs typeface="Arial"/>
              </a:rPr>
              <a:t>VI </a:t>
            </a:r>
            <a:r>
              <a:rPr sz="2000" spc="5" dirty="0">
                <a:latin typeface="Arial"/>
                <a:cs typeface="Arial"/>
              </a:rPr>
              <a:t>of the Civil Rights Act </a:t>
            </a:r>
            <a:r>
              <a:rPr sz="2000" dirty="0">
                <a:latin typeface="Arial"/>
                <a:cs typeface="Arial"/>
              </a:rPr>
              <a:t>of </a:t>
            </a:r>
            <a:r>
              <a:rPr sz="2000" spc="5" dirty="0">
                <a:latin typeface="Arial"/>
                <a:cs typeface="Arial"/>
              </a:rPr>
              <a:t>1964  and by </a:t>
            </a:r>
            <a:r>
              <a:rPr sz="2000" spc="-10" dirty="0">
                <a:latin typeface="Arial"/>
                <a:cs typeface="Arial"/>
              </a:rPr>
              <a:t>Title </a:t>
            </a:r>
            <a:r>
              <a:rPr sz="2000" dirty="0">
                <a:latin typeface="Arial"/>
                <a:cs typeface="Arial"/>
              </a:rPr>
              <a:t>IX </a:t>
            </a:r>
            <a:r>
              <a:rPr sz="2000" spc="5" dirty="0">
                <a:latin typeface="Arial"/>
                <a:cs typeface="Arial"/>
              </a:rPr>
              <a:t>of the Education Amendments of  </a:t>
            </a:r>
            <a:r>
              <a:rPr sz="2000" spc="10" dirty="0">
                <a:latin typeface="Arial"/>
                <a:cs typeface="Arial"/>
              </a:rPr>
              <a:t>1972.</a:t>
            </a:r>
            <a:endParaRPr sz="2000">
              <a:latin typeface="Arial"/>
              <a:cs typeface="Arial"/>
            </a:endParaRPr>
          </a:p>
          <a:p>
            <a:pPr marL="195580" indent="-182880">
              <a:lnSpc>
                <a:spcPts val="2340"/>
              </a:lnSpc>
              <a:spcBef>
                <a:spcPts val="1490"/>
              </a:spcBef>
              <a:buClr>
                <a:srgbClr val="FFC908"/>
              </a:buClr>
              <a:buSzPct val="80000"/>
              <a:buChar char="•"/>
              <a:tabLst>
                <a:tab pos="195580" algn="l"/>
              </a:tabLst>
            </a:pPr>
            <a:r>
              <a:rPr sz="2000" spc="5" dirty="0">
                <a:latin typeface="Arial"/>
                <a:cs typeface="Arial"/>
              </a:rPr>
              <a:t>Sexual assault </a:t>
            </a:r>
            <a:r>
              <a:rPr sz="2000" dirty="0">
                <a:latin typeface="Arial"/>
                <a:cs typeface="Arial"/>
              </a:rPr>
              <a:t>is </a:t>
            </a:r>
            <a:r>
              <a:rPr sz="2000" spc="5" dirty="0">
                <a:latin typeface="Arial"/>
                <a:cs typeface="Arial"/>
              </a:rPr>
              <a:t>also </a:t>
            </a:r>
            <a:r>
              <a:rPr sz="2000" dirty="0">
                <a:latin typeface="Arial"/>
                <a:cs typeface="Arial"/>
              </a:rPr>
              <a:t>a </a:t>
            </a:r>
            <a:r>
              <a:rPr sz="2000" spc="5" dirty="0">
                <a:latin typeface="Arial"/>
                <a:cs typeface="Arial"/>
              </a:rPr>
              <a:t>crime, defined by</a:t>
            </a:r>
            <a:r>
              <a:rPr sz="2000" spc="-45" dirty="0">
                <a:latin typeface="Arial"/>
                <a:cs typeface="Arial"/>
              </a:rPr>
              <a:t> </a:t>
            </a:r>
            <a:r>
              <a:rPr sz="2000" spc="5" dirty="0">
                <a:latin typeface="Arial"/>
                <a:cs typeface="Arial"/>
              </a:rPr>
              <a:t>the</a:t>
            </a:r>
            <a:endParaRPr sz="2000">
              <a:latin typeface="Arial"/>
              <a:cs typeface="Arial"/>
            </a:endParaRPr>
          </a:p>
          <a:p>
            <a:pPr marL="195580">
              <a:lnSpc>
                <a:spcPts val="2340"/>
              </a:lnSpc>
            </a:pPr>
            <a:r>
              <a:rPr sz="2000" spc="10" dirty="0">
                <a:latin typeface="Arial"/>
                <a:cs typeface="Arial"/>
              </a:rPr>
              <a:t>Arkansas criminal</a:t>
            </a:r>
            <a:r>
              <a:rPr sz="2000" spc="-60" dirty="0">
                <a:latin typeface="Arial"/>
                <a:cs typeface="Arial"/>
              </a:rPr>
              <a:t> </a:t>
            </a:r>
            <a:r>
              <a:rPr sz="2000" spc="10" dirty="0">
                <a:latin typeface="Arial"/>
                <a:cs typeface="Arial"/>
              </a:rPr>
              <a:t>code.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263143"/>
            <a:ext cx="482600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A </a:t>
            </a:r>
            <a:r>
              <a:rPr spc="-40" dirty="0"/>
              <a:t>rape </a:t>
            </a:r>
            <a:r>
              <a:rPr spc="-30" dirty="0"/>
              <a:t>is </a:t>
            </a:r>
            <a:r>
              <a:rPr spc="-40" dirty="0"/>
              <a:t>still </a:t>
            </a:r>
            <a:r>
              <a:rPr spc="-5" dirty="0"/>
              <a:t>a</a:t>
            </a:r>
            <a:r>
              <a:rPr spc="-695" dirty="0"/>
              <a:t> </a:t>
            </a:r>
            <a:r>
              <a:rPr spc="-45" dirty="0"/>
              <a:t>rape…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084529"/>
            <a:ext cx="7896225" cy="4915535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95580" marR="1520190" indent="-182880">
              <a:lnSpc>
                <a:spcPts val="3190"/>
              </a:lnSpc>
              <a:spcBef>
                <a:spcPts val="345"/>
              </a:spcBef>
              <a:buClr>
                <a:srgbClr val="FFC908"/>
              </a:buClr>
              <a:buSzPct val="80357"/>
              <a:buChar char="•"/>
              <a:tabLst>
                <a:tab pos="195580" algn="l"/>
              </a:tabLst>
            </a:pPr>
            <a:r>
              <a:rPr sz="2800" spc="5" dirty="0">
                <a:latin typeface="Arial"/>
                <a:cs typeface="Arial"/>
              </a:rPr>
              <a:t>When consent </a:t>
            </a:r>
            <a:r>
              <a:rPr sz="2800" dirty="0">
                <a:latin typeface="Arial"/>
                <a:cs typeface="Arial"/>
              </a:rPr>
              <a:t>was </a:t>
            </a:r>
            <a:r>
              <a:rPr sz="2800" spc="5" dirty="0">
                <a:latin typeface="Arial"/>
                <a:cs typeface="Arial"/>
              </a:rPr>
              <a:t>expressed but then  withdrawn</a:t>
            </a:r>
            <a:endParaRPr sz="2800">
              <a:latin typeface="Arial"/>
              <a:cs typeface="Arial"/>
            </a:endParaRPr>
          </a:p>
          <a:p>
            <a:pPr marL="195580" indent="-182880">
              <a:lnSpc>
                <a:spcPct val="100000"/>
              </a:lnSpc>
              <a:spcBef>
                <a:spcPts val="1355"/>
              </a:spcBef>
              <a:buClr>
                <a:srgbClr val="FFC908"/>
              </a:buClr>
              <a:buSzPct val="80357"/>
              <a:buChar char="•"/>
              <a:tabLst>
                <a:tab pos="195580" algn="l"/>
              </a:tabLst>
            </a:pPr>
            <a:r>
              <a:rPr sz="2800" spc="5" dirty="0">
                <a:latin typeface="Arial"/>
                <a:cs typeface="Arial"/>
              </a:rPr>
              <a:t>Regardless of how </a:t>
            </a:r>
            <a:r>
              <a:rPr sz="2800" dirty="0">
                <a:latin typeface="Arial"/>
                <a:cs typeface="Arial"/>
              </a:rPr>
              <a:t>the </a:t>
            </a:r>
            <a:r>
              <a:rPr sz="2800" spc="5" dirty="0">
                <a:latin typeface="Arial"/>
                <a:cs typeface="Arial"/>
              </a:rPr>
              <a:t>survivor </a:t>
            </a:r>
            <a:r>
              <a:rPr sz="2800" dirty="0">
                <a:latin typeface="Arial"/>
                <a:cs typeface="Arial"/>
              </a:rPr>
              <a:t>was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spc="5" dirty="0">
                <a:latin typeface="Arial"/>
                <a:cs typeface="Arial"/>
              </a:rPr>
              <a:t>dressed</a:t>
            </a:r>
            <a:endParaRPr sz="2800">
              <a:latin typeface="Arial"/>
              <a:cs typeface="Arial"/>
            </a:endParaRPr>
          </a:p>
          <a:p>
            <a:pPr marL="195580" indent="-182880">
              <a:lnSpc>
                <a:spcPct val="100000"/>
              </a:lnSpc>
              <a:spcBef>
                <a:spcPts val="1440"/>
              </a:spcBef>
              <a:buClr>
                <a:srgbClr val="FFC908"/>
              </a:buClr>
              <a:buSzPct val="80357"/>
              <a:buChar char="•"/>
              <a:tabLst>
                <a:tab pos="195580" algn="l"/>
              </a:tabLst>
            </a:pPr>
            <a:r>
              <a:rPr sz="2800" dirty="0">
                <a:latin typeface="Arial"/>
                <a:cs typeface="Arial"/>
              </a:rPr>
              <a:t>When the </a:t>
            </a:r>
            <a:r>
              <a:rPr sz="2800" spc="5" dirty="0">
                <a:latin typeface="Arial"/>
                <a:cs typeface="Arial"/>
              </a:rPr>
              <a:t>survivor </a:t>
            </a:r>
            <a:r>
              <a:rPr sz="2800" dirty="0">
                <a:latin typeface="Arial"/>
                <a:cs typeface="Arial"/>
              </a:rPr>
              <a:t>is </a:t>
            </a:r>
            <a:r>
              <a:rPr sz="2800" spc="-5" dirty="0">
                <a:latin typeface="Arial"/>
                <a:cs typeface="Arial"/>
              </a:rPr>
              <a:t>a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man</a:t>
            </a:r>
            <a:endParaRPr sz="2800">
              <a:latin typeface="Arial"/>
              <a:cs typeface="Arial"/>
            </a:endParaRPr>
          </a:p>
          <a:p>
            <a:pPr marL="195580" marR="565785" indent="-182880">
              <a:lnSpc>
                <a:spcPts val="3190"/>
              </a:lnSpc>
              <a:spcBef>
                <a:spcPts val="1680"/>
              </a:spcBef>
              <a:buClr>
                <a:srgbClr val="FFC908"/>
              </a:buClr>
              <a:buSzPct val="80357"/>
              <a:buChar char="•"/>
              <a:tabLst>
                <a:tab pos="195580" algn="l"/>
              </a:tabLst>
            </a:pPr>
            <a:r>
              <a:rPr sz="2800" spc="5" dirty="0">
                <a:latin typeface="Arial"/>
                <a:cs typeface="Arial"/>
              </a:rPr>
              <a:t>Regardless of how </a:t>
            </a:r>
            <a:r>
              <a:rPr sz="2800" dirty="0">
                <a:latin typeface="Arial"/>
                <a:cs typeface="Arial"/>
              </a:rPr>
              <a:t>much the </a:t>
            </a:r>
            <a:r>
              <a:rPr sz="2800" spc="5" dirty="0">
                <a:latin typeface="Arial"/>
                <a:cs typeface="Arial"/>
              </a:rPr>
              <a:t>parties involved  had </a:t>
            </a:r>
            <a:r>
              <a:rPr sz="2800" dirty="0">
                <a:latin typeface="Arial"/>
                <a:cs typeface="Arial"/>
              </a:rPr>
              <a:t>to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5" dirty="0">
                <a:latin typeface="Arial"/>
                <a:cs typeface="Arial"/>
              </a:rPr>
              <a:t>drink</a:t>
            </a:r>
            <a:endParaRPr sz="2800">
              <a:latin typeface="Arial"/>
              <a:cs typeface="Arial"/>
            </a:endParaRPr>
          </a:p>
          <a:p>
            <a:pPr marL="195580" indent="-182880">
              <a:lnSpc>
                <a:spcPct val="100000"/>
              </a:lnSpc>
              <a:spcBef>
                <a:spcPts val="1355"/>
              </a:spcBef>
              <a:buClr>
                <a:srgbClr val="FFC908"/>
              </a:buClr>
              <a:buSzPct val="80357"/>
              <a:buChar char="•"/>
              <a:tabLst>
                <a:tab pos="195580" algn="l"/>
              </a:tabLst>
            </a:pPr>
            <a:r>
              <a:rPr sz="2800" dirty="0">
                <a:latin typeface="Arial"/>
                <a:cs typeface="Arial"/>
              </a:rPr>
              <a:t>When the </a:t>
            </a:r>
            <a:r>
              <a:rPr sz="2800" spc="5" dirty="0">
                <a:latin typeface="Arial"/>
                <a:cs typeface="Arial"/>
              </a:rPr>
              <a:t>survivor </a:t>
            </a:r>
            <a:r>
              <a:rPr sz="2800" dirty="0">
                <a:latin typeface="Arial"/>
                <a:cs typeface="Arial"/>
              </a:rPr>
              <a:t>knew the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spc="5" dirty="0">
                <a:latin typeface="Arial"/>
                <a:cs typeface="Arial"/>
              </a:rPr>
              <a:t>rapist</a:t>
            </a:r>
            <a:endParaRPr sz="2800">
              <a:latin typeface="Arial"/>
              <a:cs typeface="Arial"/>
            </a:endParaRPr>
          </a:p>
          <a:p>
            <a:pPr marL="195580" indent="-182880">
              <a:lnSpc>
                <a:spcPct val="100000"/>
              </a:lnSpc>
              <a:spcBef>
                <a:spcPts val="1440"/>
              </a:spcBef>
              <a:buClr>
                <a:srgbClr val="FFC908"/>
              </a:buClr>
              <a:buSzPct val="80357"/>
              <a:buChar char="•"/>
              <a:tabLst>
                <a:tab pos="195580" algn="l"/>
              </a:tabLst>
            </a:pPr>
            <a:r>
              <a:rPr sz="2800" spc="5" dirty="0">
                <a:latin typeface="Arial"/>
                <a:cs typeface="Arial"/>
              </a:rPr>
              <a:t>Even </a:t>
            </a:r>
            <a:r>
              <a:rPr sz="2800" dirty="0">
                <a:latin typeface="Arial"/>
                <a:cs typeface="Arial"/>
              </a:rPr>
              <a:t>if </a:t>
            </a:r>
            <a:r>
              <a:rPr sz="2800" spc="5" dirty="0">
                <a:latin typeface="Arial"/>
                <a:cs typeface="Arial"/>
              </a:rPr>
              <a:t>you don’t think </a:t>
            </a:r>
            <a:r>
              <a:rPr sz="2800" dirty="0">
                <a:latin typeface="Arial"/>
                <a:cs typeface="Arial"/>
              </a:rPr>
              <a:t>it </a:t>
            </a:r>
            <a:r>
              <a:rPr sz="2800" spc="5" dirty="0">
                <a:latin typeface="Arial"/>
                <a:cs typeface="Arial"/>
              </a:rPr>
              <a:t>would happen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spc="5" dirty="0">
                <a:latin typeface="Arial"/>
                <a:cs typeface="Arial"/>
              </a:rPr>
              <a:t>here</a:t>
            </a:r>
            <a:endParaRPr sz="2800">
              <a:latin typeface="Arial"/>
              <a:cs typeface="Arial"/>
            </a:endParaRPr>
          </a:p>
          <a:p>
            <a:pPr marL="195580" indent="-182880">
              <a:lnSpc>
                <a:spcPct val="100000"/>
              </a:lnSpc>
              <a:spcBef>
                <a:spcPts val="1430"/>
              </a:spcBef>
              <a:buClr>
                <a:srgbClr val="FFC908"/>
              </a:buClr>
              <a:buSzPct val="80357"/>
              <a:buChar char="•"/>
              <a:tabLst>
                <a:tab pos="195580" algn="l"/>
              </a:tabLst>
            </a:pPr>
            <a:r>
              <a:rPr sz="2800" spc="5" dirty="0">
                <a:latin typeface="Arial"/>
                <a:cs typeface="Arial"/>
              </a:rPr>
              <a:t>Regardless of </a:t>
            </a:r>
            <a:r>
              <a:rPr sz="2800" dirty="0">
                <a:latin typeface="Arial"/>
                <a:cs typeface="Arial"/>
              </a:rPr>
              <a:t>the </a:t>
            </a:r>
            <a:r>
              <a:rPr sz="2800" spc="5" dirty="0">
                <a:latin typeface="Arial"/>
                <a:cs typeface="Arial"/>
              </a:rPr>
              <a:t>sexual orientation of </a:t>
            </a:r>
            <a:r>
              <a:rPr sz="2800" dirty="0">
                <a:latin typeface="Arial"/>
                <a:cs typeface="Arial"/>
              </a:rPr>
              <a:t>the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5" dirty="0">
                <a:latin typeface="Arial"/>
                <a:cs typeface="Arial"/>
              </a:rPr>
              <a:t>rapist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72400" y="228600"/>
            <a:ext cx="1115568" cy="9296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7340" y="228091"/>
            <a:ext cx="6891655" cy="1068070"/>
          </a:xfrm>
          <a:prstGeom prst="rect">
            <a:avLst/>
          </a:prstGeom>
        </p:spPr>
        <p:txBody>
          <a:bodyPr vert="horz" wrap="square" lIns="0" tIns="74295" rIns="0" bIns="0" rtlCol="0">
            <a:spAutoFit/>
          </a:bodyPr>
          <a:lstStyle/>
          <a:p>
            <a:pPr marL="12700" marR="5080">
              <a:lnSpc>
                <a:spcPts val="3890"/>
              </a:lnSpc>
              <a:spcBef>
                <a:spcPts val="585"/>
              </a:spcBef>
            </a:pPr>
            <a:r>
              <a:rPr sz="3600" spc="-45" dirty="0"/>
              <a:t>Responses </a:t>
            </a:r>
            <a:r>
              <a:rPr sz="3600" spc="-30" dirty="0"/>
              <a:t>to </a:t>
            </a:r>
            <a:r>
              <a:rPr sz="3600" spc="-45" dirty="0"/>
              <a:t>knowledge </a:t>
            </a:r>
            <a:r>
              <a:rPr sz="3600" spc="-25" dirty="0"/>
              <a:t>of</a:t>
            </a:r>
            <a:r>
              <a:rPr sz="3600" spc="-440" dirty="0"/>
              <a:t> </a:t>
            </a:r>
            <a:r>
              <a:rPr sz="3600" spc="-45" dirty="0"/>
              <a:t>sexual  </a:t>
            </a:r>
            <a:r>
              <a:rPr sz="3600" spc="-50" dirty="0"/>
              <a:t>misconduct/violence: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40" y="1341856"/>
            <a:ext cx="7613650" cy="4083050"/>
          </a:xfrm>
          <a:prstGeom prst="rect">
            <a:avLst/>
          </a:prstGeom>
        </p:spPr>
        <p:txBody>
          <a:bodyPr vert="horz" wrap="square" lIns="0" tIns="192405" rIns="0" bIns="0" rtlCol="0">
            <a:spAutoFit/>
          </a:bodyPr>
          <a:lstStyle/>
          <a:p>
            <a:pPr marL="195580" indent="-182880">
              <a:lnSpc>
                <a:spcPct val="100000"/>
              </a:lnSpc>
              <a:spcBef>
                <a:spcPts val="1515"/>
              </a:spcBef>
              <a:buClr>
                <a:srgbClr val="FFC908"/>
              </a:buClr>
              <a:buSzPct val="79687"/>
              <a:buChar char="•"/>
              <a:tabLst>
                <a:tab pos="195580" algn="l"/>
              </a:tabLst>
            </a:pPr>
            <a:r>
              <a:rPr sz="3200" dirty="0">
                <a:latin typeface="Arial"/>
                <a:cs typeface="Arial"/>
              </a:rPr>
              <a:t>All </a:t>
            </a:r>
            <a:r>
              <a:rPr sz="3200" spc="10" dirty="0">
                <a:latin typeface="Arial"/>
                <a:cs typeface="Arial"/>
              </a:rPr>
              <a:t>students </a:t>
            </a:r>
            <a:r>
              <a:rPr sz="3200" spc="5" dirty="0">
                <a:latin typeface="Arial"/>
                <a:cs typeface="Arial"/>
              </a:rPr>
              <a:t>are to be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5" dirty="0">
                <a:latin typeface="Arial"/>
                <a:cs typeface="Arial"/>
              </a:rPr>
              <a:t>protected</a:t>
            </a:r>
            <a:endParaRPr sz="3200">
              <a:latin typeface="Arial"/>
              <a:cs typeface="Arial"/>
            </a:endParaRPr>
          </a:p>
          <a:p>
            <a:pPr marL="194945" marR="666750" indent="-182880">
              <a:lnSpc>
                <a:spcPts val="3650"/>
              </a:lnSpc>
              <a:spcBef>
                <a:spcPts val="1695"/>
              </a:spcBef>
              <a:buClr>
                <a:srgbClr val="FFC908"/>
              </a:buClr>
              <a:buSzPct val="79687"/>
              <a:buChar char="•"/>
              <a:tabLst>
                <a:tab pos="195580" algn="l"/>
              </a:tabLst>
            </a:pPr>
            <a:r>
              <a:rPr sz="3200" spc="5" dirty="0">
                <a:latin typeface="Arial"/>
                <a:cs typeface="Arial"/>
              </a:rPr>
              <a:t>SAU must respond </a:t>
            </a:r>
            <a:r>
              <a:rPr sz="3200" dirty="0">
                <a:latin typeface="Arial"/>
                <a:cs typeface="Arial"/>
              </a:rPr>
              <a:t>to </a:t>
            </a:r>
            <a:r>
              <a:rPr sz="3200" spc="5" dirty="0">
                <a:latin typeface="Arial"/>
                <a:cs typeface="Arial"/>
              </a:rPr>
              <a:t>complaints and  reports </a:t>
            </a:r>
            <a:r>
              <a:rPr sz="3200" dirty="0">
                <a:latin typeface="Arial"/>
                <a:cs typeface="Arial"/>
              </a:rPr>
              <a:t>of </a:t>
            </a:r>
            <a:r>
              <a:rPr sz="3200" spc="10" dirty="0">
                <a:latin typeface="Arial"/>
                <a:cs typeface="Arial"/>
              </a:rPr>
              <a:t>sexual</a:t>
            </a:r>
            <a:r>
              <a:rPr sz="3200" dirty="0">
                <a:latin typeface="Arial"/>
                <a:cs typeface="Arial"/>
              </a:rPr>
              <a:t> </a:t>
            </a:r>
            <a:r>
              <a:rPr sz="3200" spc="5" dirty="0">
                <a:latin typeface="Arial"/>
                <a:cs typeface="Arial"/>
              </a:rPr>
              <a:t>misconduct</a:t>
            </a:r>
            <a:endParaRPr sz="3200">
              <a:latin typeface="Arial"/>
              <a:cs typeface="Arial"/>
            </a:endParaRPr>
          </a:p>
          <a:p>
            <a:pPr marL="194945" marR="10160" indent="-182880">
              <a:lnSpc>
                <a:spcPts val="3650"/>
              </a:lnSpc>
              <a:spcBef>
                <a:spcPts val="1595"/>
              </a:spcBef>
              <a:buClr>
                <a:srgbClr val="FFC908"/>
              </a:buClr>
              <a:buSzPct val="79687"/>
              <a:buChar char="•"/>
              <a:tabLst>
                <a:tab pos="195580" algn="l"/>
              </a:tabLst>
            </a:pPr>
            <a:r>
              <a:rPr sz="3200" spc="5" dirty="0">
                <a:latin typeface="Arial"/>
                <a:cs typeface="Arial"/>
              </a:rPr>
              <a:t>Report </a:t>
            </a:r>
            <a:r>
              <a:rPr sz="3200" dirty="0">
                <a:latin typeface="Arial"/>
                <a:cs typeface="Arial"/>
              </a:rPr>
              <a:t>to </a:t>
            </a:r>
            <a:r>
              <a:rPr sz="3200" spc="5" dirty="0">
                <a:latin typeface="Arial"/>
                <a:cs typeface="Arial"/>
              </a:rPr>
              <a:t>UPD and </a:t>
            </a:r>
            <a:r>
              <a:rPr sz="3200" spc="10" dirty="0">
                <a:latin typeface="Arial"/>
                <a:cs typeface="Arial"/>
              </a:rPr>
              <a:t>Counseling </a:t>
            </a:r>
            <a:r>
              <a:rPr sz="3200" spc="5" dirty="0">
                <a:latin typeface="Arial"/>
                <a:cs typeface="Arial"/>
              </a:rPr>
              <a:t>Center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at  </a:t>
            </a:r>
            <a:r>
              <a:rPr sz="3200" spc="5" dirty="0">
                <a:latin typeface="Arial"/>
                <a:cs typeface="Arial"/>
              </a:rPr>
              <a:t>minimum</a:t>
            </a:r>
            <a:endParaRPr sz="3200">
              <a:latin typeface="Arial"/>
              <a:cs typeface="Arial"/>
            </a:endParaRPr>
          </a:p>
          <a:p>
            <a:pPr marL="194945" marR="5080" indent="-182880">
              <a:lnSpc>
                <a:spcPts val="3650"/>
              </a:lnSpc>
              <a:spcBef>
                <a:spcPts val="1595"/>
              </a:spcBef>
              <a:buClr>
                <a:srgbClr val="FFC908"/>
              </a:buClr>
              <a:buSzPct val="79687"/>
              <a:buChar char="•"/>
              <a:tabLst>
                <a:tab pos="195580" algn="l"/>
              </a:tabLst>
            </a:pPr>
            <a:r>
              <a:rPr sz="3200" spc="5" dirty="0">
                <a:latin typeface="Arial"/>
                <a:cs typeface="Arial"/>
              </a:rPr>
              <a:t>Confidentiality should </a:t>
            </a:r>
            <a:r>
              <a:rPr sz="3200" dirty="0">
                <a:latin typeface="Arial"/>
                <a:cs typeface="Arial"/>
              </a:rPr>
              <a:t>be </a:t>
            </a:r>
            <a:r>
              <a:rPr sz="3200" spc="10" dirty="0">
                <a:latin typeface="Arial"/>
                <a:cs typeface="Arial"/>
              </a:rPr>
              <a:t>protected </a:t>
            </a:r>
            <a:r>
              <a:rPr sz="3200" dirty="0">
                <a:latin typeface="Arial"/>
                <a:cs typeface="Arial"/>
              </a:rPr>
              <a:t>to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5" dirty="0">
                <a:latin typeface="Arial"/>
                <a:cs typeface="Arial"/>
              </a:rPr>
              <a:t>the  extent</a:t>
            </a:r>
            <a:r>
              <a:rPr sz="3200" spc="-10" dirty="0">
                <a:latin typeface="Arial"/>
                <a:cs typeface="Arial"/>
              </a:rPr>
              <a:t> </a:t>
            </a:r>
            <a:r>
              <a:rPr sz="3200" spc="5" dirty="0">
                <a:latin typeface="Arial"/>
                <a:cs typeface="Arial"/>
              </a:rPr>
              <a:t>permissible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72400" y="228600"/>
            <a:ext cx="1115568" cy="9296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9740" y="400558"/>
            <a:ext cx="6820534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0" dirty="0"/>
              <a:t>Reporting </a:t>
            </a:r>
            <a:r>
              <a:rPr spc="-45" dirty="0"/>
              <a:t>Options </a:t>
            </a:r>
            <a:r>
              <a:rPr spc="-35" dirty="0"/>
              <a:t>for</a:t>
            </a:r>
            <a:r>
              <a:rPr spc="-245" dirty="0"/>
              <a:t> </a:t>
            </a:r>
            <a:r>
              <a:rPr spc="-45" dirty="0"/>
              <a:t>Students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88340" y="1647992"/>
            <a:ext cx="7994015" cy="4168140"/>
          </a:xfrm>
          <a:prstGeom prst="rect">
            <a:avLst/>
          </a:prstGeom>
        </p:spPr>
        <p:txBody>
          <a:bodyPr vert="horz" wrap="square" lIns="0" tIns="187325" rIns="0" bIns="0" rtlCol="0">
            <a:spAutoFit/>
          </a:bodyPr>
          <a:lstStyle/>
          <a:p>
            <a:pPr marL="195580" indent="-182880">
              <a:lnSpc>
                <a:spcPct val="100000"/>
              </a:lnSpc>
              <a:spcBef>
                <a:spcPts val="1475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3600" spc="-20" dirty="0">
                <a:latin typeface="Arial"/>
                <a:cs typeface="Arial"/>
              </a:rPr>
              <a:t>Title </a:t>
            </a:r>
            <a:r>
              <a:rPr sz="3600" dirty="0">
                <a:latin typeface="Arial"/>
                <a:cs typeface="Arial"/>
              </a:rPr>
              <a:t>IX</a:t>
            </a:r>
            <a:r>
              <a:rPr sz="3600" spc="45" dirty="0">
                <a:latin typeface="Arial"/>
                <a:cs typeface="Arial"/>
              </a:rPr>
              <a:t> </a:t>
            </a:r>
            <a:r>
              <a:rPr sz="3600" spc="5" dirty="0">
                <a:latin typeface="Arial"/>
                <a:cs typeface="Arial"/>
              </a:rPr>
              <a:t>Coordinator</a:t>
            </a:r>
            <a:endParaRPr sz="3600">
              <a:latin typeface="Arial"/>
              <a:cs typeface="Arial"/>
            </a:endParaRPr>
          </a:p>
          <a:p>
            <a:pPr marL="195580" indent="-182880">
              <a:lnSpc>
                <a:spcPct val="100000"/>
              </a:lnSpc>
              <a:spcBef>
                <a:spcPts val="1380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3600" spc="5" dirty="0">
                <a:latin typeface="Arial"/>
                <a:cs typeface="Arial"/>
              </a:rPr>
              <a:t>UPD </a:t>
            </a:r>
            <a:r>
              <a:rPr sz="3600" dirty="0">
                <a:latin typeface="Arial"/>
                <a:cs typeface="Arial"/>
              </a:rPr>
              <a:t>or </a:t>
            </a:r>
            <a:r>
              <a:rPr sz="3600" spc="10" dirty="0">
                <a:latin typeface="Arial"/>
                <a:cs typeface="Arial"/>
              </a:rPr>
              <a:t>local </a:t>
            </a:r>
            <a:r>
              <a:rPr sz="3600" spc="5" dirty="0">
                <a:latin typeface="Arial"/>
                <a:cs typeface="Arial"/>
              </a:rPr>
              <a:t>law</a:t>
            </a:r>
            <a:r>
              <a:rPr sz="3600" spc="-10" dirty="0">
                <a:latin typeface="Arial"/>
                <a:cs typeface="Arial"/>
              </a:rPr>
              <a:t> </a:t>
            </a:r>
            <a:r>
              <a:rPr sz="3600" spc="10" dirty="0">
                <a:latin typeface="Arial"/>
                <a:cs typeface="Arial"/>
              </a:rPr>
              <a:t>enforcement</a:t>
            </a:r>
            <a:endParaRPr sz="3600">
              <a:latin typeface="Arial"/>
              <a:cs typeface="Arial"/>
            </a:endParaRPr>
          </a:p>
          <a:p>
            <a:pPr marL="194945" marR="942340" indent="-182880">
              <a:lnSpc>
                <a:spcPts val="4100"/>
              </a:lnSpc>
              <a:spcBef>
                <a:spcPts val="1700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3600" spc="5" dirty="0">
                <a:latin typeface="Arial"/>
                <a:cs typeface="Arial"/>
              </a:rPr>
              <a:t>Counseling Center and University  Health</a:t>
            </a:r>
            <a:r>
              <a:rPr sz="3600" dirty="0">
                <a:latin typeface="Arial"/>
                <a:cs typeface="Arial"/>
              </a:rPr>
              <a:t> </a:t>
            </a:r>
            <a:r>
              <a:rPr sz="3600" spc="5" dirty="0">
                <a:latin typeface="Arial"/>
                <a:cs typeface="Arial"/>
              </a:rPr>
              <a:t>Services</a:t>
            </a:r>
            <a:endParaRPr sz="3600">
              <a:latin typeface="Arial"/>
              <a:cs typeface="Arial"/>
            </a:endParaRPr>
          </a:p>
          <a:p>
            <a:pPr marL="195580" indent="-182880">
              <a:lnSpc>
                <a:spcPct val="100000"/>
              </a:lnSpc>
              <a:spcBef>
                <a:spcPts val="1300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3600" spc="5" dirty="0">
                <a:latin typeface="Arial"/>
                <a:cs typeface="Arial"/>
              </a:rPr>
              <a:t>Dean of Students</a:t>
            </a:r>
            <a:endParaRPr sz="3600">
              <a:latin typeface="Arial"/>
              <a:cs typeface="Arial"/>
            </a:endParaRPr>
          </a:p>
          <a:p>
            <a:pPr marL="195580" indent="-182880">
              <a:lnSpc>
                <a:spcPct val="100000"/>
              </a:lnSpc>
              <a:spcBef>
                <a:spcPts val="1385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3600" spc="5" dirty="0">
                <a:latin typeface="Arial"/>
                <a:cs typeface="Arial"/>
              </a:rPr>
              <a:t>Any </a:t>
            </a:r>
            <a:r>
              <a:rPr sz="3600" spc="-20" dirty="0">
                <a:latin typeface="Arial"/>
                <a:cs typeface="Arial"/>
              </a:rPr>
              <a:t>Title </a:t>
            </a:r>
            <a:r>
              <a:rPr sz="3600" dirty="0">
                <a:latin typeface="Arial"/>
                <a:cs typeface="Arial"/>
              </a:rPr>
              <a:t>IX </a:t>
            </a:r>
            <a:r>
              <a:rPr sz="3600" spc="5" dirty="0">
                <a:latin typeface="Arial"/>
                <a:cs typeface="Arial"/>
              </a:rPr>
              <a:t>Leadership </a:t>
            </a:r>
            <a:r>
              <a:rPr sz="3600" spc="-95" dirty="0">
                <a:latin typeface="Arial"/>
                <a:cs typeface="Arial"/>
              </a:rPr>
              <a:t>Team</a:t>
            </a:r>
            <a:r>
              <a:rPr sz="3600" spc="-100" dirty="0">
                <a:latin typeface="Arial"/>
                <a:cs typeface="Arial"/>
              </a:rPr>
              <a:t> </a:t>
            </a:r>
            <a:r>
              <a:rPr sz="3600" spc="5" dirty="0">
                <a:latin typeface="Arial"/>
                <a:cs typeface="Arial"/>
              </a:rPr>
              <a:t>Member</a:t>
            </a:r>
            <a:endParaRPr sz="36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772400" y="228600"/>
            <a:ext cx="1115568" cy="9296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55750" y="219202"/>
            <a:ext cx="446786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spc="-50" dirty="0"/>
              <a:t>Bystander</a:t>
            </a:r>
            <a:r>
              <a:rPr sz="3600" spc="-150" dirty="0"/>
              <a:t> </a:t>
            </a:r>
            <a:r>
              <a:rPr sz="3600" spc="-50" dirty="0"/>
              <a:t>Intervention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231140" y="697778"/>
            <a:ext cx="8236584" cy="6042025"/>
          </a:xfrm>
          <a:prstGeom prst="rect">
            <a:avLst/>
          </a:prstGeom>
        </p:spPr>
        <p:txBody>
          <a:bodyPr vert="horz" wrap="square" lIns="0" tIns="116840" rIns="0" bIns="0" rtlCol="0">
            <a:spAutoFit/>
          </a:bodyPr>
          <a:lstStyle/>
          <a:p>
            <a:pPr marL="591185" algn="ctr">
              <a:lnSpc>
                <a:spcPct val="100000"/>
              </a:lnSpc>
              <a:spcBef>
                <a:spcPts val="920"/>
              </a:spcBef>
            </a:pPr>
            <a:r>
              <a:rPr sz="1700" b="1" dirty="0">
                <a:latin typeface="Arial"/>
                <a:cs typeface="Arial"/>
              </a:rPr>
              <a:t>Everyone </a:t>
            </a:r>
            <a:r>
              <a:rPr sz="1700" b="1" spc="10" dirty="0">
                <a:latin typeface="Arial"/>
                <a:cs typeface="Arial"/>
              </a:rPr>
              <a:t>Can </a:t>
            </a:r>
            <a:r>
              <a:rPr sz="1700" b="1" spc="5" dirty="0">
                <a:latin typeface="Arial"/>
                <a:cs typeface="Arial"/>
              </a:rPr>
              <a:t>Help </a:t>
            </a:r>
            <a:r>
              <a:rPr sz="1700" b="1" dirty="0">
                <a:latin typeface="Arial"/>
                <a:cs typeface="Arial"/>
              </a:rPr>
              <a:t>– </a:t>
            </a:r>
            <a:r>
              <a:rPr sz="1700" b="1" spc="10" dirty="0">
                <a:latin typeface="Arial"/>
                <a:cs typeface="Arial"/>
              </a:rPr>
              <a:t>Don’t Be </a:t>
            </a:r>
            <a:r>
              <a:rPr sz="1700" b="1" dirty="0">
                <a:latin typeface="Arial"/>
                <a:cs typeface="Arial"/>
              </a:rPr>
              <a:t>A</a:t>
            </a:r>
            <a:r>
              <a:rPr sz="1700" b="1" spc="-45" dirty="0">
                <a:latin typeface="Arial"/>
                <a:cs typeface="Arial"/>
              </a:rPr>
              <a:t> </a:t>
            </a:r>
            <a:r>
              <a:rPr sz="1700" b="1" spc="5" dirty="0">
                <a:latin typeface="Arial"/>
                <a:cs typeface="Arial"/>
              </a:rPr>
              <a:t>Bystander</a:t>
            </a:r>
            <a:endParaRPr sz="1700">
              <a:latin typeface="Arial"/>
              <a:cs typeface="Arial"/>
            </a:endParaRPr>
          </a:p>
          <a:p>
            <a:pPr marL="312420" indent="-299720">
              <a:lnSpc>
                <a:spcPct val="100000"/>
              </a:lnSpc>
              <a:spcBef>
                <a:spcPts val="1045"/>
              </a:spcBef>
              <a:buSzPct val="90909"/>
              <a:buAutoNum type="arabicPeriod"/>
              <a:tabLst>
                <a:tab pos="312420" algn="l"/>
              </a:tabLst>
            </a:pPr>
            <a:r>
              <a:rPr sz="2200" spc="5" dirty="0">
                <a:latin typeface="Arial"/>
                <a:cs typeface="Arial"/>
              </a:rPr>
              <a:t>Notice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20" dirty="0">
                <a:latin typeface="Arial"/>
                <a:cs typeface="Arial"/>
              </a:rPr>
              <a:t> </a:t>
            </a:r>
            <a:r>
              <a:rPr sz="2200" dirty="0">
                <a:latin typeface="Arial"/>
                <a:cs typeface="Arial"/>
              </a:rPr>
              <a:t>event</a:t>
            </a:r>
            <a:endParaRPr sz="2200">
              <a:latin typeface="Arial"/>
              <a:cs typeface="Arial"/>
            </a:endParaRPr>
          </a:p>
          <a:p>
            <a:pPr marL="327025" indent="-314960">
              <a:lnSpc>
                <a:spcPct val="100000"/>
              </a:lnSpc>
              <a:spcBef>
                <a:spcPts val="1070"/>
              </a:spcBef>
              <a:buAutoNum type="arabicPeriod"/>
              <a:tabLst>
                <a:tab pos="327660" algn="l"/>
              </a:tabLst>
            </a:pPr>
            <a:r>
              <a:rPr sz="2200" spc="5" dirty="0">
                <a:latin typeface="Arial"/>
                <a:cs typeface="Arial"/>
              </a:rPr>
              <a:t>Interpret it </a:t>
            </a:r>
            <a:r>
              <a:rPr sz="2200" dirty="0">
                <a:latin typeface="Arial"/>
                <a:cs typeface="Arial"/>
              </a:rPr>
              <a:t>as </a:t>
            </a:r>
            <a:r>
              <a:rPr sz="2200" spc="-5" dirty="0">
                <a:latin typeface="Arial"/>
                <a:cs typeface="Arial"/>
              </a:rPr>
              <a:t>a</a:t>
            </a:r>
            <a:r>
              <a:rPr sz="2200" spc="50" dirty="0">
                <a:latin typeface="Arial"/>
                <a:cs typeface="Arial"/>
              </a:rPr>
              <a:t> </a:t>
            </a:r>
            <a:r>
              <a:rPr sz="2200" spc="5" dirty="0">
                <a:latin typeface="Arial"/>
                <a:cs typeface="Arial"/>
              </a:rPr>
              <a:t>problem</a:t>
            </a:r>
            <a:endParaRPr sz="2200">
              <a:latin typeface="Arial"/>
              <a:cs typeface="Arial"/>
            </a:endParaRPr>
          </a:p>
          <a:p>
            <a:pPr marL="312420" indent="-300355">
              <a:lnSpc>
                <a:spcPct val="100000"/>
              </a:lnSpc>
              <a:spcBef>
                <a:spcPts val="1080"/>
              </a:spcBef>
              <a:buAutoNum type="arabicPeriod"/>
              <a:tabLst>
                <a:tab pos="313055" algn="l"/>
              </a:tabLst>
            </a:pPr>
            <a:r>
              <a:rPr sz="2200" spc="5" dirty="0">
                <a:latin typeface="Arial"/>
                <a:cs typeface="Arial"/>
              </a:rPr>
              <a:t>Assume personal</a:t>
            </a:r>
            <a:r>
              <a:rPr sz="2200" spc="10" dirty="0">
                <a:latin typeface="Arial"/>
                <a:cs typeface="Arial"/>
              </a:rPr>
              <a:t> </a:t>
            </a:r>
            <a:r>
              <a:rPr sz="2200" spc="5" dirty="0">
                <a:latin typeface="Arial"/>
                <a:cs typeface="Arial"/>
              </a:rPr>
              <a:t>responsibility</a:t>
            </a:r>
            <a:endParaRPr sz="2200">
              <a:latin typeface="Arial"/>
              <a:cs typeface="Arial"/>
            </a:endParaRPr>
          </a:p>
          <a:p>
            <a:pPr marL="12700" marR="5080">
              <a:lnSpc>
                <a:spcPts val="2110"/>
              </a:lnSpc>
              <a:spcBef>
                <a:spcPts val="1580"/>
              </a:spcBef>
              <a:buAutoNum type="arabicPeriod"/>
              <a:tabLst>
                <a:tab pos="327660" algn="l"/>
              </a:tabLst>
            </a:pPr>
            <a:r>
              <a:rPr sz="2200" spc="5" dirty="0">
                <a:latin typeface="Arial"/>
                <a:cs typeface="Arial"/>
              </a:rPr>
              <a:t>Know how </a:t>
            </a:r>
            <a:r>
              <a:rPr sz="2200" dirty="0">
                <a:latin typeface="Arial"/>
                <a:cs typeface="Arial"/>
              </a:rPr>
              <a:t>to </a:t>
            </a:r>
            <a:r>
              <a:rPr sz="2200" spc="5" dirty="0">
                <a:latin typeface="Arial"/>
                <a:cs typeface="Arial"/>
              </a:rPr>
              <a:t>help: </a:t>
            </a:r>
            <a:r>
              <a:rPr sz="2200" dirty="0">
                <a:latin typeface="Arial"/>
                <a:cs typeface="Arial"/>
              </a:rPr>
              <a:t>NEVER </a:t>
            </a:r>
            <a:r>
              <a:rPr sz="2200" spc="5" dirty="0">
                <a:latin typeface="Arial"/>
                <a:cs typeface="Arial"/>
              </a:rPr>
              <a:t>put yourself in </a:t>
            </a:r>
            <a:r>
              <a:rPr sz="2200" dirty="0">
                <a:latin typeface="Arial"/>
                <a:cs typeface="Arial"/>
              </a:rPr>
              <a:t>harm’s way </a:t>
            </a:r>
            <a:r>
              <a:rPr sz="2200" spc="5" dirty="0">
                <a:latin typeface="Arial"/>
                <a:cs typeface="Arial"/>
              </a:rPr>
              <a:t>but </a:t>
            </a:r>
            <a:r>
              <a:rPr sz="2200" dirty="0">
                <a:latin typeface="Arial"/>
                <a:cs typeface="Arial"/>
              </a:rPr>
              <a:t>DO  SOMETHING! </a:t>
            </a:r>
            <a:r>
              <a:rPr sz="2200" spc="5" dirty="0">
                <a:latin typeface="Arial"/>
                <a:cs typeface="Arial"/>
              </a:rPr>
              <a:t>Help can </a:t>
            </a:r>
            <a:r>
              <a:rPr sz="2200" dirty="0">
                <a:latin typeface="Arial"/>
                <a:cs typeface="Arial"/>
              </a:rPr>
              <a:t>be </a:t>
            </a:r>
            <a:r>
              <a:rPr sz="2200" spc="5" dirty="0">
                <a:latin typeface="Arial"/>
                <a:cs typeface="Arial"/>
              </a:rPr>
              <a:t>direct or indirect. </a:t>
            </a:r>
            <a:r>
              <a:rPr sz="2200" dirty="0">
                <a:latin typeface="Arial"/>
                <a:cs typeface="Arial"/>
              </a:rPr>
              <a:t>For </a:t>
            </a:r>
            <a:r>
              <a:rPr sz="2200" spc="5" dirty="0">
                <a:latin typeface="Arial"/>
                <a:cs typeface="Arial"/>
              </a:rPr>
              <a:t>instance, call </a:t>
            </a:r>
            <a:r>
              <a:rPr sz="2200" dirty="0">
                <a:latin typeface="Arial"/>
                <a:cs typeface="Arial"/>
              </a:rPr>
              <a:t>the  </a:t>
            </a:r>
            <a:r>
              <a:rPr sz="2200" spc="5" dirty="0">
                <a:latin typeface="Arial"/>
                <a:cs typeface="Arial"/>
              </a:rPr>
              <a:t>police.</a:t>
            </a:r>
            <a:endParaRPr sz="2200">
              <a:latin typeface="Arial"/>
              <a:cs typeface="Arial"/>
            </a:endParaRPr>
          </a:p>
          <a:p>
            <a:pPr marL="327025" indent="-314960">
              <a:lnSpc>
                <a:spcPct val="100000"/>
              </a:lnSpc>
              <a:spcBef>
                <a:spcPts val="975"/>
              </a:spcBef>
              <a:buAutoNum type="arabicPeriod"/>
              <a:tabLst>
                <a:tab pos="327660" algn="l"/>
              </a:tabLst>
            </a:pPr>
            <a:r>
              <a:rPr sz="2200" spc="5" dirty="0">
                <a:latin typeface="Arial"/>
                <a:cs typeface="Arial"/>
              </a:rPr>
              <a:t>Interrupt </a:t>
            </a:r>
            <a:r>
              <a:rPr sz="2200" dirty="0">
                <a:latin typeface="Arial"/>
                <a:cs typeface="Arial"/>
              </a:rPr>
              <a:t>the</a:t>
            </a:r>
            <a:r>
              <a:rPr sz="2200" spc="20" dirty="0">
                <a:latin typeface="Arial"/>
                <a:cs typeface="Arial"/>
              </a:rPr>
              <a:t> </a:t>
            </a:r>
            <a:r>
              <a:rPr sz="2200" spc="5" dirty="0">
                <a:latin typeface="Arial"/>
                <a:cs typeface="Arial"/>
              </a:rPr>
              <a:t>situation</a:t>
            </a:r>
            <a:endParaRPr sz="2200">
              <a:latin typeface="Arial"/>
              <a:cs typeface="Arial"/>
            </a:endParaRPr>
          </a:p>
          <a:p>
            <a:pPr marL="12700" marR="153670">
              <a:lnSpc>
                <a:spcPct val="75000"/>
              </a:lnSpc>
              <a:spcBef>
                <a:spcPts val="1600"/>
              </a:spcBef>
              <a:buAutoNum type="arabicPeriod"/>
              <a:tabLst>
                <a:tab pos="327660" algn="l"/>
              </a:tabLst>
            </a:pPr>
            <a:r>
              <a:rPr sz="2200" spc="5" dirty="0">
                <a:latin typeface="Arial"/>
                <a:cs typeface="Arial"/>
              </a:rPr>
              <a:t>Distract. Find </a:t>
            </a:r>
            <a:r>
              <a:rPr sz="2200" spc="-5" dirty="0">
                <a:latin typeface="Arial"/>
                <a:cs typeface="Arial"/>
              </a:rPr>
              <a:t>a </a:t>
            </a:r>
            <a:r>
              <a:rPr sz="2200" dirty="0">
                <a:latin typeface="Arial"/>
                <a:cs typeface="Arial"/>
              </a:rPr>
              <a:t>way to </a:t>
            </a:r>
            <a:r>
              <a:rPr sz="2200" spc="5" dirty="0">
                <a:latin typeface="Arial"/>
                <a:cs typeface="Arial"/>
              </a:rPr>
              <a:t>redirect </a:t>
            </a:r>
            <a:r>
              <a:rPr sz="2200" dirty="0">
                <a:latin typeface="Arial"/>
                <a:cs typeface="Arial"/>
              </a:rPr>
              <a:t>the </a:t>
            </a:r>
            <a:r>
              <a:rPr sz="2200" spc="5" dirty="0">
                <a:latin typeface="Arial"/>
                <a:cs typeface="Arial"/>
              </a:rPr>
              <a:t>attention of those behaving  inappropriately toward something</a:t>
            </a:r>
            <a:r>
              <a:rPr sz="2200" spc="15" dirty="0">
                <a:latin typeface="Arial"/>
                <a:cs typeface="Arial"/>
              </a:rPr>
              <a:t> </a:t>
            </a:r>
            <a:r>
              <a:rPr sz="2200" spc="5" dirty="0">
                <a:latin typeface="Arial"/>
                <a:cs typeface="Arial"/>
              </a:rPr>
              <a:t>else</a:t>
            </a:r>
            <a:endParaRPr sz="2200">
              <a:latin typeface="Arial"/>
              <a:cs typeface="Arial"/>
            </a:endParaRPr>
          </a:p>
          <a:p>
            <a:pPr marL="327025" indent="-314960">
              <a:lnSpc>
                <a:spcPct val="100000"/>
              </a:lnSpc>
              <a:spcBef>
                <a:spcPts val="944"/>
              </a:spcBef>
              <a:buAutoNum type="arabicPeriod"/>
              <a:tabLst>
                <a:tab pos="327660" algn="l"/>
              </a:tabLst>
            </a:pPr>
            <a:r>
              <a:rPr sz="2200" spc="5" dirty="0">
                <a:latin typeface="Arial"/>
                <a:cs typeface="Arial"/>
              </a:rPr>
              <a:t>Initiate Help: </a:t>
            </a:r>
            <a:r>
              <a:rPr sz="2200" spc="-5" dirty="0">
                <a:latin typeface="Arial"/>
                <a:cs typeface="Arial"/>
              </a:rPr>
              <a:t>Work </a:t>
            </a:r>
            <a:r>
              <a:rPr sz="2200" spc="5" dirty="0">
                <a:latin typeface="Arial"/>
                <a:cs typeface="Arial"/>
              </a:rPr>
              <a:t>with someone</a:t>
            </a:r>
            <a:r>
              <a:rPr sz="2200" spc="35" dirty="0">
                <a:latin typeface="Arial"/>
                <a:cs typeface="Arial"/>
              </a:rPr>
              <a:t> </a:t>
            </a:r>
            <a:r>
              <a:rPr sz="2200" spc="5" dirty="0">
                <a:latin typeface="Arial"/>
                <a:cs typeface="Arial"/>
              </a:rPr>
              <a:t>else</a:t>
            </a:r>
            <a:endParaRPr sz="2200">
              <a:latin typeface="Arial"/>
              <a:cs typeface="Arial"/>
            </a:endParaRPr>
          </a:p>
          <a:p>
            <a:pPr marL="327025" indent="-314960">
              <a:lnSpc>
                <a:spcPct val="100000"/>
              </a:lnSpc>
              <a:spcBef>
                <a:spcPts val="935"/>
              </a:spcBef>
              <a:buAutoNum type="arabicPeriod"/>
              <a:tabLst>
                <a:tab pos="327660" algn="l"/>
              </a:tabLst>
            </a:pPr>
            <a:r>
              <a:rPr sz="2200" spc="5" dirty="0">
                <a:latin typeface="Arial"/>
                <a:cs typeface="Arial"/>
              </a:rPr>
              <a:t>Early</a:t>
            </a:r>
            <a:r>
              <a:rPr sz="2200" spc="-10" dirty="0">
                <a:latin typeface="Arial"/>
                <a:cs typeface="Arial"/>
              </a:rPr>
              <a:t> </a:t>
            </a:r>
            <a:r>
              <a:rPr sz="2200" spc="5" dirty="0">
                <a:latin typeface="Arial"/>
                <a:cs typeface="Arial"/>
              </a:rPr>
              <a:t>intervention</a:t>
            </a:r>
            <a:endParaRPr sz="2200">
              <a:latin typeface="Arial"/>
              <a:cs typeface="Arial"/>
            </a:endParaRPr>
          </a:p>
          <a:p>
            <a:pPr marL="327025" indent="-314960">
              <a:lnSpc>
                <a:spcPct val="100000"/>
              </a:lnSpc>
              <a:spcBef>
                <a:spcPts val="940"/>
              </a:spcBef>
              <a:buAutoNum type="arabicPeriod"/>
              <a:tabLst>
                <a:tab pos="327660" algn="l"/>
              </a:tabLst>
            </a:pPr>
            <a:r>
              <a:rPr sz="2200" dirty="0">
                <a:latin typeface="Arial"/>
                <a:cs typeface="Arial"/>
              </a:rPr>
              <a:t>Effective </a:t>
            </a:r>
            <a:r>
              <a:rPr sz="2200" spc="5" dirty="0">
                <a:latin typeface="Arial"/>
                <a:cs typeface="Arial"/>
              </a:rPr>
              <a:t>helping</a:t>
            </a:r>
            <a:endParaRPr sz="2200">
              <a:latin typeface="Arial"/>
              <a:cs typeface="Arial"/>
            </a:endParaRPr>
          </a:p>
          <a:p>
            <a:pPr marL="587375" algn="ctr">
              <a:lnSpc>
                <a:spcPct val="100000"/>
              </a:lnSpc>
              <a:spcBef>
                <a:spcPts val="1210"/>
              </a:spcBef>
            </a:pPr>
            <a:r>
              <a:rPr sz="1400" spc="5" dirty="0">
                <a:latin typeface="Arial"/>
                <a:cs typeface="Arial"/>
              </a:rPr>
              <a:t>(adapted from Lehigh </a:t>
            </a:r>
            <a:r>
              <a:rPr sz="1400" dirty="0">
                <a:latin typeface="Arial"/>
                <a:cs typeface="Arial"/>
              </a:rPr>
              <a:t>University’s </a:t>
            </a:r>
            <a:r>
              <a:rPr sz="1400" spc="5" dirty="0">
                <a:latin typeface="Arial"/>
                <a:cs typeface="Arial"/>
              </a:rPr>
              <a:t>Bystander</a:t>
            </a:r>
            <a:r>
              <a:rPr sz="1400" spc="-114" dirty="0">
                <a:latin typeface="Arial"/>
                <a:cs typeface="Arial"/>
              </a:rPr>
              <a:t> </a:t>
            </a:r>
            <a:r>
              <a:rPr sz="1400" spc="5" dirty="0">
                <a:latin typeface="Arial"/>
                <a:cs typeface="Arial"/>
              </a:rPr>
              <a:t>Interventions)</a:t>
            </a:r>
            <a:endParaRPr sz="1400">
              <a:latin typeface="Arial"/>
              <a:cs typeface="Arial"/>
            </a:endParaRPr>
          </a:p>
          <a:p>
            <a:pPr marL="594360" algn="ctr">
              <a:lnSpc>
                <a:spcPct val="100000"/>
              </a:lnSpc>
              <a:spcBef>
                <a:spcPts val="1240"/>
              </a:spcBef>
            </a:pPr>
            <a:r>
              <a:rPr sz="1200" dirty="0">
                <a:latin typeface="Arial"/>
                <a:cs typeface="Arial"/>
              </a:rPr>
              <a:t>Available </a:t>
            </a:r>
            <a:r>
              <a:rPr sz="1200" spc="5" dirty="0">
                <a:latin typeface="Arial"/>
                <a:cs typeface="Arial"/>
              </a:rPr>
              <a:t>at:</a:t>
            </a:r>
            <a:r>
              <a:rPr sz="1200" spc="-5" dirty="0">
                <a:latin typeface="Arial"/>
                <a:cs typeface="Arial"/>
              </a:rPr>
              <a:t> </a:t>
            </a:r>
            <a:r>
              <a:rPr sz="1200" spc="5" dirty="0">
                <a:latin typeface="Arial"/>
                <a:cs typeface="Arial"/>
              </a:rPr>
              <a:t>https://studentaffairs.lehigh.edu/content/what-bystander-intervention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626352" y="4556759"/>
            <a:ext cx="1755648" cy="14630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8683" y="5128717"/>
            <a:ext cx="8156575" cy="8166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270" algn="ctr">
              <a:lnSpc>
                <a:spcPts val="2875"/>
              </a:lnSpc>
              <a:spcBef>
                <a:spcPts val="100"/>
              </a:spcBef>
            </a:pPr>
            <a:r>
              <a:rPr sz="2400" i="1" spc="-25" dirty="0">
                <a:latin typeface="Times New Roman"/>
                <a:cs typeface="Times New Roman"/>
              </a:rPr>
              <a:t>From </a:t>
            </a:r>
            <a:r>
              <a:rPr sz="2400" i="1" dirty="0">
                <a:latin typeface="Times New Roman"/>
                <a:cs typeface="Times New Roman"/>
              </a:rPr>
              <a:t>the Office of</a:t>
            </a:r>
            <a:r>
              <a:rPr sz="2400" i="1" spc="-35" dirty="0">
                <a:latin typeface="Times New Roman"/>
                <a:cs typeface="Times New Roman"/>
              </a:rPr>
              <a:t> </a:t>
            </a:r>
            <a:r>
              <a:rPr sz="2400" i="1" dirty="0">
                <a:latin typeface="Times New Roman"/>
                <a:cs typeface="Times New Roman"/>
              </a:rPr>
              <a:t>the</a:t>
            </a:r>
            <a:endParaRPr sz="2400">
              <a:latin typeface="Times New Roman"/>
              <a:cs typeface="Times New Roman"/>
            </a:endParaRPr>
          </a:p>
          <a:p>
            <a:pPr algn="ctr">
              <a:lnSpc>
                <a:spcPts val="3354"/>
              </a:lnSpc>
            </a:pPr>
            <a:r>
              <a:rPr sz="2800" b="1" i="1" spc="-45" dirty="0">
                <a:latin typeface="Times New Roman"/>
                <a:cs typeface="Times New Roman"/>
              </a:rPr>
              <a:t>Vice </a:t>
            </a:r>
            <a:r>
              <a:rPr sz="2800" b="1" i="1" spc="-5" dirty="0">
                <a:latin typeface="Times New Roman"/>
                <a:cs typeface="Times New Roman"/>
              </a:rPr>
              <a:t>President </a:t>
            </a:r>
            <a:r>
              <a:rPr sz="2800" b="1" i="1" dirty="0">
                <a:latin typeface="Times New Roman"/>
                <a:cs typeface="Times New Roman"/>
              </a:rPr>
              <a:t>for Administration </a:t>
            </a:r>
            <a:r>
              <a:rPr sz="2800" b="1" i="1" spc="-5" dirty="0">
                <a:latin typeface="Times New Roman"/>
                <a:cs typeface="Times New Roman"/>
              </a:rPr>
              <a:t>and General</a:t>
            </a:r>
            <a:r>
              <a:rPr sz="2800" b="1" i="1" spc="-50" dirty="0">
                <a:latin typeface="Times New Roman"/>
                <a:cs typeface="Times New Roman"/>
              </a:rPr>
              <a:t> </a:t>
            </a:r>
            <a:r>
              <a:rPr sz="2800" b="1" i="1" dirty="0">
                <a:latin typeface="Times New Roman"/>
                <a:cs typeface="Times New Roman"/>
              </a:rPr>
              <a:t>Counsel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605614" y="1395914"/>
            <a:ext cx="2075518" cy="247264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3540" y="1009599"/>
            <a:ext cx="154178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70" dirty="0"/>
              <a:t>Title</a:t>
            </a:r>
            <a:r>
              <a:rPr spc="-210" dirty="0"/>
              <a:t> </a:t>
            </a:r>
            <a:r>
              <a:rPr spc="-25" dirty="0"/>
              <a:t>IX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3540" y="1833498"/>
            <a:ext cx="7637780" cy="4275455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195580" marR="447040" indent="-182880">
              <a:lnSpc>
                <a:spcPct val="95200"/>
              </a:lnSpc>
              <a:spcBef>
                <a:spcPts val="235"/>
              </a:spcBef>
              <a:buClr>
                <a:srgbClr val="FFC908"/>
              </a:buClr>
              <a:buSzPct val="79166"/>
              <a:buFont typeface="Arial"/>
              <a:buChar char="•"/>
              <a:tabLst>
                <a:tab pos="195580" algn="l"/>
              </a:tabLst>
            </a:pPr>
            <a:r>
              <a:rPr sz="2400" spc="-10" dirty="0">
                <a:latin typeface="Times New Roman"/>
                <a:cs typeface="Times New Roman"/>
              </a:rPr>
              <a:t>.</a:t>
            </a:r>
            <a:r>
              <a:rPr sz="2400" spc="-10" dirty="0">
                <a:latin typeface="Arial"/>
                <a:cs typeface="Arial"/>
              </a:rPr>
              <a:t>Title </a:t>
            </a:r>
            <a:r>
              <a:rPr sz="2400" spc="5" dirty="0">
                <a:latin typeface="Arial"/>
                <a:cs typeface="Arial"/>
              </a:rPr>
              <a:t>IX states </a:t>
            </a:r>
            <a:r>
              <a:rPr sz="2400" spc="10" dirty="0">
                <a:latin typeface="Arial"/>
                <a:cs typeface="Arial"/>
              </a:rPr>
              <a:t>that: </a:t>
            </a:r>
            <a:r>
              <a:rPr sz="2400" dirty="0">
                <a:latin typeface="Arial"/>
                <a:cs typeface="Arial"/>
              </a:rPr>
              <a:t>“No person in the United </a:t>
            </a:r>
            <a:r>
              <a:rPr sz="2400" spc="5" dirty="0">
                <a:latin typeface="Arial"/>
                <a:cs typeface="Arial"/>
              </a:rPr>
              <a:t>States  </a:t>
            </a:r>
            <a:r>
              <a:rPr sz="2400" dirty="0">
                <a:latin typeface="Arial"/>
                <a:cs typeface="Arial"/>
              </a:rPr>
              <a:t>shall, on </a:t>
            </a:r>
            <a:r>
              <a:rPr sz="2400" spc="5" dirty="0">
                <a:latin typeface="Arial"/>
                <a:cs typeface="Arial"/>
              </a:rPr>
              <a:t>the </a:t>
            </a:r>
            <a:r>
              <a:rPr sz="2400" dirty="0">
                <a:latin typeface="Arial"/>
                <a:cs typeface="Arial"/>
              </a:rPr>
              <a:t>basis of sex, be excluded </a:t>
            </a:r>
            <a:r>
              <a:rPr sz="2400" spc="5" dirty="0">
                <a:latin typeface="Arial"/>
                <a:cs typeface="Arial"/>
              </a:rPr>
              <a:t>from  participation </a:t>
            </a:r>
            <a:r>
              <a:rPr sz="2400" dirty="0">
                <a:latin typeface="Arial"/>
                <a:cs typeface="Arial"/>
              </a:rPr>
              <a:t>in, be denied the benefits of, or be  </a:t>
            </a:r>
            <a:r>
              <a:rPr sz="2400" spc="5" dirty="0">
                <a:latin typeface="Arial"/>
                <a:cs typeface="Arial"/>
              </a:rPr>
              <a:t>subjected to </a:t>
            </a:r>
            <a:r>
              <a:rPr sz="2400" dirty="0">
                <a:latin typeface="Arial"/>
                <a:cs typeface="Arial"/>
              </a:rPr>
              <a:t>discrimination under any education  </a:t>
            </a:r>
            <a:r>
              <a:rPr sz="2400" spc="5" dirty="0">
                <a:latin typeface="Arial"/>
                <a:cs typeface="Arial"/>
              </a:rPr>
              <a:t>program </a:t>
            </a:r>
            <a:r>
              <a:rPr sz="2400" dirty="0">
                <a:latin typeface="Arial"/>
                <a:cs typeface="Arial"/>
              </a:rPr>
              <a:t>or </a:t>
            </a:r>
            <a:r>
              <a:rPr sz="2400" spc="5" dirty="0">
                <a:latin typeface="Arial"/>
                <a:cs typeface="Arial"/>
              </a:rPr>
              <a:t>activity </a:t>
            </a:r>
            <a:r>
              <a:rPr sz="2400" dirty="0">
                <a:latin typeface="Arial"/>
                <a:cs typeface="Arial"/>
              </a:rPr>
              <a:t>receiving Federal financial  </a:t>
            </a:r>
            <a:r>
              <a:rPr sz="2400" spc="5" dirty="0">
                <a:latin typeface="Arial"/>
                <a:cs typeface="Arial"/>
              </a:rPr>
              <a:t>assistance.”</a:t>
            </a:r>
            <a:endParaRPr sz="2400">
              <a:latin typeface="Arial"/>
              <a:cs typeface="Arial"/>
            </a:endParaRPr>
          </a:p>
          <a:p>
            <a:pPr marL="195580" marR="495934" indent="-182880">
              <a:lnSpc>
                <a:spcPts val="2740"/>
              </a:lnSpc>
              <a:spcBef>
                <a:spcPts val="1664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spc="-15" dirty="0">
                <a:latin typeface="Arial"/>
                <a:cs typeface="Arial"/>
              </a:rPr>
              <a:t>Title </a:t>
            </a:r>
            <a:r>
              <a:rPr sz="2400" spc="5" dirty="0">
                <a:latin typeface="Arial"/>
                <a:cs typeface="Arial"/>
              </a:rPr>
              <a:t>IX </a:t>
            </a:r>
            <a:r>
              <a:rPr sz="2400" dirty="0">
                <a:latin typeface="Arial"/>
                <a:cs typeface="Arial"/>
              </a:rPr>
              <a:t>applies </a:t>
            </a:r>
            <a:r>
              <a:rPr sz="2400" spc="5" dirty="0">
                <a:latin typeface="Arial"/>
                <a:cs typeface="Arial"/>
              </a:rPr>
              <a:t>to </a:t>
            </a:r>
            <a:r>
              <a:rPr sz="2400" dirty="0">
                <a:latin typeface="Arial"/>
                <a:cs typeface="Arial"/>
              </a:rPr>
              <a:t>institutions </a:t>
            </a:r>
            <a:r>
              <a:rPr sz="2400" spc="5" dirty="0">
                <a:latin typeface="Arial"/>
                <a:cs typeface="Arial"/>
              </a:rPr>
              <a:t>that </a:t>
            </a:r>
            <a:r>
              <a:rPr sz="2400" dirty="0">
                <a:latin typeface="Arial"/>
                <a:cs typeface="Arial"/>
              </a:rPr>
              <a:t>receive </a:t>
            </a:r>
            <a:r>
              <a:rPr sz="2400" spc="5" dirty="0">
                <a:latin typeface="Arial"/>
                <a:cs typeface="Arial"/>
              </a:rPr>
              <a:t>federal  </a:t>
            </a:r>
            <a:r>
              <a:rPr sz="2400" dirty="0">
                <a:latin typeface="Arial"/>
                <a:cs typeface="Arial"/>
              </a:rPr>
              <a:t>financial assistance </a:t>
            </a:r>
            <a:r>
              <a:rPr sz="2400" spc="5" dirty="0">
                <a:latin typeface="Arial"/>
                <a:cs typeface="Arial"/>
              </a:rPr>
              <a:t>from Department </a:t>
            </a:r>
            <a:r>
              <a:rPr sz="2400" dirty="0">
                <a:latin typeface="Arial"/>
                <a:cs typeface="Arial"/>
              </a:rPr>
              <a:t>of Education,  including </a:t>
            </a:r>
            <a:r>
              <a:rPr sz="2400" spc="5" dirty="0">
                <a:latin typeface="Arial"/>
                <a:cs typeface="Arial"/>
              </a:rPr>
              <a:t>state </a:t>
            </a:r>
            <a:r>
              <a:rPr sz="2400" dirty="0">
                <a:latin typeface="Arial"/>
                <a:cs typeface="Arial"/>
              </a:rPr>
              <a:t>and local educational</a:t>
            </a:r>
            <a:r>
              <a:rPr sz="2400" spc="120" dirty="0">
                <a:latin typeface="Arial"/>
                <a:cs typeface="Arial"/>
              </a:rPr>
              <a:t> </a:t>
            </a:r>
            <a:r>
              <a:rPr sz="2400" spc="15" dirty="0">
                <a:latin typeface="Arial"/>
                <a:cs typeface="Arial"/>
              </a:rPr>
              <a:t>agencies.</a:t>
            </a:r>
            <a:endParaRPr sz="2400">
              <a:latin typeface="Arial"/>
              <a:cs typeface="Arial"/>
            </a:endParaRPr>
          </a:p>
          <a:p>
            <a:pPr marL="195580" marR="5080" indent="-182880">
              <a:lnSpc>
                <a:spcPts val="2740"/>
              </a:lnSpc>
              <a:spcBef>
                <a:spcPts val="1585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dirty="0">
                <a:latin typeface="Arial"/>
                <a:cs typeface="Arial"/>
              </a:rPr>
              <a:t>United </a:t>
            </a:r>
            <a:r>
              <a:rPr sz="2400" spc="5" dirty="0">
                <a:latin typeface="Arial"/>
                <a:cs typeface="Arial"/>
              </a:rPr>
              <a:t>States Department </a:t>
            </a:r>
            <a:r>
              <a:rPr sz="2400" spc="-5" dirty="0">
                <a:latin typeface="Arial"/>
                <a:cs typeface="Arial"/>
              </a:rPr>
              <a:t>of </a:t>
            </a:r>
            <a:r>
              <a:rPr sz="2400" dirty="0">
                <a:latin typeface="Arial"/>
                <a:cs typeface="Arial"/>
              </a:rPr>
              <a:t>Education’s </a:t>
            </a:r>
            <a:r>
              <a:rPr sz="2400" spc="-5" dirty="0">
                <a:latin typeface="Arial"/>
                <a:cs typeface="Arial"/>
              </a:rPr>
              <a:t>Office </a:t>
            </a:r>
            <a:r>
              <a:rPr sz="2400" dirty="0">
                <a:latin typeface="Arial"/>
                <a:cs typeface="Arial"/>
              </a:rPr>
              <a:t>of Civil  Rights has responsibility </a:t>
            </a:r>
            <a:r>
              <a:rPr sz="2400" spc="5" dirty="0">
                <a:latin typeface="Arial"/>
                <a:cs typeface="Arial"/>
              </a:rPr>
              <a:t>for</a:t>
            </a:r>
            <a:r>
              <a:rPr sz="2400" spc="70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enforcement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466983" y="939164"/>
            <a:ext cx="3954001" cy="7143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772400" y="228600"/>
            <a:ext cx="1115568" cy="9296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2508" y="385317"/>
            <a:ext cx="77241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50" dirty="0"/>
              <a:t>University Responsibility </a:t>
            </a:r>
            <a:r>
              <a:rPr spc="-35" dirty="0"/>
              <a:t>for </a:t>
            </a:r>
            <a:r>
              <a:rPr spc="-75" dirty="0"/>
              <a:t>Title</a:t>
            </a:r>
            <a:r>
              <a:rPr spc="-375" dirty="0"/>
              <a:t> </a:t>
            </a:r>
            <a:r>
              <a:rPr spc="-25" dirty="0"/>
              <a:t>IX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85673" y="1941702"/>
            <a:ext cx="8284845" cy="3294379"/>
          </a:xfrm>
          <a:prstGeom prst="rect">
            <a:avLst/>
          </a:prstGeom>
        </p:spPr>
        <p:txBody>
          <a:bodyPr vert="horz" wrap="square" lIns="0" tIns="37465" rIns="0" bIns="0" rtlCol="0">
            <a:spAutoFit/>
          </a:bodyPr>
          <a:lstStyle/>
          <a:p>
            <a:pPr marL="12700" marR="5080" indent="10795" algn="ctr">
              <a:lnSpc>
                <a:spcPct val="95000"/>
              </a:lnSpc>
              <a:spcBef>
                <a:spcPts val="295"/>
              </a:spcBef>
            </a:pPr>
            <a:r>
              <a:rPr sz="3200" spc="5" dirty="0">
                <a:latin typeface="Arial"/>
                <a:cs typeface="Arial"/>
              </a:rPr>
              <a:t>Whether </a:t>
            </a:r>
            <a:r>
              <a:rPr sz="3200" dirty="0">
                <a:latin typeface="Arial"/>
                <a:cs typeface="Arial"/>
              </a:rPr>
              <a:t>or </a:t>
            </a:r>
            <a:r>
              <a:rPr sz="3200" spc="5" dirty="0">
                <a:latin typeface="Arial"/>
                <a:cs typeface="Arial"/>
              </a:rPr>
              <a:t>not </a:t>
            </a:r>
            <a:r>
              <a:rPr sz="3200" dirty="0">
                <a:latin typeface="Arial"/>
                <a:cs typeface="Arial"/>
              </a:rPr>
              <a:t>a </a:t>
            </a:r>
            <a:r>
              <a:rPr sz="3200" spc="5" dirty="0">
                <a:latin typeface="Arial"/>
                <a:cs typeface="Arial"/>
              </a:rPr>
              <a:t>complaint </a:t>
            </a:r>
            <a:r>
              <a:rPr sz="3200" dirty="0">
                <a:latin typeface="Arial"/>
                <a:cs typeface="Arial"/>
              </a:rPr>
              <a:t>is filed </a:t>
            </a:r>
            <a:r>
              <a:rPr sz="3200" spc="5" dirty="0">
                <a:latin typeface="Arial"/>
                <a:cs typeface="Arial"/>
              </a:rPr>
              <a:t>alleging  sexual misconduct, once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5" dirty="0">
                <a:latin typeface="Arial"/>
                <a:cs typeface="Arial"/>
              </a:rPr>
              <a:t>university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5" dirty="0">
                <a:latin typeface="Arial"/>
                <a:cs typeface="Arial"/>
              </a:rPr>
              <a:t>knows  </a:t>
            </a:r>
            <a:r>
              <a:rPr sz="3200" dirty="0">
                <a:latin typeface="Arial"/>
                <a:cs typeface="Arial"/>
              </a:rPr>
              <a:t>or </a:t>
            </a:r>
            <a:r>
              <a:rPr sz="3200" spc="5" dirty="0">
                <a:latin typeface="Arial"/>
                <a:cs typeface="Arial"/>
              </a:rPr>
              <a:t>should </a:t>
            </a:r>
            <a:r>
              <a:rPr sz="3200" dirty="0">
                <a:latin typeface="Arial"/>
                <a:cs typeface="Arial"/>
              </a:rPr>
              <a:t>know of an </a:t>
            </a:r>
            <a:r>
              <a:rPr sz="3200" spc="5" dirty="0">
                <a:latin typeface="Arial"/>
                <a:cs typeface="Arial"/>
              </a:rPr>
              <a:t>incident </a:t>
            </a:r>
            <a:r>
              <a:rPr sz="3200" dirty="0">
                <a:latin typeface="Arial"/>
                <a:cs typeface="Arial"/>
              </a:rPr>
              <a:t>of </a:t>
            </a:r>
            <a:r>
              <a:rPr sz="3200" spc="5" dirty="0">
                <a:latin typeface="Arial"/>
                <a:cs typeface="Arial"/>
              </a:rPr>
              <a:t>sexual  misconduct, </a:t>
            </a:r>
            <a:r>
              <a:rPr sz="3200" dirty="0">
                <a:latin typeface="Arial"/>
                <a:cs typeface="Arial"/>
              </a:rPr>
              <a:t>it </a:t>
            </a:r>
            <a:r>
              <a:rPr sz="3200" spc="10" dirty="0">
                <a:latin typeface="Arial"/>
                <a:cs typeface="Arial"/>
              </a:rPr>
              <a:t>must </a:t>
            </a:r>
            <a:r>
              <a:rPr sz="3200" spc="5" dirty="0">
                <a:latin typeface="Arial"/>
                <a:cs typeface="Arial"/>
              </a:rPr>
              <a:t>take action </a:t>
            </a:r>
            <a:r>
              <a:rPr sz="3200" dirty="0">
                <a:latin typeface="Arial"/>
                <a:cs typeface="Arial"/>
              </a:rPr>
              <a:t>to </a:t>
            </a:r>
            <a:r>
              <a:rPr sz="3200" spc="5" dirty="0">
                <a:latin typeface="Arial"/>
                <a:cs typeface="Arial"/>
              </a:rPr>
              <a:t>understand  and respond </a:t>
            </a:r>
            <a:r>
              <a:rPr sz="3200" spc="-10" dirty="0">
                <a:latin typeface="Arial"/>
                <a:cs typeface="Arial"/>
              </a:rPr>
              <a:t>appropriately. </a:t>
            </a:r>
            <a:r>
              <a:rPr sz="3200" spc="5" dirty="0">
                <a:latin typeface="Arial"/>
                <a:cs typeface="Arial"/>
              </a:rPr>
              <a:t>This includes </a:t>
            </a:r>
            <a:r>
              <a:rPr sz="3200" dirty="0">
                <a:latin typeface="Arial"/>
                <a:cs typeface="Arial"/>
              </a:rPr>
              <a:t>all  </a:t>
            </a:r>
            <a:r>
              <a:rPr sz="3200" spc="5" dirty="0">
                <a:latin typeface="Arial"/>
                <a:cs typeface="Arial"/>
              </a:rPr>
              <a:t>types </a:t>
            </a:r>
            <a:r>
              <a:rPr sz="3200" dirty="0">
                <a:latin typeface="Arial"/>
                <a:cs typeface="Arial"/>
              </a:rPr>
              <a:t>of </a:t>
            </a:r>
            <a:r>
              <a:rPr sz="3200" spc="5" dirty="0">
                <a:latin typeface="Arial"/>
                <a:cs typeface="Arial"/>
              </a:rPr>
              <a:t>misconduct from </a:t>
            </a:r>
            <a:r>
              <a:rPr sz="3200" spc="10" dirty="0">
                <a:latin typeface="Arial"/>
                <a:cs typeface="Arial"/>
              </a:rPr>
              <a:t>assault </a:t>
            </a:r>
            <a:r>
              <a:rPr sz="3200" dirty="0">
                <a:latin typeface="Arial"/>
                <a:cs typeface="Arial"/>
              </a:rPr>
              <a:t>to </a:t>
            </a:r>
            <a:r>
              <a:rPr sz="3200" spc="5" dirty="0">
                <a:latin typeface="Arial"/>
                <a:cs typeface="Arial"/>
              </a:rPr>
              <a:t>hostile  environment.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062216" y="5239511"/>
            <a:ext cx="1755648" cy="14630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0" y="6096000"/>
            <a:ext cx="609600" cy="609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3999" cy="68579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172961" y="3658361"/>
            <a:ext cx="2667000" cy="457200"/>
          </a:xfrm>
          <a:custGeom>
            <a:avLst/>
            <a:gdLst/>
            <a:ahLst/>
            <a:cxnLst/>
            <a:rect l="l" t="t" r="r" b="b"/>
            <a:pathLst>
              <a:path w="2667000" h="457200">
                <a:moveTo>
                  <a:pt x="0" y="228600"/>
                </a:moveTo>
                <a:lnTo>
                  <a:pt x="18660" y="190276"/>
                </a:lnTo>
                <a:lnTo>
                  <a:pt x="50897" y="165835"/>
                </a:lnTo>
                <a:lnTo>
                  <a:pt x="97920" y="142463"/>
                </a:lnTo>
                <a:lnTo>
                  <a:pt x="158828" y="120312"/>
                </a:lnTo>
                <a:lnTo>
                  <a:pt x="232722" y="99538"/>
                </a:lnTo>
                <a:lnTo>
                  <a:pt x="274257" y="89716"/>
                </a:lnTo>
                <a:lnTo>
                  <a:pt x="318700" y="80295"/>
                </a:lnTo>
                <a:lnTo>
                  <a:pt x="365939" y="71296"/>
                </a:lnTo>
                <a:lnTo>
                  <a:pt x="415862" y="62737"/>
                </a:lnTo>
                <a:lnTo>
                  <a:pt x="468355" y="54639"/>
                </a:lnTo>
                <a:lnTo>
                  <a:pt x="523307" y="47019"/>
                </a:lnTo>
                <a:lnTo>
                  <a:pt x="580605" y="39899"/>
                </a:lnTo>
                <a:lnTo>
                  <a:pt x="640136" y="33296"/>
                </a:lnTo>
                <a:lnTo>
                  <a:pt x="701787" y="27230"/>
                </a:lnTo>
                <a:lnTo>
                  <a:pt x="765446" y="21721"/>
                </a:lnTo>
                <a:lnTo>
                  <a:pt x="831001" y="16788"/>
                </a:lnTo>
                <a:lnTo>
                  <a:pt x="898338" y="12450"/>
                </a:lnTo>
                <a:lnTo>
                  <a:pt x="967346" y="8726"/>
                </a:lnTo>
                <a:lnTo>
                  <a:pt x="1037912" y="5636"/>
                </a:lnTo>
                <a:lnTo>
                  <a:pt x="1109922" y="3199"/>
                </a:lnTo>
                <a:lnTo>
                  <a:pt x="1183266" y="1434"/>
                </a:lnTo>
                <a:lnTo>
                  <a:pt x="1257829" y="361"/>
                </a:lnTo>
                <a:lnTo>
                  <a:pt x="1333499" y="0"/>
                </a:lnTo>
                <a:lnTo>
                  <a:pt x="1409170" y="361"/>
                </a:lnTo>
                <a:lnTo>
                  <a:pt x="1483733" y="1434"/>
                </a:lnTo>
                <a:lnTo>
                  <a:pt x="1557077" y="3199"/>
                </a:lnTo>
                <a:lnTo>
                  <a:pt x="1629087" y="5636"/>
                </a:lnTo>
                <a:lnTo>
                  <a:pt x="1699653" y="8726"/>
                </a:lnTo>
                <a:lnTo>
                  <a:pt x="1768661" y="12450"/>
                </a:lnTo>
                <a:lnTo>
                  <a:pt x="1835998" y="16788"/>
                </a:lnTo>
                <a:lnTo>
                  <a:pt x="1901553" y="21721"/>
                </a:lnTo>
                <a:lnTo>
                  <a:pt x="1965212" y="27230"/>
                </a:lnTo>
                <a:lnTo>
                  <a:pt x="2026863" y="33296"/>
                </a:lnTo>
                <a:lnTo>
                  <a:pt x="2086394" y="39899"/>
                </a:lnTo>
                <a:lnTo>
                  <a:pt x="2143692" y="47019"/>
                </a:lnTo>
                <a:lnTo>
                  <a:pt x="2198644" y="54639"/>
                </a:lnTo>
                <a:lnTo>
                  <a:pt x="2251137" y="62737"/>
                </a:lnTo>
                <a:lnTo>
                  <a:pt x="2301060" y="71296"/>
                </a:lnTo>
                <a:lnTo>
                  <a:pt x="2348299" y="80295"/>
                </a:lnTo>
                <a:lnTo>
                  <a:pt x="2392742" y="89716"/>
                </a:lnTo>
                <a:lnTo>
                  <a:pt x="2434277" y="99538"/>
                </a:lnTo>
                <a:lnTo>
                  <a:pt x="2472791" y="109744"/>
                </a:lnTo>
                <a:lnTo>
                  <a:pt x="2540304" y="131225"/>
                </a:lnTo>
                <a:lnTo>
                  <a:pt x="2594383" y="154006"/>
                </a:lnTo>
                <a:lnTo>
                  <a:pt x="2634125" y="177932"/>
                </a:lnTo>
                <a:lnTo>
                  <a:pt x="2664889" y="215629"/>
                </a:lnTo>
                <a:lnTo>
                  <a:pt x="2666999" y="228600"/>
                </a:lnTo>
                <a:lnTo>
                  <a:pt x="2664889" y="241570"/>
                </a:lnTo>
                <a:lnTo>
                  <a:pt x="2634125" y="279267"/>
                </a:lnTo>
                <a:lnTo>
                  <a:pt x="2594383" y="303193"/>
                </a:lnTo>
                <a:lnTo>
                  <a:pt x="2540304" y="325974"/>
                </a:lnTo>
                <a:lnTo>
                  <a:pt x="2472791" y="347455"/>
                </a:lnTo>
                <a:lnTo>
                  <a:pt x="2434277" y="357661"/>
                </a:lnTo>
                <a:lnTo>
                  <a:pt x="2392742" y="367483"/>
                </a:lnTo>
                <a:lnTo>
                  <a:pt x="2348299" y="376904"/>
                </a:lnTo>
                <a:lnTo>
                  <a:pt x="2301060" y="385903"/>
                </a:lnTo>
                <a:lnTo>
                  <a:pt x="2251137" y="394462"/>
                </a:lnTo>
                <a:lnTo>
                  <a:pt x="2198644" y="402560"/>
                </a:lnTo>
                <a:lnTo>
                  <a:pt x="2143692" y="410180"/>
                </a:lnTo>
                <a:lnTo>
                  <a:pt x="2086394" y="417300"/>
                </a:lnTo>
                <a:lnTo>
                  <a:pt x="2026863" y="423903"/>
                </a:lnTo>
                <a:lnTo>
                  <a:pt x="1965212" y="429969"/>
                </a:lnTo>
                <a:lnTo>
                  <a:pt x="1901553" y="435478"/>
                </a:lnTo>
                <a:lnTo>
                  <a:pt x="1835998" y="440411"/>
                </a:lnTo>
                <a:lnTo>
                  <a:pt x="1768661" y="444749"/>
                </a:lnTo>
                <a:lnTo>
                  <a:pt x="1699653" y="448473"/>
                </a:lnTo>
                <a:lnTo>
                  <a:pt x="1629087" y="451563"/>
                </a:lnTo>
                <a:lnTo>
                  <a:pt x="1557077" y="454000"/>
                </a:lnTo>
                <a:lnTo>
                  <a:pt x="1483733" y="455765"/>
                </a:lnTo>
                <a:lnTo>
                  <a:pt x="1409170" y="456838"/>
                </a:lnTo>
                <a:lnTo>
                  <a:pt x="1333499" y="457200"/>
                </a:lnTo>
                <a:lnTo>
                  <a:pt x="1257829" y="456838"/>
                </a:lnTo>
                <a:lnTo>
                  <a:pt x="1183266" y="455765"/>
                </a:lnTo>
                <a:lnTo>
                  <a:pt x="1109922" y="454000"/>
                </a:lnTo>
                <a:lnTo>
                  <a:pt x="1037912" y="451563"/>
                </a:lnTo>
                <a:lnTo>
                  <a:pt x="967346" y="448473"/>
                </a:lnTo>
                <a:lnTo>
                  <a:pt x="898338" y="444749"/>
                </a:lnTo>
                <a:lnTo>
                  <a:pt x="831001" y="440411"/>
                </a:lnTo>
                <a:lnTo>
                  <a:pt x="765446" y="435478"/>
                </a:lnTo>
                <a:lnTo>
                  <a:pt x="701787" y="429969"/>
                </a:lnTo>
                <a:lnTo>
                  <a:pt x="640136" y="423903"/>
                </a:lnTo>
                <a:lnTo>
                  <a:pt x="580605" y="417300"/>
                </a:lnTo>
                <a:lnTo>
                  <a:pt x="523307" y="410180"/>
                </a:lnTo>
                <a:lnTo>
                  <a:pt x="468355" y="402560"/>
                </a:lnTo>
                <a:lnTo>
                  <a:pt x="415862" y="394462"/>
                </a:lnTo>
                <a:lnTo>
                  <a:pt x="365939" y="385903"/>
                </a:lnTo>
                <a:lnTo>
                  <a:pt x="318700" y="376904"/>
                </a:lnTo>
                <a:lnTo>
                  <a:pt x="274257" y="367483"/>
                </a:lnTo>
                <a:lnTo>
                  <a:pt x="232722" y="357661"/>
                </a:lnTo>
                <a:lnTo>
                  <a:pt x="194208" y="347455"/>
                </a:lnTo>
                <a:lnTo>
                  <a:pt x="126695" y="325974"/>
                </a:lnTo>
                <a:lnTo>
                  <a:pt x="72616" y="303193"/>
                </a:lnTo>
                <a:lnTo>
                  <a:pt x="32874" y="279267"/>
                </a:lnTo>
                <a:lnTo>
                  <a:pt x="2110" y="241570"/>
                </a:lnTo>
                <a:lnTo>
                  <a:pt x="0" y="228600"/>
                </a:lnTo>
                <a:close/>
              </a:path>
            </a:pathLst>
          </a:custGeom>
          <a:ln w="28956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144011" y="3429000"/>
            <a:ext cx="2794000" cy="2246630"/>
          </a:xfrm>
          <a:prstGeom prst="rect">
            <a:avLst/>
          </a:prstGeom>
          <a:ln w="76200">
            <a:solidFill>
              <a:srgbClr val="FFC000"/>
            </a:solidFill>
          </a:ln>
        </p:spPr>
        <p:txBody>
          <a:bodyPr vert="horz" wrap="square" lIns="0" tIns="41275" rIns="0" bIns="0" rtlCol="0">
            <a:spAutoFit/>
          </a:bodyPr>
          <a:lstStyle/>
          <a:p>
            <a:pPr marL="90805" marR="121920">
              <a:lnSpc>
                <a:spcPct val="100000"/>
              </a:lnSpc>
              <a:spcBef>
                <a:spcPts val="325"/>
              </a:spcBef>
            </a:pPr>
            <a:r>
              <a:rPr sz="1600" b="1" spc="-5" dirty="0">
                <a:latin typeface="Arial"/>
                <a:cs typeface="Arial"/>
              </a:rPr>
              <a:t>Reporting includes interim  measures:</a:t>
            </a:r>
            <a:endParaRPr sz="1600">
              <a:latin typeface="Arial"/>
              <a:cs typeface="Arial"/>
            </a:endParaRPr>
          </a:p>
          <a:p>
            <a:pPr marL="90805">
              <a:lnSpc>
                <a:spcPts val="2150"/>
              </a:lnSpc>
            </a:pPr>
            <a:r>
              <a:rPr sz="1800" spc="-5" dirty="0">
                <a:latin typeface="Arial"/>
                <a:cs typeface="Arial"/>
              </a:rPr>
              <a:t>-Appointing</a:t>
            </a:r>
            <a:r>
              <a:rPr sz="1800" spc="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advocates</a:t>
            </a:r>
            <a:endParaRPr sz="18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Arial"/>
                <a:cs typeface="Arial"/>
              </a:rPr>
              <a:t>-Appointing</a:t>
            </a:r>
            <a:r>
              <a:rPr sz="180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investigators</a:t>
            </a:r>
            <a:endParaRPr sz="1800">
              <a:latin typeface="Arial"/>
              <a:cs typeface="Arial"/>
            </a:endParaRPr>
          </a:p>
          <a:p>
            <a:pPr marL="90805" marR="16764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-Required notifications </a:t>
            </a:r>
            <a:r>
              <a:rPr sz="1800" dirty="0">
                <a:latin typeface="Arial"/>
                <a:cs typeface="Arial"/>
              </a:rPr>
              <a:t>to  </a:t>
            </a:r>
            <a:r>
              <a:rPr sz="1800" spc="-5" dirty="0">
                <a:latin typeface="Arial"/>
                <a:cs typeface="Arial"/>
              </a:rPr>
              <a:t>parties</a:t>
            </a:r>
            <a:endParaRPr sz="18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-Coordinating </a:t>
            </a:r>
            <a:r>
              <a:rPr sz="1800" spc="-15" dirty="0">
                <a:latin typeface="Arial"/>
                <a:cs typeface="Arial"/>
              </a:rPr>
              <a:t>with</a:t>
            </a:r>
            <a:r>
              <a:rPr sz="1800" spc="45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police</a:t>
            </a:r>
            <a:endParaRPr sz="18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-Providing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spc="-5" dirty="0">
                <a:latin typeface="Arial"/>
                <a:cs typeface="Arial"/>
              </a:rPr>
              <a:t>training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144011" y="106679"/>
            <a:ext cx="3962400" cy="523240"/>
          </a:xfrm>
          <a:custGeom>
            <a:avLst/>
            <a:gdLst/>
            <a:ahLst/>
            <a:cxnLst/>
            <a:rect l="l" t="t" r="r" b="b"/>
            <a:pathLst>
              <a:path w="3962400" h="523240">
                <a:moveTo>
                  <a:pt x="0" y="522732"/>
                </a:moveTo>
                <a:lnTo>
                  <a:pt x="3962399" y="522732"/>
                </a:lnTo>
                <a:lnTo>
                  <a:pt x="3962399" y="0"/>
                </a:lnTo>
                <a:lnTo>
                  <a:pt x="0" y="0"/>
                </a:lnTo>
                <a:lnTo>
                  <a:pt x="0" y="52273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144011" y="106679"/>
            <a:ext cx="3962400" cy="523240"/>
          </a:xfrm>
          <a:prstGeom prst="rect">
            <a:avLst/>
          </a:prstGeom>
          <a:ln w="76200">
            <a:solidFill>
              <a:srgbClr val="F0D404"/>
            </a:solidFill>
          </a:ln>
        </p:spPr>
        <p:txBody>
          <a:bodyPr vert="horz" wrap="square" lIns="0" tIns="36195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285"/>
              </a:spcBef>
            </a:pPr>
            <a:r>
              <a:rPr sz="2800" dirty="0"/>
              <a:t>web.saumag.edu/title-ix</a:t>
            </a:r>
            <a:endParaRPr sz="2800"/>
          </a:p>
        </p:txBody>
      </p:sp>
      <p:sp>
        <p:nvSpPr>
          <p:cNvPr id="7" name="object 7"/>
          <p:cNvSpPr/>
          <p:nvPr/>
        </p:nvSpPr>
        <p:spPr>
          <a:xfrm>
            <a:off x="2412492" y="400811"/>
            <a:ext cx="762000" cy="228600"/>
          </a:xfrm>
          <a:custGeom>
            <a:avLst/>
            <a:gdLst/>
            <a:ahLst/>
            <a:cxnLst/>
            <a:rect l="l" t="t" r="r" b="b"/>
            <a:pathLst>
              <a:path w="762000" h="228600">
                <a:moveTo>
                  <a:pt x="0" y="0"/>
                </a:moveTo>
                <a:lnTo>
                  <a:pt x="762000" y="228600"/>
                </a:lnTo>
              </a:path>
            </a:pathLst>
          </a:custGeom>
          <a:ln w="57912">
            <a:solidFill>
              <a:srgbClr val="F0D40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382000" y="6096000"/>
            <a:ext cx="609600" cy="609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82723" y="584403"/>
            <a:ext cx="3408679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70" dirty="0"/>
              <a:t>Title </a:t>
            </a:r>
            <a:r>
              <a:rPr spc="-25" dirty="0"/>
              <a:t>IX</a:t>
            </a:r>
            <a:r>
              <a:rPr spc="-235" dirty="0"/>
              <a:t> </a:t>
            </a:r>
            <a:r>
              <a:rPr spc="-50" dirty="0"/>
              <a:t>Support</a:t>
            </a:r>
          </a:p>
        </p:txBody>
      </p:sp>
      <p:sp>
        <p:nvSpPr>
          <p:cNvPr id="3" name="object 3"/>
          <p:cNvSpPr/>
          <p:nvPr/>
        </p:nvSpPr>
        <p:spPr>
          <a:xfrm>
            <a:off x="7772400" y="228600"/>
            <a:ext cx="1115568" cy="9296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23444" y="1714500"/>
            <a:ext cx="4905756" cy="121767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238244" y="2514600"/>
            <a:ext cx="4905756" cy="123139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23444" y="3180588"/>
            <a:ext cx="4905756" cy="121005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238244" y="3994403"/>
            <a:ext cx="4905756" cy="1217676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08204" y="4794503"/>
            <a:ext cx="4905756" cy="1225296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9110" y="452965"/>
            <a:ext cx="981334" cy="11705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155700" marR="5080">
              <a:lnSpc>
                <a:spcPts val="4320"/>
              </a:lnSpc>
              <a:spcBef>
                <a:spcPts val="640"/>
              </a:spcBef>
            </a:pPr>
            <a:r>
              <a:rPr spc="-45" dirty="0"/>
              <a:t>Sexual </a:t>
            </a:r>
            <a:r>
              <a:rPr spc="-50" dirty="0"/>
              <a:t>Harassment </a:t>
            </a:r>
            <a:r>
              <a:rPr spc="-40" dirty="0"/>
              <a:t>and  </a:t>
            </a:r>
            <a:r>
              <a:rPr spc="-55" dirty="0"/>
              <a:t>Workplace </a:t>
            </a:r>
            <a:r>
              <a:rPr spc="-60" dirty="0"/>
              <a:t>Violence</a:t>
            </a:r>
            <a:r>
              <a:rPr spc="-210" dirty="0"/>
              <a:t> </a:t>
            </a:r>
            <a:r>
              <a:rPr spc="-45" dirty="0"/>
              <a:t>Policy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83540" y="1732864"/>
            <a:ext cx="7697470" cy="389890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95580" marR="666115" indent="-182880">
              <a:lnSpc>
                <a:spcPct val="95000"/>
              </a:lnSpc>
              <a:spcBef>
                <a:spcPts val="265"/>
              </a:spcBef>
              <a:buClr>
                <a:srgbClr val="FFC908"/>
              </a:buClr>
              <a:buSzPct val="80357"/>
              <a:buChar char="•"/>
              <a:tabLst>
                <a:tab pos="195580" algn="l"/>
              </a:tabLst>
            </a:pPr>
            <a:r>
              <a:rPr sz="2800" spc="5" dirty="0">
                <a:latin typeface="Arial"/>
                <a:cs typeface="Arial"/>
              </a:rPr>
              <a:t>Sexual harassment violates the </a:t>
            </a:r>
            <a:r>
              <a:rPr sz="2800" u="heavy" spc="5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dignity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10" dirty="0">
                <a:latin typeface="Arial"/>
                <a:cs typeface="Arial"/>
              </a:rPr>
              <a:t>and </a:t>
            </a:r>
            <a:r>
              <a:rPr sz="2800" u="heavy" spc="10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sz="2800" u="heavy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worth</a:t>
            </a:r>
            <a:r>
              <a:rPr sz="2800" dirty="0">
                <a:latin typeface="Arial"/>
                <a:cs typeface="Arial"/>
              </a:rPr>
              <a:t> of </a:t>
            </a:r>
            <a:r>
              <a:rPr sz="2800" spc="5" dirty="0">
                <a:latin typeface="Arial"/>
                <a:cs typeface="Arial"/>
              </a:rPr>
              <a:t>all </a:t>
            </a:r>
            <a:r>
              <a:rPr sz="2800" dirty="0">
                <a:latin typeface="Arial"/>
                <a:cs typeface="Arial"/>
              </a:rPr>
              <a:t>members of the </a:t>
            </a:r>
            <a:r>
              <a:rPr sz="2800" spc="5" dirty="0">
                <a:latin typeface="Arial"/>
                <a:cs typeface="Arial"/>
              </a:rPr>
              <a:t>institutional  community and </a:t>
            </a:r>
            <a:r>
              <a:rPr sz="2800" dirty="0">
                <a:latin typeface="Arial"/>
                <a:cs typeface="Arial"/>
              </a:rPr>
              <a:t>is </a:t>
            </a:r>
            <a:r>
              <a:rPr sz="2800" spc="5" dirty="0">
                <a:latin typeface="Arial"/>
                <a:cs typeface="Arial"/>
              </a:rPr>
              <a:t>unacceptable conduct  which will not </a:t>
            </a:r>
            <a:r>
              <a:rPr sz="2800" dirty="0">
                <a:latin typeface="Arial"/>
                <a:cs typeface="Arial"/>
              </a:rPr>
              <a:t>be</a:t>
            </a:r>
            <a:r>
              <a:rPr sz="2800" spc="60" dirty="0">
                <a:latin typeface="Arial"/>
                <a:cs typeface="Arial"/>
              </a:rPr>
              <a:t> </a:t>
            </a:r>
            <a:r>
              <a:rPr sz="2800" spc="5" dirty="0">
                <a:latin typeface="Arial"/>
                <a:cs typeface="Arial"/>
              </a:rPr>
              <a:t>tolerated.</a:t>
            </a:r>
            <a:endParaRPr sz="2800">
              <a:latin typeface="Arial"/>
              <a:cs typeface="Arial"/>
            </a:endParaRPr>
          </a:p>
          <a:p>
            <a:pPr marL="195580" marR="5080" indent="-182880">
              <a:lnSpc>
                <a:spcPct val="95000"/>
              </a:lnSpc>
              <a:spcBef>
                <a:spcPts val="1600"/>
              </a:spcBef>
              <a:buClr>
                <a:srgbClr val="FFC908"/>
              </a:buClr>
              <a:buSzPct val="80357"/>
              <a:buChar char="•"/>
              <a:tabLst>
                <a:tab pos="195580" algn="l"/>
              </a:tabLst>
            </a:pPr>
            <a:r>
              <a:rPr sz="2800" spc="5" dirty="0">
                <a:latin typeface="Arial"/>
                <a:cs typeface="Arial"/>
              </a:rPr>
              <a:t>Sexual harassment of </a:t>
            </a:r>
            <a:r>
              <a:rPr sz="2800" spc="-20" dirty="0">
                <a:latin typeface="Arial"/>
                <a:cs typeface="Arial"/>
              </a:rPr>
              <a:t>faculty, </a:t>
            </a:r>
            <a:r>
              <a:rPr sz="2800" spc="-5" dirty="0">
                <a:latin typeface="Arial"/>
                <a:cs typeface="Arial"/>
              </a:rPr>
              <a:t>staff, </a:t>
            </a:r>
            <a:r>
              <a:rPr sz="2800" dirty="0">
                <a:latin typeface="Arial"/>
                <a:cs typeface="Arial"/>
              </a:rPr>
              <a:t>and  </a:t>
            </a:r>
            <a:r>
              <a:rPr sz="2800" spc="5" dirty="0">
                <a:latin typeface="Arial"/>
                <a:cs typeface="Arial"/>
              </a:rPr>
              <a:t>students </a:t>
            </a:r>
            <a:r>
              <a:rPr sz="2800" dirty="0">
                <a:latin typeface="Arial"/>
                <a:cs typeface="Arial"/>
              </a:rPr>
              <a:t>at </a:t>
            </a:r>
            <a:r>
              <a:rPr sz="2800" spc="-5" dirty="0">
                <a:latin typeface="Arial"/>
                <a:cs typeface="Arial"/>
              </a:rPr>
              <a:t>SAU </a:t>
            </a:r>
            <a:r>
              <a:rPr sz="2800" dirty="0">
                <a:latin typeface="Arial"/>
                <a:cs typeface="Arial"/>
              </a:rPr>
              <a:t>is </a:t>
            </a:r>
            <a:r>
              <a:rPr sz="2800" spc="5" dirty="0">
                <a:latin typeface="Arial"/>
                <a:cs typeface="Arial"/>
              </a:rPr>
              <a:t>defined as any unwelcome  sexual advances, requests for sexual favors, </a:t>
            </a:r>
            <a:r>
              <a:rPr sz="2800" dirty="0">
                <a:latin typeface="Arial"/>
                <a:cs typeface="Arial"/>
              </a:rPr>
              <a:t>or  </a:t>
            </a:r>
            <a:r>
              <a:rPr sz="2800" spc="5" dirty="0">
                <a:latin typeface="Arial"/>
                <a:cs typeface="Arial"/>
              </a:rPr>
              <a:t>other verbal or physical conduct </a:t>
            </a:r>
            <a:r>
              <a:rPr sz="2800" dirty="0">
                <a:latin typeface="Arial"/>
                <a:cs typeface="Arial"/>
              </a:rPr>
              <a:t>of </a:t>
            </a:r>
            <a:r>
              <a:rPr sz="2800" spc="-5" dirty="0">
                <a:latin typeface="Arial"/>
                <a:cs typeface="Arial"/>
              </a:rPr>
              <a:t>a </a:t>
            </a:r>
            <a:r>
              <a:rPr sz="2800" spc="5" dirty="0">
                <a:latin typeface="Arial"/>
                <a:cs typeface="Arial"/>
              </a:rPr>
              <a:t>sexual  nature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b="1" dirty="0">
                <a:latin typeface="Arial"/>
                <a:cs typeface="Arial"/>
              </a:rPr>
              <a:t>when:</a:t>
            </a:r>
            <a:endParaRPr sz="28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391400" y="5105400"/>
            <a:ext cx="1115568" cy="92964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19110" y="452965"/>
            <a:ext cx="981334" cy="117050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155700" marR="5080">
              <a:lnSpc>
                <a:spcPts val="4320"/>
              </a:lnSpc>
              <a:spcBef>
                <a:spcPts val="640"/>
              </a:spcBef>
            </a:pPr>
            <a:r>
              <a:rPr spc="-45" dirty="0"/>
              <a:t>Sexual </a:t>
            </a:r>
            <a:r>
              <a:rPr spc="-50" dirty="0"/>
              <a:t>Harassment </a:t>
            </a:r>
            <a:r>
              <a:rPr spc="-40" dirty="0"/>
              <a:t>and  </a:t>
            </a:r>
            <a:r>
              <a:rPr spc="-55" dirty="0"/>
              <a:t>Workplace </a:t>
            </a:r>
            <a:r>
              <a:rPr spc="-60" dirty="0"/>
              <a:t>Violence</a:t>
            </a:r>
            <a:r>
              <a:rPr spc="-210" dirty="0"/>
              <a:t> </a:t>
            </a:r>
            <a:r>
              <a:rPr spc="-45" dirty="0"/>
              <a:t>Policy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57859" y="1818259"/>
            <a:ext cx="7407275" cy="464756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95580" marR="174625" indent="-182880">
              <a:lnSpc>
                <a:spcPts val="2590"/>
              </a:lnSpc>
              <a:spcBef>
                <a:spcPts val="425"/>
              </a:spcBef>
              <a:buClr>
                <a:srgbClr val="FFC908"/>
              </a:buClr>
              <a:buFont typeface="Wingdings 2"/>
              <a:buChar char=""/>
              <a:tabLst>
                <a:tab pos="195580" algn="l"/>
              </a:tabLst>
            </a:pPr>
            <a:r>
              <a:rPr sz="2400" spc="-5" dirty="0">
                <a:latin typeface="Arial"/>
                <a:cs typeface="Arial"/>
              </a:rPr>
              <a:t>Submission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such conduct is made either explicitly  or </a:t>
            </a:r>
            <a:r>
              <a:rPr sz="2400" dirty="0">
                <a:latin typeface="Arial"/>
                <a:cs typeface="Arial"/>
              </a:rPr>
              <a:t>implicitly </a:t>
            </a:r>
            <a:r>
              <a:rPr sz="2400" spc="-5" dirty="0">
                <a:latin typeface="Arial"/>
                <a:cs typeface="Arial"/>
              </a:rPr>
              <a:t>a </a:t>
            </a:r>
            <a:r>
              <a:rPr sz="2400" dirty="0">
                <a:latin typeface="Arial"/>
                <a:cs typeface="Arial"/>
              </a:rPr>
              <a:t>term </a:t>
            </a:r>
            <a:r>
              <a:rPr sz="2400" spc="-5" dirty="0">
                <a:latin typeface="Arial"/>
                <a:cs typeface="Arial"/>
              </a:rPr>
              <a:t>of condition of an </a:t>
            </a:r>
            <a:r>
              <a:rPr sz="2400" spc="-10" dirty="0">
                <a:latin typeface="Arial"/>
                <a:cs typeface="Arial"/>
              </a:rPr>
              <a:t>individual’s  </a:t>
            </a:r>
            <a:r>
              <a:rPr sz="2400" spc="-5" dirty="0">
                <a:latin typeface="Arial"/>
                <a:cs typeface="Arial"/>
              </a:rPr>
              <a:t>employment.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Clr>
                <a:srgbClr val="FFC908"/>
              </a:buClr>
              <a:buFont typeface="Wingdings 2"/>
              <a:buChar char=""/>
            </a:pPr>
            <a:endParaRPr sz="3300">
              <a:latin typeface="Arial"/>
              <a:cs typeface="Arial"/>
            </a:endParaRPr>
          </a:p>
          <a:p>
            <a:pPr marL="195580" marR="5080" indent="-182880">
              <a:lnSpc>
                <a:spcPts val="2590"/>
              </a:lnSpc>
              <a:buClr>
                <a:srgbClr val="FFC908"/>
              </a:buClr>
              <a:buFont typeface="Wingdings 2"/>
              <a:buChar char=""/>
              <a:tabLst>
                <a:tab pos="195580" algn="l"/>
              </a:tabLst>
            </a:pPr>
            <a:r>
              <a:rPr sz="2400" spc="-5" dirty="0">
                <a:latin typeface="Arial"/>
                <a:cs typeface="Arial"/>
              </a:rPr>
              <a:t>Submission </a:t>
            </a:r>
            <a:r>
              <a:rPr sz="2400" dirty="0">
                <a:latin typeface="Arial"/>
                <a:cs typeface="Arial"/>
              </a:rPr>
              <a:t>to </a:t>
            </a:r>
            <a:r>
              <a:rPr sz="2400" spc="-5" dirty="0">
                <a:latin typeface="Arial"/>
                <a:cs typeface="Arial"/>
              </a:rPr>
              <a:t>or </a:t>
            </a:r>
            <a:r>
              <a:rPr sz="2400" dirty="0">
                <a:latin typeface="Arial"/>
                <a:cs typeface="Arial"/>
              </a:rPr>
              <a:t>rejection of </a:t>
            </a:r>
            <a:r>
              <a:rPr sz="2400" spc="-5" dirty="0">
                <a:latin typeface="Arial"/>
                <a:cs typeface="Arial"/>
              </a:rPr>
              <a:t>such conduct is used as  the basis </a:t>
            </a:r>
            <a:r>
              <a:rPr sz="2400" dirty="0">
                <a:latin typeface="Arial"/>
                <a:cs typeface="Arial"/>
              </a:rPr>
              <a:t>for </a:t>
            </a:r>
            <a:r>
              <a:rPr sz="2400" spc="-5" dirty="0">
                <a:latin typeface="Arial"/>
                <a:cs typeface="Arial"/>
              </a:rPr>
              <a:t>employment decisions </a:t>
            </a:r>
            <a:r>
              <a:rPr sz="2400" spc="-10" dirty="0">
                <a:latin typeface="Arial"/>
                <a:cs typeface="Arial"/>
              </a:rPr>
              <a:t>affecting </a:t>
            </a:r>
            <a:r>
              <a:rPr sz="2400" dirty="0">
                <a:latin typeface="Arial"/>
                <a:cs typeface="Arial"/>
              </a:rPr>
              <a:t>that  </a:t>
            </a:r>
            <a:r>
              <a:rPr sz="2400" spc="-5" dirty="0">
                <a:latin typeface="Arial"/>
                <a:cs typeface="Arial"/>
              </a:rPr>
              <a:t>individual.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FFC908"/>
              </a:buClr>
              <a:buFont typeface="Wingdings 2"/>
              <a:buChar char=""/>
            </a:pPr>
            <a:endParaRPr sz="3250">
              <a:latin typeface="Arial"/>
              <a:cs typeface="Arial"/>
            </a:endParaRPr>
          </a:p>
          <a:p>
            <a:pPr marL="195580" marR="36195" indent="-182880">
              <a:lnSpc>
                <a:spcPct val="90000"/>
              </a:lnSpc>
              <a:buClr>
                <a:srgbClr val="FFC908"/>
              </a:buClr>
              <a:buFont typeface="Wingdings 2"/>
              <a:buChar char=""/>
              <a:tabLst>
                <a:tab pos="195580" algn="l"/>
              </a:tabLst>
            </a:pPr>
            <a:r>
              <a:rPr sz="2400" spc="-5" dirty="0">
                <a:latin typeface="Arial"/>
                <a:cs typeface="Arial"/>
              </a:rPr>
              <a:t>Such </a:t>
            </a:r>
            <a:r>
              <a:rPr sz="2400" dirty="0">
                <a:latin typeface="Arial"/>
                <a:cs typeface="Arial"/>
              </a:rPr>
              <a:t>conduct </a:t>
            </a:r>
            <a:r>
              <a:rPr sz="2400" spc="-5" dirty="0">
                <a:latin typeface="Arial"/>
                <a:cs typeface="Arial"/>
              </a:rPr>
              <a:t>has the purpose or </a:t>
            </a:r>
            <a:r>
              <a:rPr sz="2400" spc="-10" dirty="0">
                <a:latin typeface="Arial"/>
                <a:cs typeface="Arial"/>
              </a:rPr>
              <a:t>effect </a:t>
            </a:r>
            <a:r>
              <a:rPr sz="2400" dirty="0">
                <a:latin typeface="Arial"/>
                <a:cs typeface="Arial"/>
              </a:rPr>
              <a:t>of  </a:t>
            </a:r>
            <a:r>
              <a:rPr sz="2400" spc="-5" dirty="0">
                <a:latin typeface="Arial"/>
                <a:cs typeface="Arial"/>
              </a:rPr>
              <a:t>unreasonably interfering with an </a:t>
            </a:r>
            <a:r>
              <a:rPr sz="2400" spc="-10" dirty="0">
                <a:latin typeface="Arial"/>
                <a:cs typeface="Arial"/>
              </a:rPr>
              <a:t>individual’s </a:t>
            </a:r>
            <a:r>
              <a:rPr sz="2400" spc="-5" dirty="0">
                <a:latin typeface="Arial"/>
                <a:cs typeface="Arial"/>
              </a:rPr>
              <a:t>work  </a:t>
            </a:r>
            <a:r>
              <a:rPr sz="2400" dirty="0">
                <a:latin typeface="Arial"/>
                <a:cs typeface="Arial"/>
              </a:rPr>
              <a:t>performance </a:t>
            </a:r>
            <a:r>
              <a:rPr sz="2400" spc="-5" dirty="0">
                <a:latin typeface="Arial"/>
                <a:cs typeface="Arial"/>
              </a:rPr>
              <a:t>or </a:t>
            </a:r>
            <a:r>
              <a:rPr sz="2400" dirty="0">
                <a:latin typeface="Arial"/>
                <a:cs typeface="Arial"/>
              </a:rPr>
              <a:t>educational </a:t>
            </a:r>
            <a:r>
              <a:rPr sz="2400" spc="-5" dirty="0">
                <a:latin typeface="Arial"/>
                <a:cs typeface="Arial"/>
              </a:rPr>
              <a:t>experience or </a:t>
            </a:r>
            <a:r>
              <a:rPr sz="2400" dirty="0">
                <a:latin typeface="Arial"/>
                <a:cs typeface="Arial"/>
              </a:rPr>
              <a:t>creates </a:t>
            </a:r>
            <a:r>
              <a:rPr sz="2400" spc="-5" dirty="0">
                <a:latin typeface="Arial"/>
                <a:cs typeface="Arial"/>
              </a:rPr>
              <a:t>an  </a:t>
            </a:r>
            <a:r>
              <a:rPr sz="2400" dirty="0">
                <a:latin typeface="Arial"/>
                <a:cs typeface="Arial"/>
              </a:rPr>
              <a:t>intimidating, hostile, </a:t>
            </a:r>
            <a:r>
              <a:rPr sz="2400" spc="-5" dirty="0">
                <a:latin typeface="Arial"/>
                <a:cs typeface="Arial"/>
              </a:rPr>
              <a:t>or offensive work or </a:t>
            </a:r>
            <a:r>
              <a:rPr sz="2400" dirty="0">
                <a:latin typeface="Arial"/>
                <a:cs typeface="Arial"/>
              </a:rPr>
              <a:t>educational  environment.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7772400" y="722376"/>
            <a:ext cx="1115568" cy="92963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382000" y="6109750"/>
            <a:ext cx="609600" cy="59584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62964" y="263143"/>
            <a:ext cx="64166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45" dirty="0"/>
              <a:t>What </a:t>
            </a:r>
            <a:r>
              <a:rPr spc="-30" dirty="0"/>
              <a:t>is </a:t>
            </a:r>
            <a:r>
              <a:rPr spc="-45" dirty="0"/>
              <a:t>Sexual</a:t>
            </a:r>
            <a:r>
              <a:rPr spc="-265" dirty="0"/>
              <a:t> </a:t>
            </a:r>
            <a:r>
              <a:rPr spc="-50" dirty="0"/>
              <a:t>Harassment?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12140" y="1089405"/>
            <a:ext cx="7562215" cy="4882515"/>
          </a:xfrm>
          <a:prstGeom prst="rect">
            <a:avLst/>
          </a:prstGeom>
        </p:spPr>
        <p:txBody>
          <a:bodyPr vert="horz" wrap="square" lIns="0" tIns="38735" rIns="0" bIns="0" rtlCol="0">
            <a:spAutoFit/>
          </a:bodyPr>
          <a:lstStyle/>
          <a:p>
            <a:pPr marL="194945" marR="330835" indent="-182880">
              <a:lnSpc>
                <a:spcPts val="2740"/>
              </a:lnSpc>
              <a:spcBef>
                <a:spcPts val="305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spc="5" dirty="0">
                <a:latin typeface="Arial"/>
                <a:cs typeface="Arial"/>
              </a:rPr>
              <a:t>Unwelcome </a:t>
            </a:r>
            <a:r>
              <a:rPr sz="2400" dirty="0">
                <a:latin typeface="Arial"/>
                <a:cs typeface="Arial"/>
              </a:rPr>
              <a:t>sexual </a:t>
            </a:r>
            <a:r>
              <a:rPr sz="2400" spc="5" dirty="0">
                <a:latin typeface="Arial"/>
                <a:cs typeface="Arial"/>
              </a:rPr>
              <a:t>advances </a:t>
            </a:r>
            <a:r>
              <a:rPr sz="2400" dirty="0">
                <a:latin typeface="Arial"/>
                <a:cs typeface="Arial"/>
              </a:rPr>
              <a:t>or </a:t>
            </a:r>
            <a:r>
              <a:rPr sz="2400" spc="5" dirty="0">
                <a:latin typeface="Arial"/>
                <a:cs typeface="Arial"/>
              </a:rPr>
              <a:t>requests for </a:t>
            </a:r>
            <a:r>
              <a:rPr sz="2400" dirty="0">
                <a:latin typeface="Arial"/>
                <a:cs typeface="Arial"/>
              </a:rPr>
              <a:t>sexual  </a:t>
            </a:r>
            <a:r>
              <a:rPr sz="2400" spc="5" dirty="0">
                <a:latin typeface="Arial"/>
                <a:cs typeface="Arial"/>
              </a:rPr>
              <a:t>favors</a:t>
            </a:r>
            <a:endParaRPr sz="2400">
              <a:latin typeface="Arial"/>
              <a:cs typeface="Arial"/>
            </a:endParaRPr>
          </a:p>
          <a:p>
            <a:pPr marL="194945" marR="325120" indent="-182880">
              <a:lnSpc>
                <a:spcPct val="95000"/>
              </a:lnSpc>
              <a:spcBef>
                <a:spcPts val="1530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spc="5" dirty="0">
                <a:latin typeface="Arial"/>
                <a:cs typeface="Arial"/>
              </a:rPr>
              <a:t>Other verbal </a:t>
            </a:r>
            <a:r>
              <a:rPr sz="2400" dirty="0">
                <a:latin typeface="Arial"/>
                <a:cs typeface="Arial"/>
              </a:rPr>
              <a:t>or </a:t>
            </a:r>
            <a:r>
              <a:rPr sz="2400" spc="5" dirty="0">
                <a:latin typeface="Arial"/>
                <a:cs typeface="Arial"/>
              </a:rPr>
              <a:t>physical conduct of </a:t>
            </a:r>
            <a:r>
              <a:rPr sz="2400" spc="-5" dirty="0">
                <a:latin typeface="Arial"/>
                <a:cs typeface="Arial"/>
              </a:rPr>
              <a:t>a </a:t>
            </a:r>
            <a:r>
              <a:rPr sz="2400" spc="5" dirty="0">
                <a:latin typeface="Arial"/>
                <a:cs typeface="Arial"/>
              </a:rPr>
              <a:t>sexual nature,  </a:t>
            </a:r>
            <a:r>
              <a:rPr sz="2400" dirty="0">
                <a:latin typeface="Arial"/>
                <a:cs typeface="Arial"/>
              </a:rPr>
              <a:t>when </a:t>
            </a:r>
            <a:r>
              <a:rPr sz="2400" spc="5" dirty="0">
                <a:latin typeface="Arial"/>
                <a:cs typeface="Arial"/>
              </a:rPr>
              <a:t>accepting such conduct as either explicitly </a:t>
            </a:r>
            <a:r>
              <a:rPr sz="2400" dirty="0">
                <a:latin typeface="Arial"/>
                <a:cs typeface="Arial"/>
              </a:rPr>
              <a:t>or  </a:t>
            </a:r>
            <a:r>
              <a:rPr sz="2400" spc="5" dirty="0">
                <a:latin typeface="Arial"/>
                <a:cs typeface="Arial"/>
              </a:rPr>
              <a:t>implicitly </a:t>
            </a:r>
            <a:r>
              <a:rPr sz="2400" dirty="0">
                <a:latin typeface="Arial"/>
                <a:cs typeface="Arial"/>
              </a:rPr>
              <a:t>a </a:t>
            </a:r>
            <a:r>
              <a:rPr sz="2400" spc="10" dirty="0">
                <a:latin typeface="Arial"/>
                <a:cs typeface="Arial"/>
              </a:rPr>
              <a:t>term </a:t>
            </a:r>
            <a:r>
              <a:rPr sz="2400" dirty="0">
                <a:latin typeface="Arial"/>
                <a:cs typeface="Arial"/>
              </a:rPr>
              <a:t>or </a:t>
            </a:r>
            <a:r>
              <a:rPr sz="2400" spc="5" dirty="0">
                <a:latin typeface="Arial"/>
                <a:cs typeface="Arial"/>
              </a:rPr>
              <a:t>condition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5" dirty="0">
                <a:latin typeface="Arial"/>
                <a:cs typeface="Arial"/>
              </a:rPr>
              <a:t>employment or  academic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decision</a:t>
            </a:r>
            <a:endParaRPr sz="2400">
              <a:latin typeface="Arial"/>
              <a:cs typeface="Arial"/>
            </a:endParaRPr>
          </a:p>
          <a:p>
            <a:pPr marL="194945" marR="5080" indent="-182880">
              <a:lnSpc>
                <a:spcPts val="2740"/>
              </a:lnSpc>
              <a:spcBef>
                <a:spcPts val="1660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dirty="0">
                <a:latin typeface="Arial"/>
                <a:cs typeface="Arial"/>
              </a:rPr>
              <a:t>Have </a:t>
            </a:r>
            <a:r>
              <a:rPr sz="2400" spc="5" dirty="0">
                <a:latin typeface="Arial"/>
                <a:cs typeface="Arial"/>
              </a:rPr>
              <a:t>the purpose </a:t>
            </a:r>
            <a:r>
              <a:rPr sz="2400" dirty="0">
                <a:latin typeface="Arial"/>
                <a:cs typeface="Arial"/>
              </a:rPr>
              <a:t>or effect of </a:t>
            </a:r>
            <a:r>
              <a:rPr sz="2400" spc="5" dirty="0">
                <a:latin typeface="Arial"/>
                <a:cs typeface="Arial"/>
              </a:rPr>
              <a:t>unreasonably interfering  with </a:t>
            </a:r>
            <a:r>
              <a:rPr sz="2400" dirty="0">
                <a:latin typeface="Arial"/>
                <a:cs typeface="Arial"/>
              </a:rPr>
              <a:t>an individual’s </a:t>
            </a:r>
            <a:r>
              <a:rPr sz="2400" spc="5" dirty="0">
                <a:latin typeface="Arial"/>
                <a:cs typeface="Arial"/>
              </a:rPr>
              <a:t>work or academic</a:t>
            </a:r>
            <a:r>
              <a:rPr sz="2400" spc="135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performance</a:t>
            </a:r>
            <a:endParaRPr sz="2400">
              <a:latin typeface="Arial"/>
              <a:cs typeface="Arial"/>
            </a:endParaRPr>
          </a:p>
          <a:p>
            <a:pPr marL="195580" indent="-182880">
              <a:lnSpc>
                <a:spcPct val="100000"/>
              </a:lnSpc>
              <a:spcBef>
                <a:spcPts val="1395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dirty="0">
                <a:latin typeface="Arial"/>
                <a:cs typeface="Arial"/>
              </a:rPr>
              <a:t>Sexual </a:t>
            </a:r>
            <a:r>
              <a:rPr sz="2400" spc="5" dirty="0">
                <a:latin typeface="Arial"/>
                <a:cs typeface="Arial"/>
              </a:rPr>
              <a:t>violence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95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assault</a:t>
            </a:r>
            <a:endParaRPr sz="2400">
              <a:latin typeface="Arial"/>
              <a:cs typeface="Arial"/>
            </a:endParaRPr>
          </a:p>
          <a:p>
            <a:pPr marL="195580" indent="-182880">
              <a:lnSpc>
                <a:spcPct val="100000"/>
              </a:lnSpc>
              <a:spcBef>
                <a:spcPts val="1450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spc="5" dirty="0">
                <a:latin typeface="Arial"/>
                <a:cs typeface="Arial"/>
              </a:rPr>
              <a:t>May involve </a:t>
            </a:r>
            <a:r>
              <a:rPr sz="2400" dirty="0">
                <a:latin typeface="Arial"/>
                <a:cs typeface="Arial"/>
              </a:rPr>
              <a:t>any </a:t>
            </a:r>
            <a:r>
              <a:rPr sz="2400" spc="5" dirty="0">
                <a:latin typeface="Arial"/>
                <a:cs typeface="Arial"/>
              </a:rPr>
              <a:t>member </a:t>
            </a:r>
            <a:r>
              <a:rPr sz="2400" dirty="0">
                <a:latin typeface="Arial"/>
                <a:cs typeface="Arial"/>
              </a:rPr>
              <a:t>of </a:t>
            </a:r>
            <a:r>
              <a:rPr sz="2400" spc="5" dirty="0">
                <a:latin typeface="Arial"/>
                <a:cs typeface="Arial"/>
              </a:rPr>
              <a:t>the campus</a:t>
            </a:r>
            <a:r>
              <a:rPr sz="2400" spc="90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community</a:t>
            </a:r>
            <a:endParaRPr sz="2400">
              <a:latin typeface="Arial"/>
              <a:cs typeface="Arial"/>
            </a:endParaRPr>
          </a:p>
          <a:p>
            <a:pPr marL="195580" indent="-182880">
              <a:lnSpc>
                <a:spcPct val="100000"/>
              </a:lnSpc>
              <a:spcBef>
                <a:spcPts val="1455"/>
              </a:spcBef>
              <a:buClr>
                <a:srgbClr val="FFC908"/>
              </a:buClr>
              <a:buSzPct val="79166"/>
              <a:buChar char="•"/>
              <a:tabLst>
                <a:tab pos="195580" algn="l"/>
              </a:tabLst>
            </a:pPr>
            <a:r>
              <a:rPr sz="2400" spc="5" dirty="0">
                <a:latin typeface="Arial"/>
                <a:cs typeface="Arial"/>
              </a:rPr>
              <a:t>May involve </a:t>
            </a:r>
            <a:r>
              <a:rPr sz="2400" spc="-5" dirty="0">
                <a:latin typeface="Arial"/>
                <a:cs typeface="Arial"/>
              </a:rPr>
              <a:t>a </a:t>
            </a:r>
            <a:r>
              <a:rPr sz="2400" spc="5" dirty="0">
                <a:latin typeface="Arial"/>
                <a:cs typeface="Arial"/>
              </a:rPr>
              <a:t>variety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60" dirty="0">
                <a:latin typeface="Arial"/>
                <a:cs typeface="Arial"/>
              </a:rPr>
              <a:t> </a:t>
            </a:r>
            <a:r>
              <a:rPr sz="2400" spc="5" dirty="0">
                <a:latin typeface="Arial"/>
                <a:cs typeface="Arial"/>
              </a:rPr>
              <a:t>conditions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391400" y="5638800"/>
            <a:ext cx="1115568" cy="9296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382000" y="6096000"/>
            <a:ext cx="609600" cy="6096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1676</Words>
  <Application>Microsoft Office PowerPoint</Application>
  <PresentationFormat>On-screen Show (4:3)</PresentationFormat>
  <Paragraphs>131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Arial</vt:lpstr>
      <vt:lpstr>Calibri</vt:lpstr>
      <vt:lpstr>Times New Roman</vt:lpstr>
      <vt:lpstr>Wingdings 2</vt:lpstr>
      <vt:lpstr>Office Theme</vt:lpstr>
      <vt:lpstr>SAU’s Title IX and Sexual  Harassment and Workplace  Violence Policy Update</vt:lpstr>
      <vt:lpstr>Title IX</vt:lpstr>
      <vt:lpstr>Title IX</vt:lpstr>
      <vt:lpstr>University Responsibility for Title IX</vt:lpstr>
      <vt:lpstr>web.saumag.edu/title-ix</vt:lpstr>
      <vt:lpstr>Title IX Support</vt:lpstr>
      <vt:lpstr>Sexual Harassment and  Workplace Violence Policy</vt:lpstr>
      <vt:lpstr>Sexual Harassment and  Workplace Violence Policy</vt:lpstr>
      <vt:lpstr>What is Sexual Harassment?</vt:lpstr>
      <vt:lpstr>Types of Sexual Harassment</vt:lpstr>
      <vt:lpstr>Examples of Severe and/or  Pervasive Harassment Conduct</vt:lpstr>
      <vt:lpstr>Things to Remember</vt:lpstr>
      <vt:lpstr>And…</vt:lpstr>
      <vt:lpstr>Procedure for Reporting Sexual  Harassment</vt:lpstr>
      <vt:lpstr>Informal Grievance Procedure</vt:lpstr>
      <vt:lpstr>Retaliation Training</vt:lpstr>
      <vt:lpstr>A claim of retaliation arises  when:</vt:lpstr>
      <vt:lpstr>Any conduct that is</vt:lpstr>
      <vt:lpstr>This protection applies to ALL programs at  SAU, academic, athletic, and extra curricular.</vt:lpstr>
      <vt:lpstr>Expansion of Coverage</vt:lpstr>
      <vt:lpstr>Retaliation Training</vt:lpstr>
      <vt:lpstr>Retaliation Training</vt:lpstr>
      <vt:lpstr>Retaliation Training</vt:lpstr>
      <vt:lpstr>Violence on Campus including  Sexual Assault</vt:lpstr>
      <vt:lpstr>A rape is still a rape…</vt:lpstr>
      <vt:lpstr>Responses to knowledge of sexual  misconduct/violence:</vt:lpstr>
      <vt:lpstr>Reporting Options for Students</vt:lpstr>
      <vt:lpstr>Bystander Intervention</vt:lpstr>
      <vt:lpstr>From the Office of the Vice President for Administration and General Counsel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“Working Together”</dc:title>
  <dc:creator>Tammy Sims</dc:creator>
  <cp:lastModifiedBy>Roger Giles</cp:lastModifiedBy>
  <cp:revision>3</cp:revision>
  <dcterms:created xsi:type="dcterms:W3CDTF">2026-01-05T16:57:59Z</dcterms:created>
  <dcterms:modified xsi:type="dcterms:W3CDTF">2026-05-28T21:00:35Z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2022-09-02T00:00:00Z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2026-01-05T00:00:00Z</vt:filetime>
  </property>
</Properties>
</file>