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81" r:id="rId3"/>
    <p:sldId id="270" r:id="rId4"/>
    <p:sldId id="272" r:id="rId5"/>
    <p:sldId id="279" r:id="rId6"/>
    <p:sldId id="280" r:id="rId7"/>
    <p:sldId id="282" r:id="rId8"/>
    <p:sldId id="267" r:id="rId9"/>
    <p:sldId id="277" r:id="rId10"/>
    <p:sldId id="276" r:id="rId11"/>
    <p:sldId id="264" r:id="rId12"/>
    <p:sldId id="271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5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375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428739BF-20A5-43E6-86E7-7ED466D7EE6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848"/>
            <a:ext cx="5439092" cy="3908763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375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C6B59B42-563D-44F7-A572-524C94FFBA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4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3846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0908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7971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5034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838CC4-9A13-42F5-9526-A3690DA9EA9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0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3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10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8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84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19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84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2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4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5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B667349-B8C8-4649-8DD2-AAACA06DB940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6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262" y="183870"/>
            <a:ext cx="11443063" cy="4763387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>
                <a:solidFill>
                  <a:srgbClr val="FF0000"/>
                </a:solidFill>
                <a:latin typeface="Twinkl" panose="02000000000000000000" pitchFamily="2" charset="0"/>
              </a:rPr>
              <a:t>O</a:t>
            </a:r>
            <a:r>
              <a:rPr lang="en-GB" sz="8800" dirty="0" smtClean="0">
                <a:solidFill>
                  <a:srgbClr val="00B050"/>
                </a:solidFill>
                <a:latin typeface="Twinkl" panose="02000000000000000000" pitchFamily="2" charset="0"/>
              </a:rPr>
              <a:t>u</a:t>
            </a:r>
            <a:r>
              <a:rPr lang="en-GB" sz="8800" dirty="0" smtClean="0">
                <a:solidFill>
                  <a:srgbClr val="0070C0"/>
                </a:solidFill>
                <a:latin typeface="Twinkl" panose="02000000000000000000" pitchFamily="2" charset="0"/>
              </a:rPr>
              <a:t>r</a:t>
            </a:r>
            <a:r>
              <a:rPr lang="en-GB" sz="8800" dirty="0" smtClean="0">
                <a:latin typeface="Twinkl" panose="02000000000000000000" pitchFamily="2" charset="0"/>
              </a:rPr>
              <a:t> </a:t>
            </a:r>
            <a:r>
              <a:rPr lang="en-GB" sz="8800" dirty="0" smtClean="0">
                <a:solidFill>
                  <a:srgbClr val="FFC000"/>
                </a:solidFill>
                <a:latin typeface="Twinkl" panose="02000000000000000000" pitchFamily="2" charset="0"/>
              </a:rPr>
              <a:t>L</a:t>
            </a:r>
            <a:r>
              <a:rPr lang="en-GB" sz="8800" dirty="0" smtClean="0">
                <a:solidFill>
                  <a:srgbClr val="C00000"/>
                </a:solidFill>
                <a:latin typeface="Twinkl" panose="02000000000000000000" pitchFamily="2" charset="0"/>
              </a:rPr>
              <a:t>e</a:t>
            </a:r>
            <a:r>
              <a:rPr lang="en-GB" sz="8800" dirty="0" smtClean="0">
                <a:solidFill>
                  <a:srgbClr val="7030A0"/>
                </a:solidFill>
                <a:latin typeface="Twinkl" panose="02000000000000000000" pitchFamily="2" charset="0"/>
              </a:rPr>
              <a:t>a</a:t>
            </a:r>
            <a:r>
              <a:rPr lang="en-GB" sz="8800" dirty="0" smtClean="0">
                <a:latin typeface="Twinkl" panose="02000000000000000000" pitchFamily="2" charset="0"/>
              </a:rPr>
              <a:t>r</a:t>
            </a:r>
            <a:r>
              <a:rPr lang="en-GB" sz="8800" dirty="0" smtClean="0">
                <a:solidFill>
                  <a:srgbClr val="00B0F0"/>
                </a:solidFill>
                <a:latin typeface="Twinkl" panose="02000000000000000000" pitchFamily="2" charset="0"/>
              </a:rPr>
              <a:t>n</a:t>
            </a:r>
            <a:r>
              <a:rPr lang="en-GB" sz="8800" dirty="0" smtClean="0">
                <a:solidFill>
                  <a:srgbClr val="92D050"/>
                </a:solidFill>
                <a:latin typeface="Twinkl" panose="02000000000000000000" pitchFamily="2" charset="0"/>
              </a:rPr>
              <a:t>i</a:t>
            </a:r>
            <a:r>
              <a:rPr lang="en-GB" sz="8800" dirty="0" smtClean="0">
                <a:solidFill>
                  <a:srgbClr val="002060"/>
                </a:solidFill>
                <a:latin typeface="Twinkl" panose="02000000000000000000" pitchFamily="2" charset="0"/>
              </a:rPr>
              <a:t>n</a:t>
            </a:r>
            <a:r>
              <a:rPr lang="en-GB" sz="8800" dirty="0" smtClean="0">
                <a:solidFill>
                  <a:srgbClr val="FFFF00"/>
                </a:solidFill>
                <a:latin typeface="Twinkl" panose="02000000000000000000" pitchFamily="2" charset="0"/>
              </a:rPr>
              <a:t>g</a:t>
            </a:r>
            <a:r>
              <a:rPr lang="en-GB" sz="8800" dirty="0" smtClean="0">
                <a:latin typeface="Twinkl" panose="02000000000000000000" pitchFamily="2" charset="0"/>
              </a:rPr>
              <a:t> </a:t>
            </a:r>
            <a:r>
              <a:rPr lang="en-GB" sz="8800" dirty="0" smtClean="0">
                <a:solidFill>
                  <a:srgbClr val="00B0F0"/>
                </a:solidFill>
                <a:latin typeface="Twinkl" panose="02000000000000000000" pitchFamily="2" charset="0"/>
              </a:rPr>
              <a:t>J</a:t>
            </a:r>
            <a:r>
              <a:rPr lang="en-GB" sz="8800" dirty="0" smtClean="0">
                <a:solidFill>
                  <a:srgbClr val="92D050"/>
                </a:solidFill>
                <a:latin typeface="Twinkl" panose="02000000000000000000" pitchFamily="2" charset="0"/>
              </a:rPr>
              <a:t>o</a:t>
            </a:r>
            <a:r>
              <a:rPr lang="en-GB" sz="8800" dirty="0" smtClean="0">
                <a:solidFill>
                  <a:srgbClr val="002060"/>
                </a:solidFill>
                <a:latin typeface="Twinkl" panose="02000000000000000000" pitchFamily="2" charset="0"/>
              </a:rPr>
              <a:t>u</a:t>
            </a:r>
            <a:r>
              <a:rPr lang="en-GB" sz="8800" dirty="0" smtClean="0">
                <a:solidFill>
                  <a:schemeClr val="accent1"/>
                </a:solidFill>
                <a:latin typeface="Twinkl" panose="02000000000000000000" pitchFamily="2" charset="0"/>
              </a:rPr>
              <a:t>r</a:t>
            </a:r>
            <a:r>
              <a:rPr lang="en-GB" sz="8800" dirty="0" smtClean="0">
                <a:solidFill>
                  <a:srgbClr val="FFFF00"/>
                </a:solidFill>
                <a:latin typeface="Twinkl" panose="02000000000000000000" pitchFamily="2" charset="0"/>
              </a:rPr>
              <a:t>n</a:t>
            </a:r>
            <a:r>
              <a:rPr lang="en-GB" sz="8800" dirty="0" smtClean="0">
                <a:solidFill>
                  <a:srgbClr val="FF0000"/>
                </a:solidFill>
                <a:latin typeface="Twinkl" panose="02000000000000000000" pitchFamily="2" charset="0"/>
              </a:rPr>
              <a:t>e</a:t>
            </a:r>
            <a:r>
              <a:rPr lang="en-GB" sz="8800" dirty="0" smtClean="0">
                <a:solidFill>
                  <a:srgbClr val="00B050"/>
                </a:solidFill>
                <a:latin typeface="Twinkl" panose="02000000000000000000" pitchFamily="2" charset="0"/>
              </a:rPr>
              <a:t>y</a:t>
            </a:r>
            <a:r>
              <a:rPr lang="en-GB" sz="7200" dirty="0">
                <a:solidFill>
                  <a:srgbClr val="00B050"/>
                </a:solidFill>
                <a:latin typeface="Twinkl" panose="02000000000000000000" pitchFamily="2" charset="0"/>
              </a:rPr>
              <a:t/>
            </a:r>
            <a:br>
              <a:rPr lang="en-GB" sz="7200" dirty="0">
                <a:solidFill>
                  <a:srgbClr val="00B050"/>
                </a:solidFill>
                <a:latin typeface="Twinkl" panose="02000000000000000000" pitchFamily="2" charset="0"/>
              </a:rPr>
            </a:br>
            <a:r>
              <a:rPr lang="en-GB" sz="7200" dirty="0" smtClean="0">
                <a:solidFill>
                  <a:srgbClr val="00B050"/>
                </a:solidFill>
                <a:latin typeface="Twinkl" panose="02000000000000000000" pitchFamily="2" charset="0"/>
              </a:rPr>
              <a:t>Toys Old and New</a:t>
            </a:r>
            <a:r>
              <a:rPr lang="en-GB" sz="5400" dirty="0" smtClean="0">
                <a:solidFill>
                  <a:srgbClr val="FFFF00"/>
                </a:solidFill>
                <a:latin typeface="Twinkl" panose="02000000000000000000" pitchFamily="2" charset="0"/>
              </a:rPr>
              <a:t/>
            </a:r>
            <a:br>
              <a:rPr lang="en-GB" sz="5400" dirty="0" smtClean="0">
                <a:solidFill>
                  <a:srgbClr val="FFFF00"/>
                </a:solidFill>
                <a:latin typeface="Twinkl" panose="02000000000000000000" pitchFamily="2" charset="0"/>
              </a:rPr>
            </a:br>
            <a:r>
              <a:rPr lang="en-GB" sz="5400" dirty="0" smtClean="0">
                <a:solidFill>
                  <a:schemeClr val="accent1"/>
                </a:solidFill>
                <a:latin typeface="Twinkl" panose="02000000000000000000" pitchFamily="2" charset="0"/>
              </a:rPr>
              <a:t>Y1 - Autumn Term 2025</a:t>
            </a:r>
            <a:r>
              <a:rPr lang="en-GB" sz="100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en-GB" sz="10000" dirty="0" smtClean="0">
                <a:solidFill>
                  <a:srgbClr val="00B050"/>
                </a:solidFill>
                <a:latin typeface="+mn-lt"/>
              </a:rPr>
            </a:br>
            <a:endParaRPr lang="en-GB" sz="100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76" y="2312693"/>
            <a:ext cx="982745" cy="112467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65" y="2312693"/>
            <a:ext cx="982745" cy="1124672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48" y="4465121"/>
            <a:ext cx="1421991" cy="17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22" y="4499627"/>
            <a:ext cx="808038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723" y="4472927"/>
            <a:ext cx="3655869" cy="17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88" y="815456"/>
            <a:ext cx="11315451" cy="73272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/>
              </a:rPr>
              <a:t>PSHE</a:t>
            </a:r>
            <a:endParaRPr lang="en-GB" sz="4000" b="1" dirty="0">
              <a:solidFill>
                <a:schemeClr val="tx1"/>
              </a:solidFill>
              <a:latin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601" y="1883234"/>
            <a:ext cx="5037420" cy="29742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winkl" panose="02000000000000000000"/>
                <a:cs typeface="Calibri Light" panose="020F0302020204030204" pitchFamily="34" charset="0"/>
              </a:rPr>
              <a:t>TERM 1: </a:t>
            </a:r>
            <a:r>
              <a:rPr lang="en-US" sz="2800" b="1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Being Me In My World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Special and safe.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My class.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Rights and responsibilities.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Rewards and feeling proud.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Consequences.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Owning our learning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charter.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8313" y="3205271"/>
            <a:ext cx="5753687" cy="3100709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winkl" panose="02000000000000000000"/>
              </a:rPr>
              <a:t>TERM 2: Celebrating Difference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The same as.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Different from.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What is “Bullying?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What do I do about bullying?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Making new friends.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latin typeface="Twinkl" panose="02000000000000000000"/>
              </a:rPr>
              <a:t>Celebrating difference, celebrating me.</a:t>
            </a:r>
            <a:endParaRPr lang="en-GB" sz="2400" dirty="0" smtClean="0">
              <a:solidFill>
                <a:schemeClr val="tx1"/>
              </a:solidFill>
              <a:latin typeface="Twinkl" panose="0200000000000000000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903" y="54165"/>
            <a:ext cx="3111062" cy="1647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237" b="10989"/>
          <a:stretch/>
        </p:blipFill>
        <p:spPr>
          <a:xfrm>
            <a:off x="929900" y="0"/>
            <a:ext cx="2480024" cy="171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554" y="1856303"/>
            <a:ext cx="1401761" cy="1383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02" y="2351383"/>
            <a:ext cx="2347178" cy="2670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9147" t="9216" r="27229" b="10271"/>
          <a:stretch/>
        </p:blipFill>
        <p:spPr>
          <a:xfrm>
            <a:off x="7839153" y="1808230"/>
            <a:ext cx="1164969" cy="1430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11936" b="10018"/>
          <a:stretch/>
        </p:blipFill>
        <p:spPr>
          <a:xfrm>
            <a:off x="1763661" y="4919473"/>
            <a:ext cx="1685306" cy="13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PE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869" y="3817051"/>
            <a:ext cx="2771059" cy="2446416"/>
          </a:xfrm>
          <a:prstGeom prst="rect">
            <a:avLst/>
          </a:prstGeom>
        </p:spPr>
      </p:pic>
      <p:pic>
        <p:nvPicPr>
          <p:cNvPr id="9" name="Picture 8" descr="Spiller Ball Barn · Gratis vektorgrafikk på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148552"/>
            <a:ext cx="2454298" cy="2114915"/>
          </a:xfrm>
          <a:prstGeom prst="rect">
            <a:avLst/>
          </a:prstGeom>
        </p:spPr>
      </p:pic>
      <p:sp>
        <p:nvSpPr>
          <p:cNvPr id="5" name="AutoShape 2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551782" y="219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8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09" y="4129209"/>
            <a:ext cx="1611265" cy="211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84" y="4001829"/>
            <a:ext cx="1626572" cy="222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1" y="3988357"/>
            <a:ext cx="1307703" cy="225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097280" y="2023963"/>
            <a:ext cx="10058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latin typeface="Twinkl" panose="02000000000000000000" pitchFamily="2" charset="0"/>
              </a:rPr>
              <a:t>We </a:t>
            </a:r>
            <a:r>
              <a:rPr lang="en-US" sz="2000" u="sng" dirty="0" smtClean="0">
                <a:latin typeface="Twinkl" panose="02000000000000000000" pitchFamily="2" charset="0"/>
              </a:rPr>
              <a:t>are developing our movement and coordination skills through:</a:t>
            </a:r>
          </a:p>
          <a:p>
            <a:endParaRPr lang="en-US" sz="2000" u="sng" dirty="0"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winkl" panose="02000000000000000000" pitchFamily="2" charset="0"/>
              </a:rPr>
              <a:t> </a:t>
            </a:r>
            <a:r>
              <a:rPr lang="en-GB" sz="2000" dirty="0" smtClean="0">
                <a:latin typeface="Twinkl" panose="02000000000000000000" pitchFamily="2" charset="0"/>
              </a:rPr>
              <a:t>Multi-skills, including throwing, catching and team-work.</a:t>
            </a:r>
          </a:p>
          <a:p>
            <a:pPr>
              <a:buClrTx/>
            </a:pPr>
            <a:endParaRPr lang="en-GB" sz="2000" dirty="0" smtClean="0"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winkl" panose="02000000000000000000" pitchFamily="2" charset="0"/>
              </a:rPr>
              <a:t> Gymnastics, including work on balance, coordination and control</a:t>
            </a:r>
            <a:r>
              <a:rPr lang="en-GB" dirty="0" smtClean="0">
                <a:latin typeface="Twinkl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37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484" y="1846475"/>
            <a:ext cx="11150983" cy="2466838"/>
          </a:xfrm>
        </p:spPr>
        <p:txBody>
          <a:bodyPr>
            <a:noAutofit/>
          </a:bodyPr>
          <a:lstStyle/>
          <a:p>
            <a:pPr marL="36900" indent="0">
              <a:lnSpc>
                <a:spcPct val="107000"/>
              </a:lnSpc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We are learning to</a:t>
            </a:r>
            <a:r>
              <a:rPr lang="en-GB" u="sng" dirty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u="sng" dirty="0" smtClean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Twinkl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• Understand how to shape textiles using templates.</a:t>
            </a:r>
            <a:endParaRPr lang="en-GB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Twinkl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• Understand how to join textiles using running stitch.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• Understand how to colour and decorate textiles using a number of techniques (such as dyeing, adding sequins or printing</a:t>
            </a:r>
            <a:r>
              <a:rPr lang="en-GB" dirty="0" smtClean="0">
                <a:solidFill>
                  <a:schemeClr val="dk1"/>
                </a:solidFill>
                <a:latin typeface="Twinkl" panose="02000000000000000000" pitchFamily="2" charset="0"/>
              </a:rPr>
              <a:t>).</a:t>
            </a:r>
            <a:endParaRPr lang="en-GB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84929" y="286603"/>
            <a:ext cx="10070752" cy="1450757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/>
              </a:rPr>
              <a:t>DT– Textiles</a:t>
            </a:r>
            <a:endParaRPr lang="en-GB" sz="4000" b="1" dirty="0">
              <a:solidFill>
                <a:schemeClr val="tx1"/>
              </a:solidFill>
              <a:latin typeface="Twinkl" panose="020B08030202020202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79" y="4422428"/>
            <a:ext cx="2760763" cy="1832576"/>
          </a:xfrm>
          <a:prstGeom prst="rect">
            <a:avLst/>
          </a:prstGeom>
        </p:spPr>
      </p:pic>
      <p:pic>
        <p:nvPicPr>
          <p:cNvPr id="5" name="Picture 21" descr="5 BEST Tips &amp; Project Ideas to Teach Sewing for K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29" y="4422428"/>
            <a:ext cx="2750801" cy="183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352" y="4422428"/>
            <a:ext cx="2440983" cy="18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562171"/>
            <a:ext cx="3694283" cy="10641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 dirty="0" smtClean="0">
                <a:latin typeface="+mn-lt"/>
                <a:cs typeface="Calibri Light" panose="020F0302020204030204" pitchFamily="34" charset="0"/>
              </a:rPr>
              <a:t>    </a:t>
            </a:r>
            <a:r>
              <a:rPr lang="en-GB" altLang="en-US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 Light" panose="020F0302020204030204" pitchFamily="34" charset="0"/>
              </a:rPr>
              <a:t>Literacy</a:t>
            </a:r>
          </a:p>
        </p:txBody>
      </p:sp>
      <p:pic>
        <p:nvPicPr>
          <p:cNvPr id="9219" name="Picture 10" descr="Great Kapok Tree: A Tale of the Amazon Rain Forest (Rise and Shine):  Amazon.co.uk: Cherry, Lynne: 9780152026141: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-15797213"/>
            <a:ext cx="29495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4" descr="The Great Kapok Tree: A Tale of the Amazon Rain Forest | HMH 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5087600"/>
            <a:ext cx="11795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2013146"/>
            <a:ext cx="8498400" cy="411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defRPr/>
            </a:pPr>
            <a:r>
              <a:rPr lang="en-US" sz="2000" u="sng" dirty="0" smtClean="0">
                <a:latin typeface="Twinkl" panose="02000000000000000000"/>
              </a:rPr>
              <a:t>Genres will include: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Lost Toy Poster – The Old Toy Room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Diary Writing - Toy Story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winkl" panose="02000000000000000000"/>
              </a:rPr>
              <a:t>Character profile – Traction Man by Mini </a:t>
            </a:r>
            <a:r>
              <a:rPr lang="en-US" sz="2000" dirty="0" smtClean="0">
                <a:latin typeface="Twinkl" panose="02000000000000000000"/>
              </a:rPr>
              <a:t>Grey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Recount - linked to Class Trip/Additional Learning Experience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Poems – Harvest </a:t>
            </a:r>
          </a:p>
          <a:p>
            <a:pPr>
              <a:spcBef>
                <a:spcPts val="1200"/>
              </a:spcBef>
              <a:spcAft>
                <a:spcPts val="200"/>
              </a:spcAft>
              <a:defRPr/>
            </a:pPr>
            <a:endParaRPr lang="en-US" sz="2000" dirty="0">
              <a:latin typeface="Twinkl" panose="02000000000000000000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defRPr/>
            </a:pPr>
            <a:r>
              <a:rPr lang="en-US" sz="2000" dirty="0" smtClean="0">
                <a:latin typeface="Twinkl" panose="02000000000000000000"/>
              </a:rPr>
              <a:t>We will explore a range of high quality texts linked to our topic and use them as a stimulus for writing.</a:t>
            </a:r>
          </a:p>
        </p:txBody>
      </p:sp>
      <p:sp>
        <p:nvSpPr>
          <p:cNvPr id="8" name="AutoShape 2" descr="Little Red and the Very Hungry Lion : Smith, Alex T., Smith, Alex T.:  Amazon.co.uk: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The Great Big Book of Families: Amazon.co.uk: Hoffman, Mary, Asquith, Ros:  9781847805874: Boo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2" descr="Paddington: The Original Story of the Bear from Darkest Peru by Michael  Bond | WHSmit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685" y="3157827"/>
            <a:ext cx="2594741" cy="2606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685" y="202772"/>
            <a:ext cx="2594741" cy="2847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414" y="202772"/>
            <a:ext cx="1859377" cy="28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Twinkl" panose="02000000000000000000"/>
              </a:rPr>
              <a:t>                            </a:t>
            </a:r>
            <a:r>
              <a:rPr lang="en-GB" sz="4000" b="1" dirty="0" smtClean="0">
                <a:solidFill>
                  <a:schemeClr val="tx1"/>
                </a:solidFill>
                <a:latin typeface="Twinkl" panose="02000000000000000000"/>
              </a:rPr>
              <a:t>Maths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76" y="341279"/>
            <a:ext cx="1121699" cy="112736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3144" y="1851347"/>
            <a:ext cx="7478260" cy="3123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u="sng" dirty="0" smtClean="0">
                <a:solidFill>
                  <a:schemeClr val="tx1"/>
                </a:solidFill>
                <a:latin typeface="Twinkl" panose="02000000000000000000"/>
              </a:rPr>
              <a:t>We are learning:</a:t>
            </a:r>
            <a:r>
              <a:rPr lang="en-GB" sz="2400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</a:t>
            </a:r>
            <a:endParaRPr lang="en-GB" sz="2400" u="sng" dirty="0">
              <a:solidFill>
                <a:schemeClr val="tx1"/>
              </a:solidFill>
              <a:latin typeface="Twinkl" panose="0200000000000000000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How to use number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stories, for addition / subtraction facts, doubles and counting </a:t>
            </a: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on/back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About 2D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shapes: identifying, naming and sorting according to different properties.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How to read, write, compare and order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numbers to 20 and beyond; </a:t>
            </a: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adding/subtracting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1 or 10.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How to use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number facts; representing addition and subtraction with concrete objects.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About position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and direction, </a:t>
            </a: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comparing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and measuring lengths with uniform units.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How to count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on or back </a:t>
            </a: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1/2/3 </a:t>
            </a:r>
            <a:r>
              <a:rPr lang="en-GB" sz="1800" dirty="0">
                <a:solidFill>
                  <a:schemeClr val="tx1"/>
                </a:solidFill>
                <a:latin typeface="Twinkl" panose="02000000000000000000"/>
              </a:rPr>
              <a:t>and recognising coins, then </a:t>
            </a: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finding totals.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</a:b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                                              </a:t>
            </a:r>
            <a:endParaRPr lang="en-GB" sz="1600" dirty="0">
              <a:solidFill>
                <a:schemeClr val="tx1"/>
              </a:solidFill>
              <a:latin typeface="Twinkl" panose="0200000000000000000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237792" y="1899212"/>
            <a:ext cx="4702271" cy="44264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4" y="162693"/>
            <a:ext cx="1956621" cy="1484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824" y="25736"/>
            <a:ext cx="5135494" cy="1201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891" y="2177675"/>
            <a:ext cx="4098078" cy="34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1957" y="1888657"/>
            <a:ext cx="5742533" cy="130736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8000" dirty="0" smtClean="0">
                <a:solidFill>
                  <a:schemeClr val="tx1"/>
                </a:solidFill>
                <a:latin typeface="Twinkl" panose="02000000000000000000" pitchFamily="2" charset="0"/>
              </a:rPr>
              <a:t>Unit 2: </a:t>
            </a:r>
            <a:r>
              <a:rPr lang="en-GB" sz="8000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Why </a:t>
            </a:r>
            <a:r>
              <a:rPr lang="en-GB" sz="8000" b="1" dirty="0">
                <a:solidFill>
                  <a:schemeClr val="tx1"/>
                </a:solidFill>
                <a:latin typeface="Twinkl" panose="02000000000000000000" pitchFamily="2" charset="0"/>
              </a:rPr>
              <a:t>is light important to religions?</a:t>
            </a:r>
          </a:p>
          <a:p>
            <a:pPr>
              <a:lnSpc>
                <a:spcPct val="120000"/>
              </a:lnSpc>
            </a:pPr>
            <a:r>
              <a:rPr lang="en-GB" sz="8000" b="1" dirty="0">
                <a:solidFill>
                  <a:schemeClr val="tx1"/>
                </a:solidFill>
                <a:latin typeface="Twinkl" panose="02000000000000000000" pitchFamily="2" charset="0"/>
              </a:rPr>
              <a:t>Covering - festivals of light including Christmas and Diwali + Hanukkah</a:t>
            </a:r>
            <a:endParaRPr lang="en-US" sz="8000" b="1" dirty="0" smtClean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endParaRPr lang="en-US" sz="4800" dirty="0">
              <a:latin typeface="Twinkl" panose="02000000000000000000" pitchFamily="2" charset="0"/>
            </a:endParaRPr>
          </a:p>
          <a:p>
            <a:endParaRPr lang="en-US" sz="7200" b="1" dirty="0" smtClean="0">
              <a:latin typeface="Twinkl" panose="02000000000000000000" pitchFamily="2" charset="0"/>
            </a:endParaRPr>
          </a:p>
          <a:p>
            <a:r>
              <a:rPr lang="en-US" sz="7200" b="1" dirty="0">
                <a:latin typeface="Twinkl" panose="02000000000000000000" pitchFamily="2" charset="0"/>
              </a:rPr>
              <a:t> </a:t>
            </a:r>
            <a:r>
              <a:rPr lang="en-US" sz="7200" b="1" dirty="0" smtClean="0">
                <a:latin typeface="Twinkl" panose="02000000000000000000" pitchFamily="2" charset="0"/>
              </a:rPr>
              <a:t>      </a:t>
            </a:r>
          </a:p>
          <a:p>
            <a:r>
              <a:rPr lang="en-US" sz="8000" b="1" dirty="0">
                <a:latin typeface="Twinkl" panose="02000000000000000000" pitchFamily="2" charset="0"/>
              </a:rPr>
              <a:t> </a:t>
            </a:r>
            <a:r>
              <a:rPr lang="en-US" sz="8000" b="1" dirty="0" smtClean="0">
                <a:latin typeface="Twinkl" panose="02000000000000000000" pitchFamily="2" charset="0"/>
              </a:rPr>
              <a:t>                       </a:t>
            </a:r>
          </a:p>
          <a:p>
            <a:endParaRPr lang="en-US" sz="8000" b="1" dirty="0">
              <a:latin typeface="Twinkl" panose="02000000000000000000" pitchFamily="2" charset="0"/>
            </a:endParaRPr>
          </a:p>
          <a:p>
            <a:endParaRPr lang="en-US" sz="8000" b="1" dirty="0" smtClean="0">
              <a:latin typeface="Twinkl" panose="02000000000000000000" pitchFamily="2" charset="0"/>
            </a:endParaRPr>
          </a:p>
          <a:p>
            <a:endParaRPr lang="en-US" sz="8000" b="1" dirty="0">
              <a:latin typeface="Twinkl" panose="02000000000000000000" pitchFamily="2" charset="0"/>
            </a:endParaRPr>
          </a:p>
          <a:p>
            <a:r>
              <a:rPr lang="en-US" sz="8000" b="1" dirty="0" smtClean="0">
                <a:latin typeface="Twinkl" panose="02000000000000000000" pitchFamily="2" charset="0"/>
              </a:rPr>
              <a:t>     </a:t>
            </a:r>
            <a:endParaRPr lang="en-US" sz="4500" dirty="0" smtClean="0">
              <a:latin typeface="Twinkl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winkl" panose="02000000000000000000" pitchFamily="2" charset="0"/>
              </a:rPr>
              <a:t/>
            </a:r>
            <a:br>
              <a:rPr lang="en-US" sz="3600" dirty="0" smtClean="0">
                <a:latin typeface="Twinkl" panose="02000000000000000000" pitchFamily="2" charset="0"/>
              </a:rPr>
            </a:br>
            <a:r>
              <a:rPr lang="en-US" sz="3600" dirty="0" smtClean="0">
                <a:latin typeface="Twinkl" panose="02000000000000000000" pitchFamily="2" charset="0"/>
              </a:rPr>
              <a:t/>
            </a:r>
            <a:br>
              <a:rPr lang="en-US" sz="3600" dirty="0" smtClean="0">
                <a:latin typeface="Twinkl" panose="02000000000000000000" pitchFamily="2" charset="0"/>
              </a:rPr>
            </a:br>
            <a:r>
              <a:rPr lang="en-US" sz="3600" dirty="0" smtClean="0">
                <a:latin typeface="Twinkl" panose="02000000000000000000" pitchFamily="2" charset="0"/>
              </a:rPr>
              <a:t>    </a:t>
            </a:r>
            <a:endParaRPr lang="en-GB" sz="3600" dirty="0" smtClean="0">
              <a:latin typeface="Twinkl" panose="02000000000000000000" pitchFamily="2" charset="0"/>
            </a:endParaRPr>
          </a:p>
          <a:p>
            <a:endParaRPr lang="en-GB" dirty="0">
              <a:latin typeface="Twinkl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1239" y="1906860"/>
            <a:ext cx="467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winkl" panose="02000000000000000000" pitchFamily="2" charset="0"/>
              </a:rPr>
              <a:t>Unit 1: </a:t>
            </a:r>
            <a:r>
              <a:rPr lang="en-GB" sz="2000" dirty="0" smtClean="0">
                <a:latin typeface="Twinkl" panose="02000000000000000000" pitchFamily="2" charset="0"/>
              </a:rPr>
              <a:t> </a:t>
            </a:r>
            <a:r>
              <a:rPr lang="en-GB" sz="2000" b="1" dirty="0">
                <a:latin typeface="Twinkl" panose="02000000000000000000" pitchFamily="2" charset="0"/>
              </a:rPr>
              <a:t>Why do Jewish families talk about repentance at New Year? </a:t>
            </a:r>
            <a:endParaRPr lang="en-US" sz="2000" dirty="0" smtClean="0">
              <a:solidFill>
                <a:srgbClr val="FF0000"/>
              </a:solidFill>
              <a:latin typeface="Twinkl" panose="02000000000000000000" pitchFamily="2" charset="0"/>
            </a:endParaRPr>
          </a:p>
        </p:txBody>
      </p:sp>
      <p:sp>
        <p:nvSpPr>
          <p:cNvPr id="2" name="AutoShape 2" descr="Videos – Festival of Ligh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winkl" panose="02000000000000000000" pitchFamily="2" charset="0"/>
            </a:endParaRPr>
          </a:p>
        </p:txBody>
      </p:sp>
      <p:sp>
        <p:nvSpPr>
          <p:cNvPr id="4" name="AutoShape 4" descr="Videos – Festival of Ligh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winkl" panose="02000000000000000000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RE</a:t>
            </a:r>
            <a:br>
              <a:rPr lang="en-US" sz="4000" b="1" dirty="0" smtClean="0">
                <a:solidFill>
                  <a:schemeClr val="tx1"/>
                </a:solidFill>
                <a:latin typeface="Twinkl" panose="02000000000000000000" pitchFamily="2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Our big questions are:</a:t>
            </a:r>
            <a:endParaRPr lang="en-GB" sz="4000" b="1" dirty="0">
              <a:solidFill>
                <a:schemeClr val="tx1"/>
              </a:solidFill>
              <a:latin typeface="Twinkl" panose="02000000000000000000" pitchFamily="2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25702" y="1888658"/>
            <a:ext cx="4846395" cy="2838405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600" dirty="0" smtClean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endParaRPr lang="en-US" sz="5600" dirty="0" smtClean="0">
              <a:latin typeface="Twinkl" panose="02000000000000000000" pitchFamily="2" charset="0"/>
            </a:endParaRPr>
          </a:p>
          <a:p>
            <a:endParaRPr lang="en-US" sz="7200" b="1" dirty="0" smtClean="0">
              <a:latin typeface="Twinkl" panose="02000000000000000000" pitchFamily="2" charset="0"/>
            </a:endParaRPr>
          </a:p>
          <a:p>
            <a:r>
              <a:rPr lang="en-US" sz="7200" b="1" dirty="0" smtClean="0">
                <a:latin typeface="Twinkl" panose="02000000000000000000" pitchFamily="2" charset="0"/>
              </a:rPr>
              <a:t>       </a:t>
            </a:r>
          </a:p>
          <a:p>
            <a:r>
              <a:rPr lang="en-US" sz="8000" b="1" dirty="0" smtClean="0">
                <a:latin typeface="Twinkl" panose="02000000000000000000" pitchFamily="2" charset="0"/>
              </a:rPr>
              <a:t>                        </a:t>
            </a:r>
          </a:p>
          <a:p>
            <a:endParaRPr lang="en-US" sz="8000" b="1" dirty="0" smtClean="0">
              <a:latin typeface="Twinkl" panose="02000000000000000000" pitchFamily="2" charset="0"/>
            </a:endParaRPr>
          </a:p>
          <a:p>
            <a:endParaRPr lang="en-US" sz="8000" b="1" dirty="0" smtClean="0">
              <a:latin typeface="Twinkl" panose="02000000000000000000" pitchFamily="2" charset="0"/>
            </a:endParaRPr>
          </a:p>
          <a:p>
            <a:endParaRPr lang="en-US" sz="8000" b="1" dirty="0" smtClean="0">
              <a:latin typeface="Twinkl" panose="02000000000000000000" pitchFamily="2" charset="0"/>
            </a:endParaRPr>
          </a:p>
          <a:p>
            <a:r>
              <a:rPr lang="en-US" sz="8000" b="1" dirty="0" smtClean="0">
                <a:latin typeface="Twinkl" panose="02000000000000000000" pitchFamily="2" charset="0"/>
              </a:rPr>
              <a:t>     </a:t>
            </a:r>
            <a:endParaRPr lang="en-US" sz="4500" dirty="0" smtClean="0">
              <a:latin typeface="Twinkl" panose="02000000000000000000" pitchFamily="2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3600" dirty="0" smtClean="0">
                <a:latin typeface="Twinkl" panose="02000000000000000000" pitchFamily="2" charset="0"/>
              </a:rPr>
              <a:t/>
            </a:r>
            <a:br>
              <a:rPr lang="en-US" sz="3600" dirty="0" smtClean="0">
                <a:latin typeface="Twinkl" panose="02000000000000000000" pitchFamily="2" charset="0"/>
              </a:rPr>
            </a:br>
            <a:r>
              <a:rPr lang="en-US" sz="3600" dirty="0" smtClean="0">
                <a:latin typeface="Twinkl" panose="02000000000000000000" pitchFamily="2" charset="0"/>
              </a:rPr>
              <a:t/>
            </a:r>
            <a:br>
              <a:rPr lang="en-US" sz="3600" dirty="0" smtClean="0">
                <a:latin typeface="Twinkl" panose="02000000000000000000" pitchFamily="2" charset="0"/>
              </a:rPr>
            </a:br>
            <a:r>
              <a:rPr lang="en-US" sz="3600" dirty="0" smtClean="0">
                <a:latin typeface="Twinkl" panose="02000000000000000000" pitchFamily="2" charset="0"/>
              </a:rPr>
              <a:t>    </a:t>
            </a:r>
            <a:endParaRPr lang="en-GB" sz="3600" dirty="0" smtClean="0">
              <a:latin typeface="Twinkl" panose="02000000000000000000" pitchFamily="2" charset="0"/>
            </a:endParaRPr>
          </a:p>
          <a:p>
            <a:endParaRPr lang="en-GB" dirty="0">
              <a:latin typeface="Twinkl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180" y="3259294"/>
            <a:ext cx="1813878" cy="18067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60" y="3227659"/>
            <a:ext cx="1445389" cy="1806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541" y="3625015"/>
            <a:ext cx="2024047" cy="1012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182" y="5066031"/>
            <a:ext cx="4688230" cy="1164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36" y="3196023"/>
            <a:ext cx="2514923" cy="1909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918" y="3094014"/>
            <a:ext cx="1730477" cy="21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63" y="800168"/>
            <a:ext cx="2955059" cy="82374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History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282" y="1846051"/>
            <a:ext cx="9961543" cy="3287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</a:t>
            </a:r>
            <a:r>
              <a:rPr lang="en-GB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are learning to: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Place events and artefacts in order on a time line.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Label time lines with words or phrases such as: past, present, older and newer.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Use artefacts, pictures, stories, online sources and databases to find out about the past.</a:t>
            </a:r>
          </a:p>
          <a:p>
            <a:pPr marL="0" indent="0">
              <a:buNone/>
            </a:pPr>
            <a:endParaRPr lang="en-GB" u="sng" dirty="0" smtClean="0">
              <a:solidFill>
                <a:schemeClr val="tx1"/>
              </a:solidFill>
              <a:latin typeface="Twinkl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1" y="4226349"/>
            <a:ext cx="1977968" cy="2003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53" y="4226348"/>
            <a:ext cx="3026157" cy="1955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196" y="4226348"/>
            <a:ext cx="1392629" cy="2004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540" y="4226349"/>
            <a:ext cx="2432222" cy="2003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650" y="283950"/>
            <a:ext cx="2408605" cy="2548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074" y="283950"/>
            <a:ext cx="39052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901" y="713736"/>
            <a:ext cx="10422752" cy="887128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Geography</a:t>
            </a:r>
            <a:endParaRPr lang="en-GB" sz="4000" b="1" dirty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28 Collection Of History Clipart Png - History Clipart Png, Transparent Png 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United Kingdom Map | England, Scotland, Northern Ireland, Wal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2" y="3134775"/>
            <a:ext cx="3743805" cy="2794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08" y="3134774"/>
            <a:ext cx="2740994" cy="2794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34" y="3134773"/>
            <a:ext cx="2069860" cy="2794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065" y="3134773"/>
            <a:ext cx="2240829" cy="2794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262" y="133258"/>
            <a:ext cx="2224821" cy="1954121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1145901" y="1838589"/>
            <a:ext cx="9961543" cy="328765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are learning to: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N</a:t>
            </a:r>
            <a:r>
              <a:rPr lang="en-GB" dirty="0" smtClean="0">
                <a:solidFill>
                  <a:schemeClr val="dk1"/>
                </a:solidFill>
                <a:latin typeface="Twinkl" panose="02000000000000000000" pitchFamily="2" charset="0"/>
              </a:rPr>
              <a:t>ame, locate and identify characteristics of the four countries and capital cities of the United Kingdom and its surrounding seas.</a:t>
            </a:r>
          </a:p>
        </p:txBody>
      </p:sp>
    </p:spTree>
    <p:extLst>
      <p:ext uri="{BB962C8B-B14F-4D97-AF65-F5344CB8AC3E}">
        <p14:creationId xmlns:p14="http://schemas.microsoft.com/office/powerpoint/2010/main" val="5694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eck PixelSkin HD Wrap iPad 2 Case | Gadgetsi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11">
            <a:off x="103280" y="217374"/>
            <a:ext cx="1348207" cy="112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374" y="677564"/>
            <a:ext cx="3458923" cy="1375825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Computing</a:t>
            </a:r>
            <a:r>
              <a:rPr lang="en-GB" sz="4000" b="1" dirty="0" smtClean="0">
                <a:solidFill>
                  <a:schemeClr val="tx1"/>
                </a:solidFill>
                <a:latin typeface="Twinkl Cursive Unlooped" panose="02000000000000000000" pitchFamily="2" charset="0"/>
                <a:cs typeface="Calibri" panose="020F0502020204030204" pitchFamily="34" charset="0"/>
              </a:rPr>
              <a:t/>
            </a:r>
            <a:br>
              <a:rPr lang="en-GB" sz="4000" b="1" dirty="0" smtClean="0">
                <a:solidFill>
                  <a:schemeClr val="tx1"/>
                </a:solidFill>
                <a:latin typeface="Twinkl Cursive Unlooped" panose="02000000000000000000" pitchFamily="2" charset="0"/>
                <a:cs typeface="Calibri" panose="020F0502020204030204" pitchFamily="34" charset="0"/>
              </a:rPr>
            </a:br>
            <a:endParaRPr lang="en-GB" sz="4000" b="1" dirty="0">
              <a:solidFill>
                <a:schemeClr val="tx1"/>
              </a:solidFill>
              <a:latin typeface="Twinkl Cursive Unloope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1392" y="1817514"/>
            <a:ext cx="5027695" cy="465133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GB" sz="19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TERM 2: Robot Algorithms</a:t>
            </a:r>
            <a:endParaRPr lang="en-US" sz="1900" b="1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900" u="sng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We are learning to: </a:t>
            </a:r>
            <a:endParaRPr lang="en-US" sz="1900" u="sng" dirty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Understand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algorithms are, how 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they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implemented as programs on digital devices, and that programs execute by following precise and unambiguous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instructions.</a:t>
            </a:r>
            <a:endParaRPr lang="en-GB" sz="1900" dirty="0">
              <a:solidFill>
                <a:schemeClr val="tx1"/>
              </a:solidFill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Create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debug simple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programs.</a:t>
            </a:r>
            <a:endParaRPr lang="en-GB" sz="1900" dirty="0">
              <a:solidFill>
                <a:schemeClr val="tx1"/>
              </a:solidFill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Use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logical reasoning to predict the behaviour of simple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programs.</a:t>
            </a:r>
            <a:endParaRPr lang="en-US" sz="1900" u="sng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383" y="1817514"/>
            <a:ext cx="5486400" cy="453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solidFill>
                  <a:srgbClr val="000000"/>
                </a:solidFill>
                <a:latin typeface="Twinkl" panose="02000000000000000000" pitchFamily="2" charset="0"/>
              </a:rPr>
              <a:t>TERM 1: </a:t>
            </a:r>
            <a:r>
              <a:rPr lang="en-GB" sz="1900" b="1" dirty="0" smtClean="0">
                <a:latin typeface="Twinkl" panose="02000000000000000000" pitchFamily="2" charset="0"/>
              </a:rPr>
              <a:t>Information Technology Around Us</a:t>
            </a:r>
          </a:p>
          <a:p>
            <a:endParaRPr lang="en-US" sz="1900" u="sng" dirty="0" smtClean="0">
              <a:latin typeface="Twinkl" panose="02000000000000000000" pitchFamily="2" charset="0"/>
              <a:cs typeface="Calibri" panose="020F0502020204030204" pitchFamily="34" charset="0"/>
            </a:endParaRPr>
          </a:p>
          <a:p>
            <a:r>
              <a:rPr lang="en-US" sz="1900" u="sng" dirty="0" smtClean="0">
                <a:latin typeface="Twinkl" panose="02000000000000000000" pitchFamily="2" charset="0"/>
                <a:cs typeface="Calibri" panose="020F0502020204030204" pitchFamily="34" charset="0"/>
              </a:rPr>
              <a:t>We </a:t>
            </a:r>
            <a:r>
              <a:rPr lang="en-US" sz="1900" u="sng" dirty="0">
                <a:latin typeface="Twinkl" panose="02000000000000000000" pitchFamily="2" charset="0"/>
                <a:cs typeface="Calibri" panose="020F0502020204030204" pitchFamily="34" charset="0"/>
              </a:rPr>
              <a:t>are learning to: </a:t>
            </a:r>
            <a:endParaRPr lang="en-GB" sz="1900" dirty="0" smtClean="0">
              <a:solidFill>
                <a:srgbClr val="000000"/>
              </a:solidFill>
              <a:latin typeface="Twinkl" panose="02000000000000000000" pitchFamily="2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purposefully to create, organise, store, manipulate, and retrieve digital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content.</a:t>
            </a:r>
            <a:endParaRPr lang="en-GB" sz="1900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Recognise common uses of information technology beyond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school.</a:t>
            </a:r>
            <a:endParaRPr lang="en-GB" sz="1900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safely and respectfully, keeping personal information private; identify where to go for help and support when they have concerns about content or contact on the internet or other online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technologies.</a:t>
            </a:r>
            <a:endParaRPr lang="en-GB" sz="1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Bee Bots in the Classroom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r="7860"/>
          <a:stretch/>
        </p:blipFill>
        <p:spPr bwMode="auto">
          <a:xfrm>
            <a:off x="10038210" y="168420"/>
            <a:ext cx="1889551" cy="14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230202"/>
            <a:ext cx="2318204" cy="1360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817" y="230202"/>
            <a:ext cx="1698835" cy="13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88170"/>
            <a:ext cx="10058400" cy="159244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/>
            </a:r>
            <a:br>
              <a:rPr lang="en-GB" b="1" dirty="0">
                <a:latin typeface="Comic Sans MS" panose="030F0702030302020204" pitchFamily="66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/>
            </a:r>
            <a:br>
              <a:rPr lang="en-GB" b="1" dirty="0">
                <a:latin typeface="Comic Sans MS" panose="030F0702030302020204" pitchFamily="66" charset="0"/>
              </a:rPr>
            </a:b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8515" y="1743927"/>
            <a:ext cx="5210827" cy="4042919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 </a:t>
            </a:r>
            <a:endParaRPr lang="en-GB" sz="2400" b="1" dirty="0"/>
          </a:p>
          <a:p>
            <a:pPr marL="0" indent="0">
              <a:buNone/>
            </a:pPr>
            <a:endParaRPr lang="en-GB" sz="4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7281" y="782609"/>
            <a:ext cx="10535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Twinkl" panose="02000000000000000000"/>
                <a:cs typeface="Calibri" panose="020F0502020204030204" pitchFamily="34" charset="0"/>
              </a:rPr>
              <a:t>Science – Materials </a:t>
            </a:r>
            <a:endParaRPr lang="en-GB" sz="2800" dirty="0">
              <a:latin typeface="Twinkl" panose="02000000000000000000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887233" y="1743925"/>
            <a:ext cx="5877211" cy="42560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smtClean="0"/>
              <a:t>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96" y="99407"/>
            <a:ext cx="1617784" cy="1557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80" y="1844258"/>
            <a:ext cx="1035100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b="1" dirty="0" smtClean="0">
                <a:latin typeface="Twinkl" panose="02000000000000000000"/>
              </a:rPr>
              <a:t>Everyday Materials</a:t>
            </a:r>
            <a:endParaRPr lang="en-GB" sz="2000" dirty="0">
              <a:latin typeface="Twinkl" panose="02000000000000000000"/>
            </a:endParaRP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Distinguish </a:t>
            </a:r>
            <a:r>
              <a:rPr lang="en-GB" sz="2000" dirty="0">
                <a:latin typeface="Twinkl" panose="02000000000000000000"/>
              </a:rPr>
              <a:t>between an object and the material from which it is made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Identify </a:t>
            </a:r>
            <a:r>
              <a:rPr lang="en-GB" sz="2000" dirty="0">
                <a:latin typeface="Twinkl" panose="02000000000000000000"/>
              </a:rPr>
              <a:t>and name a variety of everyday materials, including wood, plastic, glass, metal, water, and rock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Describe </a:t>
            </a:r>
            <a:r>
              <a:rPr lang="en-GB" sz="2000" dirty="0">
                <a:latin typeface="Twinkl" panose="02000000000000000000"/>
              </a:rPr>
              <a:t>the simple physical properties of a variety of everyday materials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Compare </a:t>
            </a:r>
            <a:r>
              <a:rPr lang="en-GB" sz="2000" dirty="0">
                <a:latin typeface="Twinkl" panose="02000000000000000000"/>
              </a:rPr>
              <a:t>and group together a variety of everyday materials on the basis of their simple physical </a:t>
            </a:r>
            <a:r>
              <a:rPr lang="en-GB" sz="2000" dirty="0" smtClean="0">
                <a:latin typeface="Twinkl" panose="02000000000000000000"/>
              </a:rPr>
              <a:t>properties.</a:t>
            </a:r>
            <a:endParaRPr lang="en-GB" sz="2000" dirty="0">
              <a:latin typeface="Twinkl" panose="0200000000000000000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22" y="93760"/>
            <a:ext cx="3948161" cy="1545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22" y="4643958"/>
            <a:ext cx="2025748" cy="1521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01" y="4635786"/>
            <a:ext cx="2272982" cy="15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904" y="2490809"/>
            <a:ext cx="3010096" cy="3010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80" y="0"/>
            <a:ext cx="5565820" cy="2640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717" y="280987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Music – Everyday Life   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64" y="2214324"/>
            <a:ext cx="7855350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are learning </a:t>
            </a:r>
            <a:r>
              <a:rPr lang="en-US" sz="2400" u="sng" dirty="0">
                <a:solidFill>
                  <a:schemeClr val="tx1"/>
                </a:solidFill>
                <a:latin typeface="Twinkl" panose="02000000000000000000" pitchFamily="2" charset="0"/>
              </a:rPr>
              <a:t>to: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 Explore simple rhythm patterns and complete actions in time with words.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Anticipate changes in the music we sing, listening to and moving appropriately.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Sing with others, exploring rhythm.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Create our own rhythms using an instrument.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Create a sequence of body and found sounds.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Twinkl" panose="02000000000000000000" pitchFamily="2" charset="0"/>
              </a:rPr>
              <a:t>Add appropriate sound effects to enhance a song.</a:t>
            </a:r>
            <a:endParaRPr lang="en-GB" sz="2400" dirty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 smtClean="0">
              <a:latin typeface="Twinkl Cursive Unlooped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 smtClean="0">
              <a:latin typeface="Twinkl Cursive Unlooped" panose="02000000000000000000" pitchFamily="2" charset="0"/>
            </a:endParaRPr>
          </a:p>
          <a:p>
            <a:pPr marL="0" indent="0">
              <a:buClrTx/>
              <a:buNone/>
            </a:pPr>
            <a:endParaRPr lang="en-GB" sz="2400" dirty="0">
              <a:latin typeface="Twinkl Cursive Unlooped" panose="02000000000000000000" pitchFamily="2" charset="0"/>
            </a:endParaRPr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725" y="4453759"/>
            <a:ext cx="2408287" cy="18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2876</TotalTime>
  <Words>742</Words>
  <Application>Microsoft Office PowerPoint</Application>
  <PresentationFormat>Widescreen</PresentationFormat>
  <Paragraphs>115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Times New Roman</vt:lpstr>
      <vt:lpstr>Twinkl</vt:lpstr>
      <vt:lpstr>Twinkl Cursive Unlooped</vt:lpstr>
      <vt:lpstr>Retrospect</vt:lpstr>
      <vt:lpstr>Our Learning Journey Toys Old and New Y1 - Autumn Term 2025 </vt:lpstr>
      <vt:lpstr>    Literacy</vt:lpstr>
      <vt:lpstr>                            Maths</vt:lpstr>
      <vt:lpstr>RE Our big questions are:</vt:lpstr>
      <vt:lpstr>History</vt:lpstr>
      <vt:lpstr>Geography</vt:lpstr>
      <vt:lpstr>Computing </vt:lpstr>
      <vt:lpstr>   </vt:lpstr>
      <vt:lpstr>Music – Everyday Life   </vt:lpstr>
      <vt:lpstr>PSHE</vt:lpstr>
      <vt:lpstr>PE</vt:lpstr>
      <vt:lpstr>DT– Textiles</vt:lpstr>
    </vt:vector>
  </TitlesOfParts>
  <Company>Turners Hill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Learning Journey</dc:title>
  <dc:creator>Miss Constable</dc:creator>
  <cp:lastModifiedBy>Miss Roberts</cp:lastModifiedBy>
  <cp:revision>253</cp:revision>
  <cp:lastPrinted>2023-03-22T16:31:25Z</cp:lastPrinted>
  <dcterms:created xsi:type="dcterms:W3CDTF">2022-08-17T12:24:43Z</dcterms:created>
  <dcterms:modified xsi:type="dcterms:W3CDTF">2025-09-02T09:21:27Z</dcterms:modified>
</cp:coreProperties>
</file>