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4"/>
  </p:notesMasterIdLst>
  <p:sldIdLst>
    <p:sldId id="256" r:id="rId2"/>
    <p:sldId id="281" r:id="rId3"/>
    <p:sldId id="270" r:id="rId4"/>
    <p:sldId id="280" r:id="rId5"/>
    <p:sldId id="279" r:id="rId6"/>
    <p:sldId id="282" r:id="rId7"/>
    <p:sldId id="277" r:id="rId8"/>
    <p:sldId id="276" r:id="rId9"/>
    <p:sldId id="264" r:id="rId10"/>
    <p:sldId id="272" r:id="rId11"/>
    <p:sldId id="267" r:id="rId12"/>
    <p:sldId id="271" r:id="rId13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0" d="100"/>
          <a:sy n="40" d="100"/>
        </p:scale>
        <p:origin x="48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712" cy="498316"/>
          </a:xfrm>
          <a:prstGeom prst="rect">
            <a:avLst/>
          </a:prstGeom>
        </p:spPr>
        <p:txBody>
          <a:bodyPr vert="horz" lIns="91413" tIns="45706" rIns="91413" bIns="4570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375" y="0"/>
            <a:ext cx="2945712" cy="498316"/>
          </a:xfrm>
          <a:prstGeom prst="rect">
            <a:avLst/>
          </a:prstGeom>
        </p:spPr>
        <p:txBody>
          <a:bodyPr vert="horz" lIns="91413" tIns="45706" rIns="91413" bIns="45706" rtlCol="0"/>
          <a:lstStyle>
            <a:lvl1pPr algn="r">
              <a:defRPr sz="1200"/>
            </a:lvl1pPr>
          </a:lstStyle>
          <a:p>
            <a:fld id="{428739BF-20A5-43E6-86E7-7ED466D7EE69}" type="datetimeFigureOut">
              <a:rPr lang="en-GB" smtClean="0"/>
              <a:t>08/09/2025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3" tIns="45706" rIns="91413" bIns="45706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292" y="4776848"/>
            <a:ext cx="5439092" cy="3908763"/>
          </a:xfrm>
          <a:prstGeom prst="rect">
            <a:avLst/>
          </a:prstGeom>
        </p:spPr>
        <p:txBody>
          <a:bodyPr vert="horz" lIns="91413" tIns="45706" rIns="91413" bIns="45706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323"/>
            <a:ext cx="2945712" cy="498316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375" y="9428323"/>
            <a:ext cx="2945712" cy="498316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r">
              <a:defRPr sz="1200"/>
            </a:lvl1pPr>
          </a:lstStyle>
          <a:p>
            <a:fld id="{C6B59B42-563D-44F7-A572-524C94FFBA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449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727" indent="-285664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2657" indent="-228531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599720" indent="-228531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6783" indent="-228531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3846" indent="-228531" defTabSz="457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0908" indent="-228531" defTabSz="457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7971" indent="-228531" defTabSz="457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5034" indent="-228531" defTabSz="457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838CC4-9A13-42F5-9526-A3690DA9EA96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088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7349-B8C8-4649-8DD2-AAACA06DB940}" type="datetimeFigureOut">
              <a:rPr lang="en-GB" smtClean="0"/>
              <a:t>08/09/2025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F6B84-0368-4AA0-896A-1A85C736924B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208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7349-B8C8-4649-8DD2-AAACA06DB940}" type="datetimeFigureOut">
              <a:rPr lang="en-GB" smtClean="0"/>
              <a:t>08/09/2025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F6B84-0368-4AA0-896A-1A85C7369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391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7349-B8C8-4649-8DD2-AAACA06DB940}" type="datetimeFigureOut">
              <a:rPr lang="en-GB" smtClean="0"/>
              <a:t>08/09/2025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F6B84-0368-4AA0-896A-1A85C7369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108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7349-B8C8-4649-8DD2-AAACA06DB940}" type="datetimeFigureOut">
              <a:rPr lang="en-GB" smtClean="0"/>
              <a:t>08/09/2025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F6B84-0368-4AA0-896A-1A85C7369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589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7349-B8C8-4649-8DD2-AAACA06DB940}" type="datetimeFigureOut">
              <a:rPr lang="en-GB" smtClean="0"/>
              <a:t>08/09/2025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F6B84-0368-4AA0-896A-1A85C736924B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842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7349-B8C8-4649-8DD2-AAACA06DB940}" type="datetimeFigureOut">
              <a:rPr lang="en-GB" smtClean="0"/>
              <a:t>08/09/2025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F6B84-0368-4AA0-896A-1A85C7369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190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7349-B8C8-4649-8DD2-AAACA06DB940}" type="datetimeFigureOut">
              <a:rPr lang="en-GB" smtClean="0"/>
              <a:t>08/09/2025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F6B84-0368-4AA0-896A-1A85C7369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845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7349-B8C8-4649-8DD2-AAACA06DB940}" type="datetimeFigureOut">
              <a:rPr lang="en-GB" smtClean="0"/>
              <a:t>08/09/2025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F6B84-0368-4AA0-896A-1A85C7369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724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7349-B8C8-4649-8DD2-AAACA06DB940}" type="datetimeFigureOut">
              <a:rPr lang="en-GB" smtClean="0"/>
              <a:t>08/09/2025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F6B84-0368-4AA0-896A-1A85C7369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546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B667349-B8C8-4649-8DD2-AAACA06DB940}" type="datetimeFigureOut">
              <a:rPr lang="en-GB" smtClean="0"/>
              <a:t>08/09/2025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71F6B84-0368-4AA0-896A-1A85C7369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46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7349-B8C8-4649-8DD2-AAACA06DB940}" type="datetimeFigureOut">
              <a:rPr lang="en-GB" smtClean="0"/>
              <a:t>08/09/2025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F6B84-0368-4AA0-896A-1A85C7369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258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B667349-B8C8-4649-8DD2-AAACA06DB940}" type="datetimeFigureOut">
              <a:rPr lang="en-GB" smtClean="0"/>
              <a:t>08/09/2025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71F6B84-0368-4AA0-896A-1A85C736924B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866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8262" y="183870"/>
            <a:ext cx="11443063" cy="4763387"/>
          </a:xfrm>
        </p:spPr>
        <p:txBody>
          <a:bodyPr>
            <a:noAutofit/>
          </a:bodyPr>
          <a:lstStyle/>
          <a:p>
            <a:pPr algn="ctr"/>
            <a:r>
              <a:rPr lang="en-GB" sz="8800" dirty="0" smtClean="0">
                <a:solidFill>
                  <a:srgbClr val="FF0000"/>
                </a:solidFill>
                <a:latin typeface="+mn-lt"/>
              </a:rPr>
              <a:t>O</a:t>
            </a:r>
            <a:r>
              <a:rPr lang="en-GB" sz="8800" dirty="0" smtClean="0">
                <a:solidFill>
                  <a:srgbClr val="00B050"/>
                </a:solidFill>
                <a:latin typeface="+mn-lt"/>
              </a:rPr>
              <a:t>u</a:t>
            </a:r>
            <a:r>
              <a:rPr lang="en-GB" sz="8800" dirty="0" smtClean="0">
                <a:solidFill>
                  <a:srgbClr val="0070C0"/>
                </a:solidFill>
                <a:latin typeface="+mn-lt"/>
              </a:rPr>
              <a:t>r</a:t>
            </a:r>
            <a:r>
              <a:rPr lang="en-GB" sz="8800" dirty="0" smtClean="0">
                <a:latin typeface="+mn-lt"/>
              </a:rPr>
              <a:t> </a:t>
            </a:r>
            <a:r>
              <a:rPr lang="en-GB" sz="8800" dirty="0" smtClean="0">
                <a:solidFill>
                  <a:srgbClr val="FFC000"/>
                </a:solidFill>
                <a:latin typeface="+mn-lt"/>
              </a:rPr>
              <a:t>L</a:t>
            </a:r>
            <a:r>
              <a:rPr lang="en-GB" sz="8800" dirty="0" smtClean="0">
                <a:solidFill>
                  <a:srgbClr val="C00000"/>
                </a:solidFill>
                <a:latin typeface="+mn-lt"/>
              </a:rPr>
              <a:t>e</a:t>
            </a:r>
            <a:r>
              <a:rPr lang="en-GB" sz="8800" dirty="0" smtClean="0">
                <a:solidFill>
                  <a:srgbClr val="7030A0"/>
                </a:solidFill>
                <a:latin typeface="+mn-lt"/>
              </a:rPr>
              <a:t>a</a:t>
            </a:r>
            <a:r>
              <a:rPr lang="en-GB" sz="8800" dirty="0" smtClean="0">
                <a:latin typeface="+mn-lt"/>
              </a:rPr>
              <a:t>r</a:t>
            </a:r>
            <a:r>
              <a:rPr lang="en-GB" sz="8800" dirty="0" smtClean="0">
                <a:solidFill>
                  <a:srgbClr val="00B0F0"/>
                </a:solidFill>
                <a:latin typeface="+mn-lt"/>
              </a:rPr>
              <a:t>n</a:t>
            </a:r>
            <a:r>
              <a:rPr lang="en-GB" sz="8800" dirty="0" smtClean="0">
                <a:solidFill>
                  <a:srgbClr val="92D050"/>
                </a:solidFill>
                <a:latin typeface="+mn-lt"/>
              </a:rPr>
              <a:t>i</a:t>
            </a:r>
            <a:r>
              <a:rPr lang="en-GB" sz="8800" dirty="0" smtClean="0">
                <a:solidFill>
                  <a:srgbClr val="002060"/>
                </a:solidFill>
                <a:latin typeface="+mn-lt"/>
              </a:rPr>
              <a:t>n</a:t>
            </a:r>
            <a:r>
              <a:rPr lang="en-GB" sz="8800" dirty="0" smtClean="0">
                <a:solidFill>
                  <a:srgbClr val="FFFF00"/>
                </a:solidFill>
                <a:latin typeface="+mn-lt"/>
              </a:rPr>
              <a:t>g</a:t>
            </a:r>
            <a:r>
              <a:rPr lang="en-GB" sz="8800" dirty="0" smtClean="0">
                <a:latin typeface="+mn-lt"/>
              </a:rPr>
              <a:t> </a:t>
            </a:r>
            <a:r>
              <a:rPr lang="en-GB" sz="8800" dirty="0" smtClean="0">
                <a:solidFill>
                  <a:srgbClr val="00B0F0"/>
                </a:solidFill>
                <a:latin typeface="+mn-lt"/>
              </a:rPr>
              <a:t>J</a:t>
            </a:r>
            <a:r>
              <a:rPr lang="en-GB" sz="8800" dirty="0" smtClean="0">
                <a:solidFill>
                  <a:srgbClr val="92D050"/>
                </a:solidFill>
                <a:latin typeface="+mn-lt"/>
              </a:rPr>
              <a:t>o</a:t>
            </a:r>
            <a:r>
              <a:rPr lang="en-GB" sz="8800" dirty="0" smtClean="0">
                <a:solidFill>
                  <a:srgbClr val="002060"/>
                </a:solidFill>
                <a:latin typeface="+mn-lt"/>
              </a:rPr>
              <a:t>u</a:t>
            </a:r>
            <a:r>
              <a:rPr lang="en-GB" sz="8800" dirty="0" smtClean="0">
                <a:solidFill>
                  <a:schemeClr val="accent1"/>
                </a:solidFill>
                <a:latin typeface="+mn-lt"/>
              </a:rPr>
              <a:t>r</a:t>
            </a:r>
            <a:r>
              <a:rPr lang="en-GB" sz="8800" dirty="0" smtClean="0">
                <a:solidFill>
                  <a:srgbClr val="FFFF00"/>
                </a:solidFill>
                <a:latin typeface="+mn-lt"/>
              </a:rPr>
              <a:t>n</a:t>
            </a:r>
            <a:r>
              <a:rPr lang="en-GB" sz="8800" dirty="0" smtClean="0">
                <a:solidFill>
                  <a:srgbClr val="FF0000"/>
                </a:solidFill>
                <a:latin typeface="+mn-lt"/>
              </a:rPr>
              <a:t>e</a:t>
            </a:r>
            <a:r>
              <a:rPr lang="en-GB" sz="8800" dirty="0" smtClean="0">
                <a:solidFill>
                  <a:srgbClr val="00B050"/>
                </a:solidFill>
                <a:latin typeface="+mn-lt"/>
              </a:rPr>
              <a:t>y</a:t>
            </a:r>
            <a:r>
              <a:rPr lang="en-GB" sz="7200" dirty="0">
                <a:solidFill>
                  <a:srgbClr val="00B050"/>
                </a:solidFill>
                <a:latin typeface="+mn-lt"/>
              </a:rPr>
              <a:t/>
            </a:r>
            <a:br>
              <a:rPr lang="en-GB" sz="7200" dirty="0">
                <a:solidFill>
                  <a:srgbClr val="00B050"/>
                </a:solidFill>
                <a:latin typeface="+mn-lt"/>
              </a:rPr>
            </a:br>
            <a:r>
              <a:rPr lang="en-GB" sz="7200" dirty="0" smtClean="0">
                <a:solidFill>
                  <a:srgbClr val="00B050"/>
                </a:solidFill>
                <a:latin typeface="+mn-lt"/>
              </a:rPr>
              <a:t>Toys Old and New</a:t>
            </a:r>
            <a:r>
              <a:rPr lang="en-GB" sz="5400" dirty="0" smtClean="0">
                <a:solidFill>
                  <a:srgbClr val="FFFF00"/>
                </a:solidFill>
                <a:latin typeface="+mn-lt"/>
              </a:rPr>
              <a:t/>
            </a:r>
            <a:br>
              <a:rPr lang="en-GB" sz="5400" dirty="0" smtClean="0">
                <a:solidFill>
                  <a:srgbClr val="FFFF00"/>
                </a:solidFill>
                <a:latin typeface="+mn-lt"/>
              </a:rPr>
            </a:br>
            <a:r>
              <a:rPr lang="en-GB" sz="5400" dirty="0" smtClean="0">
                <a:solidFill>
                  <a:schemeClr val="accent1"/>
                </a:solidFill>
                <a:latin typeface="+mn-lt"/>
              </a:rPr>
              <a:t>Autumn Term 2025</a:t>
            </a:r>
            <a:r>
              <a:rPr lang="en-GB" sz="10000" dirty="0" smtClean="0">
                <a:solidFill>
                  <a:srgbClr val="00B050"/>
                </a:solidFill>
                <a:latin typeface="+mn-lt"/>
              </a:rPr>
              <a:t/>
            </a:r>
            <a:br>
              <a:rPr lang="en-GB" sz="10000" dirty="0" smtClean="0">
                <a:solidFill>
                  <a:srgbClr val="00B050"/>
                </a:solidFill>
                <a:latin typeface="+mn-lt"/>
              </a:rPr>
            </a:br>
            <a:endParaRPr lang="en-GB" sz="10000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876" y="2312693"/>
            <a:ext cx="982745" cy="1124672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465" y="2312693"/>
            <a:ext cx="982745" cy="1124672"/>
          </a:xfrm>
          <a:prstGeom prst="rect">
            <a:avLst/>
          </a:prstGeom>
        </p:spPr>
      </p:pic>
      <p:pic>
        <p:nvPicPr>
          <p:cNvPr id="5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348" y="4465121"/>
            <a:ext cx="1421991" cy="1764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122" y="4499627"/>
            <a:ext cx="808038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8723" y="4472927"/>
            <a:ext cx="3655869" cy="178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8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1957" y="1888657"/>
            <a:ext cx="5742533" cy="844541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8000" dirty="0" smtClean="0">
                <a:solidFill>
                  <a:schemeClr val="tx1"/>
                </a:solidFill>
                <a:latin typeface="Twinkl" panose="02000000000000000000"/>
              </a:rPr>
              <a:t>TERM 2: How do some Muslims show Allah is compassionate and merciful?</a:t>
            </a:r>
            <a:endParaRPr lang="en-GB" sz="8000" dirty="0" smtClean="0">
              <a:solidFill>
                <a:srgbClr val="FF0000"/>
              </a:solidFill>
              <a:latin typeface="Twinkl" panose="02000000000000000000"/>
            </a:endParaRPr>
          </a:p>
          <a:p>
            <a:endParaRPr lang="en-US" sz="5600" dirty="0" smtClean="0">
              <a:solidFill>
                <a:schemeClr val="tx1"/>
              </a:solidFill>
            </a:endParaRPr>
          </a:p>
          <a:p>
            <a:endParaRPr lang="en-US" sz="5600" dirty="0"/>
          </a:p>
          <a:p>
            <a:endParaRPr lang="en-US" sz="7200" b="1" dirty="0" smtClean="0"/>
          </a:p>
          <a:p>
            <a:r>
              <a:rPr lang="en-US" sz="7200" b="1" dirty="0"/>
              <a:t> </a:t>
            </a:r>
            <a:r>
              <a:rPr lang="en-US" sz="7200" b="1" dirty="0" smtClean="0"/>
              <a:t>      </a:t>
            </a:r>
          </a:p>
          <a:p>
            <a:r>
              <a:rPr lang="en-US" sz="8000" b="1" dirty="0">
                <a:latin typeface="+mj-lt"/>
              </a:rPr>
              <a:t> </a:t>
            </a:r>
            <a:r>
              <a:rPr lang="en-US" sz="8000" b="1" dirty="0" smtClean="0">
                <a:latin typeface="+mj-lt"/>
              </a:rPr>
              <a:t>                       </a:t>
            </a:r>
          </a:p>
          <a:p>
            <a:endParaRPr lang="en-US" sz="8000" b="1" dirty="0">
              <a:latin typeface="+mj-lt"/>
            </a:endParaRPr>
          </a:p>
          <a:p>
            <a:endParaRPr lang="en-US" sz="8000" b="1" dirty="0" smtClean="0">
              <a:latin typeface="+mj-lt"/>
            </a:endParaRPr>
          </a:p>
          <a:p>
            <a:endParaRPr lang="en-US" sz="8000" b="1" dirty="0">
              <a:latin typeface="+mj-lt"/>
            </a:endParaRPr>
          </a:p>
          <a:p>
            <a:r>
              <a:rPr lang="en-US" sz="8000" b="1" dirty="0" smtClean="0">
                <a:latin typeface="+mj-lt"/>
              </a:rPr>
              <a:t>     </a:t>
            </a:r>
            <a:endParaRPr lang="en-US" sz="4500" dirty="0" smtClean="0"/>
          </a:p>
          <a:p>
            <a:pPr marL="0" indent="0">
              <a:buNone/>
            </a:pPr>
            <a:r>
              <a:rPr lang="en-US" sz="3600" dirty="0" smtClean="0">
                <a:latin typeface="Comic Sans MS" panose="030F0702030302020204" pitchFamily="66" charset="0"/>
              </a:rPr>
              <a:t/>
            </a:r>
            <a:br>
              <a:rPr lang="en-US" sz="3600" dirty="0" smtClean="0">
                <a:latin typeface="Comic Sans MS" panose="030F0702030302020204" pitchFamily="66" charset="0"/>
              </a:rPr>
            </a:br>
            <a:r>
              <a:rPr lang="en-US" sz="3600" dirty="0" smtClean="0">
                <a:latin typeface="Comic Sans MS" panose="030F0702030302020204" pitchFamily="66" charset="0"/>
              </a:rPr>
              <a:t/>
            </a:r>
            <a:br>
              <a:rPr lang="en-US" sz="3600" dirty="0" smtClean="0">
                <a:latin typeface="Comic Sans MS" panose="030F0702030302020204" pitchFamily="66" charset="0"/>
              </a:rPr>
            </a:br>
            <a:r>
              <a:rPr lang="en-US" sz="3600" dirty="0" smtClean="0">
                <a:latin typeface="Comic Sans MS" panose="030F0702030302020204" pitchFamily="66" charset="0"/>
              </a:rPr>
              <a:t>    </a:t>
            </a:r>
            <a:endParaRPr lang="en-GB" sz="3600" dirty="0" smtClean="0">
              <a:latin typeface="Comic Sans MS" panose="030F0702030302020204" pitchFamily="66" charset="0"/>
            </a:endParaRPr>
          </a:p>
          <a:p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151239" y="1906860"/>
            <a:ext cx="46760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60120">
              <a:defRPr/>
            </a:pPr>
            <a:r>
              <a:rPr lang="en-US" sz="2000" dirty="0" smtClean="0">
                <a:latin typeface="Twinkl" panose="02000000000000000000"/>
              </a:rPr>
              <a:t>TERM 1: Why do Jewish families say so many prayers and blessings?</a:t>
            </a:r>
            <a:endParaRPr lang="en-US" sz="2000" dirty="0" smtClean="0">
              <a:solidFill>
                <a:srgbClr val="FF0000"/>
              </a:solidFill>
              <a:latin typeface="Twinkl" panose="02000000000000000000"/>
            </a:endParaRPr>
          </a:p>
        </p:txBody>
      </p:sp>
      <p:sp>
        <p:nvSpPr>
          <p:cNvPr id="2" name="AutoShape 2" descr="Videos – Festival of Ligh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Videos – Festival of Light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winkl" panose="02000000000000000000"/>
              </a:rPr>
              <a:t>RE</a:t>
            </a:r>
            <a:br>
              <a:rPr lang="en-US" sz="4000" b="1" dirty="0" smtClean="0">
                <a:solidFill>
                  <a:schemeClr val="tx1"/>
                </a:solidFill>
                <a:latin typeface="Twinkl" panose="02000000000000000000"/>
              </a:rPr>
            </a:br>
            <a:r>
              <a:rPr lang="en-US" sz="4000" b="1" dirty="0" smtClean="0">
                <a:solidFill>
                  <a:schemeClr val="tx1"/>
                </a:solidFill>
                <a:latin typeface="Twinkl" panose="02000000000000000000"/>
              </a:rPr>
              <a:t>Our big questions are:</a:t>
            </a:r>
            <a:endParaRPr lang="en-GB" sz="4000" b="1" dirty="0">
              <a:solidFill>
                <a:schemeClr val="tx1"/>
              </a:solidFill>
              <a:latin typeface="Twinkl" panose="0200000000000000000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225702" y="1888658"/>
            <a:ext cx="4846395" cy="2838405"/>
          </a:xfrm>
          <a:prstGeom prst="rect">
            <a:avLst/>
          </a:prstGeom>
        </p:spPr>
        <p:txBody>
          <a:bodyPr vert="horz" lIns="0" tIns="45720" rIns="0" bIns="45720" rtlCol="0">
            <a:normAutofit fontScale="25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600" dirty="0" smtClean="0">
              <a:solidFill>
                <a:schemeClr val="tx1"/>
              </a:solidFill>
            </a:endParaRPr>
          </a:p>
          <a:p>
            <a:endParaRPr lang="en-US" sz="5600" dirty="0" smtClean="0"/>
          </a:p>
          <a:p>
            <a:endParaRPr lang="en-US" sz="7200" b="1" dirty="0" smtClean="0"/>
          </a:p>
          <a:p>
            <a:r>
              <a:rPr lang="en-US" sz="7200" b="1" dirty="0" smtClean="0"/>
              <a:t>       </a:t>
            </a:r>
          </a:p>
          <a:p>
            <a:r>
              <a:rPr lang="en-US" sz="8000" b="1" dirty="0" smtClean="0">
                <a:latin typeface="+mj-lt"/>
              </a:rPr>
              <a:t>                        </a:t>
            </a:r>
          </a:p>
          <a:p>
            <a:endParaRPr lang="en-US" sz="8000" b="1" dirty="0" smtClean="0">
              <a:latin typeface="+mj-lt"/>
            </a:endParaRPr>
          </a:p>
          <a:p>
            <a:endParaRPr lang="en-US" sz="8000" b="1" dirty="0" smtClean="0">
              <a:latin typeface="+mj-lt"/>
            </a:endParaRPr>
          </a:p>
          <a:p>
            <a:endParaRPr lang="en-US" sz="8000" b="1" dirty="0" smtClean="0">
              <a:latin typeface="+mj-lt"/>
            </a:endParaRPr>
          </a:p>
          <a:p>
            <a:r>
              <a:rPr lang="en-US" sz="8000" b="1" dirty="0" smtClean="0">
                <a:latin typeface="+mj-lt"/>
              </a:rPr>
              <a:t>     </a:t>
            </a:r>
            <a:endParaRPr lang="en-US" sz="4500" dirty="0" smtClean="0"/>
          </a:p>
          <a:p>
            <a:pPr marL="0" indent="0">
              <a:buFont typeface="Calibri" panose="020F0502020204030204" pitchFamily="34" charset="0"/>
              <a:buNone/>
            </a:pPr>
            <a:r>
              <a:rPr lang="en-US" sz="3600" dirty="0" smtClean="0">
                <a:latin typeface="Comic Sans MS" panose="030F0702030302020204" pitchFamily="66" charset="0"/>
              </a:rPr>
              <a:t/>
            </a:r>
            <a:br>
              <a:rPr lang="en-US" sz="3600" dirty="0" smtClean="0">
                <a:latin typeface="Comic Sans MS" panose="030F0702030302020204" pitchFamily="66" charset="0"/>
              </a:rPr>
            </a:br>
            <a:r>
              <a:rPr lang="en-US" sz="3600" dirty="0" smtClean="0">
                <a:latin typeface="Comic Sans MS" panose="030F0702030302020204" pitchFamily="66" charset="0"/>
              </a:rPr>
              <a:t/>
            </a:r>
            <a:br>
              <a:rPr lang="en-US" sz="3600" dirty="0" smtClean="0">
                <a:latin typeface="Comic Sans MS" panose="030F0702030302020204" pitchFamily="66" charset="0"/>
              </a:rPr>
            </a:br>
            <a:r>
              <a:rPr lang="en-US" sz="3600" dirty="0" smtClean="0">
                <a:latin typeface="Comic Sans MS" panose="030F0702030302020204" pitchFamily="66" charset="0"/>
              </a:rPr>
              <a:t>    </a:t>
            </a:r>
            <a:endParaRPr lang="en-GB" sz="3600" dirty="0" smtClean="0">
              <a:latin typeface="Comic Sans MS" panose="030F0702030302020204" pitchFamily="66" charset="0"/>
            </a:endParaRPr>
          </a:p>
          <a:p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875" y="4596493"/>
            <a:ext cx="1819863" cy="16544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239" y="2695767"/>
            <a:ext cx="2221309" cy="15912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7209" y="2784246"/>
            <a:ext cx="2477581" cy="1411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6138" y="4968419"/>
            <a:ext cx="1064019" cy="11595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1501" y="2695767"/>
            <a:ext cx="2242162" cy="21258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r="2999"/>
          <a:stretch/>
        </p:blipFill>
        <p:spPr>
          <a:xfrm>
            <a:off x="6216758" y="2722682"/>
            <a:ext cx="2304972" cy="224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2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788170"/>
            <a:ext cx="10058400" cy="1592443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latin typeface="Comic Sans MS" panose="030F0702030302020204" pitchFamily="66" charset="0"/>
              </a:rPr>
              <a:t/>
            </a:r>
            <a:br>
              <a:rPr lang="en-GB" b="1" dirty="0" smtClean="0">
                <a:latin typeface="Comic Sans MS" panose="030F0702030302020204" pitchFamily="66" charset="0"/>
              </a:rPr>
            </a:br>
            <a:r>
              <a:rPr lang="en-GB" b="1" dirty="0">
                <a:latin typeface="Comic Sans MS" panose="030F0702030302020204" pitchFamily="66" charset="0"/>
              </a:rPr>
              <a:t/>
            </a:r>
            <a:br>
              <a:rPr lang="en-GB" b="1" dirty="0">
                <a:latin typeface="Comic Sans MS" panose="030F0702030302020204" pitchFamily="66" charset="0"/>
              </a:rPr>
            </a:br>
            <a:r>
              <a:rPr lang="en-GB" b="1" dirty="0">
                <a:latin typeface="Comic Sans MS" panose="030F0702030302020204" pitchFamily="66" charset="0"/>
              </a:rPr>
              <a:t/>
            </a:r>
            <a:br>
              <a:rPr lang="en-GB" b="1" dirty="0">
                <a:latin typeface="Comic Sans MS" panose="030F0702030302020204" pitchFamily="66" charset="0"/>
              </a:rPr>
            </a:b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88515" y="1743927"/>
            <a:ext cx="5210827" cy="4042919"/>
          </a:xfrm>
        </p:spPr>
        <p:txBody>
          <a:bodyPr>
            <a:normAutofit/>
          </a:bodyPr>
          <a:lstStyle/>
          <a:p>
            <a:r>
              <a:rPr lang="en-GB" sz="2400" b="1" dirty="0" smtClean="0"/>
              <a:t> </a:t>
            </a:r>
            <a:endParaRPr lang="en-GB" sz="2400" b="1" dirty="0"/>
          </a:p>
          <a:p>
            <a:pPr marL="0" indent="0">
              <a:buNone/>
            </a:pPr>
            <a:endParaRPr lang="en-GB" sz="4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97281" y="782609"/>
            <a:ext cx="105350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 smtClean="0">
                <a:latin typeface="Twinkl" panose="02000000000000000000"/>
                <a:cs typeface="Calibri" panose="020F0502020204030204" pitchFamily="34" charset="0"/>
              </a:rPr>
              <a:t>Science – Materials </a:t>
            </a:r>
            <a:endParaRPr lang="en-GB" sz="2800" dirty="0">
              <a:latin typeface="Twinkl" panose="02000000000000000000"/>
            </a:endParaRPr>
          </a:p>
        </p:txBody>
      </p:sp>
      <p:sp>
        <p:nvSpPr>
          <p:cNvPr id="5" name="Content Placeholder 6"/>
          <p:cNvSpPr txBox="1">
            <a:spLocks/>
          </p:cNvSpPr>
          <p:nvPr/>
        </p:nvSpPr>
        <p:spPr>
          <a:xfrm>
            <a:off x="5887233" y="1743925"/>
            <a:ext cx="5877211" cy="425604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 smtClean="0"/>
              <a:t> 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296" y="99407"/>
            <a:ext cx="1617784" cy="15575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97280" y="1844258"/>
            <a:ext cx="4946671" cy="419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200"/>
              </a:spcAft>
            </a:pPr>
            <a:r>
              <a:rPr lang="en-GB" sz="2000" b="1" dirty="0" smtClean="0">
                <a:latin typeface="Twinkl" panose="02000000000000000000"/>
              </a:rPr>
              <a:t>Year 1: Everyday Materials</a:t>
            </a:r>
            <a:endParaRPr lang="en-GB" sz="2000" dirty="0">
              <a:latin typeface="Twinkl" panose="02000000000000000000"/>
            </a:endParaRPr>
          </a:p>
          <a:p>
            <a:pPr>
              <a:spcBef>
                <a:spcPts val="1200"/>
              </a:spcBef>
              <a:spcAft>
                <a:spcPts val="200"/>
              </a:spcAft>
            </a:pPr>
            <a:r>
              <a:rPr lang="en-GB" sz="2000" dirty="0" smtClean="0">
                <a:latin typeface="Twinkl" panose="02000000000000000000"/>
              </a:rPr>
              <a:t>Distinguish </a:t>
            </a:r>
            <a:r>
              <a:rPr lang="en-GB" sz="2000" dirty="0">
                <a:latin typeface="Twinkl" panose="02000000000000000000"/>
              </a:rPr>
              <a:t>between an object and the material from which it is made</a:t>
            </a:r>
          </a:p>
          <a:p>
            <a:pPr lvl="0">
              <a:spcBef>
                <a:spcPts val="1200"/>
              </a:spcBef>
              <a:spcAft>
                <a:spcPts val="200"/>
              </a:spcAft>
            </a:pPr>
            <a:r>
              <a:rPr lang="en-GB" sz="2000" dirty="0" smtClean="0">
                <a:latin typeface="Twinkl" panose="02000000000000000000"/>
              </a:rPr>
              <a:t>Identify </a:t>
            </a:r>
            <a:r>
              <a:rPr lang="en-GB" sz="2000" dirty="0">
                <a:latin typeface="Twinkl" panose="02000000000000000000"/>
              </a:rPr>
              <a:t>and name a variety of everyday materials, including wood, plastic, glass, metal, water, and rock</a:t>
            </a:r>
          </a:p>
          <a:p>
            <a:pPr lvl="0">
              <a:spcBef>
                <a:spcPts val="1200"/>
              </a:spcBef>
              <a:spcAft>
                <a:spcPts val="200"/>
              </a:spcAft>
            </a:pPr>
            <a:r>
              <a:rPr lang="en-GB" sz="2000" dirty="0" smtClean="0">
                <a:latin typeface="Twinkl" panose="02000000000000000000"/>
              </a:rPr>
              <a:t>Describe </a:t>
            </a:r>
            <a:r>
              <a:rPr lang="en-GB" sz="2000" dirty="0">
                <a:latin typeface="Twinkl" panose="02000000000000000000"/>
              </a:rPr>
              <a:t>the simple physical properties of a variety of everyday materials</a:t>
            </a:r>
          </a:p>
          <a:p>
            <a:pPr lvl="0">
              <a:spcBef>
                <a:spcPts val="1200"/>
              </a:spcBef>
              <a:spcAft>
                <a:spcPts val="200"/>
              </a:spcAft>
            </a:pPr>
            <a:r>
              <a:rPr lang="en-GB" sz="2000" dirty="0" smtClean="0">
                <a:latin typeface="Twinkl" panose="02000000000000000000"/>
              </a:rPr>
              <a:t>Compare </a:t>
            </a:r>
            <a:r>
              <a:rPr lang="en-GB" sz="2000" dirty="0">
                <a:latin typeface="Twinkl" panose="02000000000000000000"/>
              </a:rPr>
              <a:t>and group together a variety of everyday materials on the basis of their simple physical </a:t>
            </a:r>
            <a:r>
              <a:rPr lang="en-GB" sz="2000" dirty="0" smtClean="0">
                <a:latin typeface="Twinkl" panose="02000000000000000000"/>
              </a:rPr>
              <a:t>properties.</a:t>
            </a:r>
            <a:endParaRPr lang="en-GB" sz="2000" dirty="0">
              <a:latin typeface="Twinkl" panose="0200000000000000000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76029" y="1844258"/>
            <a:ext cx="5456338" cy="2913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200"/>
              </a:spcAft>
            </a:pPr>
            <a:r>
              <a:rPr lang="en-GB" sz="2000" b="1" dirty="0" smtClean="0">
                <a:latin typeface="Twinkl" panose="02000000000000000000"/>
              </a:rPr>
              <a:t>Year 2: Uses </a:t>
            </a:r>
            <a:r>
              <a:rPr lang="en-GB" sz="2000" b="1" dirty="0">
                <a:latin typeface="Twinkl" panose="02000000000000000000"/>
              </a:rPr>
              <a:t>of </a:t>
            </a:r>
            <a:r>
              <a:rPr lang="en-GB" sz="2000" b="1" dirty="0" smtClean="0">
                <a:latin typeface="Twinkl" panose="02000000000000000000"/>
              </a:rPr>
              <a:t>Everyday </a:t>
            </a:r>
            <a:r>
              <a:rPr lang="en-GB" sz="2000" b="1" dirty="0">
                <a:latin typeface="Twinkl" panose="02000000000000000000"/>
              </a:rPr>
              <a:t>M</a:t>
            </a:r>
            <a:r>
              <a:rPr lang="en-GB" sz="2000" b="1" dirty="0" smtClean="0">
                <a:latin typeface="Twinkl" panose="02000000000000000000"/>
              </a:rPr>
              <a:t>aterials</a:t>
            </a:r>
            <a:endParaRPr lang="en-GB" sz="2000" dirty="0">
              <a:latin typeface="Twinkl" panose="02000000000000000000"/>
            </a:endParaRPr>
          </a:p>
          <a:p>
            <a:pPr lvl="0">
              <a:spcBef>
                <a:spcPts val="1200"/>
              </a:spcBef>
              <a:spcAft>
                <a:spcPts val="200"/>
              </a:spcAft>
            </a:pPr>
            <a:r>
              <a:rPr lang="en-GB" sz="2000" dirty="0" smtClean="0">
                <a:latin typeface="Twinkl" panose="02000000000000000000"/>
              </a:rPr>
              <a:t>Identify </a:t>
            </a:r>
            <a:r>
              <a:rPr lang="en-GB" sz="2000" dirty="0">
                <a:latin typeface="Twinkl" panose="02000000000000000000"/>
              </a:rPr>
              <a:t>and compare the suitability of a variety of everyday materials, including wood, metal, plastic, glass, brick, rock, paper and cardboard for particular </a:t>
            </a:r>
            <a:r>
              <a:rPr lang="en-GB" sz="2000" dirty="0" smtClean="0">
                <a:latin typeface="Twinkl" panose="02000000000000000000"/>
              </a:rPr>
              <a:t>uses.</a:t>
            </a:r>
            <a:endParaRPr lang="en-GB" sz="2000" dirty="0">
              <a:latin typeface="Twinkl" panose="02000000000000000000"/>
            </a:endParaRPr>
          </a:p>
          <a:p>
            <a:pPr lvl="0">
              <a:spcBef>
                <a:spcPts val="1200"/>
              </a:spcBef>
              <a:spcAft>
                <a:spcPts val="200"/>
              </a:spcAft>
            </a:pPr>
            <a:r>
              <a:rPr lang="en-GB" sz="2000" dirty="0" smtClean="0">
                <a:latin typeface="Twinkl" panose="02000000000000000000"/>
              </a:rPr>
              <a:t>Find </a:t>
            </a:r>
            <a:r>
              <a:rPr lang="en-GB" sz="2000" dirty="0">
                <a:latin typeface="Twinkl" panose="02000000000000000000"/>
              </a:rPr>
              <a:t>out how the shapes of solid objects made from some materials can be changed by squashing, bending, twisting and </a:t>
            </a:r>
            <a:r>
              <a:rPr lang="en-GB" sz="2000" dirty="0" smtClean="0">
                <a:latin typeface="Twinkl" panose="02000000000000000000"/>
              </a:rPr>
              <a:t>stretching.</a:t>
            </a:r>
            <a:endParaRPr lang="en-GB" sz="2000" dirty="0">
              <a:latin typeface="Twinkl" panose="0200000000000000000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322" y="93760"/>
            <a:ext cx="3948161" cy="15454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814" y="4732173"/>
            <a:ext cx="2025748" cy="15212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941" y="4704147"/>
            <a:ext cx="2272982" cy="157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3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4929" y="1903283"/>
            <a:ext cx="8422406" cy="2466838"/>
          </a:xfrm>
        </p:spPr>
        <p:txBody>
          <a:bodyPr>
            <a:noAutofit/>
          </a:bodyPr>
          <a:lstStyle/>
          <a:p>
            <a:pPr marL="36900" indent="0">
              <a:lnSpc>
                <a:spcPct val="107000"/>
              </a:lnSpc>
              <a:buNone/>
            </a:pPr>
            <a:r>
              <a:rPr lang="en-GB" u="sng" dirty="0" smtClean="0">
                <a:solidFill>
                  <a:schemeClr val="tx1"/>
                </a:solidFill>
                <a:latin typeface="Twinkl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We are learning to</a:t>
            </a:r>
            <a:r>
              <a:rPr lang="en-GB" u="sng" dirty="0">
                <a:solidFill>
                  <a:schemeClr val="tx1"/>
                </a:solidFill>
                <a:latin typeface="Twinkl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GB" u="sng" dirty="0" smtClean="0">
                <a:solidFill>
                  <a:schemeClr val="tx1"/>
                </a:solidFill>
                <a:latin typeface="Twinkl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rgbClr val="000000"/>
                </a:solidFill>
                <a:latin typeface="Twinkl" panose="020000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• Understand how to shape textiles using templates.</a:t>
            </a:r>
            <a:endParaRPr lang="en-GB" dirty="0">
              <a:latin typeface="Twinkl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rgbClr val="000000"/>
                </a:solidFill>
                <a:latin typeface="Twinkl" panose="020000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• Understand how to join textiles using running stitch.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chemeClr val="dk1"/>
                </a:solidFill>
                <a:latin typeface="Twinkl" panose="02000000000000000000" pitchFamily="2" charset="0"/>
              </a:rPr>
              <a:t>• Understand how to colour and decorate textiles using a number of techniques (such as dyeing, adding sequins or printing</a:t>
            </a:r>
            <a:r>
              <a:rPr lang="en-GB" dirty="0" smtClean="0">
                <a:solidFill>
                  <a:schemeClr val="dk1"/>
                </a:solidFill>
                <a:latin typeface="Twinkl" panose="02000000000000000000" pitchFamily="2" charset="0"/>
              </a:rPr>
              <a:t>).</a:t>
            </a:r>
            <a:endParaRPr lang="en-GB" dirty="0">
              <a:latin typeface="Twinkl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84929" y="286603"/>
            <a:ext cx="10070752" cy="1450757"/>
          </a:xfrm>
        </p:spPr>
        <p:txBody>
          <a:bodyPr>
            <a:noAutofit/>
          </a:bodyPr>
          <a:lstStyle/>
          <a:p>
            <a:r>
              <a:rPr lang="en-GB" sz="4000" b="1" dirty="0" smtClean="0">
                <a:solidFill>
                  <a:schemeClr val="tx1"/>
                </a:solidFill>
                <a:latin typeface="Twinkl" panose="02000000000000000000"/>
              </a:rPr>
              <a:t>DT– Textiles</a:t>
            </a:r>
            <a:endParaRPr lang="en-GB" sz="4000" b="1" dirty="0">
              <a:solidFill>
                <a:schemeClr val="tx1"/>
              </a:solidFill>
              <a:latin typeface="Twinkl" panose="020B0803020202020204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779" y="4422428"/>
            <a:ext cx="2760763" cy="1832576"/>
          </a:xfrm>
          <a:prstGeom prst="rect">
            <a:avLst/>
          </a:prstGeom>
        </p:spPr>
      </p:pic>
      <p:pic>
        <p:nvPicPr>
          <p:cNvPr id="5" name="Picture 21" descr="5 BEST Tips &amp; Project Ideas to Teach Sewing for Kid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29" y="4422428"/>
            <a:ext cx="2750801" cy="183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591" y="4422428"/>
            <a:ext cx="2746953" cy="183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55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562171"/>
            <a:ext cx="3694283" cy="1064187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b="1" dirty="0" smtClean="0">
                <a:latin typeface="+mn-lt"/>
                <a:cs typeface="Calibri Light" panose="020F0302020204030204" pitchFamily="34" charset="0"/>
              </a:rPr>
              <a:t>    </a:t>
            </a:r>
            <a:r>
              <a:rPr lang="en-GB" altLang="en-US" sz="4000" b="1" dirty="0" smtClean="0">
                <a:solidFill>
                  <a:schemeClr val="tx1"/>
                </a:solidFill>
                <a:latin typeface="Twinkl" panose="02000000000000000000" pitchFamily="2" charset="0"/>
                <a:cs typeface="Calibri Light" panose="020F0302020204030204" pitchFamily="34" charset="0"/>
              </a:rPr>
              <a:t>Literacy</a:t>
            </a:r>
          </a:p>
        </p:txBody>
      </p:sp>
      <p:pic>
        <p:nvPicPr>
          <p:cNvPr id="9219" name="Picture 10" descr="Great Kapok Tree: A Tale of the Amazon Rain Forest (Rise and Shine):  Amazon.co.uk: Cherry, Lynne: 9780152026141: Boo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1" y="-15797213"/>
            <a:ext cx="29495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14" descr="The Great Kapok Tree: A Tale of the Amazon Rain Forest | HMH Book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6" y="-15087600"/>
            <a:ext cx="1179513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66106" y="2013145"/>
            <a:ext cx="8498400" cy="4119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200"/>
              </a:spcAft>
              <a:defRPr/>
            </a:pPr>
            <a:r>
              <a:rPr lang="en-US" sz="2000" u="sng" dirty="0" smtClean="0">
                <a:latin typeface="Twinkl" panose="02000000000000000000"/>
              </a:rPr>
              <a:t>Genres will include:</a:t>
            </a:r>
          </a:p>
          <a:p>
            <a:pPr marL="342900" indent="-342900"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Twinkl" panose="02000000000000000000"/>
              </a:rPr>
              <a:t>Lost Toy Poster – The Old Toy Room</a:t>
            </a:r>
          </a:p>
          <a:p>
            <a:pPr marL="342900" indent="-342900"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Twinkl" panose="02000000000000000000"/>
              </a:rPr>
              <a:t>Diary Writing - Toy Story</a:t>
            </a:r>
          </a:p>
          <a:p>
            <a:pPr marL="342900" indent="-342900"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Twinkl" panose="02000000000000000000"/>
              </a:rPr>
              <a:t>Character profile – Traction Man by Mini </a:t>
            </a:r>
            <a:r>
              <a:rPr lang="en-US" sz="2000" dirty="0" smtClean="0">
                <a:latin typeface="Twinkl" panose="02000000000000000000"/>
              </a:rPr>
              <a:t>Grey</a:t>
            </a:r>
          </a:p>
          <a:p>
            <a:pPr marL="342900" indent="-342900"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Twinkl" panose="02000000000000000000"/>
              </a:rPr>
              <a:t>Recount - linked to Class Trip/Additional Learning Experience</a:t>
            </a:r>
          </a:p>
          <a:p>
            <a:pPr marL="342900" indent="-342900"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Twinkl" panose="02000000000000000000"/>
              </a:rPr>
              <a:t>Poems – Harvest </a:t>
            </a:r>
          </a:p>
          <a:p>
            <a:pPr>
              <a:spcBef>
                <a:spcPts val="1200"/>
              </a:spcBef>
              <a:spcAft>
                <a:spcPts val="200"/>
              </a:spcAft>
              <a:defRPr/>
            </a:pPr>
            <a:endParaRPr lang="en-US" sz="2000" dirty="0">
              <a:latin typeface="Twinkl" panose="02000000000000000000"/>
            </a:endParaRPr>
          </a:p>
          <a:p>
            <a:pPr>
              <a:spcBef>
                <a:spcPts val="1200"/>
              </a:spcBef>
              <a:spcAft>
                <a:spcPts val="200"/>
              </a:spcAft>
              <a:defRPr/>
            </a:pPr>
            <a:r>
              <a:rPr lang="en-US" sz="2000" dirty="0" smtClean="0">
                <a:latin typeface="Twinkl" panose="02000000000000000000"/>
              </a:rPr>
              <a:t>We will explore a range of high quality texts linked to our topic and use them as a stimulus for writing.</a:t>
            </a:r>
          </a:p>
        </p:txBody>
      </p:sp>
      <p:sp>
        <p:nvSpPr>
          <p:cNvPr id="8" name="AutoShape 2" descr="Little Red and the Very Hungry Lion : Smith, Alex T., Smith, Alex T.:  Amazon.co.uk: Book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4" descr="The Great Big Book of Families: Amazon.co.uk: Hoffman, Mary, Asquith, Ros:  9781847805874: Book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2" descr="Paddington: The Original Story of the Bear from Darkest Peru by Michael  Bond | WHSmith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7685" y="3157827"/>
            <a:ext cx="2594741" cy="26064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7685" y="202772"/>
            <a:ext cx="2594741" cy="28471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0414" y="202772"/>
            <a:ext cx="1859377" cy="284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1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 smtClean="0">
                <a:latin typeface="Twinkl" panose="02000000000000000000"/>
              </a:rPr>
              <a:t>                            </a:t>
            </a:r>
            <a:r>
              <a:rPr lang="en-GB" sz="4000" b="1" dirty="0" smtClean="0">
                <a:solidFill>
                  <a:schemeClr val="tx1"/>
                </a:solidFill>
                <a:latin typeface="Twinkl" panose="02000000000000000000"/>
              </a:rPr>
              <a:t>Maths</a:t>
            </a:r>
            <a:endParaRPr lang="en-GB" sz="4000" b="1" dirty="0">
              <a:solidFill>
                <a:schemeClr val="tx1"/>
              </a:solidFill>
              <a:latin typeface="Twinkl" panose="0200000000000000000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063" y="1737360"/>
            <a:ext cx="1121699" cy="1127364"/>
          </a:xfrm>
          <a:prstGeom prst="rect">
            <a:avLst/>
          </a:prstGeom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804" y="0"/>
            <a:ext cx="2737160" cy="173736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63143" y="1851347"/>
            <a:ext cx="5152919" cy="48542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u="sng" dirty="0">
                <a:solidFill>
                  <a:schemeClr val="tx1"/>
                </a:solidFill>
                <a:latin typeface="Twinkl" panose="02000000000000000000"/>
              </a:rPr>
              <a:t>Year 1 are learning </a:t>
            </a:r>
            <a:r>
              <a:rPr lang="en-GB" u="sng" dirty="0" smtClean="0">
                <a:solidFill>
                  <a:schemeClr val="tx1"/>
                </a:solidFill>
                <a:latin typeface="Twinkl" panose="02000000000000000000"/>
              </a:rPr>
              <a:t>to:</a:t>
            </a:r>
            <a:r>
              <a:rPr lang="en-GB" dirty="0" smtClean="0">
                <a:solidFill>
                  <a:schemeClr val="tx1"/>
                </a:solidFill>
                <a:latin typeface="Twinkl" panose="02000000000000000000"/>
              </a:rPr>
              <a:t>                                                                 </a:t>
            </a:r>
            <a:endParaRPr lang="en-GB" u="sng" dirty="0">
              <a:solidFill>
                <a:schemeClr val="tx1"/>
              </a:solidFill>
              <a:latin typeface="Twinkl" panose="0200000000000000000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Twinkl" panose="02000000000000000000"/>
              </a:rPr>
              <a:t>Count</a:t>
            </a:r>
            <a:r>
              <a:rPr lang="en-US" dirty="0">
                <a:solidFill>
                  <a:schemeClr val="tx1"/>
                </a:solidFill>
                <a:latin typeface="Twinkl" panose="02000000000000000000"/>
              </a:rPr>
              <a:t>, </a:t>
            </a:r>
            <a:r>
              <a:rPr lang="en-US" dirty="0" smtClean="0">
                <a:solidFill>
                  <a:schemeClr val="tx1"/>
                </a:solidFill>
                <a:latin typeface="Twinkl" panose="02000000000000000000"/>
              </a:rPr>
              <a:t>compare, estimate </a:t>
            </a:r>
            <a:r>
              <a:rPr lang="en-US" dirty="0">
                <a:solidFill>
                  <a:schemeClr val="tx1"/>
                </a:solidFill>
                <a:latin typeface="Twinkl" panose="02000000000000000000"/>
              </a:rPr>
              <a:t>and order numbers to </a:t>
            </a:r>
            <a:r>
              <a:rPr lang="en-US" dirty="0" smtClean="0">
                <a:solidFill>
                  <a:schemeClr val="tx1"/>
                </a:solidFill>
                <a:latin typeface="Twinkl" panose="02000000000000000000"/>
              </a:rPr>
              <a:t>20 and beyond.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Twinkl" panose="02000000000000000000"/>
              </a:rPr>
              <a:t>Know</a:t>
            </a:r>
            <a:r>
              <a:rPr lang="en-US" dirty="0">
                <a:solidFill>
                  <a:schemeClr val="tx1"/>
                </a:solidFill>
                <a:latin typeface="Twinkl" panose="02000000000000000000"/>
              </a:rPr>
              <a:t>, add and subtract bonds to </a:t>
            </a:r>
            <a:r>
              <a:rPr lang="en-US" dirty="0" smtClean="0">
                <a:solidFill>
                  <a:schemeClr val="tx1"/>
                </a:solidFill>
                <a:latin typeface="Twinkl" panose="02000000000000000000"/>
              </a:rPr>
              <a:t>10.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Twinkl" panose="02000000000000000000"/>
              </a:rPr>
              <a:t>Identify, sort and describe 2D </a:t>
            </a:r>
            <a:r>
              <a:rPr lang="en-US" dirty="0" smtClean="0">
                <a:solidFill>
                  <a:schemeClr val="tx1"/>
                </a:solidFill>
                <a:latin typeface="Twinkl" panose="02000000000000000000"/>
              </a:rPr>
              <a:t>and 3D shapes </a:t>
            </a:r>
            <a:r>
              <a:rPr lang="en-US" dirty="0" smtClean="0">
                <a:solidFill>
                  <a:schemeClr val="tx1"/>
                </a:solidFill>
                <a:latin typeface="Twinkl" panose="02000000000000000000"/>
              </a:rPr>
              <a:t>including circles, squares</a:t>
            </a:r>
            <a:r>
              <a:rPr lang="en-US" dirty="0">
                <a:solidFill>
                  <a:schemeClr val="tx1"/>
                </a:solidFill>
                <a:latin typeface="Twinkl" panose="02000000000000000000"/>
              </a:rPr>
              <a:t>, rectangles and </a:t>
            </a:r>
            <a:r>
              <a:rPr lang="en-US" dirty="0" smtClean="0">
                <a:solidFill>
                  <a:schemeClr val="tx1"/>
                </a:solidFill>
                <a:latin typeface="Twinkl" panose="02000000000000000000"/>
              </a:rPr>
              <a:t>triangles.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Twinkl" panose="02000000000000000000"/>
              </a:rPr>
              <a:t>Count </a:t>
            </a:r>
            <a:r>
              <a:rPr lang="en-US" dirty="0">
                <a:solidFill>
                  <a:schemeClr val="tx1"/>
                </a:solidFill>
                <a:latin typeface="Twinkl" panose="02000000000000000000"/>
              </a:rPr>
              <a:t>on and back  </a:t>
            </a:r>
            <a:r>
              <a:rPr lang="en-US" dirty="0" smtClean="0">
                <a:solidFill>
                  <a:schemeClr val="tx1"/>
                </a:solidFill>
                <a:latin typeface="Twinkl" panose="02000000000000000000"/>
              </a:rPr>
              <a:t>in 1’s , 10’s and 2’s. </a:t>
            </a:r>
          </a:p>
          <a:p>
            <a:pPr marL="0" indent="0">
              <a:buNone/>
            </a:pPr>
            <a:r>
              <a:rPr lang="en-US" dirty="0" err="1" smtClean="0">
                <a:solidFill>
                  <a:schemeClr val="tx1"/>
                </a:solidFill>
                <a:latin typeface="Twinkl" panose="02000000000000000000"/>
              </a:rPr>
              <a:t>Recognise</a:t>
            </a:r>
            <a:r>
              <a:rPr lang="en-US" dirty="0" smtClean="0">
                <a:solidFill>
                  <a:schemeClr val="tx1"/>
                </a:solidFill>
                <a:latin typeface="Twinkl" panose="02000000000000000000"/>
              </a:rPr>
              <a:t> coins and know values up to £2, and make amounts. </a:t>
            </a:r>
            <a:endParaRPr lang="en-US" dirty="0">
              <a:solidFill>
                <a:schemeClr val="tx1"/>
              </a:solidFill>
              <a:latin typeface="Twinkl" panose="0200000000000000000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Twinkl" panose="02000000000000000000"/>
              </a:rPr>
              <a:t>Compare and measure length, beginning to use standard units</a:t>
            </a:r>
            <a:r>
              <a:rPr lang="en-US" dirty="0">
                <a:solidFill>
                  <a:schemeClr val="tx1"/>
                </a:solidFill>
                <a:latin typeface="Twinkl" panose="02000000000000000000"/>
              </a:rPr>
              <a:t>. </a:t>
            </a:r>
            <a:r>
              <a:rPr lang="en-US" dirty="0" smtClean="0">
                <a:solidFill>
                  <a:schemeClr val="tx1"/>
                </a:solidFill>
                <a:latin typeface="Twinkl" panose="02000000000000000000"/>
              </a:rPr>
              <a:t>            </a:t>
            </a:r>
            <a:r>
              <a:rPr lang="en-US" sz="1600" dirty="0">
                <a:solidFill>
                  <a:schemeClr val="tx1"/>
                </a:solidFill>
                <a:latin typeface="Twinkl" panose="02000000000000000000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winkl" panose="02000000000000000000"/>
              </a:rPr>
            </a:br>
            <a:r>
              <a:rPr lang="en-US" sz="1600" dirty="0">
                <a:solidFill>
                  <a:schemeClr val="tx1"/>
                </a:solidFill>
                <a:latin typeface="Twinkl" panose="02000000000000000000"/>
              </a:rPr>
              <a:t>                     </a:t>
            </a:r>
            <a:endParaRPr lang="en-US" sz="1600" dirty="0" smtClean="0">
              <a:solidFill>
                <a:schemeClr val="tx1"/>
              </a:solidFill>
              <a:latin typeface="Twinkl" panose="0200000000000000000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chemeClr val="tx1"/>
                </a:solidFill>
                <a:latin typeface="Twinkl" panose="02000000000000000000"/>
              </a:rPr>
              <a:t>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latin typeface="Twinkl" panose="0200000000000000000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Twinkl" panose="02000000000000000000"/>
              </a:rPr>
              <a:t>                                                                                                              </a:t>
            </a:r>
            <a:endParaRPr lang="en-GB" sz="1600" dirty="0">
              <a:solidFill>
                <a:schemeClr val="tx1"/>
              </a:solidFill>
              <a:latin typeface="Twinkl" panose="02000000000000000000"/>
            </a:endParaRPr>
          </a:p>
        </p:txBody>
      </p:sp>
      <p:sp>
        <p:nvSpPr>
          <p:cNvPr id="16" name="Content Placeholder 5"/>
          <p:cNvSpPr txBox="1">
            <a:spLocks/>
          </p:cNvSpPr>
          <p:nvPr/>
        </p:nvSpPr>
        <p:spPr>
          <a:xfrm>
            <a:off x="6237792" y="1899212"/>
            <a:ext cx="4702271" cy="442643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3061" y="116598"/>
            <a:ext cx="4320361" cy="10104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058" y="116598"/>
            <a:ext cx="1956621" cy="14845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8964" y="208790"/>
            <a:ext cx="2634436" cy="13923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12591" y="5180581"/>
            <a:ext cx="1079409" cy="10794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58229" y="1851513"/>
            <a:ext cx="6104023" cy="442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200"/>
              </a:spcAft>
            </a:pPr>
            <a:r>
              <a:rPr lang="en-GB" sz="2000" u="sng" dirty="0">
                <a:latin typeface="Twinkl" panose="02000000000000000000"/>
              </a:rPr>
              <a:t>Year 2 are learning </a:t>
            </a:r>
            <a:r>
              <a:rPr lang="en-GB" sz="2000" u="sng" dirty="0" smtClean="0">
                <a:latin typeface="Twinkl" panose="02000000000000000000"/>
              </a:rPr>
              <a:t>to:</a:t>
            </a:r>
          </a:p>
          <a:p>
            <a:pPr>
              <a:spcBef>
                <a:spcPts val="1200"/>
              </a:spcBef>
              <a:spcAft>
                <a:spcPts val="200"/>
              </a:spcAft>
            </a:pPr>
            <a:r>
              <a:rPr lang="en-US" sz="2000" dirty="0" smtClean="0">
                <a:latin typeface="Twinkl" panose="02000000000000000000"/>
              </a:rPr>
              <a:t>Estimate </a:t>
            </a:r>
            <a:r>
              <a:rPr lang="en-US" sz="2000" dirty="0">
                <a:latin typeface="Twinkl" panose="02000000000000000000"/>
              </a:rPr>
              <a:t>and count confidently to 100</a:t>
            </a:r>
            <a:r>
              <a:rPr lang="en-US" sz="2000" dirty="0" smtClean="0">
                <a:latin typeface="Twinkl" panose="02000000000000000000"/>
              </a:rPr>
              <a:t>.</a:t>
            </a:r>
          </a:p>
          <a:p>
            <a:pPr>
              <a:spcBef>
                <a:spcPts val="1200"/>
              </a:spcBef>
              <a:spcAft>
                <a:spcPts val="200"/>
              </a:spcAft>
            </a:pPr>
            <a:r>
              <a:rPr lang="en-US" sz="2000" dirty="0" smtClean="0">
                <a:latin typeface="Twinkl" panose="02000000000000000000"/>
              </a:rPr>
              <a:t>Use </a:t>
            </a:r>
            <a:r>
              <a:rPr lang="en-US" sz="2000" dirty="0">
                <a:latin typeface="Twinkl" panose="02000000000000000000"/>
              </a:rPr>
              <a:t>number bonds to 10 </a:t>
            </a:r>
            <a:r>
              <a:rPr lang="en-US" sz="2000" dirty="0" smtClean="0">
                <a:latin typeface="Twinkl" panose="02000000000000000000"/>
              </a:rPr>
              <a:t>to </a:t>
            </a:r>
            <a:r>
              <a:rPr lang="en-US" sz="2000" dirty="0">
                <a:latin typeface="Twinkl" panose="02000000000000000000"/>
              </a:rPr>
              <a:t>find bonds for 20 &amp; 100</a:t>
            </a:r>
            <a:r>
              <a:rPr lang="en-US" sz="2000" dirty="0" smtClean="0">
                <a:latin typeface="Twinkl" panose="02000000000000000000"/>
              </a:rPr>
              <a:t>.</a:t>
            </a:r>
          </a:p>
          <a:p>
            <a:pPr>
              <a:spcBef>
                <a:spcPts val="1200"/>
              </a:spcBef>
              <a:spcAft>
                <a:spcPts val="200"/>
              </a:spcAft>
            </a:pPr>
            <a:r>
              <a:rPr lang="en-US" sz="2000" dirty="0" smtClean="0">
                <a:latin typeface="Twinkl" panose="02000000000000000000"/>
              </a:rPr>
              <a:t>Find </a:t>
            </a:r>
            <a:r>
              <a:rPr lang="en-US" sz="2000" dirty="0">
                <a:latin typeface="Twinkl" panose="02000000000000000000"/>
              </a:rPr>
              <a:t>doubles of numbers and halve numbers to 30.</a:t>
            </a:r>
            <a:endParaRPr lang="en-US" sz="2000" u="sng" dirty="0" smtClean="0">
              <a:latin typeface="Twinkl" panose="02000000000000000000"/>
            </a:endParaRPr>
          </a:p>
          <a:p>
            <a:pPr>
              <a:spcBef>
                <a:spcPts val="1200"/>
              </a:spcBef>
              <a:spcAft>
                <a:spcPts val="200"/>
              </a:spcAft>
            </a:pPr>
            <a:r>
              <a:rPr lang="en-US" sz="2000" dirty="0" smtClean="0">
                <a:latin typeface="Twinkl" panose="02000000000000000000"/>
              </a:rPr>
              <a:t>Identify </a:t>
            </a:r>
            <a:r>
              <a:rPr lang="en-US" sz="2000" dirty="0">
                <a:latin typeface="Twinkl" panose="02000000000000000000"/>
              </a:rPr>
              <a:t>and classify </a:t>
            </a:r>
            <a:r>
              <a:rPr lang="en-US" sz="2000" dirty="0" smtClean="0">
                <a:latin typeface="Twinkl" panose="02000000000000000000"/>
              </a:rPr>
              <a:t>2D and 3D </a:t>
            </a:r>
            <a:r>
              <a:rPr lang="en-US" sz="2000" dirty="0">
                <a:latin typeface="Twinkl" panose="02000000000000000000"/>
              </a:rPr>
              <a:t>shapes using properties </a:t>
            </a:r>
            <a:r>
              <a:rPr lang="en-US" sz="2000" dirty="0" smtClean="0">
                <a:latin typeface="Twinkl" panose="02000000000000000000"/>
              </a:rPr>
              <a:t>Such </a:t>
            </a:r>
            <a:r>
              <a:rPr lang="en-US" sz="2000" dirty="0">
                <a:latin typeface="Twinkl" panose="02000000000000000000"/>
              </a:rPr>
              <a:t>as right angles and symmetry</a:t>
            </a:r>
            <a:r>
              <a:rPr lang="en-US" sz="2000" dirty="0" smtClean="0">
                <a:latin typeface="Twinkl" panose="02000000000000000000"/>
              </a:rPr>
              <a:t>.</a:t>
            </a:r>
          </a:p>
          <a:p>
            <a:pPr>
              <a:spcBef>
                <a:spcPts val="1200"/>
              </a:spcBef>
              <a:spcAft>
                <a:spcPts val="200"/>
              </a:spcAft>
            </a:pPr>
            <a:r>
              <a:rPr lang="en-US" sz="2000" dirty="0" smtClean="0">
                <a:latin typeface="Twinkl" panose="02000000000000000000"/>
              </a:rPr>
              <a:t>Find </a:t>
            </a:r>
            <a:r>
              <a:rPr lang="en-US" sz="2000" dirty="0">
                <a:latin typeface="Twinkl" panose="02000000000000000000"/>
              </a:rPr>
              <a:t>10 more and 10 less for 2 digit </a:t>
            </a:r>
            <a:r>
              <a:rPr lang="en-US" sz="2000" dirty="0" smtClean="0">
                <a:latin typeface="Twinkl" panose="02000000000000000000"/>
              </a:rPr>
              <a:t>numbers.</a:t>
            </a:r>
          </a:p>
          <a:p>
            <a:pPr>
              <a:spcBef>
                <a:spcPts val="1200"/>
              </a:spcBef>
              <a:spcAft>
                <a:spcPts val="200"/>
              </a:spcAft>
            </a:pPr>
            <a:r>
              <a:rPr lang="en-US" sz="2000" dirty="0" smtClean="0">
                <a:latin typeface="Twinkl" panose="02000000000000000000"/>
              </a:rPr>
              <a:t>Solve </a:t>
            </a:r>
            <a:r>
              <a:rPr lang="en-US" sz="2000" dirty="0">
                <a:latin typeface="Twinkl" panose="02000000000000000000"/>
              </a:rPr>
              <a:t>addition and subtraction problems using </a:t>
            </a:r>
            <a:r>
              <a:rPr lang="en-US" sz="2000" dirty="0" smtClean="0">
                <a:latin typeface="Twinkl" panose="02000000000000000000"/>
              </a:rPr>
              <a:t>concrete and </a:t>
            </a:r>
            <a:r>
              <a:rPr lang="en-US" sz="2000" dirty="0">
                <a:latin typeface="Twinkl" panose="02000000000000000000"/>
              </a:rPr>
              <a:t>pictorial </a:t>
            </a:r>
            <a:r>
              <a:rPr lang="en-US" sz="2000" dirty="0" smtClean="0">
                <a:latin typeface="Twinkl" panose="02000000000000000000"/>
              </a:rPr>
              <a:t>representations</a:t>
            </a:r>
          </a:p>
          <a:p>
            <a:pPr>
              <a:spcBef>
                <a:spcPts val="1200"/>
              </a:spcBef>
              <a:spcAft>
                <a:spcPts val="200"/>
              </a:spcAft>
            </a:pPr>
            <a:r>
              <a:rPr lang="en-US" sz="2000" dirty="0" smtClean="0">
                <a:latin typeface="Twinkl" panose="02000000000000000000"/>
              </a:rPr>
              <a:t>Start </a:t>
            </a:r>
            <a:r>
              <a:rPr lang="en-US" sz="2000" dirty="0">
                <a:latin typeface="Twinkl" panose="02000000000000000000"/>
              </a:rPr>
              <a:t>to measure in cm’s and m’s</a:t>
            </a:r>
            <a:r>
              <a:rPr lang="en-US" sz="2000" dirty="0" smtClean="0">
                <a:latin typeface="Twinkl" panose="02000000000000000000"/>
              </a:rPr>
              <a:t>.</a:t>
            </a:r>
            <a:endParaRPr lang="en-GB" u="sng" dirty="0">
              <a:latin typeface="Twinkl" panose="020000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95517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5901" y="713736"/>
            <a:ext cx="10422752" cy="887128"/>
          </a:xfrm>
        </p:spPr>
        <p:txBody>
          <a:bodyPr>
            <a:normAutofit/>
          </a:bodyPr>
          <a:lstStyle/>
          <a:p>
            <a:r>
              <a:rPr lang="en-GB" sz="4000" b="1" dirty="0" smtClean="0">
                <a:solidFill>
                  <a:schemeClr val="tx1"/>
                </a:solidFill>
                <a:latin typeface="Twinkl" panose="02000000000000000000" pitchFamily="2" charset="0"/>
                <a:cs typeface="Calibri" panose="020F0502020204030204" pitchFamily="34" charset="0"/>
              </a:rPr>
              <a:t>Geography</a:t>
            </a:r>
            <a:endParaRPr lang="en-GB" sz="4000" b="1" dirty="0">
              <a:solidFill>
                <a:schemeClr val="tx1"/>
              </a:solidFill>
              <a:latin typeface="Twinkl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7" name="AutoShape 12" descr="28 Collection Of History Clipart Png - History Clipart Png, Transparent Png  ,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AutoShape 4" descr="United Kingdom Map | England, Scotland, Northern Ireland, Wal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32" y="3134775"/>
            <a:ext cx="3743805" cy="27945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908" y="3134774"/>
            <a:ext cx="2740994" cy="27945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1134" y="3134773"/>
            <a:ext cx="2069860" cy="27945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1065" y="3134773"/>
            <a:ext cx="2240829" cy="2794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5262" y="133258"/>
            <a:ext cx="2224821" cy="1954121"/>
          </a:xfrm>
          <a:prstGeom prst="rect">
            <a:avLst/>
          </a:prstGeom>
        </p:spPr>
      </p:pic>
      <p:sp>
        <p:nvSpPr>
          <p:cNvPr id="13" name="Content Placeholder 3"/>
          <p:cNvSpPr txBox="1">
            <a:spLocks/>
          </p:cNvSpPr>
          <p:nvPr/>
        </p:nvSpPr>
        <p:spPr>
          <a:xfrm>
            <a:off x="1145901" y="1838589"/>
            <a:ext cx="9961543" cy="3287651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GB" u="sng" dirty="0" smtClean="0">
                <a:solidFill>
                  <a:schemeClr val="tx1"/>
                </a:solidFill>
                <a:latin typeface="Twinkl" panose="02000000000000000000" pitchFamily="2" charset="0"/>
              </a:rPr>
              <a:t>We are learning to: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dk1"/>
                </a:solidFill>
                <a:latin typeface="Twinkl" panose="02000000000000000000" pitchFamily="2" charset="0"/>
              </a:rPr>
              <a:t>N</a:t>
            </a:r>
            <a:r>
              <a:rPr lang="en-GB" dirty="0" smtClean="0">
                <a:solidFill>
                  <a:schemeClr val="dk1"/>
                </a:solidFill>
                <a:latin typeface="Twinkl" panose="02000000000000000000" pitchFamily="2" charset="0"/>
              </a:rPr>
              <a:t>ame, locate and identify characteristics of the four countries and capital cities of the United Kingdom and its surrounding seas.</a:t>
            </a:r>
          </a:p>
        </p:txBody>
      </p:sp>
    </p:spTree>
    <p:extLst>
      <p:ext uri="{BB962C8B-B14F-4D97-AF65-F5344CB8AC3E}">
        <p14:creationId xmlns:p14="http://schemas.microsoft.com/office/powerpoint/2010/main" val="56943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863" y="800168"/>
            <a:ext cx="2955059" cy="823740"/>
          </a:xfrm>
        </p:spPr>
        <p:txBody>
          <a:bodyPr>
            <a:normAutofit/>
          </a:bodyPr>
          <a:lstStyle/>
          <a:p>
            <a:r>
              <a:rPr lang="en-GB" sz="4000" b="1" dirty="0" smtClean="0">
                <a:solidFill>
                  <a:schemeClr val="tx1"/>
                </a:solidFill>
                <a:latin typeface="Twinkl" panose="02000000000000000000" pitchFamily="2" charset="0"/>
              </a:rPr>
              <a:t>History</a:t>
            </a: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1282" y="1846051"/>
            <a:ext cx="9961543" cy="32876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chemeClr val="tx1"/>
                </a:solidFill>
                <a:latin typeface="Twinkl" panose="02000000000000000000" pitchFamily="2" charset="0"/>
              </a:rPr>
              <a:t>TERM </a:t>
            </a:r>
            <a:r>
              <a:rPr lang="en-GB" b="1" dirty="0">
                <a:solidFill>
                  <a:schemeClr val="tx1"/>
                </a:solidFill>
                <a:latin typeface="Twinkl" panose="02000000000000000000" pitchFamily="2" charset="0"/>
              </a:rPr>
              <a:t>1: </a:t>
            </a:r>
            <a:r>
              <a:rPr lang="en-GB" b="1" dirty="0" smtClean="0">
                <a:solidFill>
                  <a:schemeClr val="tx1"/>
                </a:solidFill>
                <a:latin typeface="Twinkl" panose="02000000000000000000" pitchFamily="2" charset="0"/>
              </a:rPr>
              <a:t>Toys</a:t>
            </a:r>
            <a:endParaRPr lang="en-GB" b="1" dirty="0">
              <a:solidFill>
                <a:schemeClr val="tx1"/>
              </a:solidFill>
              <a:latin typeface="Twinkl" panose="02000000000000000000" pitchFamily="2" charset="0"/>
            </a:endParaRPr>
          </a:p>
          <a:p>
            <a:pPr marL="0" indent="0">
              <a:buNone/>
            </a:pPr>
            <a:r>
              <a:rPr lang="en-GB" u="sng" dirty="0" smtClean="0">
                <a:solidFill>
                  <a:schemeClr val="tx1"/>
                </a:solidFill>
                <a:latin typeface="Twinkl" panose="02000000000000000000" pitchFamily="2" charset="0"/>
              </a:rPr>
              <a:t>We are learning to:</a:t>
            </a:r>
          </a:p>
          <a:p>
            <a:pPr marL="285750" lvl="0" indent="-285750">
              <a:buClrTx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dk1"/>
                </a:solidFill>
                <a:latin typeface="Twinkl" panose="02000000000000000000" pitchFamily="2" charset="0"/>
              </a:rPr>
              <a:t>Place events and artefacts in order on a time line.</a:t>
            </a:r>
          </a:p>
          <a:p>
            <a:pPr marL="285750" lvl="0" indent="-285750">
              <a:buClrTx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dk1"/>
                </a:solidFill>
                <a:latin typeface="Twinkl" panose="02000000000000000000" pitchFamily="2" charset="0"/>
              </a:rPr>
              <a:t>Label time lines with words or phrases such as: past, present, older and newer.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dk1"/>
                </a:solidFill>
                <a:latin typeface="Twinkl" panose="02000000000000000000" pitchFamily="2" charset="0"/>
              </a:rPr>
              <a:t>Use artefacts, pictures, stories, online sources and databases to find out about the past.</a:t>
            </a:r>
          </a:p>
          <a:p>
            <a:pPr marL="0" indent="0">
              <a:buNone/>
            </a:pPr>
            <a:endParaRPr lang="en-GB" u="sng" dirty="0" smtClean="0">
              <a:solidFill>
                <a:schemeClr val="tx1"/>
              </a:solidFill>
              <a:latin typeface="Twinkl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281" y="4226349"/>
            <a:ext cx="1977968" cy="20030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053" y="4226348"/>
            <a:ext cx="3026157" cy="19559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0196" y="4226348"/>
            <a:ext cx="1392629" cy="2004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4540" y="4226349"/>
            <a:ext cx="2432222" cy="20030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1650" y="283950"/>
            <a:ext cx="2408605" cy="254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54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peck PixelSkin HD Wrap iPad 2 Case | Gadgetsi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11">
            <a:off x="103280" y="217374"/>
            <a:ext cx="1348207" cy="11283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6374" y="677564"/>
            <a:ext cx="3458923" cy="1375825"/>
          </a:xfrm>
        </p:spPr>
        <p:txBody>
          <a:bodyPr>
            <a:normAutofit/>
          </a:bodyPr>
          <a:lstStyle/>
          <a:p>
            <a:r>
              <a:rPr lang="en-GB" sz="4000" b="1" dirty="0" smtClean="0">
                <a:solidFill>
                  <a:schemeClr val="tx1"/>
                </a:solidFill>
                <a:latin typeface="Twinkl" panose="02000000000000000000" pitchFamily="2" charset="0"/>
                <a:cs typeface="Calibri" panose="020F0502020204030204" pitchFamily="34" charset="0"/>
              </a:rPr>
              <a:t>Computing</a:t>
            </a:r>
            <a:r>
              <a:rPr lang="en-GB" sz="4000" b="1" dirty="0" smtClean="0">
                <a:solidFill>
                  <a:schemeClr val="tx1"/>
                </a:solidFill>
                <a:latin typeface="Twinkl Cursive Unlooped" panose="02000000000000000000" pitchFamily="2" charset="0"/>
                <a:cs typeface="Calibri" panose="020F0502020204030204" pitchFamily="34" charset="0"/>
              </a:rPr>
              <a:t/>
            </a:r>
            <a:br>
              <a:rPr lang="en-GB" sz="4000" b="1" dirty="0" smtClean="0">
                <a:solidFill>
                  <a:schemeClr val="tx1"/>
                </a:solidFill>
                <a:latin typeface="Twinkl Cursive Unlooped" panose="02000000000000000000" pitchFamily="2" charset="0"/>
                <a:cs typeface="Calibri" panose="020F0502020204030204" pitchFamily="34" charset="0"/>
              </a:rPr>
            </a:br>
            <a:endParaRPr lang="en-GB" sz="4000" b="1" dirty="0">
              <a:solidFill>
                <a:schemeClr val="tx1"/>
              </a:solidFill>
              <a:latin typeface="Twinkl Cursive Unlooped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9900" y="1817514"/>
            <a:ext cx="5027695" cy="4651335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en-GB" sz="1900" b="1" dirty="0" smtClean="0">
                <a:solidFill>
                  <a:schemeClr val="tx1"/>
                </a:solidFill>
                <a:latin typeface="Twinkl" panose="02000000000000000000" pitchFamily="2" charset="0"/>
                <a:cs typeface="Calibri" panose="020F0502020204030204" pitchFamily="34" charset="0"/>
              </a:rPr>
              <a:t>TERM 2: Robot Algorithms</a:t>
            </a:r>
            <a:endParaRPr lang="en-US" sz="1900" b="1" dirty="0" smtClean="0">
              <a:solidFill>
                <a:schemeClr val="tx1"/>
              </a:solidFill>
              <a:latin typeface="Twinkl" panose="02000000000000000000" pitchFamily="2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900" u="sng" dirty="0" smtClean="0">
              <a:solidFill>
                <a:schemeClr val="tx1"/>
              </a:solidFill>
              <a:latin typeface="Twinkl" panose="02000000000000000000" pitchFamily="2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u="sng" dirty="0" smtClean="0">
                <a:solidFill>
                  <a:schemeClr val="tx1"/>
                </a:solidFill>
                <a:latin typeface="Twinkl" panose="02000000000000000000" pitchFamily="2" charset="0"/>
                <a:cs typeface="Calibri" panose="020F0502020204030204" pitchFamily="34" charset="0"/>
              </a:rPr>
              <a:t>We are learning to: </a:t>
            </a:r>
            <a:endParaRPr lang="en-US" sz="1900" u="sng" dirty="0">
              <a:solidFill>
                <a:schemeClr val="tx1"/>
              </a:solidFill>
              <a:latin typeface="Twinkl" panose="02000000000000000000" pitchFamily="2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1900" dirty="0" smtClean="0">
                <a:solidFill>
                  <a:schemeClr val="tx1"/>
                </a:solidFill>
                <a:latin typeface="Twinkl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Understand </a:t>
            </a:r>
            <a:r>
              <a:rPr lang="en-GB" sz="1900" dirty="0">
                <a:solidFill>
                  <a:schemeClr val="tx1"/>
                </a:solidFill>
                <a:latin typeface="Twinkl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what algorithms are, how  </a:t>
            </a:r>
            <a:r>
              <a:rPr lang="en-GB" sz="1900" dirty="0" smtClean="0">
                <a:solidFill>
                  <a:schemeClr val="tx1"/>
                </a:solidFill>
                <a:latin typeface="Twinkl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they </a:t>
            </a:r>
            <a:r>
              <a:rPr lang="en-GB" sz="1900" dirty="0">
                <a:solidFill>
                  <a:schemeClr val="tx1"/>
                </a:solidFill>
                <a:latin typeface="Twinkl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are implemented as programs on digital devices, and that programs execute by following precise and unambiguous </a:t>
            </a:r>
            <a:r>
              <a:rPr lang="en-GB" sz="1900" dirty="0" smtClean="0">
                <a:solidFill>
                  <a:schemeClr val="tx1"/>
                </a:solidFill>
                <a:latin typeface="Twinkl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instructions.</a:t>
            </a:r>
            <a:endParaRPr lang="en-GB" sz="1900" dirty="0">
              <a:solidFill>
                <a:schemeClr val="tx1"/>
              </a:solidFill>
              <a:latin typeface="Twinkl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ClrTx/>
              <a:buFont typeface="Arial" panose="020B0604020202020204" pitchFamily="34" charset="0"/>
              <a:buChar char="•"/>
            </a:pPr>
            <a:r>
              <a:rPr lang="en-GB" sz="1900" dirty="0" smtClean="0">
                <a:solidFill>
                  <a:schemeClr val="tx1"/>
                </a:solidFill>
                <a:latin typeface="Twinkl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Create </a:t>
            </a:r>
            <a:r>
              <a:rPr lang="en-GB" sz="1900" dirty="0">
                <a:solidFill>
                  <a:schemeClr val="tx1"/>
                </a:solidFill>
                <a:latin typeface="Twinkl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and debug simple </a:t>
            </a:r>
            <a:r>
              <a:rPr lang="en-GB" sz="1900" dirty="0" smtClean="0">
                <a:solidFill>
                  <a:schemeClr val="tx1"/>
                </a:solidFill>
                <a:latin typeface="Twinkl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programs.</a:t>
            </a:r>
            <a:endParaRPr lang="en-GB" sz="1900" dirty="0">
              <a:solidFill>
                <a:schemeClr val="tx1"/>
              </a:solidFill>
              <a:latin typeface="Twinkl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ClrTx/>
              <a:buFont typeface="Arial" panose="020B0604020202020204" pitchFamily="34" charset="0"/>
              <a:buChar char="•"/>
            </a:pPr>
            <a:r>
              <a:rPr lang="en-GB" sz="1900" dirty="0" smtClean="0">
                <a:solidFill>
                  <a:schemeClr val="tx1"/>
                </a:solidFill>
                <a:latin typeface="Twinkl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Use </a:t>
            </a:r>
            <a:r>
              <a:rPr lang="en-GB" sz="1900" dirty="0">
                <a:solidFill>
                  <a:schemeClr val="tx1"/>
                </a:solidFill>
                <a:latin typeface="Twinkl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logical reasoning to predict the behaviour of simple </a:t>
            </a:r>
            <a:r>
              <a:rPr lang="en-GB" sz="1900" dirty="0" smtClean="0">
                <a:solidFill>
                  <a:schemeClr val="tx1"/>
                </a:solidFill>
                <a:latin typeface="Twinkl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programs.</a:t>
            </a:r>
            <a:endParaRPr lang="en-US" sz="1900" u="sng" dirty="0" smtClean="0">
              <a:solidFill>
                <a:schemeClr val="tx1"/>
              </a:solidFill>
              <a:latin typeface="Twinkl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96374" y="1817514"/>
            <a:ext cx="5486400" cy="4537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b="1" dirty="0" smtClean="0">
                <a:solidFill>
                  <a:srgbClr val="000000"/>
                </a:solidFill>
                <a:latin typeface="Twinkl" panose="02000000000000000000" pitchFamily="2" charset="0"/>
              </a:rPr>
              <a:t>TERM 1: </a:t>
            </a:r>
            <a:r>
              <a:rPr lang="en-GB" sz="1900" b="1" dirty="0" smtClean="0">
                <a:latin typeface="Twinkl" panose="02000000000000000000" pitchFamily="2" charset="0"/>
              </a:rPr>
              <a:t>Information Technology Around Us</a:t>
            </a:r>
          </a:p>
          <a:p>
            <a:endParaRPr lang="en-US" sz="1900" u="sng" dirty="0" smtClean="0">
              <a:latin typeface="Twinkl" panose="02000000000000000000" pitchFamily="2" charset="0"/>
              <a:cs typeface="Calibri" panose="020F0502020204030204" pitchFamily="34" charset="0"/>
            </a:endParaRPr>
          </a:p>
          <a:p>
            <a:r>
              <a:rPr lang="en-US" sz="1900" u="sng" dirty="0" smtClean="0">
                <a:latin typeface="Twinkl" panose="02000000000000000000" pitchFamily="2" charset="0"/>
                <a:cs typeface="Calibri" panose="020F0502020204030204" pitchFamily="34" charset="0"/>
              </a:rPr>
              <a:t>We </a:t>
            </a:r>
            <a:r>
              <a:rPr lang="en-US" sz="1900" u="sng" dirty="0">
                <a:latin typeface="Twinkl" panose="02000000000000000000" pitchFamily="2" charset="0"/>
                <a:cs typeface="Calibri" panose="020F0502020204030204" pitchFamily="34" charset="0"/>
              </a:rPr>
              <a:t>are learning to: </a:t>
            </a:r>
            <a:endParaRPr lang="en-GB" sz="1900" dirty="0" smtClean="0">
              <a:solidFill>
                <a:srgbClr val="000000"/>
              </a:solidFill>
              <a:latin typeface="Twinkl" panose="02000000000000000000" pitchFamily="2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900" dirty="0">
                <a:latin typeface="Twinkl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Use technology purposefully to create, organise, store, manipulate, and retrieve digital </a:t>
            </a:r>
            <a:r>
              <a:rPr lang="en-GB" sz="1900" dirty="0" smtClean="0">
                <a:latin typeface="Twinkl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content.</a:t>
            </a:r>
            <a:endParaRPr lang="en-GB" sz="1900" dirty="0">
              <a:latin typeface="Twinkl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900" dirty="0">
                <a:latin typeface="Twinkl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Recognise common uses of information technology beyond </a:t>
            </a:r>
            <a:r>
              <a:rPr lang="en-GB" sz="1900" dirty="0" smtClean="0">
                <a:latin typeface="Twinkl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school.</a:t>
            </a:r>
            <a:endParaRPr lang="en-GB" sz="1900" dirty="0">
              <a:latin typeface="Twinkl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900" dirty="0">
                <a:latin typeface="Twinkl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Use technology safely and respectfully, keeping personal information private; identify where to go for help and support when they have concerns about content or contact on the internet or other online </a:t>
            </a:r>
            <a:r>
              <a:rPr lang="en-GB" sz="1900" dirty="0" smtClean="0">
                <a:latin typeface="Twinkl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technologies.</a:t>
            </a:r>
            <a:endParaRPr lang="en-GB" sz="19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2" descr="Bee Bots in the Classroom - YouTub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7" r="7860"/>
          <a:stretch/>
        </p:blipFill>
        <p:spPr bwMode="auto">
          <a:xfrm>
            <a:off x="10038210" y="168420"/>
            <a:ext cx="1889551" cy="145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5829" y="230202"/>
            <a:ext cx="2318204" cy="1360145"/>
          </a:xfrm>
          <a:prstGeom prst="rect">
            <a:avLst/>
          </a:prstGeom>
        </p:spPr>
      </p:pic>
      <p:pic>
        <p:nvPicPr>
          <p:cNvPr id="7" name="Picture 6" descr="Digital Rights and Responsibilities - Digital Citizenship: are you a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48" y="4859744"/>
            <a:ext cx="1277270" cy="13587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2817" y="230202"/>
            <a:ext cx="1698835" cy="139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3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1"/>
                </a:solidFill>
                <a:latin typeface="Twinkl" panose="02000000000000000000"/>
              </a:rPr>
              <a:t>Music – Superheroes   </a:t>
            </a:r>
            <a:endParaRPr lang="en-GB" sz="4000" b="1" dirty="0">
              <a:solidFill>
                <a:schemeClr val="tx1"/>
              </a:solidFill>
              <a:latin typeface="Twinkl" panose="0200000000000000000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9822" y="1899014"/>
            <a:ext cx="10058400" cy="4023360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>
                <a:solidFill>
                  <a:schemeClr val="tx1"/>
                </a:solidFill>
                <a:latin typeface="Twinkl" panose="02000000000000000000" pitchFamily="2" charset="0"/>
              </a:rPr>
              <a:t>We are learning </a:t>
            </a:r>
            <a:r>
              <a:rPr lang="en-US" u="sng" dirty="0">
                <a:solidFill>
                  <a:schemeClr val="tx1"/>
                </a:solidFill>
                <a:latin typeface="Twinkl" panose="02000000000000000000" pitchFamily="2" charset="0"/>
              </a:rPr>
              <a:t>to: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  <a:latin typeface="Twinkl" panose="02000000000000000000" pitchFamily="2" charset="0"/>
              </a:rPr>
              <a:t> Explore the concept of soundscapes, graphic score and the inter-related dimensions of pitch, dynamics, duration, timbre and tempo.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  <a:latin typeface="Twinkl" panose="02000000000000000000" pitchFamily="2" charset="0"/>
              </a:rPr>
              <a:t> Identify pulse, instruments and changes in dynamics.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  <a:latin typeface="Twinkl" panose="02000000000000000000" pitchFamily="2" charset="0"/>
              </a:rPr>
              <a:t> Use dynamics, tempo &amp; structure and explore sound.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  <a:latin typeface="Twinkl" panose="02000000000000000000" pitchFamily="2" charset="0"/>
              </a:rPr>
              <a:t> Perform a group ensemble, adding actions, following a score, conductor and changes in dynamics when singing.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1"/>
              </a:solidFill>
              <a:latin typeface="Twinkl" panose="02000000000000000000" pitchFamily="2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1"/>
              </a:solidFill>
              <a:latin typeface="Twinkl" panose="02000000000000000000" pitchFamily="2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endParaRPr lang="en-GB" sz="2400" dirty="0" smtClean="0">
              <a:latin typeface="Twinkl Cursive Unlooped" panose="02000000000000000000" pitchFamily="2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endParaRPr lang="en-GB" sz="2400" dirty="0" smtClean="0">
              <a:latin typeface="Twinkl Cursive Unlooped" panose="02000000000000000000" pitchFamily="2" charset="0"/>
            </a:endParaRPr>
          </a:p>
          <a:p>
            <a:pPr marL="0" indent="0">
              <a:buClrTx/>
              <a:buNone/>
            </a:pPr>
            <a:endParaRPr lang="en-GB" sz="2400" dirty="0">
              <a:latin typeface="Twinkl Cursive Unlooped" panose="02000000000000000000" pitchFamily="2" charset="0"/>
            </a:endParaRP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6535" y="37849"/>
            <a:ext cx="1967189" cy="16139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168" y="39417"/>
            <a:ext cx="3822812" cy="16124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551" y="4440660"/>
            <a:ext cx="3250332" cy="1728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955" r="1254" b="1704"/>
          <a:stretch/>
        </p:blipFill>
        <p:spPr>
          <a:xfrm>
            <a:off x="8106080" y="4367610"/>
            <a:ext cx="3899140" cy="1801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b="3954"/>
          <a:stretch/>
        </p:blipFill>
        <p:spPr>
          <a:xfrm rot="19344824">
            <a:off x="-31558" y="144744"/>
            <a:ext cx="1558676" cy="12510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49456" t="1614"/>
          <a:stretch/>
        </p:blipFill>
        <p:spPr>
          <a:xfrm>
            <a:off x="1920951" y="4692770"/>
            <a:ext cx="1836404" cy="147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9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154" y="813366"/>
            <a:ext cx="11315451" cy="73272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winkl"/>
              </a:rPr>
              <a:t>PSHE</a:t>
            </a:r>
            <a:endParaRPr lang="en-GB" sz="4000" b="1" dirty="0">
              <a:solidFill>
                <a:schemeClr val="tx1"/>
              </a:solidFill>
              <a:latin typeface="Twink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7532" y="1814731"/>
            <a:ext cx="5037420" cy="504326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chemeClr val="tx1"/>
                </a:solidFill>
                <a:latin typeface="Twinkl" panose="02000000000000000000"/>
                <a:cs typeface="Calibri Light" panose="020F0302020204030204" pitchFamily="34" charset="0"/>
              </a:rPr>
              <a:t>TERM 1: </a:t>
            </a:r>
            <a:r>
              <a:rPr lang="en-US" b="1" dirty="0" smtClean="0">
                <a:solidFill>
                  <a:schemeClr val="tx1"/>
                </a:solidFill>
                <a:latin typeface="Twinkl" panose="02000000000000000000"/>
                <a:cs typeface="Calibri" panose="020F0502020204030204" pitchFamily="34" charset="0"/>
              </a:rPr>
              <a:t>Being Me In My World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100" b="1" dirty="0">
              <a:solidFill>
                <a:schemeClr val="tx1"/>
              </a:solidFill>
              <a:latin typeface="Twinkl" panose="02000000000000000000"/>
              <a:cs typeface="Calibri" panose="020F050202020403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tx1"/>
                </a:solidFill>
                <a:latin typeface="Twinkl" panose="02000000000000000000"/>
                <a:cs typeface="Calibri" panose="020F0502020204030204" pitchFamily="34" charset="0"/>
              </a:rPr>
              <a:t>YEAR 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tx1"/>
                </a:solidFill>
                <a:latin typeface="Twinkl" panose="02000000000000000000"/>
                <a:cs typeface="Calibri" panose="020F0502020204030204" pitchFamily="34" charset="0"/>
              </a:rPr>
              <a:t>Special and safe.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tx1"/>
                </a:solidFill>
                <a:latin typeface="Twinkl" panose="02000000000000000000"/>
                <a:cs typeface="Calibri" panose="020F0502020204030204" pitchFamily="34" charset="0"/>
              </a:rPr>
              <a:t>My class.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tx1"/>
                </a:solidFill>
                <a:latin typeface="Twinkl" panose="02000000000000000000"/>
                <a:cs typeface="Calibri" panose="020F0502020204030204" pitchFamily="34" charset="0"/>
              </a:rPr>
              <a:t>Rights and responsibilities.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tx1"/>
                </a:solidFill>
                <a:latin typeface="Twinkl" panose="02000000000000000000"/>
                <a:cs typeface="Calibri" panose="020F0502020204030204" pitchFamily="34" charset="0"/>
              </a:rPr>
              <a:t>Rewards and feeling proud.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tx1"/>
                </a:solidFill>
                <a:latin typeface="Twinkl" panose="02000000000000000000"/>
                <a:cs typeface="Calibri" panose="020F0502020204030204" pitchFamily="34" charset="0"/>
              </a:rPr>
              <a:t>Consequences.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tx1"/>
                </a:solidFill>
                <a:latin typeface="Twinkl" panose="02000000000000000000"/>
                <a:cs typeface="Calibri" panose="020F0502020204030204" pitchFamily="34" charset="0"/>
              </a:rPr>
              <a:t>Owning our learning charter.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tx1"/>
              </a:solidFill>
              <a:latin typeface="Twinkl" panose="0200000000000000000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tx1"/>
                </a:solidFill>
                <a:latin typeface="Twinkl" panose="02000000000000000000"/>
                <a:cs typeface="Calibri" panose="020F0502020204030204" pitchFamily="34" charset="0"/>
              </a:rPr>
              <a:t>YEAR 2</a:t>
            </a:r>
            <a:endParaRPr lang="en-US" sz="1800" dirty="0">
              <a:solidFill>
                <a:schemeClr val="tx1"/>
              </a:solidFill>
              <a:latin typeface="Twinkl" panose="0200000000000000000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tx1"/>
                </a:solidFill>
                <a:latin typeface="Twinkl" panose="02000000000000000000"/>
                <a:cs typeface="Calibri" panose="020F0502020204030204" pitchFamily="34" charset="0"/>
              </a:rPr>
              <a:t>Hopes and fears.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tx1"/>
                </a:solidFill>
                <a:latin typeface="Twinkl" panose="02000000000000000000"/>
                <a:cs typeface="Calibri" panose="020F0502020204030204" pitchFamily="34" charset="0"/>
              </a:rPr>
              <a:t>Rights and responsibilities.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tx1"/>
                </a:solidFill>
                <a:latin typeface="Twinkl" panose="02000000000000000000"/>
                <a:cs typeface="Calibri" panose="020F0502020204030204" pitchFamily="34" charset="0"/>
              </a:rPr>
              <a:t>Rewards and consequences.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tx1"/>
                </a:solidFill>
                <a:latin typeface="Twinkl" panose="02000000000000000000"/>
                <a:cs typeface="Calibri" panose="020F0502020204030204" pitchFamily="34" charset="0"/>
              </a:rPr>
              <a:t>Our learning charter.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tx1"/>
                </a:solidFill>
                <a:latin typeface="Twinkl" panose="02000000000000000000"/>
                <a:cs typeface="Calibri" panose="020F0502020204030204" pitchFamily="34" charset="0"/>
              </a:rPr>
              <a:t>Owning our learning charter.</a:t>
            </a:r>
            <a:endParaRPr lang="en-GB" sz="1800" dirty="0">
              <a:solidFill>
                <a:schemeClr val="tx1"/>
              </a:solidFill>
              <a:latin typeface="Twinkl" panose="02000000000000000000"/>
              <a:cs typeface="Calibri" panose="020F0502020204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19" y="1820003"/>
            <a:ext cx="5753687" cy="5500468"/>
          </a:xfrm>
        </p:spPr>
        <p:txBody>
          <a:bodyPr>
            <a:normAutofit/>
          </a:bodyPr>
          <a:lstStyle/>
          <a:p>
            <a:pPr marL="0" lv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chemeClr val="tx1"/>
                </a:solidFill>
                <a:latin typeface="Twinkl" panose="02000000000000000000"/>
              </a:rPr>
              <a:t>TERM 2: Celebrating Difference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100" b="1" dirty="0">
              <a:solidFill>
                <a:schemeClr val="tx1"/>
              </a:solidFill>
              <a:latin typeface="Twinkl" panose="0200000000000000000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tx1"/>
                </a:solidFill>
                <a:latin typeface="Twinkl" panose="02000000000000000000"/>
              </a:rPr>
              <a:t>YEAR 1</a:t>
            </a:r>
            <a:endParaRPr lang="en-US" sz="1800" dirty="0">
              <a:solidFill>
                <a:schemeClr val="tx1"/>
              </a:solidFill>
              <a:latin typeface="Twinkl" panose="0200000000000000000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tx1"/>
                </a:solidFill>
                <a:latin typeface="Twinkl" panose="02000000000000000000"/>
              </a:rPr>
              <a:t>The same as.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tx1"/>
                </a:solidFill>
                <a:latin typeface="Twinkl" panose="02000000000000000000"/>
              </a:rPr>
              <a:t>Different from.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tx1"/>
                </a:solidFill>
                <a:latin typeface="Twinkl" panose="02000000000000000000"/>
              </a:rPr>
              <a:t>What is “Bullying?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tx1"/>
                </a:solidFill>
                <a:latin typeface="Twinkl" panose="02000000000000000000"/>
              </a:rPr>
              <a:t>What do I do about bullying?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tx1"/>
                </a:solidFill>
                <a:latin typeface="Twinkl" panose="02000000000000000000"/>
              </a:rPr>
              <a:t>Making new friends.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tx1"/>
                </a:solidFill>
                <a:latin typeface="Twinkl" panose="02000000000000000000"/>
              </a:rPr>
              <a:t>Celebrating difference, celebrating me.</a:t>
            </a:r>
            <a:endParaRPr lang="en-GB" sz="1800" dirty="0" smtClean="0">
              <a:solidFill>
                <a:schemeClr val="tx1"/>
              </a:solidFill>
              <a:latin typeface="Twinkl" panose="0200000000000000000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tx1"/>
              </a:solidFill>
              <a:latin typeface="Twinkl" panose="0200000000000000000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tx1"/>
                </a:solidFill>
                <a:latin typeface="Twinkl" panose="02000000000000000000"/>
              </a:rPr>
              <a:t>YEAR 2</a:t>
            </a:r>
            <a:endParaRPr lang="en-GB" sz="1800" dirty="0">
              <a:solidFill>
                <a:schemeClr val="tx1"/>
              </a:solidFill>
              <a:latin typeface="Twinkl" panose="0200000000000000000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tx1"/>
                </a:solidFill>
                <a:latin typeface="Twinkl" panose="02000000000000000000"/>
              </a:rPr>
              <a:t>Boys and girls.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tx1"/>
                </a:solidFill>
                <a:latin typeface="Twinkl" panose="02000000000000000000"/>
              </a:rPr>
              <a:t>Why does bullying happen?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tx1"/>
                </a:solidFill>
                <a:latin typeface="Twinkl" panose="02000000000000000000"/>
              </a:rPr>
              <a:t>Standing up for myself and others.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tx1"/>
                </a:solidFill>
                <a:latin typeface="Twinkl" panose="02000000000000000000"/>
              </a:rPr>
              <a:t>Gender diversity.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tx1"/>
                </a:solidFill>
                <a:latin typeface="Twinkl" panose="02000000000000000000"/>
              </a:rPr>
              <a:t>Celebrating difference and still being friends.</a:t>
            </a:r>
            <a:endParaRPr lang="en-US" sz="1800" dirty="0">
              <a:solidFill>
                <a:schemeClr val="tx1"/>
              </a:solidFill>
              <a:latin typeface="Twinkl" panose="02000000000000000000"/>
            </a:endParaRPr>
          </a:p>
          <a:p>
            <a:pPr>
              <a:lnSpc>
                <a:spcPct val="120000"/>
              </a:lnSpc>
            </a:pPr>
            <a:endParaRPr lang="en-GB" sz="1600" dirty="0">
              <a:latin typeface="Twinkl Cursive Unlooped" panose="02000000000000000000" pitchFamily="2" charset="0"/>
            </a:endParaRPr>
          </a:p>
        </p:txBody>
      </p:sp>
      <p:pic>
        <p:nvPicPr>
          <p:cNvPr id="5" name="Picture 4" descr="Happy Family Kids · Free image on Pixaba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26" y="57180"/>
            <a:ext cx="1566472" cy="1566472"/>
          </a:xfrm>
          <a:prstGeom prst="rect">
            <a:avLst/>
          </a:prstGeom>
        </p:spPr>
      </p:pic>
      <p:pic>
        <p:nvPicPr>
          <p:cNvPr id="6" name="Picture 5" descr="Growing Up by sillysirry on DeviantAr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341" y="97436"/>
            <a:ext cx="4531265" cy="1566472"/>
          </a:xfrm>
          <a:prstGeom prst="rect">
            <a:avLst/>
          </a:prstGeom>
        </p:spPr>
      </p:pic>
      <p:pic>
        <p:nvPicPr>
          <p:cNvPr id="8" name="Picture 7" descr="Cartoon Kids Clipart Free Stock Photo - Public Domain Picture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30" y="91405"/>
            <a:ext cx="1873774" cy="152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1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winkl" panose="02000000000000000000"/>
              </a:rPr>
              <a:t>PE</a:t>
            </a:r>
            <a:endParaRPr lang="en-GB" sz="4000" b="1" dirty="0">
              <a:solidFill>
                <a:schemeClr val="tx1"/>
              </a:solidFill>
              <a:latin typeface="Twinkl" panose="0200000000000000000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9869" y="3817051"/>
            <a:ext cx="2771059" cy="24464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659" y="21908"/>
            <a:ext cx="2257694" cy="1496950"/>
          </a:xfrm>
          <a:prstGeom prst="rect">
            <a:avLst/>
          </a:prstGeom>
        </p:spPr>
      </p:pic>
      <p:pic>
        <p:nvPicPr>
          <p:cNvPr id="9" name="Picture 8" descr="Spiller Ball Barn · Gratis vektorgrafikk på Pixaba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4148552"/>
            <a:ext cx="2454298" cy="2114915"/>
          </a:xfrm>
          <a:prstGeom prst="rect">
            <a:avLst/>
          </a:prstGeom>
        </p:spPr>
      </p:pic>
      <p:sp>
        <p:nvSpPr>
          <p:cNvPr id="5" name="AutoShape 2" descr="260+ Tumbling Gymnastics Illustrations, Royalty-Free Vector Graphics &amp; Clip  Art - i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4" descr="260+ Tumbling Gymnastics Illustrations, Royalty-Free Vector Graphics &amp; Clip  Art - iStoc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6" descr="260+ Tumbling Gymnastics Illustrations, Royalty-Free Vector Graphics &amp; Clip  Art - iStock"/>
          <p:cNvSpPr>
            <a:spLocks noChangeAspect="1" noChangeArrowheads="1"/>
          </p:cNvSpPr>
          <p:nvPr/>
        </p:nvSpPr>
        <p:spPr bwMode="auto">
          <a:xfrm>
            <a:off x="551782" y="219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8" descr="260+ Tumbling Gymnastics Illustrations, Royalty-Free Vector Graphics &amp; Clip  Art - iStoc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AutoShape 10" descr="260+ Tumbling Gymnastics Illustrations, Royalty-Free Vector Graphics &amp; Clip  Art - iStoc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607" y="0"/>
            <a:ext cx="2088474" cy="16427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309" y="4129209"/>
            <a:ext cx="1611265" cy="2115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784" y="4001829"/>
            <a:ext cx="1626572" cy="2229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141" y="3988357"/>
            <a:ext cx="1307703" cy="2256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1097280" y="2023963"/>
            <a:ext cx="10058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>
                <a:latin typeface="Twinkl" panose="02000000000000000000" pitchFamily="2" charset="0"/>
              </a:rPr>
              <a:t>We </a:t>
            </a:r>
            <a:r>
              <a:rPr lang="en-US" sz="2000" u="sng" dirty="0" smtClean="0">
                <a:latin typeface="Twinkl" panose="02000000000000000000" pitchFamily="2" charset="0"/>
              </a:rPr>
              <a:t>are developing our movement and coordination skills through:</a:t>
            </a:r>
          </a:p>
          <a:p>
            <a:endParaRPr lang="en-US" sz="2000" u="sng" dirty="0">
              <a:latin typeface="Twinkl" panose="02000000000000000000" pitchFamily="2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GB" sz="2000" dirty="0">
                <a:latin typeface="Twinkl" panose="02000000000000000000" pitchFamily="2" charset="0"/>
              </a:rPr>
              <a:t> </a:t>
            </a:r>
            <a:r>
              <a:rPr lang="en-GB" sz="2000" dirty="0" smtClean="0">
                <a:latin typeface="Twinkl" panose="02000000000000000000" pitchFamily="2" charset="0"/>
              </a:rPr>
              <a:t>Multi-skills, including throwing, catching and team-work.</a:t>
            </a:r>
          </a:p>
          <a:p>
            <a:pPr>
              <a:buClrTx/>
            </a:pPr>
            <a:endParaRPr lang="en-GB" sz="2000" dirty="0" smtClean="0">
              <a:latin typeface="Twinkl" panose="02000000000000000000" pitchFamily="2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Twinkl" panose="02000000000000000000" pitchFamily="2" charset="0"/>
              </a:rPr>
              <a:t> Gymnastics, including work on balance, coordination and control</a:t>
            </a:r>
            <a:r>
              <a:rPr lang="en-GB" dirty="0" smtClean="0">
                <a:latin typeface="Twinkl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837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2664</TotalTime>
  <Words>928</Words>
  <Application>Microsoft Office PowerPoint</Application>
  <PresentationFormat>Widescreen</PresentationFormat>
  <Paragraphs>140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Comic Sans MS</vt:lpstr>
      <vt:lpstr>Times New Roman</vt:lpstr>
      <vt:lpstr>Twinkl</vt:lpstr>
      <vt:lpstr>Twinkl Cursive Unlooped</vt:lpstr>
      <vt:lpstr>Retrospect</vt:lpstr>
      <vt:lpstr>Our Learning Journey Toys Old and New Autumn Term 2025 </vt:lpstr>
      <vt:lpstr>    Literacy</vt:lpstr>
      <vt:lpstr>                            Maths</vt:lpstr>
      <vt:lpstr>Geography</vt:lpstr>
      <vt:lpstr>History</vt:lpstr>
      <vt:lpstr>Computing </vt:lpstr>
      <vt:lpstr>Music – Superheroes   </vt:lpstr>
      <vt:lpstr>PSHE</vt:lpstr>
      <vt:lpstr>PE</vt:lpstr>
      <vt:lpstr>RE Our big questions are:</vt:lpstr>
      <vt:lpstr>   </vt:lpstr>
      <vt:lpstr>DT– Textiles</vt:lpstr>
    </vt:vector>
  </TitlesOfParts>
  <Company>Turners Hill Primary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Learning Journey</dc:title>
  <dc:creator>Miss Constable</dc:creator>
  <cp:lastModifiedBy>Georgie Barry</cp:lastModifiedBy>
  <cp:revision>245</cp:revision>
  <cp:lastPrinted>2023-03-22T16:31:25Z</cp:lastPrinted>
  <dcterms:created xsi:type="dcterms:W3CDTF">2022-08-17T12:24:43Z</dcterms:created>
  <dcterms:modified xsi:type="dcterms:W3CDTF">2025-09-08T15:52:53Z</dcterms:modified>
</cp:coreProperties>
</file>