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6858000" cy="9906000" type="A4"/>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72" d="100"/>
          <a:sy n="72" d="100"/>
        </p:scale>
        <p:origin x="2484" y="7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smtClean="0"/>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A1B2C16-950E-4DEE-B123-A12F24BA41B7}" type="datetimeFigureOut">
              <a:rPr lang="en-GB" smtClean="0"/>
              <a:t>02/09/2025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0D28B24-9EDA-4C13-BDB2-C0E420FBB515}" type="slidenum">
              <a:rPr lang="en-GB" smtClean="0"/>
              <a:t>‹#›</a:t>
            </a:fld>
            <a:endParaRPr lang="en-GB"/>
          </a:p>
        </p:txBody>
      </p:sp>
    </p:spTree>
    <p:extLst>
      <p:ext uri="{BB962C8B-B14F-4D97-AF65-F5344CB8AC3E}">
        <p14:creationId xmlns:p14="http://schemas.microsoft.com/office/powerpoint/2010/main" val="41285938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A1B2C16-950E-4DEE-B123-A12F24BA41B7}" type="datetimeFigureOut">
              <a:rPr lang="en-GB" smtClean="0"/>
              <a:t>02/09/2025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0D28B24-9EDA-4C13-BDB2-C0E420FBB515}" type="slidenum">
              <a:rPr lang="en-GB" smtClean="0"/>
              <a:t>‹#›</a:t>
            </a:fld>
            <a:endParaRPr lang="en-GB"/>
          </a:p>
        </p:txBody>
      </p:sp>
    </p:spTree>
    <p:extLst>
      <p:ext uri="{BB962C8B-B14F-4D97-AF65-F5344CB8AC3E}">
        <p14:creationId xmlns:p14="http://schemas.microsoft.com/office/powerpoint/2010/main" val="2549977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A1B2C16-950E-4DEE-B123-A12F24BA41B7}" type="datetimeFigureOut">
              <a:rPr lang="en-GB" smtClean="0"/>
              <a:t>02/09/2025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0D28B24-9EDA-4C13-BDB2-C0E420FBB515}" type="slidenum">
              <a:rPr lang="en-GB" smtClean="0"/>
              <a:t>‹#›</a:t>
            </a:fld>
            <a:endParaRPr lang="en-GB"/>
          </a:p>
        </p:txBody>
      </p:sp>
    </p:spTree>
    <p:extLst>
      <p:ext uri="{BB962C8B-B14F-4D97-AF65-F5344CB8AC3E}">
        <p14:creationId xmlns:p14="http://schemas.microsoft.com/office/powerpoint/2010/main" val="29586362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A1B2C16-950E-4DEE-B123-A12F24BA41B7}" type="datetimeFigureOut">
              <a:rPr lang="en-GB" smtClean="0"/>
              <a:t>02/09/2025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0D28B24-9EDA-4C13-BDB2-C0E420FBB515}" type="slidenum">
              <a:rPr lang="en-GB" smtClean="0"/>
              <a:t>‹#›</a:t>
            </a:fld>
            <a:endParaRPr lang="en-GB"/>
          </a:p>
        </p:txBody>
      </p:sp>
    </p:spTree>
    <p:extLst>
      <p:ext uri="{BB962C8B-B14F-4D97-AF65-F5344CB8AC3E}">
        <p14:creationId xmlns:p14="http://schemas.microsoft.com/office/powerpoint/2010/main" val="3625030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smtClean="0"/>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A1B2C16-950E-4DEE-B123-A12F24BA41B7}" type="datetimeFigureOut">
              <a:rPr lang="en-GB" smtClean="0"/>
              <a:t>02/09/2025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0D28B24-9EDA-4C13-BDB2-C0E420FBB515}" type="slidenum">
              <a:rPr lang="en-GB" smtClean="0"/>
              <a:t>‹#›</a:t>
            </a:fld>
            <a:endParaRPr lang="en-GB"/>
          </a:p>
        </p:txBody>
      </p:sp>
    </p:spTree>
    <p:extLst>
      <p:ext uri="{BB962C8B-B14F-4D97-AF65-F5344CB8AC3E}">
        <p14:creationId xmlns:p14="http://schemas.microsoft.com/office/powerpoint/2010/main" val="448313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A1B2C16-950E-4DEE-B123-A12F24BA41B7}" type="datetimeFigureOut">
              <a:rPr lang="en-GB" smtClean="0"/>
              <a:t>02/09/2025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0D28B24-9EDA-4C13-BDB2-C0E420FBB515}" type="slidenum">
              <a:rPr lang="en-GB" smtClean="0"/>
              <a:t>‹#›</a:t>
            </a:fld>
            <a:endParaRPr lang="en-GB"/>
          </a:p>
        </p:txBody>
      </p:sp>
    </p:spTree>
    <p:extLst>
      <p:ext uri="{BB962C8B-B14F-4D97-AF65-F5344CB8AC3E}">
        <p14:creationId xmlns:p14="http://schemas.microsoft.com/office/powerpoint/2010/main" val="5510322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A1B2C16-950E-4DEE-B123-A12F24BA41B7}" type="datetimeFigureOut">
              <a:rPr lang="en-GB" smtClean="0"/>
              <a:t>02/09/2025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0D28B24-9EDA-4C13-BDB2-C0E420FBB515}" type="slidenum">
              <a:rPr lang="en-GB" smtClean="0"/>
              <a:t>‹#›</a:t>
            </a:fld>
            <a:endParaRPr lang="en-GB"/>
          </a:p>
        </p:txBody>
      </p:sp>
    </p:spTree>
    <p:extLst>
      <p:ext uri="{BB962C8B-B14F-4D97-AF65-F5344CB8AC3E}">
        <p14:creationId xmlns:p14="http://schemas.microsoft.com/office/powerpoint/2010/main" val="17119940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A1B2C16-950E-4DEE-B123-A12F24BA41B7}" type="datetimeFigureOut">
              <a:rPr lang="en-GB" smtClean="0"/>
              <a:t>02/09/2025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0D28B24-9EDA-4C13-BDB2-C0E420FBB515}" type="slidenum">
              <a:rPr lang="en-GB" smtClean="0"/>
              <a:t>‹#›</a:t>
            </a:fld>
            <a:endParaRPr lang="en-GB"/>
          </a:p>
        </p:txBody>
      </p:sp>
    </p:spTree>
    <p:extLst>
      <p:ext uri="{BB962C8B-B14F-4D97-AF65-F5344CB8AC3E}">
        <p14:creationId xmlns:p14="http://schemas.microsoft.com/office/powerpoint/2010/main" val="42929907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1B2C16-950E-4DEE-B123-A12F24BA41B7}" type="datetimeFigureOut">
              <a:rPr lang="en-GB" smtClean="0"/>
              <a:t>02/09/2025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0D28B24-9EDA-4C13-BDB2-C0E420FBB515}" type="slidenum">
              <a:rPr lang="en-GB" smtClean="0"/>
              <a:t>‹#›</a:t>
            </a:fld>
            <a:endParaRPr lang="en-GB"/>
          </a:p>
        </p:txBody>
      </p:sp>
    </p:spTree>
    <p:extLst>
      <p:ext uri="{BB962C8B-B14F-4D97-AF65-F5344CB8AC3E}">
        <p14:creationId xmlns:p14="http://schemas.microsoft.com/office/powerpoint/2010/main" val="17861325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smtClean="0"/>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5A1B2C16-950E-4DEE-B123-A12F24BA41B7}" type="datetimeFigureOut">
              <a:rPr lang="en-GB" smtClean="0"/>
              <a:t>02/09/2025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0D28B24-9EDA-4C13-BDB2-C0E420FBB515}" type="slidenum">
              <a:rPr lang="en-GB" smtClean="0"/>
              <a:t>‹#›</a:t>
            </a:fld>
            <a:endParaRPr lang="en-GB"/>
          </a:p>
        </p:txBody>
      </p:sp>
    </p:spTree>
    <p:extLst>
      <p:ext uri="{BB962C8B-B14F-4D97-AF65-F5344CB8AC3E}">
        <p14:creationId xmlns:p14="http://schemas.microsoft.com/office/powerpoint/2010/main" val="16270766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5A1B2C16-950E-4DEE-B123-A12F24BA41B7}" type="datetimeFigureOut">
              <a:rPr lang="en-GB" smtClean="0"/>
              <a:t>02/09/2025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0D28B24-9EDA-4C13-BDB2-C0E420FBB515}" type="slidenum">
              <a:rPr lang="en-GB" smtClean="0"/>
              <a:t>‹#›</a:t>
            </a:fld>
            <a:endParaRPr lang="en-GB"/>
          </a:p>
        </p:txBody>
      </p:sp>
    </p:spTree>
    <p:extLst>
      <p:ext uri="{BB962C8B-B14F-4D97-AF65-F5344CB8AC3E}">
        <p14:creationId xmlns:p14="http://schemas.microsoft.com/office/powerpoint/2010/main" val="34024313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5A1B2C16-950E-4DEE-B123-A12F24BA41B7}" type="datetimeFigureOut">
              <a:rPr lang="en-GB" smtClean="0"/>
              <a:t>02/09/2025</a:t>
            </a:fld>
            <a:endParaRPr lang="en-GB"/>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40D28B24-9EDA-4C13-BDB2-C0E420FBB515}" type="slidenum">
              <a:rPr lang="en-GB" smtClean="0"/>
              <a:t>‹#›</a:t>
            </a:fld>
            <a:endParaRPr lang="en-GB"/>
          </a:p>
        </p:txBody>
      </p:sp>
    </p:spTree>
    <p:extLst>
      <p:ext uri="{BB962C8B-B14F-4D97-AF65-F5344CB8AC3E}">
        <p14:creationId xmlns:p14="http://schemas.microsoft.com/office/powerpoint/2010/main" val="14021503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1"/>
          <p:cNvSpPr txBox="1">
            <a:spLocks noChangeArrowheads="1"/>
          </p:cNvSpPr>
          <p:nvPr/>
        </p:nvSpPr>
        <p:spPr bwMode="auto">
          <a:xfrm>
            <a:off x="83568" y="677849"/>
            <a:ext cx="4143375" cy="3010108"/>
          </a:xfrm>
          <a:prstGeom prst="rect">
            <a:avLst/>
          </a:prstGeom>
          <a:gradFill rotWithShape="1">
            <a:gsLst>
              <a:gs pos="0">
                <a:srgbClr val="FFDD9C"/>
              </a:gs>
              <a:gs pos="50000">
                <a:srgbClr val="FFD78E"/>
              </a:gs>
              <a:gs pos="100000">
                <a:srgbClr val="FFD479"/>
              </a:gs>
            </a:gsLst>
            <a:lin ang="5400000"/>
          </a:gradFill>
          <a:ln w="6350">
            <a:solidFill>
              <a:srgbClr val="FFC000"/>
            </a:solidFill>
            <a:miter lim="800000"/>
            <a:headEnd/>
            <a:tailEnd/>
          </a:ln>
        </p:spPr>
        <p:txBody>
          <a:bodyPr rot="0" vert="horz" wrap="square" lIns="91440" tIns="45720" rIns="91440" bIns="45720" anchor="t" anchorCtr="0" upright="1">
            <a:noAutofit/>
          </a:bodyPr>
          <a:lstStyle/>
          <a:p>
            <a:pPr>
              <a:lnSpc>
                <a:spcPct val="107000"/>
              </a:lnSpc>
              <a:spcAft>
                <a:spcPts val="0"/>
              </a:spcAft>
            </a:pPr>
            <a:r>
              <a:rPr lang="en-GB" sz="1000" b="1" u="sng" dirty="0">
                <a:effectLst/>
                <a:latin typeface="Twinkl" panose="02000000000000000000" pitchFamily="2" charset="0"/>
                <a:ea typeface="Calibri" panose="020F0502020204030204" pitchFamily="34" charset="0"/>
                <a:cs typeface="Calibri" panose="020F0502020204030204" pitchFamily="34" charset="0"/>
              </a:rPr>
              <a:t>Rationale:</a:t>
            </a:r>
            <a:r>
              <a:rPr lang="en-GB" sz="1000" b="1" dirty="0">
                <a:effectLst/>
                <a:latin typeface="Twinkl" panose="02000000000000000000" pitchFamily="2" charset="0"/>
                <a:ea typeface="Calibri" panose="020F0502020204030204" pitchFamily="34" charset="0"/>
                <a:cs typeface="Calibri" panose="020F0502020204030204" pitchFamily="34" charset="0"/>
              </a:rPr>
              <a:t> </a:t>
            </a:r>
            <a:r>
              <a:rPr lang="en-GB" sz="1000" dirty="0">
                <a:latin typeface="Twinkl" panose="02000000000000000000" pitchFamily="2" charset="0"/>
                <a:ea typeface="Calibri" panose="020F0502020204030204" pitchFamily="34" charset="0"/>
                <a:cs typeface="Times New Roman" panose="02020603050405020304" pitchFamily="18" charset="0"/>
              </a:rPr>
              <a:t>through this fun and accessible topic </a:t>
            </a:r>
            <a:r>
              <a:rPr lang="en-GB" sz="1000" dirty="0" smtClean="0">
                <a:latin typeface="Twinkl" panose="02000000000000000000" pitchFamily="2" charset="0"/>
                <a:ea typeface="Calibri" panose="020F0502020204030204" pitchFamily="34" charset="0"/>
                <a:cs typeface="Times New Roman" panose="02020603050405020304" pitchFamily="18" charset="0"/>
              </a:rPr>
              <a:t>children </a:t>
            </a:r>
            <a:r>
              <a:rPr lang="en-GB" sz="1000" dirty="0">
                <a:latin typeface="Twinkl" panose="02000000000000000000" pitchFamily="2" charset="0"/>
                <a:ea typeface="Calibri" panose="020F0502020204030204" pitchFamily="34" charset="0"/>
                <a:cs typeface="Times New Roman" panose="02020603050405020304" pitchFamily="18" charset="0"/>
              </a:rPr>
              <a:t>will be able to share their own experiences </a:t>
            </a:r>
            <a:r>
              <a:rPr lang="en-GB" sz="1000" dirty="0" smtClean="0">
                <a:latin typeface="Twinkl" panose="02000000000000000000" pitchFamily="2" charset="0"/>
                <a:ea typeface="Calibri" panose="020F0502020204030204" pitchFamily="34" charset="0"/>
                <a:cs typeface="Times New Roman" panose="02020603050405020304" pitchFamily="18" charset="0"/>
              </a:rPr>
              <a:t>of </a:t>
            </a:r>
            <a:r>
              <a:rPr lang="en-GB" sz="1000" dirty="0">
                <a:latin typeface="Twinkl" panose="02000000000000000000" pitchFamily="2" charset="0"/>
                <a:ea typeface="Calibri" panose="020F0502020204030204" pitchFamily="34" charset="0"/>
                <a:cs typeface="Times New Roman" panose="02020603050405020304" pitchFamily="18" charset="0"/>
              </a:rPr>
              <a:t>familiar toys and find out about toys that their peers enjoy playing with. </a:t>
            </a:r>
            <a:r>
              <a:rPr lang="en-GB" sz="1000" dirty="0" smtClean="0">
                <a:latin typeface="Twinkl" panose="02000000000000000000" pitchFamily="2" charset="0"/>
                <a:ea typeface="Calibri" panose="020F0502020204030204" pitchFamily="34" charset="0"/>
                <a:cs typeface="Times New Roman" panose="02020603050405020304" pitchFamily="18" charset="0"/>
              </a:rPr>
              <a:t>Children </a:t>
            </a:r>
            <a:r>
              <a:rPr lang="en-GB" sz="1000" dirty="0">
                <a:latin typeface="Twinkl" panose="02000000000000000000" pitchFamily="2" charset="0"/>
                <a:ea typeface="Calibri" panose="020F0502020204030204" pitchFamily="34" charset="0"/>
                <a:cs typeface="Times New Roman" panose="02020603050405020304" pitchFamily="18" charset="0"/>
              </a:rPr>
              <a:t>will also be learning about toys from the past, and comparing old and new toys. We will encourage children to become confident at choosing and using a range of toys and resources independently. </a:t>
            </a:r>
            <a:r>
              <a:rPr lang="en-GB" sz="1000" dirty="0" smtClean="0">
                <a:latin typeface="Twinkl" panose="02000000000000000000" pitchFamily="2" charset="0"/>
                <a:ea typeface="Calibri" panose="020F0502020204030204" pitchFamily="34" charset="0"/>
                <a:cs typeface="Times New Roman" panose="02020603050405020304" pitchFamily="18" charset="0"/>
              </a:rPr>
              <a:t>Children </a:t>
            </a:r>
            <a:r>
              <a:rPr lang="en-GB" sz="1000" dirty="0">
                <a:latin typeface="Twinkl" panose="02000000000000000000" pitchFamily="2" charset="0"/>
                <a:ea typeface="Calibri" panose="020F0502020204030204" pitchFamily="34" charset="0"/>
                <a:cs typeface="Times New Roman" panose="02020603050405020304" pitchFamily="18" charset="0"/>
              </a:rPr>
              <a:t>will also contribute art work to displays and develop their literacy and numeracy skills using toys as a focus for phonics, writing and number work.</a:t>
            </a:r>
            <a:endParaRPr lang="en-GB" sz="1000" b="1" u="sng" dirty="0" smtClean="0">
              <a:effectLst/>
              <a:latin typeface="Twinkl" panose="02000000000000000000" pitchFamily="2" charset="0"/>
              <a:ea typeface="Calibri" panose="020F0502020204030204" pitchFamily="34" charset="0"/>
              <a:cs typeface="Calibri" panose="020F0502020204030204" pitchFamily="34" charset="0"/>
            </a:endParaRPr>
          </a:p>
          <a:p>
            <a:pPr>
              <a:lnSpc>
                <a:spcPct val="107000"/>
              </a:lnSpc>
              <a:spcAft>
                <a:spcPts val="0"/>
              </a:spcAft>
            </a:pPr>
            <a:r>
              <a:rPr lang="en-GB" sz="1000" b="1" u="sng" dirty="0" smtClean="0">
                <a:effectLst/>
                <a:latin typeface="Twinkl" panose="02000000000000000000" pitchFamily="2" charset="0"/>
                <a:ea typeface="Calibri" panose="020F0502020204030204" pitchFamily="34" charset="0"/>
                <a:cs typeface="Calibri" panose="020F0502020204030204" pitchFamily="34" charset="0"/>
              </a:rPr>
              <a:t>Additional Experiences: </a:t>
            </a:r>
            <a:r>
              <a:rPr lang="en-GB" sz="1000" dirty="0" smtClean="0">
                <a:effectLst/>
                <a:latin typeface="Twinkl" panose="02000000000000000000" pitchFamily="2" charset="0"/>
                <a:ea typeface="Calibri" panose="020F0502020204030204" pitchFamily="34" charset="0"/>
                <a:cs typeface="Calibri" panose="020F0502020204030204" pitchFamily="34" charset="0"/>
              </a:rPr>
              <a:t>Green Fairy trip to </a:t>
            </a:r>
            <a:r>
              <a:rPr lang="en-GB" sz="1000" dirty="0" err="1" smtClean="0">
                <a:effectLst/>
                <a:latin typeface="Twinkl" panose="02000000000000000000" pitchFamily="2" charset="0"/>
                <a:ea typeface="Calibri" panose="020F0502020204030204" pitchFamily="34" charset="0"/>
                <a:cs typeface="Calibri" panose="020F0502020204030204" pitchFamily="34" charset="0"/>
              </a:rPr>
              <a:t>Wakehurst</a:t>
            </a:r>
            <a:r>
              <a:rPr lang="en-GB" sz="1000" dirty="0" smtClean="0">
                <a:effectLst/>
                <a:latin typeface="Twinkl" panose="02000000000000000000" pitchFamily="2" charset="0"/>
                <a:ea typeface="Calibri" panose="020F0502020204030204" pitchFamily="34" charset="0"/>
                <a:cs typeface="Calibri" panose="020F0502020204030204" pitchFamily="34" charset="0"/>
              </a:rPr>
              <a:t> </a:t>
            </a:r>
          </a:p>
          <a:p>
            <a:pPr>
              <a:lnSpc>
                <a:spcPct val="107000"/>
              </a:lnSpc>
              <a:spcAft>
                <a:spcPts val="0"/>
              </a:spcAft>
            </a:pPr>
            <a:r>
              <a:rPr lang="en-GB" sz="1000" b="1" u="sng" dirty="0" smtClean="0">
                <a:effectLst/>
                <a:latin typeface="Twinkl" panose="02000000000000000000" pitchFamily="2" charset="0"/>
                <a:ea typeface="Calibri" panose="020F0502020204030204" pitchFamily="34" charset="0"/>
                <a:cs typeface="Calibri" panose="020F0502020204030204" pitchFamily="34" charset="0"/>
              </a:rPr>
              <a:t>Opportunities </a:t>
            </a:r>
            <a:r>
              <a:rPr lang="en-GB" sz="1000" b="1" u="sng" dirty="0">
                <a:effectLst/>
                <a:latin typeface="Twinkl" panose="02000000000000000000" pitchFamily="2" charset="0"/>
                <a:ea typeface="Calibri" panose="020F0502020204030204" pitchFamily="34" charset="0"/>
                <a:cs typeface="Calibri" panose="020F0502020204030204" pitchFamily="34" charset="0"/>
              </a:rPr>
              <a:t>to develop knowledge and understanding of the wider world &amp; </a:t>
            </a:r>
            <a:r>
              <a:rPr lang="en-GB" sz="1000" b="1" u="sng" dirty="0" smtClean="0">
                <a:effectLst/>
                <a:latin typeface="Twinkl" panose="02000000000000000000" pitchFamily="2" charset="0"/>
                <a:ea typeface="Calibri" panose="020F0502020204030204" pitchFamily="34" charset="0"/>
                <a:cs typeface="Calibri" panose="020F0502020204030204" pitchFamily="34" charset="0"/>
              </a:rPr>
              <a:t>diversity</a:t>
            </a:r>
            <a:r>
              <a:rPr lang="en-GB" sz="1000" b="1" u="sng" dirty="0" smtClean="0">
                <a:effectLst/>
                <a:latin typeface="Twinkl" panose="02000000000000000000" pitchFamily="2" charset="0"/>
                <a:ea typeface="Calibri" panose="020F0502020204030204" pitchFamily="34" charset="0"/>
                <a:cs typeface="Calibri" panose="020F0502020204030204" pitchFamily="34" charset="0"/>
              </a:rPr>
              <a:t>:</a:t>
            </a:r>
            <a:endParaRPr lang="en-GB" sz="1000" dirty="0">
              <a:effectLst/>
              <a:latin typeface="Twinkl" panose="02000000000000000000" pitchFamily="2"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GB" sz="1000" dirty="0" smtClean="0">
                <a:effectLst/>
                <a:latin typeface="Twinkl" panose="02000000000000000000" pitchFamily="2" charset="0"/>
                <a:ea typeface="Calibri" panose="020F0502020204030204" pitchFamily="34" charset="0"/>
                <a:cs typeface="Calibri" panose="020F0502020204030204" pitchFamily="34" charset="0"/>
              </a:rPr>
              <a:t>Some of our topic work will focus on learning about Toys from around the world.</a:t>
            </a:r>
          </a:p>
          <a:p>
            <a:pPr marL="342900" lvl="0" indent="-342900">
              <a:lnSpc>
                <a:spcPct val="107000"/>
              </a:lnSpc>
              <a:spcAft>
                <a:spcPts val="0"/>
              </a:spcAft>
              <a:buFont typeface="Symbol" panose="05050102010706020507" pitchFamily="18" charset="2"/>
              <a:buChar char=""/>
            </a:pPr>
            <a:r>
              <a:rPr lang="en-GB" sz="1000" dirty="0" smtClean="0">
                <a:effectLst/>
                <a:latin typeface="Twinkl" panose="02000000000000000000" pitchFamily="2" charset="0"/>
                <a:ea typeface="Calibri" panose="020F0502020204030204" pitchFamily="34" charset="0"/>
                <a:cs typeface="Calibri" panose="020F0502020204030204" pitchFamily="34" charset="0"/>
              </a:rPr>
              <a:t>The </a:t>
            </a:r>
            <a:r>
              <a:rPr lang="en-GB" sz="1000" dirty="0">
                <a:effectLst/>
                <a:latin typeface="Twinkl" panose="02000000000000000000" pitchFamily="2" charset="0"/>
                <a:ea typeface="Calibri" panose="020F0502020204030204" pitchFamily="34" charset="0"/>
                <a:cs typeface="Calibri" panose="020F0502020204030204" pitchFamily="34" charset="0"/>
              </a:rPr>
              <a:t>children will </a:t>
            </a:r>
            <a:r>
              <a:rPr lang="en-GB" sz="1000" dirty="0" smtClean="0">
                <a:effectLst/>
                <a:latin typeface="Twinkl" panose="02000000000000000000" pitchFamily="2" charset="0"/>
                <a:ea typeface="Calibri" panose="020F0502020204030204" pitchFamily="34" charset="0"/>
                <a:cs typeface="Calibri" panose="020F0502020204030204" pitchFamily="34" charset="0"/>
              </a:rPr>
              <a:t>learn about and take part in our annual Harvest festival as well as commemorate </a:t>
            </a:r>
            <a:r>
              <a:rPr lang="en-GB" sz="1000" dirty="0">
                <a:effectLst/>
                <a:latin typeface="Twinkl" panose="02000000000000000000" pitchFamily="2" charset="0"/>
                <a:ea typeface="Calibri" panose="020F0502020204030204" pitchFamily="34" charset="0"/>
                <a:cs typeface="Calibri" panose="020F0502020204030204" pitchFamily="34" charset="0"/>
              </a:rPr>
              <a:t>Remembrance Day through a service in </a:t>
            </a:r>
            <a:r>
              <a:rPr lang="en-GB" sz="1000" dirty="0" smtClean="0">
                <a:effectLst/>
                <a:latin typeface="Twinkl" panose="02000000000000000000" pitchFamily="2" charset="0"/>
                <a:ea typeface="Calibri" panose="020F0502020204030204" pitchFamily="34" charset="0"/>
                <a:cs typeface="Calibri" panose="020F0502020204030204" pitchFamily="34" charset="0"/>
              </a:rPr>
              <a:t>school.</a:t>
            </a:r>
          </a:p>
          <a:p>
            <a:pPr marL="342900" lvl="0" indent="-342900">
              <a:lnSpc>
                <a:spcPct val="107000"/>
              </a:lnSpc>
              <a:spcAft>
                <a:spcPts val="0"/>
              </a:spcAft>
              <a:buFont typeface="Symbol" panose="05050102010706020507" pitchFamily="18" charset="2"/>
              <a:buChar char=""/>
            </a:pPr>
            <a:r>
              <a:rPr lang="en-GB" sz="1000" dirty="0" smtClean="0">
                <a:effectLst/>
                <a:latin typeface="Twinkl" panose="02000000000000000000" pitchFamily="2" charset="0"/>
                <a:ea typeface="Calibri" panose="020F0502020204030204" pitchFamily="34" charset="0"/>
                <a:cs typeface="Calibri" panose="020F0502020204030204" pitchFamily="34" charset="0"/>
              </a:rPr>
              <a:t>Through weekly </a:t>
            </a:r>
            <a:r>
              <a:rPr lang="en-GB" sz="1000" dirty="0">
                <a:effectLst/>
                <a:latin typeface="Twinkl" panose="02000000000000000000" pitchFamily="2" charset="0"/>
                <a:ea typeface="Calibri" panose="020F0502020204030204" pitchFamily="34" charset="0"/>
                <a:cs typeface="Calibri" panose="020F0502020204030204" pitchFamily="34" charset="0"/>
              </a:rPr>
              <a:t>PSHE sessions using the Jigsaw resources</a:t>
            </a:r>
            <a:r>
              <a:rPr lang="en-GB" sz="1000" dirty="0" smtClean="0">
                <a:effectLst/>
                <a:latin typeface="Twinkl" panose="02000000000000000000" pitchFamily="2" charset="0"/>
                <a:ea typeface="Calibri" panose="020F0502020204030204" pitchFamily="34" charset="0"/>
                <a:cs typeface="Calibri" panose="020F0502020204030204" pitchFamily="34" charset="0"/>
              </a:rPr>
              <a:t>.</a:t>
            </a:r>
            <a:r>
              <a:rPr lang="en-GB" sz="900" b="1" dirty="0">
                <a:effectLst/>
                <a:latin typeface="Twinkl" panose="02000000000000000000" pitchFamily="2"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 Box 9"/>
          <p:cNvSpPr txBox="1">
            <a:spLocks noChangeArrowheads="1"/>
          </p:cNvSpPr>
          <p:nvPr/>
        </p:nvSpPr>
        <p:spPr bwMode="auto">
          <a:xfrm>
            <a:off x="4311967" y="685801"/>
            <a:ext cx="2465705" cy="2216426"/>
          </a:xfrm>
          <a:prstGeom prst="rect">
            <a:avLst/>
          </a:prstGeom>
          <a:solidFill>
            <a:srgbClr val="FFFFFF"/>
          </a:solidFill>
          <a:ln w="12700">
            <a:solidFill>
              <a:srgbClr val="ED7D31"/>
            </a:solidFill>
            <a:miter lim="800000"/>
            <a:headEnd/>
            <a:tailEnd/>
          </a:ln>
        </p:spPr>
        <p:txBody>
          <a:bodyPr rot="0" vert="horz" wrap="square" lIns="91440" tIns="45720" rIns="91440" bIns="45720" anchor="t" anchorCtr="0" upright="1">
            <a:noAutofit/>
          </a:bodyPr>
          <a:lstStyle/>
          <a:p>
            <a:pPr>
              <a:lnSpc>
                <a:spcPct val="107000"/>
              </a:lnSpc>
              <a:spcAft>
                <a:spcPts val="0"/>
              </a:spcAft>
            </a:pPr>
            <a:r>
              <a:rPr lang="en-GB" sz="1200" b="1" u="sng" dirty="0" smtClean="0">
                <a:effectLst/>
                <a:latin typeface="Twinkl" panose="02000000000000000000" pitchFamily="2" charset="0"/>
                <a:ea typeface="Calibri" panose="020F0502020204030204" pitchFamily="34" charset="0"/>
                <a:cs typeface="Calibri" panose="020F0502020204030204" pitchFamily="34" charset="0"/>
              </a:rPr>
              <a:t>Literacy:</a:t>
            </a:r>
            <a:r>
              <a:rPr lang="en-GB" sz="1200" b="1" dirty="0" smtClean="0">
                <a:effectLst/>
                <a:latin typeface="Twinkl" panose="02000000000000000000" pitchFamily="2" charset="0"/>
                <a:ea typeface="Calibri" panose="020F0502020204030204" pitchFamily="34" charset="0"/>
                <a:cs typeface="Calibri" panose="020F0502020204030204" pitchFamily="34" charset="0"/>
              </a:rPr>
              <a:t> Key </a:t>
            </a:r>
            <a:r>
              <a:rPr lang="en-GB" sz="1200" b="1" dirty="0">
                <a:effectLst/>
                <a:latin typeface="Twinkl" panose="02000000000000000000" pitchFamily="2" charset="0"/>
                <a:ea typeface="Calibri" panose="020F0502020204030204" pitchFamily="34" charset="0"/>
                <a:cs typeface="Calibri" panose="020F0502020204030204" pitchFamily="34" charset="0"/>
              </a:rPr>
              <a:t>Texts</a:t>
            </a:r>
            <a:r>
              <a:rPr lang="en-GB" sz="1200" b="1" dirty="0" smtClean="0">
                <a:effectLst/>
                <a:latin typeface="Twinkl" panose="02000000000000000000" pitchFamily="2" charset="0"/>
                <a:ea typeface="Calibri" panose="020F0502020204030204" pitchFamily="34" charset="0"/>
                <a:cs typeface="Calibri" panose="020F0502020204030204" pitchFamily="34" charset="0"/>
              </a:rPr>
              <a:t>: Traction Man, Toys in Space, </a:t>
            </a:r>
            <a:r>
              <a:rPr lang="en-GB" sz="1200" b="1" dirty="0" smtClean="0">
                <a:effectLst/>
                <a:latin typeface="Twinkl" panose="02000000000000000000" pitchFamily="2" charset="0"/>
                <a:ea typeface="Calibri" panose="020F0502020204030204" pitchFamily="34" charset="0"/>
                <a:cs typeface="Calibri" panose="020F0502020204030204" pitchFamily="34" charset="0"/>
              </a:rPr>
              <a:t>Paper </a:t>
            </a:r>
            <a:r>
              <a:rPr lang="en-GB" sz="1200" b="1" dirty="0" smtClean="0">
                <a:effectLst/>
                <a:latin typeface="Twinkl" panose="02000000000000000000" pitchFamily="2" charset="0"/>
                <a:ea typeface="Calibri" panose="020F0502020204030204" pitchFamily="34" charset="0"/>
                <a:cs typeface="Calibri" panose="020F0502020204030204" pitchFamily="34" charset="0"/>
              </a:rPr>
              <a:t>Dolls &amp; The </a:t>
            </a:r>
            <a:r>
              <a:rPr lang="en-GB" sz="1200" b="1" dirty="0" smtClean="0">
                <a:latin typeface="Twinkl" panose="02000000000000000000" pitchFamily="2" charset="0"/>
                <a:ea typeface="Calibri" panose="020F0502020204030204" pitchFamily="34" charset="0"/>
                <a:cs typeface="Calibri" panose="020F0502020204030204" pitchFamily="34" charset="0"/>
              </a:rPr>
              <a:t>Naughty </a:t>
            </a:r>
            <a:r>
              <a:rPr lang="en-GB" sz="1200" b="1" dirty="0" smtClean="0">
                <a:latin typeface="Twinkl" panose="02000000000000000000" pitchFamily="2" charset="0"/>
                <a:ea typeface="Calibri" panose="020F0502020204030204" pitchFamily="34" charset="0"/>
                <a:cs typeface="Calibri" panose="020F0502020204030204" pitchFamily="34" charset="0"/>
              </a:rPr>
              <a:t>Bus</a:t>
            </a:r>
            <a:r>
              <a:rPr lang="en-GB" sz="1200" b="1" dirty="0" smtClean="0">
                <a:latin typeface="Twinkl" panose="02000000000000000000" pitchFamily="2" charset="0"/>
                <a:ea typeface="Calibri" panose="020F0502020204030204" pitchFamily="34" charset="0"/>
                <a:cs typeface="Calibri" panose="020F0502020204030204" pitchFamily="34" charset="0"/>
              </a:rPr>
              <a:t>. </a:t>
            </a:r>
            <a:r>
              <a:rPr lang="en-GB" sz="1200" dirty="0" smtClean="0">
                <a:effectLst/>
                <a:latin typeface="Twinkl" panose="02000000000000000000" pitchFamily="2" charset="0"/>
                <a:ea typeface="Calibri" panose="020F0502020204030204" pitchFamily="34" charset="0"/>
                <a:cs typeface="Calibri" panose="020F0502020204030204" pitchFamily="34" charset="0"/>
              </a:rPr>
              <a:t>This </a:t>
            </a:r>
            <a:r>
              <a:rPr lang="en-GB" sz="1200" dirty="0">
                <a:effectLst/>
                <a:latin typeface="Twinkl" panose="02000000000000000000" pitchFamily="2" charset="0"/>
                <a:ea typeface="Calibri" panose="020F0502020204030204" pitchFamily="34" charset="0"/>
                <a:cs typeface="Calibri" panose="020F0502020204030204" pitchFamily="34" charset="0"/>
              </a:rPr>
              <a:t>term the children will use quality key texts linking to our </a:t>
            </a:r>
            <a:r>
              <a:rPr lang="en-GB" sz="1200" dirty="0" smtClean="0">
                <a:effectLst/>
                <a:latin typeface="Twinkl" panose="02000000000000000000" pitchFamily="2" charset="0"/>
                <a:ea typeface="Calibri" panose="020F0502020204030204" pitchFamily="34" charset="0"/>
                <a:cs typeface="Calibri" panose="020F0502020204030204" pitchFamily="34" charset="0"/>
              </a:rPr>
              <a:t>topic throughout their literacy learning. They will begin </a:t>
            </a:r>
            <a:r>
              <a:rPr lang="en-GB" sz="1200" dirty="0" smtClean="0">
                <a:latin typeface="Twinkl" panose="02000000000000000000" pitchFamily="2" charset="0"/>
                <a:ea typeface="Calibri" panose="020F0502020204030204" pitchFamily="34" charset="0"/>
                <a:cs typeface="Calibri" panose="020F0502020204030204" pitchFamily="34" charset="0"/>
              </a:rPr>
              <a:t>to, t</a:t>
            </a:r>
            <a:r>
              <a:rPr lang="en-GB" sz="1200" dirty="0" smtClean="0">
                <a:effectLst/>
                <a:latin typeface="Twinkl" panose="02000000000000000000" pitchFamily="2" charset="0"/>
                <a:ea typeface="Calibri" panose="020F0502020204030204" pitchFamily="34" charset="0"/>
                <a:cs typeface="Times New Roman" panose="02020603050405020304" pitchFamily="18" charset="0"/>
              </a:rPr>
              <a:t>hrough </a:t>
            </a:r>
            <a:r>
              <a:rPr lang="en-GB" sz="1200" dirty="0">
                <a:effectLst/>
                <a:latin typeface="Twinkl" panose="02000000000000000000" pitchFamily="2" charset="0"/>
                <a:ea typeface="Calibri" panose="020F0502020204030204" pitchFamily="34" charset="0"/>
                <a:cs typeface="Times New Roman" panose="02020603050405020304" pitchFamily="18" charset="0"/>
              </a:rPr>
              <a:t>daily </a:t>
            </a:r>
            <a:r>
              <a:rPr lang="en-GB" sz="1200" dirty="0" smtClean="0">
                <a:effectLst/>
                <a:latin typeface="Twinkl" panose="02000000000000000000" pitchFamily="2" charset="0"/>
                <a:ea typeface="Calibri" panose="020F0502020204030204" pitchFamily="34" charset="0"/>
                <a:cs typeface="Times New Roman" panose="02020603050405020304" pitchFamily="18" charset="0"/>
              </a:rPr>
              <a:t>phonics, </a:t>
            </a:r>
            <a:r>
              <a:rPr lang="en-GB" sz="1200" dirty="0">
                <a:effectLst/>
                <a:latin typeface="Twinkl" panose="02000000000000000000" pitchFamily="2" charset="0"/>
                <a:ea typeface="Calibri" panose="020F0502020204030204" pitchFamily="34" charset="0"/>
                <a:cs typeface="Times New Roman" panose="02020603050405020304" pitchFamily="18" charset="0"/>
              </a:rPr>
              <a:t>learn to recognise, read &amp; write letters </a:t>
            </a:r>
            <a:r>
              <a:rPr lang="en-GB" sz="1200" dirty="0" smtClean="0">
                <a:effectLst/>
                <a:latin typeface="Twinkl" panose="02000000000000000000" pitchFamily="2" charset="0"/>
                <a:ea typeface="Calibri" panose="020F0502020204030204" pitchFamily="34" charset="0"/>
                <a:cs typeface="Times New Roman" panose="02020603050405020304" pitchFamily="18" charset="0"/>
              </a:rPr>
              <a:t>and </a:t>
            </a:r>
            <a:r>
              <a:rPr lang="en-GB" sz="1200" dirty="0">
                <a:effectLst/>
                <a:latin typeface="Twinkl" panose="02000000000000000000" pitchFamily="2" charset="0"/>
                <a:ea typeface="Calibri" panose="020F0502020204030204" pitchFamily="34" charset="0"/>
                <a:cs typeface="Times New Roman" panose="02020603050405020304" pitchFamily="18" charset="0"/>
              </a:rPr>
              <a:t>common words, developing correct letter </a:t>
            </a:r>
            <a:r>
              <a:rPr lang="en-GB" sz="1200" dirty="0" smtClean="0">
                <a:effectLst/>
                <a:latin typeface="Twinkl" panose="02000000000000000000" pitchFamily="2" charset="0"/>
                <a:ea typeface="Calibri" panose="020F0502020204030204" pitchFamily="34" charset="0"/>
                <a:cs typeface="Times New Roman" panose="02020603050405020304" pitchFamily="18" charset="0"/>
              </a:rPr>
              <a:t>formation, </a:t>
            </a:r>
            <a:r>
              <a:rPr lang="en-GB" sz="1200" dirty="0">
                <a:effectLst/>
                <a:latin typeface="Twinkl" panose="02000000000000000000" pitchFamily="2" charset="0"/>
                <a:ea typeface="Calibri" panose="020F0502020204030204" pitchFamily="34" charset="0"/>
                <a:cs typeface="Times New Roman" panose="02020603050405020304" pitchFamily="18" charset="0"/>
              </a:rPr>
              <a:t>pencil control &amp; grip.</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050" dirty="0">
                <a:effectLst/>
                <a:latin typeface="Twinkl" panose="02000000000000000000" pitchFamily="2" charset="0"/>
                <a:ea typeface="Calibri" panose="020F0502020204030204" pitchFamily="34" charset="0"/>
                <a:cs typeface="Times New Roman" panose="02020603050405020304" pitchFamily="18"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000" dirty="0">
                <a:effectLst/>
                <a:latin typeface="Twinkl" panose="02000000000000000000" pitchFamily="2"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a:effectLst/>
                <a:latin typeface="Twinkl" panose="02000000000000000000" pitchFamily="2"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a:effectLst/>
                <a:latin typeface="Twinkl" panose="02000000000000000000" pitchFamily="2"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a:effectLst/>
                <a:latin typeface="Twinkl" panose="02000000000000000000" pitchFamily="2"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a:effectLst/>
                <a:latin typeface="Twinkl" panose="02000000000000000000" pitchFamily="2"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a:effectLst/>
                <a:latin typeface="Twinkl" panose="02000000000000000000" pitchFamily="2"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a:effectLst/>
                <a:latin typeface="Twinkl" panose="02000000000000000000" pitchFamily="2"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a:effectLst/>
                <a:latin typeface="Twinkl" panose="02000000000000000000" pitchFamily="2"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a:effectLst/>
                <a:latin typeface="Twinkl" panose="02000000000000000000" pitchFamily="2"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a:effectLst/>
                <a:latin typeface="Twinkl" panose="02000000000000000000" pitchFamily="2"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a:effectLst/>
                <a:latin typeface="Twinkl" panose="02000000000000000000" pitchFamily="2"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a:effectLst/>
                <a:latin typeface="Twinkl" panose="02000000000000000000" pitchFamily="2"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a:effectLst/>
                <a:latin typeface="Twinkl" panose="02000000000000000000" pitchFamily="2"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 Box 10"/>
          <p:cNvSpPr txBox="1">
            <a:spLocks noChangeArrowheads="1"/>
          </p:cNvSpPr>
          <p:nvPr/>
        </p:nvSpPr>
        <p:spPr bwMode="auto">
          <a:xfrm>
            <a:off x="81729" y="3725509"/>
            <a:ext cx="4166870" cy="1243953"/>
          </a:xfrm>
          <a:prstGeom prst="rect">
            <a:avLst/>
          </a:prstGeom>
          <a:solidFill>
            <a:srgbClr val="FFFFFF"/>
          </a:solidFill>
          <a:ln w="12700">
            <a:solidFill>
              <a:srgbClr val="70AD47"/>
            </a:solidFill>
            <a:miter lim="800000"/>
            <a:headEnd/>
            <a:tailEnd/>
          </a:ln>
        </p:spPr>
        <p:txBody>
          <a:bodyPr rot="0" vert="horz" wrap="square" lIns="91440" tIns="45720" rIns="91440" bIns="45720" anchor="t" anchorCtr="0" upright="1">
            <a:noAutofit/>
          </a:bodyPr>
          <a:lstStyle/>
          <a:p>
            <a:pPr>
              <a:lnSpc>
                <a:spcPct val="107000"/>
              </a:lnSpc>
              <a:spcAft>
                <a:spcPts val="800"/>
              </a:spcAft>
            </a:pPr>
            <a:r>
              <a:rPr lang="en-US" sz="1000" b="1" u="sng" dirty="0" err="1">
                <a:effectLst/>
                <a:latin typeface="Twinkl" panose="02000000000000000000" pitchFamily="2" charset="0"/>
                <a:ea typeface="Calibri" panose="020F0502020204030204" pitchFamily="34" charset="0"/>
                <a:cs typeface="Times New Roman" panose="02020603050405020304" pitchFamily="18" charset="0"/>
              </a:rPr>
              <a:t>Maths</a:t>
            </a:r>
            <a:r>
              <a:rPr lang="en-US" sz="1000" b="1" u="sng" dirty="0">
                <a:effectLst/>
                <a:latin typeface="Twinkl" panose="02000000000000000000" pitchFamily="2" charset="0"/>
                <a:ea typeface="Calibri" panose="020F0502020204030204" pitchFamily="34" charset="0"/>
                <a:cs typeface="Times New Roman" panose="02020603050405020304" pitchFamily="18" charset="0"/>
              </a:rPr>
              <a:t>:</a:t>
            </a:r>
            <a:r>
              <a:rPr lang="en-US" sz="1000" dirty="0">
                <a:effectLst/>
                <a:latin typeface="Twinkl" panose="02000000000000000000" pitchFamily="2" charset="0"/>
                <a:ea typeface="Calibri" panose="020F0502020204030204" pitchFamily="34" charset="0"/>
                <a:cs typeface="Times New Roman" panose="02020603050405020304" pitchFamily="18" charset="0"/>
              </a:rPr>
              <a:t> </a:t>
            </a:r>
            <a:r>
              <a:rPr lang="en-US" sz="1000" dirty="0" smtClean="0">
                <a:effectLst/>
                <a:latin typeface="Twinkl" panose="02000000000000000000" pitchFamily="2" charset="0"/>
                <a:ea typeface="Calibri" panose="020F0502020204030204" pitchFamily="34" charset="0"/>
                <a:cs typeface="Times New Roman" panose="02020603050405020304" pitchFamily="18" charset="0"/>
              </a:rPr>
              <a:t>counting to 10 and then 20, counting items into sets and matching the correct numeral. Count using 1:1 correspondence. Copy and continue repeating patterns using </a:t>
            </a:r>
            <a:r>
              <a:rPr lang="en-US" sz="1000" dirty="0" err="1" smtClean="0">
                <a:effectLst/>
                <a:latin typeface="Twinkl" panose="02000000000000000000" pitchFamily="2" charset="0"/>
                <a:ea typeface="Calibri" panose="020F0502020204030204" pitchFamily="34" charset="0"/>
                <a:cs typeface="Times New Roman" panose="02020603050405020304" pitchFamily="18" charset="0"/>
              </a:rPr>
              <a:t>colours</a:t>
            </a:r>
            <a:r>
              <a:rPr lang="en-US" sz="1000" dirty="0" smtClean="0">
                <a:effectLst/>
                <a:latin typeface="Twinkl" panose="02000000000000000000" pitchFamily="2" charset="0"/>
                <a:ea typeface="Calibri" panose="020F0502020204030204" pitchFamily="34" charset="0"/>
                <a:cs typeface="Times New Roman" panose="02020603050405020304" pitchFamily="18" charset="0"/>
              </a:rPr>
              <a:t>, shapes objects, sounds and actions. Subitise numbers to 6, name and order the days of the week and use language related to time. Use positional language to describe where things are and begin to </a:t>
            </a:r>
            <a:r>
              <a:rPr lang="en-US" sz="1000" dirty="0" err="1" smtClean="0">
                <a:effectLst/>
                <a:latin typeface="Twinkl" panose="02000000000000000000" pitchFamily="2" charset="0"/>
                <a:ea typeface="Calibri" panose="020F0502020204030204" pitchFamily="34" charset="0"/>
                <a:cs typeface="Times New Roman" panose="02020603050405020304" pitchFamily="18" charset="0"/>
              </a:rPr>
              <a:t>recognise</a:t>
            </a:r>
            <a:r>
              <a:rPr lang="en-US" sz="1000" dirty="0" smtClean="0">
                <a:effectLst/>
                <a:latin typeface="Twinkl" panose="02000000000000000000" pitchFamily="2" charset="0"/>
                <a:ea typeface="Calibri" panose="020F0502020204030204" pitchFamily="34" charset="0"/>
                <a:cs typeface="Times New Roman" panose="02020603050405020304" pitchFamily="18" charset="0"/>
              </a:rPr>
              <a:t> that addition and subtraction are the inverse of each other.</a:t>
            </a:r>
            <a:r>
              <a:rPr lang="en-US" sz="1000" dirty="0">
                <a:effectLst/>
                <a:latin typeface="Comic Sans MS" panose="030F0702030302020204" pitchFamily="66" charset="0"/>
                <a:ea typeface="Calibri" panose="020F0502020204030204" pitchFamily="34" charset="0"/>
                <a:cs typeface="Times New Roman" panose="02020603050405020304" pitchFamily="18" charset="0"/>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4425163" y="9475113"/>
            <a:ext cx="2499771" cy="430887"/>
          </a:xfrm>
          <a:prstGeom prst="rect">
            <a:avLst/>
          </a:prstGeom>
        </p:spPr>
        <p:txBody>
          <a:bodyPr wrap="square">
            <a:spAutoFit/>
          </a:bodyPr>
          <a:lstStyle/>
          <a:p>
            <a:pPr algn="ctr">
              <a:spcAft>
                <a:spcPts val="800"/>
              </a:spcAft>
            </a:pPr>
            <a:r>
              <a:rPr lang="en-GB" sz="1100" b="1" dirty="0" smtClean="0">
                <a:solidFill>
                  <a:schemeClr val="accent2">
                    <a:lumMod val="75000"/>
                  </a:schemeClr>
                </a:solidFill>
                <a:latin typeface="Twinkl" panose="02000000000000000000" pitchFamily="2" charset="0"/>
              </a:rPr>
              <a:t>Role </a:t>
            </a:r>
            <a:r>
              <a:rPr lang="en-GB" sz="1100" b="1" dirty="0">
                <a:solidFill>
                  <a:schemeClr val="accent2">
                    <a:lumMod val="75000"/>
                  </a:schemeClr>
                </a:solidFill>
                <a:latin typeface="Twinkl" panose="02000000000000000000" pitchFamily="2" charset="0"/>
              </a:rPr>
              <a:t>Play Area</a:t>
            </a:r>
            <a:r>
              <a:rPr lang="en-GB" sz="1100" b="1" dirty="0" smtClean="0">
                <a:solidFill>
                  <a:schemeClr val="accent2">
                    <a:lumMod val="75000"/>
                  </a:schemeClr>
                </a:solidFill>
                <a:latin typeface="Twinkl" panose="02000000000000000000" pitchFamily="2" charset="0"/>
              </a:rPr>
              <a:t>: Toy Shop &amp; Santa’s Workshop nearer Christmas</a:t>
            </a:r>
            <a:endParaRPr lang="en-GB" sz="800" b="1" dirty="0">
              <a:solidFill>
                <a:schemeClr val="accent2">
                  <a:lumMod val="75000"/>
                </a:schemeClr>
              </a:solidFill>
              <a:latin typeface="Twinkl" panose="02000000000000000000" pitchFamily="2" charset="0"/>
              <a:ea typeface="Calibri" panose="020F0502020204030204" pitchFamily="34" charset="0"/>
              <a:cs typeface="Times New Roman" panose="02020603050405020304" pitchFamily="18" charset="0"/>
            </a:endParaRPr>
          </a:p>
        </p:txBody>
      </p:sp>
      <p:sp>
        <p:nvSpPr>
          <p:cNvPr id="8" name="Text Box 2"/>
          <p:cNvSpPr txBox="1">
            <a:spLocks noChangeArrowheads="1"/>
          </p:cNvSpPr>
          <p:nvPr/>
        </p:nvSpPr>
        <p:spPr bwMode="auto">
          <a:xfrm>
            <a:off x="4307886" y="2920275"/>
            <a:ext cx="2450465" cy="2036295"/>
          </a:xfrm>
          <a:prstGeom prst="rect">
            <a:avLst/>
          </a:prstGeom>
          <a:noFill/>
          <a:ln w="9525">
            <a:solidFill>
              <a:srgbClr val="FFFF00"/>
            </a:solidFill>
            <a:miter lim="800000"/>
            <a:headEnd/>
            <a:tailEnd/>
          </a:ln>
        </p:spPr>
        <p:txBody>
          <a:bodyPr rot="0" vert="horz" wrap="square" lIns="91440" tIns="45720" rIns="91440" bIns="45720" anchor="t" anchorCtr="0">
            <a:noAutofit/>
          </a:bodyPr>
          <a:lstStyle/>
          <a:p>
            <a:pPr>
              <a:lnSpc>
                <a:spcPct val="107000"/>
              </a:lnSpc>
              <a:spcAft>
                <a:spcPts val="800"/>
              </a:spcAft>
            </a:pPr>
            <a:r>
              <a:rPr lang="en-GB" sz="1150" b="1" dirty="0">
                <a:effectLst/>
                <a:latin typeface="Twinkl" panose="02000000000000000000" pitchFamily="2" charset="0"/>
                <a:ea typeface="Calibri" panose="020F0502020204030204" pitchFamily="34" charset="0"/>
                <a:cs typeface="Times New Roman" panose="02020603050405020304" pitchFamily="18" charset="0"/>
              </a:rPr>
              <a:t>Physical Development: </a:t>
            </a:r>
            <a:r>
              <a:rPr lang="en-GB" sz="1150" dirty="0">
                <a:effectLst/>
                <a:latin typeface="Twinkl" panose="02000000000000000000" pitchFamily="2" charset="0"/>
                <a:ea typeface="Calibri" panose="020F0502020204030204" pitchFamily="34" charset="0"/>
                <a:cs typeface="Times New Roman" panose="02020603050405020304" pitchFamily="18" charset="0"/>
              </a:rPr>
              <a:t>Children will </a:t>
            </a:r>
            <a:r>
              <a:rPr lang="en-GB" sz="1150" dirty="0" smtClean="0">
                <a:effectLst/>
                <a:latin typeface="Twinkl" panose="02000000000000000000" pitchFamily="2" charset="0"/>
                <a:ea typeface="Calibri" panose="020F0502020204030204" pitchFamily="34" charset="0"/>
                <a:cs typeface="Times New Roman" panose="02020603050405020304" pitchFamily="18" charset="0"/>
              </a:rPr>
              <a:t>develop </a:t>
            </a:r>
            <a:r>
              <a:rPr lang="en-GB" sz="1150" dirty="0">
                <a:effectLst/>
                <a:latin typeface="Twinkl" panose="02000000000000000000" pitchFamily="2" charset="0"/>
                <a:ea typeface="Calibri" panose="020F0502020204030204" pitchFamily="34" charset="0"/>
                <a:cs typeface="Times New Roman" panose="02020603050405020304" pitchFamily="18" charset="0"/>
              </a:rPr>
              <a:t>fine &amp; gross motor skills, using cutting and joining materials and building models using </a:t>
            </a:r>
            <a:r>
              <a:rPr lang="en-GB" sz="1150" dirty="0" smtClean="0">
                <a:effectLst/>
                <a:latin typeface="Twinkl" panose="02000000000000000000" pitchFamily="2" charset="0"/>
                <a:ea typeface="Calibri" panose="020F0502020204030204" pitchFamily="34" charset="0"/>
                <a:cs typeface="Times New Roman" panose="02020603050405020304" pitchFamily="18" charset="0"/>
              </a:rPr>
              <a:t>construction.</a:t>
            </a:r>
            <a:r>
              <a:rPr lang="en-GB" sz="1150" b="1" dirty="0" smtClean="0">
                <a:effectLst/>
                <a:latin typeface="Twinkl" panose="02000000000000000000" pitchFamily="2" charset="0"/>
                <a:ea typeface="Calibri" panose="020F0502020204030204" pitchFamily="34" charset="0"/>
                <a:cs typeface="Times New Roman" panose="02020603050405020304" pitchFamily="18" charset="0"/>
              </a:rPr>
              <a:t> </a:t>
            </a:r>
            <a:r>
              <a:rPr lang="en-GB" sz="1150" dirty="0">
                <a:effectLst/>
                <a:latin typeface="Twinkl" panose="02000000000000000000" pitchFamily="2" charset="0"/>
                <a:ea typeface="Calibri" panose="020F0502020204030204" pitchFamily="34" charset="0"/>
                <a:cs typeface="Times New Roman" panose="02020603050405020304" pitchFamily="18" charset="0"/>
              </a:rPr>
              <a:t>They will develop control, coordination &amp; confidence through gymnastics and dance sessions as well as ‘write dance</a:t>
            </a:r>
            <a:r>
              <a:rPr lang="en-GB" sz="1150" dirty="0" smtClean="0">
                <a:effectLst/>
                <a:latin typeface="Twinkl" panose="02000000000000000000" pitchFamily="2" charset="0"/>
                <a:ea typeface="Calibri" panose="020F0502020204030204" pitchFamily="34" charset="0"/>
                <a:cs typeface="Times New Roman" panose="02020603050405020304" pitchFamily="18" charset="0"/>
              </a:rPr>
              <a:t>’ and ‘</a:t>
            </a:r>
            <a:r>
              <a:rPr lang="en-GB" sz="1150" dirty="0" err="1" smtClean="0">
                <a:effectLst/>
                <a:latin typeface="Twinkl" panose="02000000000000000000" pitchFamily="2" charset="0"/>
                <a:ea typeface="Calibri" panose="020F0502020204030204" pitchFamily="34" charset="0"/>
                <a:cs typeface="Times New Roman" panose="02020603050405020304" pitchFamily="18" charset="0"/>
              </a:rPr>
              <a:t>doh</a:t>
            </a:r>
            <a:r>
              <a:rPr lang="en-GB" sz="1150" dirty="0" smtClean="0">
                <a:effectLst/>
                <a:latin typeface="Twinkl" panose="02000000000000000000" pitchFamily="2" charset="0"/>
                <a:ea typeface="Calibri" panose="020F0502020204030204" pitchFamily="34" charset="0"/>
                <a:cs typeface="Times New Roman" panose="02020603050405020304" pitchFamily="18" charset="0"/>
              </a:rPr>
              <a:t> disco’ which supports their writing skills.</a:t>
            </a:r>
            <a:endParaRPr lang="en-GB" sz="115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000" dirty="0">
                <a:effectLst/>
                <a:latin typeface="Twinkl" panose="02000000000000000000" pitchFamily="2" charset="0"/>
                <a:ea typeface="Calibri" panose="020F0502020204030204" pitchFamily="34" charset="0"/>
                <a:cs typeface="Calibri" panose="020F0502020204030204" pitchFamily="34"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 Box 2"/>
          <p:cNvSpPr txBox="1">
            <a:spLocks noChangeArrowheads="1"/>
          </p:cNvSpPr>
          <p:nvPr/>
        </p:nvSpPr>
        <p:spPr bwMode="auto">
          <a:xfrm>
            <a:off x="4611731" y="5010924"/>
            <a:ext cx="2126637" cy="1950486"/>
          </a:xfrm>
          <a:prstGeom prst="rect">
            <a:avLst/>
          </a:prstGeom>
          <a:noFill/>
          <a:ln w="9525">
            <a:solidFill>
              <a:srgbClr val="FF0000"/>
            </a:solidFill>
            <a:miter lim="800000"/>
            <a:headEnd/>
            <a:tailEnd/>
          </a:ln>
        </p:spPr>
        <p:txBody>
          <a:bodyPr rot="0" vert="horz" wrap="square" lIns="91440" tIns="45720" rIns="91440" bIns="45720" anchor="t" anchorCtr="0">
            <a:noAutofit/>
          </a:bodyPr>
          <a:lstStyle/>
          <a:p>
            <a:pPr>
              <a:lnSpc>
                <a:spcPct val="107000"/>
              </a:lnSpc>
              <a:spcAft>
                <a:spcPts val="800"/>
              </a:spcAft>
            </a:pPr>
            <a:r>
              <a:rPr lang="en-GB" sz="1050" b="1" dirty="0">
                <a:effectLst/>
                <a:latin typeface="Twinkl" panose="02000000000000000000" pitchFamily="2" charset="0"/>
                <a:ea typeface="Calibri" panose="020F0502020204030204" pitchFamily="34" charset="0"/>
                <a:cs typeface="Times New Roman" panose="02020603050405020304" pitchFamily="18" charset="0"/>
              </a:rPr>
              <a:t>Communication &amp; Language: </a:t>
            </a:r>
            <a:r>
              <a:rPr lang="en-GB" sz="1050" dirty="0">
                <a:effectLst/>
                <a:latin typeface="Twinkl" panose="02000000000000000000" pitchFamily="2" charset="0"/>
                <a:ea typeface="Calibri" panose="020F0502020204030204" pitchFamily="34" charset="0"/>
                <a:cs typeface="Times New Roman" panose="02020603050405020304" pitchFamily="18" charset="0"/>
              </a:rPr>
              <a:t>Listen with concentration to a range of stories </a:t>
            </a:r>
            <a:r>
              <a:rPr lang="en-GB" sz="1050" dirty="0" smtClean="0">
                <a:effectLst/>
                <a:latin typeface="Twinkl" panose="02000000000000000000" pitchFamily="2" charset="0"/>
                <a:ea typeface="Calibri" panose="020F0502020204030204" pitchFamily="34" charset="0"/>
                <a:cs typeface="Times New Roman" panose="02020603050405020304" pitchFamily="18" charset="0"/>
              </a:rPr>
              <a:t>&amp; </a:t>
            </a:r>
            <a:r>
              <a:rPr lang="en-GB" sz="1050" dirty="0">
                <a:effectLst/>
                <a:latin typeface="Twinkl" panose="02000000000000000000" pitchFamily="2" charset="0"/>
                <a:ea typeface="Calibri" panose="020F0502020204030204" pitchFamily="34" charset="0"/>
                <a:cs typeface="Times New Roman" panose="02020603050405020304" pitchFamily="18" charset="0"/>
              </a:rPr>
              <a:t>poems, joining in where </a:t>
            </a:r>
            <a:r>
              <a:rPr lang="en-GB" sz="1050" dirty="0" smtClean="0">
                <a:effectLst/>
                <a:latin typeface="Twinkl" panose="02000000000000000000" pitchFamily="2" charset="0"/>
                <a:ea typeface="Calibri" panose="020F0502020204030204" pitchFamily="34" charset="0"/>
                <a:cs typeface="Times New Roman" panose="02020603050405020304" pitchFamily="18" charset="0"/>
              </a:rPr>
              <a:t>appropriate. Children will contribute </a:t>
            </a:r>
            <a:r>
              <a:rPr lang="en-GB" sz="1050" dirty="0">
                <a:effectLst/>
                <a:latin typeface="Twinkl" panose="02000000000000000000" pitchFamily="2" charset="0"/>
                <a:ea typeface="Calibri" panose="020F0502020204030204" pitchFamily="34" charset="0"/>
                <a:cs typeface="Times New Roman" panose="02020603050405020304" pitchFamily="18" charset="0"/>
              </a:rPr>
              <a:t>to displays and role-play areas by making signs, labels, pictures and models. Develop listening &amp; speaking skills through activities with a talk partner and in small and large groups.</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a:effectLst/>
                <a:latin typeface="Twinkl" panose="02000000000000000000" pitchFamily="2"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 Box 2"/>
          <p:cNvSpPr txBox="1">
            <a:spLocks noChangeArrowheads="1"/>
          </p:cNvSpPr>
          <p:nvPr/>
        </p:nvSpPr>
        <p:spPr bwMode="auto">
          <a:xfrm>
            <a:off x="4603780" y="6994748"/>
            <a:ext cx="2165941" cy="2469052"/>
          </a:xfrm>
          <a:prstGeom prst="rect">
            <a:avLst/>
          </a:prstGeom>
          <a:solidFill>
            <a:srgbClr val="FFFFFF"/>
          </a:solidFill>
          <a:ln w="9525">
            <a:solidFill>
              <a:srgbClr val="7030A0"/>
            </a:solidFill>
            <a:miter lim="800000"/>
            <a:headEnd/>
            <a:tailEnd/>
          </a:ln>
        </p:spPr>
        <p:txBody>
          <a:bodyPr rot="0" vert="horz" wrap="square" lIns="91440" tIns="45720" rIns="91440" bIns="45720" anchor="t" anchorCtr="0">
            <a:noAutofit/>
          </a:bodyPr>
          <a:lstStyle/>
          <a:p>
            <a:pPr>
              <a:lnSpc>
                <a:spcPct val="107000"/>
              </a:lnSpc>
              <a:spcAft>
                <a:spcPts val="0"/>
              </a:spcAft>
            </a:pPr>
            <a:r>
              <a:rPr lang="en-GB" sz="1050" b="1" dirty="0">
                <a:effectLst/>
                <a:latin typeface="Twinkl" panose="02000000000000000000" pitchFamily="2" charset="0"/>
                <a:ea typeface="Calibri" panose="020F0502020204030204" pitchFamily="34" charset="0"/>
                <a:cs typeface="Calibri" panose="020F0502020204030204" pitchFamily="34" charset="0"/>
              </a:rPr>
              <a:t>Personal, Social and Emotional Development/PSHE: </a:t>
            </a:r>
            <a:endParaRPr lang="en-GB" sz="1050" b="1" dirty="0" smtClean="0">
              <a:effectLst/>
              <a:latin typeface="Twinkl" panose="02000000000000000000" pitchFamily="2" charset="0"/>
              <a:ea typeface="Calibri" panose="020F0502020204030204" pitchFamily="34" charset="0"/>
              <a:cs typeface="Calibri" panose="020F0502020204030204" pitchFamily="34" charset="0"/>
            </a:endParaRPr>
          </a:p>
          <a:p>
            <a:pPr>
              <a:lnSpc>
                <a:spcPct val="107000"/>
              </a:lnSpc>
              <a:spcAft>
                <a:spcPts val="0"/>
              </a:spcAft>
            </a:pPr>
            <a:r>
              <a:rPr lang="en-GB" sz="1050" dirty="0" smtClean="0">
                <a:effectLst/>
                <a:latin typeface="Twinkl" panose="02000000000000000000" pitchFamily="2" charset="0"/>
                <a:ea typeface="Calibri" panose="020F0502020204030204" pitchFamily="34" charset="0"/>
                <a:cs typeface="Calibri" panose="020F0502020204030204" pitchFamily="34" charset="0"/>
              </a:rPr>
              <a:t>We </a:t>
            </a:r>
            <a:r>
              <a:rPr lang="en-GB" sz="1050" dirty="0">
                <a:effectLst/>
                <a:latin typeface="Twinkl" panose="02000000000000000000" pitchFamily="2" charset="0"/>
                <a:ea typeface="Calibri" panose="020F0502020204030204" pitchFamily="34" charset="0"/>
                <a:cs typeface="Calibri" panose="020F0502020204030204" pitchFamily="34" charset="0"/>
              </a:rPr>
              <a:t>will </a:t>
            </a:r>
            <a:r>
              <a:rPr lang="en-GB" sz="1050" dirty="0" smtClean="0">
                <a:effectLst/>
                <a:latin typeface="Twinkl" panose="02000000000000000000" pitchFamily="2" charset="0"/>
                <a:ea typeface="Calibri" panose="020F0502020204030204" pitchFamily="34" charset="0"/>
                <a:cs typeface="Calibri" panose="020F0502020204030204" pitchFamily="34" charset="0"/>
              </a:rPr>
              <a:t>begin our term by focusing on big changes and settling into school. We will create  </a:t>
            </a:r>
            <a:r>
              <a:rPr lang="en-GB" sz="1050" dirty="0">
                <a:effectLst/>
                <a:latin typeface="Twinkl" panose="02000000000000000000" pitchFamily="2" charset="0"/>
                <a:ea typeface="Calibri" panose="020F0502020204030204" pitchFamily="34" charset="0"/>
                <a:cs typeface="Calibri" panose="020F0502020204030204" pitchFamily="34" charset="0"/>
              </a:rPr>
              <a:t>our class Golden Rules </a:t>
            </a:r>
            <a:r>
              <a:rPr lang="en-GB" sz="1050" dirty="0" smtClean="0">
                <a:effectLst/>
                <a:latin typeface="Twinkl" panose="02000000000000000000" pitchFamily="2" charset="0"/>
                <a:ea typeface="Calibri" panose="020F0502020204030204" pitchFamily="34" charset="0"/>
                <a:cs typeface="Calibri" panose="020F0502020204030204" pitchFamily="34" charset="0"/>
              </a:rPr>
              <a:t>together discussing roles and responsibilities in the classroom. </a:t>
            </a:r>
          </a:p>
          <a:p>
            <a:pPr>
              <a:lnSpc>
                <a:spcPct val="107000"/>
              </a:lnSpc>
              <a:spcAft>
                <a:spcPts val="0"/>
              </a:spcAft>
            </a:pPr>
            <a:endParaRPr lang="en-GB" sz="1050" dirty="0">
              <a:latin typeface="Twinkl" panose="02000000000000000000" pitchFamily="2" charset="0"/>
              <a:ea typeface="Calibri" panose="020F0502020204030204" pitchFamily="34" charset="0"/>
              <a:cs typeface="Calibri" panose="020F0502020204030204" pitchFamily="34" charset="0"/>
            </a:endParaRPr>
          </a:p>
          <a:p>
            <a:pPr>
              <a:lnSpc>
                <a:spcPct val="107000"/>
              </a:lnSpc>
              <a:spcAft>
                <a:spcPts val="0"/>
              </a:spcAft>
            </a:pPr>
            <a:r>
              <a:rPr lang="en-GB" sz="1050" dirty="0" smtClean="0">
                <a:effectLst/>
                <a:latin typeface="Twinkl" panose="02000000000000000000" pitchFamily="2" charset="0"/>
                <a:ea typeface="Calibri" panose="020F0502020204030204" pitchFamily="34" charset="0"/>
                <a:cs typeface="Calibri" panose="020F0502020204030204" pitchFamily="34" charset="0"/>
              </a:rPr>
              <a:t>Using </a:t>
            </a:r>
            <a:r>
              <a:rPr lang="en-GB" sz="1050" dirty="0">
                <a:effectLst/>
                <a:latin typeface="Twinkl" panose="02000000000000000000" pitchFamily="2" charset="0"/>
                <a:ea typeface="Calibri" panose="020F0502020204030204" pitchFamily="34" charset="0"/>
                <a:cs typeface="Calibri" panose="020F0502020204030204" pitchFamily="34" charset="0"/>
              </a:rPr>
              <a:t>the </a:t>
            </a:r>
            <a:r>
              <a:rPr lang="en-GB" sz="1050" dirty="0" smtClean="0">
                <a:effectLst/>
                <a:latin typeface="Twinkl" panose="02000000000000000000" pitchFamily="2" charset="0"/>
                <a:ea typeface="Calibri" panose="020F0502020204030204" pitchFamily="34" charset="0"/>
                <a:cs typeface="Calibri" panose="020F0502020204030204" pitchFamily="34" charset="0"/>
              </a:rPr>
              <a:t>Jigsaw PSHE </a:t>
            </a:r>
            <a:r>
              <a:rPr lang="en-GB" sz="1050" dirty="0">
                <a:effectLst/>
                <a:latin typeface="Twinkl" panose="02000000000000000000" pitchFamily="2" charset="0"/>
                <a:ea typeface="Calibri" panose="020F0502020204030204" pitchFamily="34" charset="0"/>
                <a:cs typeface="Calibri" panose="020F0502020204030204" pitchFamily="34" charset="0"/>
              </a:rPr>
              <a:t>scheme we will also explore these </a:t>
            </a:r>
            <a:r>
              <a:rPr lang="en-GB" sz="1050" dirty="0" smtClean="0">
                <a:effectLst/>
                <a:latin typeface="Twinkl" panose="02000000000000000000" pitchFamily="2" charset="0"/>
                <a:ea typeface="Calibri" panose="020F0502020204030204" pitchFamily="34" charset="0"/>
                <a:cs typeface="Calibri" panose="020F0502020204030204" pitchFamily="34" charset="0"/>
              </a:rPr>
              <a:t>themes</a:t>
            </a:r>
            <a:r>
              <a:rPr lang="en-GB" sz="1050" dirty="0" smtClean="0">
                <a:latin typeface="Twinkl" panose="02000000000000000000" pitchFamily="2" charset="0"/>
                <a:ea typeface="Calibri" panose="020F0502020204030204" pitchFamily="34" charset="0"/>
                <a:cs typeface="Calibri" panose="020F0502020204030204" pitchFamily="34" charset="0"/>
              </a:rPr>
              <a:t>:</a:t>
            </a:r>
          </a:p>
          <a:p>
            <a:pPr marL="171450" indent="-171450">
              <a:lnSpc>
                <a:spcPct val="107000"/>
              </a:lnSpc>
              <a:buFont typeface="Arial" panose="020B0604020202020204" pitchFamily="34" charset="0"/>
              <a:buChar char="•"/>
            </a:pPr>
            <a:r>
              <a:rPr lang="en-GB" sz="1050" b="1" dirty="0">
                <a:latin typeface="Twinkl" panose="02000000000000000000" pitchFamily="2" charset="0"/>
                <a:ea typeface="Calibri" panose="020F0502020204030204" pitchFamily="34" charset="0"/>
                <a:cs typeface="Calibri" panose="020F0502020204030204" pitchFamily="34" charset="0"/>
              </a:rPr>
              <a:t>Being Me In My </a:t>
            </a:r>
            <a:r>
              <a:rPr lang="en-GB" sz="1050" b="1" dirty="0" smtClean="0">
                <a:latin typeface="Twinkl" panose="02000000000000000000" pitchFamily="2" charset="0"/>
                <a:ea typeface="Calibri" panose="020F0502020204030204" pitchFamily="34" charset="0"/>
                <a:cs typeface="Calibri" panose="020F0502020204030204" pitchFamily="34" charset="0"/>
              </a:rPr>
              <a:t>World.</a:t>
            </a:r>
            <a:endParaRPr lang="en-GB" sz="1050" dirty="0">
              <a:latin typeface="Twinkl" panose="02000000000000000000" pitchFamily="2" charset="0"/>
              <a:ea typeface="Calibri" panose="020F0502020204030204" pitchFamily="34" charset="0"/>
              <a:cs typeface="Times New Roman" panose="02020603050405020304" pitchFamily="18" charset="0"/>
            </a:endParaRPr>
          </a:p>
          <a:p>
            <a:pPr marL="171450" indent="-171450">
              <a:lnSpc>
                <a:spcPct val="107000"/>
              </a:lnSpc>
              <a:spcAft>
                <a:spcPts val="0"/>
              </a:spcAft>
              <a:buFont typeface="Arial" panose="020B0604020202020204" pitchFamily="34" charset="0"/>
              <a:buChar char="•"/>
            </a:pPr>
            <a:r>
              <a:rPr lang="en-GB" sz="1050" b="1" dirty="0" smtClean="0">
                <a:effectLst/>
                <a:latin typeface="Twinkl" panose="02000000000000000000" pitchFamily="2" charset="0"/>
                <a:ea typeface="Calibri" panose="020F0502020204030204" pitchFamily="34" charset="0"/>
                <a:cs typeface="Times New Roman" panose="02020603050405020304" pitchFamily="18" charset="0"/>
              </a:rPr>
              <a:t>Celebrating Differences.</a:t>
            </a:r>
            <a:endParaRPr lang="en-GB" sz="1050" b="1" dirty="0">
              <a:effectLst/>
              <a:latin typeface="Twinkl" panose="02000000000000000000" pitchFamily="2" charset="0"/>
              <a:ea typeface="Calibri" panose="020F0502020204030204" pitchFamily="34" charset="0"/>
              <a:cs typeface="Times New Roman" panose="02020603050405020304" pitchFamily="18" charset="0"/>
            </a:endParaRPr>
          </a:p>
          <a:p>
            <a:pPr>
              <a:lnSpc>
                <a:spcPct val="107000"/>
              </a:lnSpc>
              <a:spcAft>
                <a:spcPts val="0"/>
              </a:spcAft>
            </a:pPr>
            <a:r>
              <a:rPr lang="en-GB" sz="1000" dirty="0">
                <a:effectLst/>
                <a:latin typeface="Twinkl" panose="02000000000000000000" pitchFamily="2" charset="0"/>
                <a:ea typeface="Calibri" panose="020F0502020204030204" pitchFamily="34" charset="0"/>
                <a:cs typeface="Times New Roman" panose="02020603050405020304" pitchFamily="18" charset="0"/>
              </a:rPr>
              <a:t> </a:t>
            </a:r>
          </a:p>
        </p:txBody>
      </p:sp>
      <p:sp>
        <p:nvSpPr>
          <p:cNvPr id="11" name="Text Box 8"/>
          <p:cNvSpPr txBox="1">
            <a:spLocks noChangeArrowheads="1"/>
          </p:cNvSpPr>
          <p:nvPr/>
        </p:nvSpPr>
        <p:spPr bwMode="auto">
          <a:xfrm>
            <a:off x="81729" y="5010924"/>
            <a:ext cx="4469006" cy="2459350"/>
          </a:xfrm>
          <a:prstGeom prst="rect">
            <a:avLst/>
          </a:prstGeom>
          <a:solidFill>
            <a:srgbClr val="FFFFFF"/>
          </a:solidFill>
          <a:ln w="12700">
            <a:solidFill>
              <a:srgbClr val="FFC000"/>
            </a:solidFill>
            <a:miter lim="800000"/>
            <a:headEnd/>
            <a:tailEnd/>
          </a:ln>
        </p:spPr>
        <p:txBody>
          <a:bodyPr rot="0" vert="horz" wrap="square" lIns="91440" tIns="45720" rIns="91440" bIns="45720" anchor="t" anchorCtr="0" upright="1">
            <a:noAutofit/>
          </a:bodyPr>
          <a:lstStyle/>
          <a:p>
            <a:pPr>
              <a:lnSpc>
                <a:spcPct val="107000"/>
              </a:lnSpc>
              <a:spcAft>
                <a:spcPts val="0"/>
              </a:spcAft>
            </a:pPr>
            <a:r>
              <a:rPr lang="en-GB" sz="1000" b="1" dirty="0">
                <a:effectLst/>
                <a:latin typeface="Twinkl" panose="02000000000000000000" pitchFamily="2" charset="0"/>
                <a:ea typeface="Calibri" panose="020F0502020204030204" pitchFamily="34" charset="0"/>
                <a:cs typeface="Times New Roman" panose="02020603050405020304" pitchFamily="18" charset="0"/>
              </a:rPr>
              <a:t>Understanding the World</a:t>
            </a:r>
            <a:r>
              <a:rPr lang="en-GB" sz="1000" b="1" dirty="0" smtClean="0">
                <a:effectLst/>
                <a:latin typeface="Twinkl" panose="02000000000000000000" pitchFamily="2" charset="0"/>
                <a:ea typeface="Calibri" panose="020F0502020204030204" pitchFamily="34" charset="0"/>
                <a:cs typeface="Times New Roman" panose="02020603050405020304" pitchFamily="18" charset="0"/>
              </a:rPr>
              <a:t>:</a:t>
            </a:r>
            <a:endParaRPr lang="en-GB" sz="1000" dirty="0">
              <a:effectLst/>
              <a:latin typeface="Twinkl" panose="02000000000000000000" pitchFamily="2" charset="0"/>
              <a:ea typeface="Calibri" panose="020F0502020204030204" pitchFamily="34" charset="0"/>
              <a:cs typeface="Times New Roman" panose="02020603050405020304" pitchFamily="18" charset="0"/>
            </a:endParaRPr>
          </a:p>
          <a:p>
            <a:pPr lvl="0"/>
            <a:r>
              <a:rPr lang="en-GB" sz="1000" b="1" u="sng" dirty="0">
                <a:effectLst/>
                <a:latin typeface="Twinkl" panose="02000000000000000000" pitchFamily="2" charset="0"/>
                <a:ea typeface="Calibri" panose="020F0502020204030204" pitchFamily="34" charset="0"/>
                <a:cs typeface="Times New Roman" panose="02020603050405020304" pitchFamily="18" charset="0"/>
              </a:rPr>
              <a:t>Exploration &amp; </a:t>
            </a:r>
            <a:r>
              <a:rPr lang="en-GB" sz="1000" b="1" u="sng" dirty="0" smtClean="0">
                <a:effectLst/>
                <a:latin typeface="Twinkl" panose="02000000000000000000" pitchFamily="2" charset="0"/>
                <a:ea typeface="Calibri" panose="020F0502020204030204" pitchFamily="34" charset="0"/>
                <a:cs typeface="Times New Roman" panose="02020603050405020304" pitchFamily="18" charset="0"/>
              </a:rPr>
              <a:t>investigation:</a:t>
            </a:r>
            <a:r>
              <a:rPr lang="en-GB" sz="1000" b="1" dirty="0" smtClean="0">
                <a:effectLst/>
                <a:latin typeface="Twinkl" panose="02000000000000000000" pitchFamily="2" charset="0"/>
                <a:ea typeface="Calibri" panose="020F0502020204030204" pitchFamily="34" charset="0"/>
                <a:cs typeface="Times New Roman" panose="02020603050405020304" pitchFamily="18" charset="0"/>
              </a:rPr>
              <a:t> (Ecology focus) </a:t>
            </a:r>
            <a:r>
              <a:rPr lang="en-GB" sz="1000" dirty="0" smtClean="0">
                <a:effectLst/>
                <a:latin typeface="Twinkl" panose="02000000000000000000" pitchFamily="2" charset="0"/>
                <a:ea typeface="Calibri" panose="020F0502020204030204" pitchFamily="34" charset="0"/>
                <a:cs typeface="Times New Roman" panose="02020603050405020304" pitchFamily="18" charset="0"/>
              </a:rPr>
              <a:t>We will be </a:t>
            </a:r>
            <a:r>
              <a:rPr lang="en-GB" sz="1000" dirty="0">
                <a:latin typeface="Twinkl" panose="02000000000000000000" pitchFamily="2" charset="0"/>
              </a:rPr>
              <a:t>l</a:t>
            </a:r>
            <a:r>
              <a:rPr lang="en-GB" sz="1000" dirty="0" smtClean="0">
                <a:latin typeface="Twinkl" panose="02000000000000000000" pitchFamily="2" charset="0"/>
              </a:rPr>
              <a:t>ooking closely </a:t>
            </a:r>
            <a:r>
              <a:rPr lang="en-GB" sz="1000" dirty="0">
                <a:latin typeface="Twinkl" panose="02000000000000000000" pitchFamily="2" charset="0"/>
              </a:rPr>
              <a:t>at things in nature, e.g. animals and plants, and </a:t>
            </a:r>
            <a:r>
              <a:rPr lang="en-GB" sz="1000" dirty="0" smtClean="0">
                <a:latin typeface="Twinkl" panose="02000000000000000000" pitchFamily="2" charset="0"/>
              </a:rPr>
              <a:t>talking </a:t>
            </a:r>
            <a:r>
              <a:rPr lang="en-GB" sz="1000" dirty="0">
                <a:latin typeface="Twinkl" panose="02000000000000000000" pitchFamily="2" charset="0"/>
              </a:rPr>
              <a:t>about what </a:t>
            </a:r>
            <a:r>
              <a:rPr lang="en-GB" sz="1000" dirty="0" smtClean="0">
                <a:latin typeface="Twinkl" panose="02000000000000000000" pitchFamily="2" charset="0"/>
              </a:rPr>
              <a:t>we </a:t>
            </a:r>
            <a:r>
              <a:rPr lang="en-GB" sz="1000" dirty="0">
                <a:latin typeface="Twinkl" panose="02000000000000000000" pitchFamily="2" charset="0"/>
              </a:rPr>
              <a:t>have </a:t>
            </a:r>
            <a:r>
              <a:rPr lang="en-GB" sz="1000" dirty="0" smtClean="0">
                <a:latin typeface="Twinkl" panose="02000000000000000000" pitchFamily="2" charset="0"/>
              </a:rPr>
              <a:t>seen, as well as talking </a:t>
            </a:r>
            <a:r>
              <a:rPr lang="en-GB" sz="1000" dirty="0">
                <a:latin typeface="Twinkl" panose="02000000000000000000" pitchFamily="2" charset="0"/>
              </a:rPr>
              <a:t>about how being outside makes </a:t>
            </a:r>
            <a:r>
              <a:rPr lang="en-GB" sz="1000" dirty="0" smtClean="0">
                <a:latin typeface="Twinkl" panose="02000000000000000000" pitchFamily="2" charset="0"/>
              </a:rPr>
              <a:t>us feel. We will learn </a:t>
            </a:r>
            <a:r>
              <a:rPr lang="en-GB" sz="1000" dirty="0">
                <a:latin typeface="Twinkl" panose="02000000000000000000" pitchFamily="2" charset="0"/>
              </a:rPr>
              <a:t>that plants and animals need water and animals need </a:t>
            </a:r>
            <a:r>
              <a:rPr lang="en-GB" sz="1000" dirty="0" smtClean="0">
                <a:latin typeface="Twinkl" panose="02000000000000000000" pitchFamily="2" charset="0"/>
              </a:rPr>
              <a:t>food and begin to learn that </a:t>
            </a:r>
            <a:r>
              <a:rPr lang="en-US" sz="1000" dirty="0" smtClean="0">
                <a:latin typeface="Twinkl" panose="02000000000000000000" pitchFamily="2" charset="0"/>
              </a:rPr>
              <a:t>we </a:t>
            </a:r>
            <a:r>
              <a:rPr lang="en-US" sz="1000" dirty="0">
                <a:latin typeface="Twinkl" panose="02000000000000000000" pitchFamily="2" charset="0"/>
              </a:rPr>
              <a:t>need to take care of </a:t>
            </a:r>
            <a:r>
              <a:rPr lang="en-US" sz="1000" dirty="0" smtClean="0">
                <a:latin typeface="Twinkl" panose="02000000000000000000" pitchFamily="2" charset="0"/>
              </a:rPr>
              <a:t>our materials</a:t>
            </a:r>
            <a:r>
              <a:rPr lang="en-US" sz="1000" dirty="0">
                <a:latin typeface="Twinkl" panose="02000000000000000000" pitchFamily="2" charset="0"/>
              </a:rPr>
              <a:t>, e.g. putting things away properly.</a:t>
            </a:r>
            <a:endParaRPr lang="en-GB" sz="1000" dirty="0" smtClean="0">
              <a:effectLst/>
              <a:latin typeface="Twinkl" panose="02000000000000000000" pitchFamily="2" charset="0"/>
              <a:ea typeface="Calibri" panose="020F0502020204030204" pitchFamily="34" charset="0"/>
              <a:cs typeface="Times New Roman" panose="02020603050405020304" pitchFamily="18" charset="0"/>
            </a:endParaRPr>
          </a:p>
          <a:p>
            <a:pPr>
              <a:lnSpc>
                <a:spcPct val="107000"/>
              </a:lnSpc>
              <a:spcAft>
                <a:spcPts val="0"/>
              </a:spcAft>
            </a:pPr>
            <a:r>
              <a:rPr lang="en-GB" sz="1000" b="1" u="sng" dirty="0" smtClean="0">
                <a:effectLst/>
                <a:latin typeface="Twinkl" panose="02000000000000000000" pitchFamily="2" charset="0"/>
                <a:ea typeface="Calibri" panose="020F0502020204030204" pitchFamily="34" charset="0"/>
                <a:cs typeface="Times New Roman" panose="02020603050405020304" pitchFamily="18" charset="0"/>
              </a:rPr>
              <a:t>Time/History</a:t>
            </a:r>
            <a:r>
              <a:rPr lang="en-GB" sz="1000" u="sng" dirty="0">
                <a:effectLst/>
                <a:latin typeface="Twinkl" panose="02000000000000000000" pitchFamily="2" charset="0"/>
                <a:ea typeface="Calibri" panose="020F0502020204030204" pitchFamily="34" charset="0"/>
                <a:cs typeface="Times New Roman" panose="02020603050405020304" pitchFamily="18" charset="0"/>
              </a:rPr>
              <a:t>:</a:t>
            </a:r>
            <a:r>
              <a:rPr lang="en-GB" sz="1000" dirty="0">
                <a:effectLst/>
                <a:latin typeface="Twinkl" panose="02000000000000000000" pitchFamily="2" charset="0"/>
                <a:ea typeface="Calibri" panose="020F0502020204030204" pitchFamily="34" charset="0"/>
                <a:cs typeface="Times New Roman" panose="02020603050405020304" pitchFamily="18" charset="0"/>
              </a:rPr>
              <a:t> </a:t>
            </a:r>
            <a:r>
              <a:rPr lang="en-GB" sz="1000" dirty="0">
                <a:latin typeface="Twinkl" panose="02000000000000000000" pitchFamily="2" charset="0"/>
                <a:ea typeface="Calibri" panose="020F0502020204030204" pitchFamily="34" charset="0"/>
                <a:cs typeface="Times New Roman" panose="02020603050405020304" pitchFamily="18" charset="0"/>
              </a:rPr>
              <a:t>exploring the history of </a:t>
            </a:r>
            <a:r>
              <a:rPr lang="en-GB" sz="1000" dirty="0" smtClean="0">
                <a:latin typeface="Twinkl" panose="02000000000000000000" pitchFamily="2" charset="0"/>
                <a:ea typeface="Calibri" panose="020F0502020204030204" pitchFamily="34" charset="0"/>
                <a:cs typeface="Times New Roman" panose="02020603050405020304" pitchFamily="18" charset="0"/>
              </a:rPr>
              <a:t>toys, comparing </a:t>
            </a:r>
            <a:r>
              <a:rPr lang="en-GB" sz="1000" dirty="0">
                <a:latin typeface="Twinkl" panose="02000000000000000000" pitchFamily="2" charset="0"/>
                <a:ea typeface="Calibri" panose="020F0502020204030204" pitchFamily="34" charset="0"/>
                <a:cs typeface="Times New Roman" panose="02020603050405020304" pitchFamily="18" charset="0"/>
              </a:rPr>
              <a:t>old and new. </a:t>
            </a:r>
            <a:endParaRPr lang="en-GB" sz="1000" dirty="0" smtClean="0">
              <a:effectLst/>
              <a:latin typeface="Twinkl" panose="02000000000000000000" pitchFamily="2" charset="0"/>
              <a:ea typeface="Calibri" panose="020F0502020204030204" pitchFamily="34" charset="0"/>
              <a:cs typeface="Times New Roman" panose="02020603050405020304" pitchFamily="18" charset="0"/>
            </a:endParaRPr>
          </a:p>
          <a:p>
            <a:pPr>
              <a:lnSpc>
                <a:spcPct val="107000"/>
              </a:lnSpc>
              <a:spcAft>
                <a:spcPts val="0"/>
              </a:spcAft>
            </a:pPr>
            <a:r>
              <a:rPr lang="en-GB" sz="1000" b="1" u="sng" dirty="0" smtClean="0">
                <a:effectLst/>
                <a:latin typeface="Twinkl" panose="02000000000000000000" pitchFamily="2" charset="0"/>
                <a:ea typeface="Calibri" panose="020F0502020204030204" pitchFamily="34" charset="0"/>
                <a:cs typeface="Times New Roman" panose="02020603050405020304" pitchFamily="18" charset="0"/>
              </a:rPr>
              <a:t>Place/Geography</a:t>
            </a:r>
            <a:r>
              <a:rPr lang="en-GB" sz="1000" b="1" dirty="0">
                <a:latin typeface="Twinkl" panose="02000000000000000000" pitchFamily="2" charset="0"/>
                <a:ea typeface="Calibri" panose="020F0502020204030204" pitchFamily="34" charset="0"/>
                <a:cs typeface="Times New Roman" panose="02020603050405020304" pitchFamily="18" charset="0"/>
              </a:rPr>
              <a:t>: </a:t>
            </a:r>
            <a:r>
              <a:rPr lang="en-GB" sz="1000" dirty="0">
                <a:latin typeface="Twinkl" panose="02000000000000000000" pitchFamily="2" charset="0"/>
                <a:ea typeface="Calibri" panose="020F0502020204030204" pitchFamily="34" charset="0"/>
                <a:cs typeface="Times New Roman" panose="02020603050405020304" pitchFamily="18" charset="0"/>
              </a:rPr>
              <a:t>looking at different toys from around the </a:t>
            </a:r>
            <a:r>
              <a:rPr lang="en-GB" sz="1000" dirty="0" smtClean="0">
                <a:latin typeface="Twinkl" panose="02000000000000000000" pitchFamily="2" charset="0"/>
                <a:ea typeface="Calibri" panose="020F0502020204030204" pitchFamily="34" charset="0"/>
                <a:cs typeface="Times New Roman" panose="02020603050405020304" pitchFamily="18" charset="0"/>
              </a:rPr>
              <a:t>world and beginning to learn the countries of the UK and their capital cities.</a:t>
            </a:r>
            <a:r>
              <a:rPr lang="en-GB" sz="1000" dirty="0" smtClean="0">
                <a:effectLst/>
                <a:latin typeface="Twinkl" panose="02000000000000000000" pitchFamily="2" charset="0"/>
                <a:ea typeface="Calibri" panose="020F0502020204030204" pitchFamily="34" charset="0"/>
                <a:cs typeface="Times New Roman" panose="02020603050405020304" pitchFamily="18" charset="0"/>
              </a:rPr>
              <a:t> </a:t>
            </a:r>
            <a:r>
              <a:rPr lang="en-GB" sz="1000" b="1" u="sng" dirty="0" smtClean="0">
                <a:effectLst/>
                <a:latin typeface="Twinkl" panose="02000000000000000000" pitchFamily="2" charset="0"/>
                <a:ea typeface="Calibri" panose="020F0502020204030204" pitchFamily="34" charset="0"/>
                <a:cs typeface="Times New Roman" panose="02020603050405020304" pitchFamily="18" charset="0"/>
              </a:rPr>
              <a:t>Computing:</a:t>
            </a:r>
            <a:r>
              <a:rPr lang="en-GB" sz="1000" dirty="0" smtClean="0">
                <a:effectLst/>
                <a:latin typeface="Twinkl" panose="02000000000000000000" pitchFamily="2" charset="0"/>
                <a:ea typeface="Calibri" panose="020F0502020204030204" pitchFamily="34" charset="0"/>
                <a:cs typeface="Times New Roman" panose="02020603050405020304" pitchFamily="18" charset="0"/>
              </a:rPr>
              <a:t> </a:t>
            </a:r>
            <a:r>
              <a:rPr lang="en-GB" sz="1000" dirty="0" smtClean="0">
                <a:latin typeface="Twinkl" panose="02000000000000000000" pitchFamily="2" charset="0"/>
              </a:rPr>
              <a:t>Online </a:t>
            </a:r>
            <a:r>
              <a:rPr lang="en-GB" sz="1000" dirty="0">
                <a:latin typeface="Twinkl" panose="02000000000000000000" pitchFamily="2" charset="0"/>
              </a:rPr>
              <a:t>safety and using the internet respectfully; using </a:t>
            </a:r>
            <a:r>
              <a:rPr lang="en-GB" sz="1000" dirty="0" smtClean="0">
                <a:latin typeface="Twinkl" panose="02000000000000000000" pitchFamily="2" charset="0"/>
              </a:rPr>
              <a:t>programmable </a:t>
            </a:r>
            <a:r>
              <a:rPr lang="en-GB" sz="1000" dirty="0">
                <a:latin typeface="Twinkl" panose="02000000000000000000" pitchFamily="2" charset="0"/>
              </a:rPr>
              <a:t>toys</a:t>
            </a:r>
            <a:r>
              <a:rPr lang="en-GB" sz="1000" dirty="0" smtClean="0">
                <a:latin typeface="Twinkl" panose="02000000000000000000" pitchFamily="2" charset="0"/>
              </a:rPr>
              <a:t>. Opportunities to interact with </a:t>
            </a:r>
            <a:r>
              <a:rPr lang="en-GB" sz="1000" dirty="0" err="1" smtClean="0">
                <a:latin typeface="Twinkl" panose="02000000000000000000" pitchFamily="2" charset="0"/>
              </a:rPr>
              <a:t>DoodleMaths</a:t>
            </a:r>
            <a:r>
              <a:rPr lang="en-GB" sz="1000" dirty="0" smtClean="0">
                <a:latin typeface="Twinkl" panose="02000000000000000000" pitchFamily="2" charset="0"/>
              </a:rPr>
              <a:t>.</a:t>
            </a:r>
            <a:endParaRPr lang="en-GB" sz="1000" dirty="0">
              <a:effectLst/>
              <a:latin typeface="Twinkl" panose="02000000000000000000" pitchFamily="2" charset="0"/>
              <a:ea typeface="Calibri" panose="020F0502020204030204" pitchFamily="34" charset="0"/>
              <a:cs typeface="Times New Roman" panose="02020603050405020304" pitchFamily="18" charset="0"/>
            </a:endParaRPr>
          </a:p>
          <a:p>
            <a:pPr>
              <a:lnSpc>
                <a:spcPct val="107000"/>
              </a:lnSpc>
              <a:spcAft>
                <a:spcPts val="800"/>
              </a:spcAft>
            </a:pPr>
            <a:r>
              <a:rPr lang="en-GB" sz="1000" b="1" u="sng" dirty="0">
                <a:effectLst/>
                <a:latin typeface="Twinkl" panose="02000000000000000000" pitchFamily="2" charset="0"/>
                <a:ea typeface="Calibri" panose="020F0502020204030204" pitchFamily="34" charset="0"/>
                <a:cs typeface="Times New Roman" panose="02020603050405020304" pitchFamily="18" charset="0"/>
              </a:rPr>
              <a:t>RE </a:t>
            </a:r>
            <a:r>
              <a:rPr lang="en-GB" sz="1000" b="1" u="sng" dirty="0" smtClean="0">
                <a:latin typeface="Twinkl" panose="02000000000000000000" pitchFamily="2" charset="0"/>
                <a:ea typeface="Calibri" panose="020F0502020204030204" pitchFamily="34" charset="0"/>
                <a:cs typeface="Times New Roman" panose="02020603050405020304" pitchFamily="18" charset="0"/>
              </a:rPr>
              <a:t>Key Questions and Concepts: </a:t>
            </a:r>
            <a:r>
              <a:rPr lang="en-GB" sz="1000" dirty="0">
                <a:latin typeface="Twinkl" panose="02000000000000000000" pitchFamily="2" charset="0"/>
              </a:rPr>
              <a:t>Why do Jewish families talk about repentance at New Year? &amp; Why is light important to religions</a:t>
            </a:r>
            <a:r>
              <a:rPr lang="en-GB" sz="1000" dirty="0" smtClean="0">
                <a:latin typeface="Twinkl" panose="02000000000000000000" pitchFamily="2" charset="0"/>
              </a:rPr>
              <a:t>? Covering </a:t>
            </a:r>
            <a:r>
              <a:rPr lang="en-GB" sz="1000" dirty="0">
                <a:latin typeface="Twinkl" panose="02000000000000000000" pitchFamily="2" charset="0"/>
              </a:rPr>
              <a:t>- festivals of light including Christmas and Diwali + Hanukkah</a:t>
            </a:r>
          </a:p>
          <a:p>
            <a:pPr>
              <a:lnSpc>
                <a:spcPct val="107000"/>
              </a:lnSpc>
              <a:spcAft>
                <a:spcPts val="800"/>
              </a:spcAft>
            </a:pPr>
            <a:endParaRPr lang="en-US" sz="1000" dirty="0">
              <a:solidFill>
                <a:srgbClr val="FF0000"/>
              </a:solidFill>
              <a:latin typeface="Twinkl" panose="02000000000000000000" pitchFamily="2" charset="0"/>
            </a:endParaRPr>
          </a:p>
          <a:p>
            <a:pPr>
              <a:lnSpc>
                <a:spcPct val="107000"/>
              </a:lnSpc>
              <a:spcAft>
                <a:spcPts val="800"/>
              </a:spcAft>
            </a:pPr>
            <a:endParaRPr lang="en-GB" sz="1000" dirty="0">
              <a:solidFill>
                <a:srgbClr val="000000"/>
              </a:solidFill>
              <a:effectLst/>
              <a:latin typeface="Twinkl" panose="02000000000000000000" pitchFamily="2" charset="0"/>
              <a:ea typeface="Calibri" panose="020F0502020204030204" pitchFamily="34" charset="0"/>
              <a:cs typeface="Roboto"/>
            </a:endParaRPr>
          </a:p>
        </p:txBody>
      </p:sp>
      <p:sp>
        <p:nvSpPr>
          <p:cNvPr id="12" name="Text Box 2"/>
          <p:cNvSpPr txBox="1">
            <a:spLocks noChangeArrowheads="1"/>
          </p:cNvSpPr>
          <p:nvPr/>
        </p:nvSpPr>
        <p:spPr bwMode="auto">
          <a:xfrm>
            <a:off x="81729" y="7511736"/>
            <a:ext cx="4469007" cy="1800898"/>
          </a:xfrm>
          <a:prstGeom prst="rect">
            <a:avLst/>
          </a:prstGeom>
          <a:noFill/>
          <a:ln w="6350">
            <a:solidFill>
              <a:srgbClr val="5B9BD5"/>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a:lnSpc>
                <a:spcPct val="107000"/>
              </a:lnSpc>
              <a:spcAft>
                <a:spcPts val="0"/>
              </a:spcAft>
            </a:pPr>
            <a:r>
              <a:rPr lang="en-GB" sz="1000" b="1" dirty="0">
                <a:effectLst/>
                <a:latin typeface="Twinkl" panose="02000000000000000000" pitchFamily="2" charset="0"/>
                <a:ea typeface="Calibri" panose="020F0502020204030204" pitchFamily="34" charset="0"/>
                <a:cs typeface="Times New Roman" panose="02020603050405020304" pitchFamily="18" charset="0"/>
              </a:rPr>
              <a:t>Expressive Arts &amp; Design:</a:t>
            </a:r>
            <a:endParaRPr lang="en-GB" sz="1000" dirty="0">
              <a:effectLst/>
              <a:latin typeface="Twinkl" panose="02000000000000000000" pitchFamily="2" charset="0"/>
              <a:ea typeface="Calibri" panose="020F0502020204030204" pitchFamily="34" charset="0"/>
              <a:cs typeface="Times New Roman" panose="02020603050405020304" pitchFamily="18" charset="0"/>
            </a:endParaRPr>
          </a:p>
          <a:p>
            <a:pPr>
              <a:lnSpc>
                <a:spcPct val="107000"/>
              </a:lnSpc>
              <a:spcAft>
                <a:spcPts val="800"/>
              </a:spcAft>
            </a:pPr>
            <a:r>
              <a:rPr lang="en-GB" sz="1000" b="1" dirty="0" smtClean="0">
                <a:effectLst/>
                <a:latin typeface="Twinkl" panose="02000000000000000000" pitchFamily="2" charset="0"/>
                <a:ea typeface="Calibri" panose="020F0502020204030204" pitchFamily="34" charset="0"/>
                <a:cs typeface="Times New Roman" panose="02020603050405020304" pitchFamily="18" charset="0"/>
              </a:rPr>
              <a:t>Design &amp; Technology</a:t>
            </a:r>
            <a:r>
              <a:rPr lang="en-GB" sz="1000" b="1" dirty="0">
                <a:latin typeface="Twinkl" panose="02000000000000000000" pitchFamily="2" charset="0"/>
                <a:ea typeface="Calibri" panose="020F0502020204030204" pitchFamily="34" charset="0"/>
                <a:cs typeface="Times New Roman" panose="02020603050405020304" pitchFamily="18" charset="0"/>
              </a:rPr>
              <a:t>: </a:t>
            </a:r>
            <a:r>
              <a:rPr lang="en-GB" sz="1000" dirty="0">
                <a:latin typeface="Twinkl" panose="02000000000000000000" pitchFamily="2" charset="0"/>
                <a:ea typeface="Calibri" panose="020F0502020204030204" pitchFamily="34" charset="0"/>
                <a:cs typeface="Times New Roman" panose="02020603050405020304" pitchFamily="18" charset="0"/>
              </a:rPr>
              <a:t>Children will explore a range of textiles and design and make a felt hand puppet. They will do observational paintings and drawings of favourite toys using a range of colours, resources and </a:t>
            </a:r>
            <a:r>
              <a:rPr lang="en-GB" sz="1000" dirty="0" smtClean="0">
                <a:latin typeface="Twinkl" panose="02000000000000000000" pitchFamily="2" charset="0"/>
                <a:ea typeface="Calibri" panose="020F0502020204030204" pitchFamily="34" charset="0"/>
                <a:cs typeface="Times New Roman" panose="02020603050405020304" pitchFamily="18" charset="0"/>
              </a:rPr>
              <a:t>tools.</a:t>
            </a:r>
          </a:p>
          <a:p>
            <a:pPr>
              <a:lnSpc>
                <a:spcPct val="107000"/>
              </a:lnSpc>
              <a:spcAft>
                <a:spcPts val="800"/>
              </a:spcAft>
            </a:pPr>
            <a:r>
              <a:rPr lang="en-GB" sz="1000" b="1" dirty="0" smtClean="0">
                <a:latin typeface="Twinkl" panose="02000000000000000000" pitchFamily="2" charset="0"/>
                <a:ea typeface="Calibri" panose="020F0502020204030204" pitchFamily="34" charset="0"/>
                <a:cs typeface="Times New Roman" panose="02020603050405020304" pitchFamily="18" charset="0"/>
              </a:rPr>
              <a:t>Music:</a:t>
            </a:r>
            <a:r>
              <a:rPr lang="en-GB" sz="1000" b="1" dirty="0">
                <a:effectLst/>
                <a:latin typeface="Twinkl" panose="02000000000000000000" pitchFamily="2" charset="0"/>
                <a:ea typeface="Calibri" panose="020F0502020204030204" pitchFamily="34" charset="0"/>
                <a:cs typeface="Times New Roman" panose="02020603050405020304" pitchFamily="18" charset="0"/>
              </a:rPr>
              <a:t> </a:t>
            </a:r>
            <a:r>
              <a:rPr lang="en-GB" sz="1000" dirty="0" smtClean="0">
                <a:effectLst/>
                <a:latin typeface="Twinkl" panose="02000000000000000000" pitchFamily="2" charset="0"/>
                <a:ea typeface="Calibri" panose="020F0502020204030204" pitchFamily="34" charset="0"/>
                <a:cs typeface="Times New Roman" panose="02020603050405020304" pitchFamily="18" charset="0"/>
              </a:rPr>
              <a:t>In this unit children will focus on everyday life and routines and adventures we might have at home and out and about. They will sing a range of songs exploring pitch, dynamics and tempo. Children will create their own songs, add actions moving to a steady beat and add sound effects. Children will also take a role in our Nativity performances nearer Christmas.</a:t>
            </a:r>
            <a:endParaRPr lang="en-GB" sz="1000" dirty="0">
              <a:effectLst/>
              <a:latin typeface="Twinkl" panose="02000000000000000000" pitchFamily="2" charset="0"/>
              <a:ea typeface="Calibri" panose="020F0502020204030204" pitchFamily="34" charset="0"/>
              <a:cs typeface="Times New Roman" panose="02020603050405020304" pitchFamily="18" charset="0"/>
            </a:endParaRPr>
          </a:p>
          <a:p>
            <a:pPr>
              <a:lnSpc>
                <a:spcPct val="107000"/>
              </a:lnSpc>
              <a:spcAft>
                <a:spcPts val="800"/>
              </a:spcAft>
            </a:pP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a:effectLst/>
                <a:latin typeface="Comic Sans MS" panose="030F0702030302020204" pitchFamily="66" charset="0"/>
                <a:ea typeface="Calibri" panose="020F0502020204030204" pitchFamily="34" charset="0"/>
                <a:cs typeface="Times New Roman" panose="02020603050405020304" pitchFamily="18" charset="0"/>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a:effectLst/>
                <a:latin typeface="Comic Sans MS" panose="030F0702030302020204" pitchFamily="66" charset="0"/>
                <a:ea typeface="Calibri" panose="020F0502020204030204" pitchFamily="34" charset="0"/>
                <a:cs typeface="Times New Roman" panose="02020603050405020304" pitchFamily="18" charset="0"/>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a:effectLst/>
                <a:latin typeface="Comic Sans MS" panose="030F0702030302020204" pitchFamily="66" charset="0"/>
                <a:ea typeface="Calibri" panose="020F0502020204030204" pitchFamily="34" charset="0"/>
                <a:cs typeface="Times New Roman" panose="02020603050405020304" pitchFamily="18" charset="0"/>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a:effectLst/>
                <a:latin typeface="Comic Sans MS" panose="030F0702030302020204" pitchFamily="66" charset="0"/>
                <a:ea typeface="Calibri" panose="020F0502020204030204" pitchFamily="34" charset="0"/>
                <a:cs typeface="Times New Roman" panose="02020603050405020304" pitchFamily="18" charset="0"/>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p:cNvSpPr txBox="1"/>
          <p:nvPr/>
        </p:nvSpPr>
        <p:spPr>
          <a:xfrm>
            <a:off x="1023581" y="21421"/>
            <a:ext cx="4872251" cy="646331"/>
          </a:xfrm>
          <a:prstGeom prst="rect">
            <a:avLst/>
          </a:prstGeom>
          <a:noFill/>
        </p:spPr>
        <p:txBody>
          <a:bodyPr wrap="square" rtlCol="0">
            <a:spAutoFit/>
          </a:bodyPr>
          <a:lstStyle/>
          <a:p>
            <a:pPr algn="ctr"/>
            <a:r>
              <a:rPr lang="en-GB" b="1" dirty="0" smtClean="0">
                <a:solidFill>
                  <a:schemeClr val="accent2">
                    <a:lumMod val="75000"/>
                  </a:schemeClr>
                </a:solidFill>
                <a:effectLst>
                  <a:outerShdw blurRad="38100" dist="38100" dir="2700000" algn="tl">
                    <a:srgbClr val="000000">
                      <a:alpha val="43137"/>
                    </a:srgbClr>
                  </a:outerShdw>
                </a:effectLst>
                <a:latin typeface="Twinkl" panose="02000000000000000000" pitchFamily="2" charset="0"/>
              </a:rPr>
              <a:t>Old and New Toys – YR Autumn Term Curriculum Overview 2025</a:t>
            </a:r>
            <a:endParaRPr lang="en-GB" b="1" dirty="0">
              <a:solidFill>
                <a:schemeClr val="accent2">
                  <a:lumMod val="75000"/>
                </a:schemeClr>
              </a:solidFill>
              <a:effectLst>
                <a:outerShdw blurRad="38100" dist="38100" dir="2700000" algn="tl">
                  <a:srgbClr val="000000">
                    <a:alpha val="43137"/>
                  </a:srgbClr>
                </a:outerShdw>
              </a:effectLst>
              <a:latin typeface="Twinkl" panose="02000000000000000000" pitchFamily="2" charset="0"/>
            </a:endParaRPr>
          </a:p>
        </p:txBody>
      </p:sp>
      <p:sp>
        <p:nvSpPr>
          <p:cNvPr id="15" name="AutoShape 14" descr="up #movie #pixar #colorful #rainbow #home #house #balloons - Up Balloon House  Clipart, HD Png Downloa… | Up movie house, Balloon house, Disney  scrapbooking layout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 name="TextBox 12"/>
          <p:cNvSpPr txBox="1"/>
          <p:nvPr/>
        </p:nvSpPr>
        <p:spPr>
          <a:xfrm>
            <a:off x="81729" y="9300734"/>
            <a:ext cx="4469006" cy="616579"/>
          </a:xfrm>
          <a:prstGeom prst="rect">
            <a:avLst/>
          </a:prstGeom>
          <a:noFill/>
        </p:spPr>
        <p:txBody>
          <a:bodyPr wrap="square" rtlCol="0">
            <a:spAutoFit/>
          </a:bodyPr>
          <a:lstStyle/>
          <a:p>
            <a:pPr algn="ctr">
              <a:lnSpc>
                <a:spcPct val="107000"/>
              </a:lnSpc>
              <a:spcAft>
                <a:spcPts val="800"/>
              </a:spcAft>
            </a:pPr>
            <a:r>
              <a:rPr lang="en-GB" sz="800" b="1" dirty="0">
                <a:latin typeface="Twinkl" panose="02000000000000000000" pitchFamily="2" charset="0"/>
              </a:rPr>
              <a:t>Home Learning: YR children will have their reading diaries checked and books or ditty sheets will be sent home on Fridays. They will be entered into the half termly reading raffle for reading three times a week and will receive four ‘reading reward’ dojos for reading four times in the week. Doodle Maths is set every Thursday linking to the maths theme that week.</a:t>
            </a:r>
          </a:p>
        </p:txBody>
      </p:sp>
      <p:pic>
        <p:nvPicPr>
          <p:cNvPr id="14" name="Picture 13"/>
          <p:cNvPicPr>
            <a:picLocks noChangeAspect="1"/>
          </p:cNvPicPr>
          <p:nvPr/>
        </p:nvPicPr>
        <p:blipFill>
          <a:blip r:embed="rId2"/>
          <a:stretch>
            <a:fillRect/>
          </a:stretch>
        </p:blipFill>
        <p:spPr>
          <a:xfrm>
            <a:off x="119348" y="31825"/>
            <a:ext cx="541660" cy="618847"/>
          </a:xfrm>
          <a:prstGeom prst="rect">
            <a:avLst/>
          </a:prstGeom>
        </p:spPr>
      </p:pic>
      <p:pic>
        <p:nvPicPr>
          <p:cNvPr id="16" name="Picture 15"/>
          <p:cNvPicPr>
            <a:picLocks noChangeAspect="1"/>
          </p:cNvPicPr>
          <p:nvPr/>
        </p:nvPicPr>
        <p:blipFill>
          <a:blip r:embed="rId3"/>
          <a:stretch>
            <a:fillRect/>
          </a:stretch>
        </p:blipFill>
        <p:spPr>
          <a:xfrm>
            <a:off x="719145" y="42535"/>
            <a:ext cx="522180" cy="593851"/>
          </a:xfrm>
          <a:prstGeom prst="rect">
            <a:avLst/>
          </a:prstGeom>
        </p:spPr>
      </p:pic>
      <p:pic>
        <p:nvPicPr>
          <p:cNvPr id="17" name="Picture 16"/>
          <p:cNvPicPr>
            <a:picLocks noChangeAspect="1"/>
          </p:cNvPicPr>
          <p:nvPr/>
        </p:nvPicPr>
        <p:blipFill>
          <a:blip r:embed="rId4"/>
          <a:stretch>
            <a:fillRect/>
          </a:stretch>
        </p:blipFill>
        <p:spPr>
          <a:xfrm>
            <a:off x="5560545" y="42535"/>
            <a:ext cx="1177823" cy="588912"/>
          </a:xfrm>
          <a:prstGeom prst="rect">
            <a:avLst/>
          </a:prstGeom>
        </p:spPr>
      </p:pic>
    </p:spTree>
    <p:extLst>
      <p:ext uri="{BB962C8B-B14F-4D97-AF65-F5344CB8AC3E}">
        <p14:creationId xmlns:p14="http://schemas.microsoft.com/office/powerpoint/2010/main" val="46833710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218</TotalTime>
  <Words>894</Words>
  <Application>Microsoft Office PowerPoint</Application>
  <PresentationFormat>A4 Paper (210x297 mm)</PresentationFormat>
  <Paragraphs>49</Paragraphs>
  <Slides>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vt:i4>
      </vt:variant>
    </vt:vector>
  </HeadingPairs>
  <TitlesOfParts>
    <vt:vector size="10" baseType="lpstr">
      <vt:lpstr>Arial</vt:lpstr>
      <vt:lpstr>Calibri</vt:lpstr>
      <vt:lpstr>Calibri Light</vt:lpstr>
      <vt:lpstr>Comic Sans MS</vt:lpstr>
      <vt:lpstr>Roboto</vt:lpstr>
      <vt:lpstr>Symbol</vt:lpstr>
      <vt:lpstr>Times New Roman</vt:lpstr>
      <vt:lpstr>Twinkl</vt:lpstr>
      <vt:lpstr>Office Theme</vt:lpstr>
      <vt:lpstr>PowerPoint Presentation</vt:lpstr>
    </vt:vector>
  </TitlesOfParts>
  <Company>Turners Hill Primary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Miss Roberts</dc:creator>
  <cp:lastModifiedBy>Miss Roberts</cp:lastModifiedBy>
  <cp:revision>21</cp:revision>
  <cp:lastPrinted>2025-09-02T09:22:31Z</cp:lastPrinted>
  <dcterms:created xsi:type="dcterms:W3CDTF">2023-09-06T13:16:38Z</dcterms:created>
  <dcterms:modified xsi:type="dcterms:W3CDTF">2025-09-02T10:55:58Z</dcterms:modified>
</cp:coreProperties>
</file>