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12192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725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90C22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90C22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90C22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76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8"/>
                </a:lnTo>
              </a:path>
            </a:pathLst>
          </a:custGeom>
          <a:ln w="9525">
            <a:solidFill>
              <a:srgbClr val="BDBDB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424928" y="3681984"/>
            <a:ext cx="4763770" cy="3177540"/>
          </a:xfrm>
          <a:custGeom>
            <a:avLst/>
            <a:gdLst/>
            <a:ahLst/>
            <a:cxnLst/>
            <a:rect l="l" t="t" r="r" b="b"/>
            <a:pathLst>
              <a:path w="4763770" h="3177540">
                <a:moveTo>
                  <a:pt x="4763770" y="0"/>
                </a:moveTo>
                <a:lnTo>
                  <a:pt x="0" y="317722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9182100" y="0"/>
            <a:ext cx="3006725" cy="6858000"/>
          </a:xfrm>
          <a:custGeom>
            <a:avLst/>
            <a:gdLst/>
            <a:ahLst/>
            <a:cxnLst/>
            <a:rect l="l" t="t" r="r" b="b"/>
            <a:pathLst>
              <a:path w="3006725" h="6858000">
                <a:moveTo>
                  <a:pt x="3006344" y="0"/>
                </a:moveTo>
                <a:lnTo>
                  <a:pt x="2042159" y="0"/>
                </a:lnTo>
                <a:lnTo>
                  <a:pt x="0" y="6857995"/>
                </a:lnTo>
                <a:lnTo>
                  <a:pt x="3006344" y="6857995"/>
                </a:lnTo>
                <a:lnTo>
                  <a:pt x="3006344" y="0"/>
                </a:lnTo>
                <a:close/>
              </a:path>
            </a:pathLst>
          </a:custGeom>
          <a:solidFill>
            <a:srgbClr val="90C224">
              <a:alpha val="3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9604248" y="0"/>
            <a:ext cx="2587625" cy="6858000"/>
          </a:xfrm>
          <a:custGeom>
            <a:avLst/>
            <a:gdLst/>
            <a:ahLst/>
            <a:cxnLst/>
            <a:rect l="l" t="t" r="r" b="b"/>
            <a:pathLst>
              <a:path w="2587625" h="6858000">
                <a:moveTo>
                  <a:pt x="2587117" y="0"/>
                </a:moveTo>
                <a:lnTo>
                  <a:pt x="0" y="0"/>
                </a:lnTo>
                <a:lnTo>
                  <a:pt x="1207897" y="6857995"/>
                </a:lnTo>
                <a:lnTo>
                  <a:pt x="2587117" y="6857995"/>
                </a:lnTo>
                <a:lnTo>
                  <a:pt x="2587117" y="0"/>
                </a:lnTo>
                <a:close/>
              </a:path>
            </a:pathLst>
          </a:custGeom>
          <a:solidFill>
            <a:srgbClr val="90C224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932164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581" y="0"/>
                </a:moveTo>
                <a:lnTo>
                  <a:pt x="0" y="3809998"/>
                </a:lnTo>
                <a:lnTo>
                  <a:pt x="3259581" y="3809998"/>
                </a:lnTo>
                <a:lnTo>
                  <a:pt x="3259581" y="0"/>
                </a:lnTo>
                <a:close/>
              </a:path>
            </a:pathLst>
          </a:custGeom>
          <a:solidFill>
            <a:srgbClr val="529F1F">
              <a:alpha val="7215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9337548" y="0"/>
            <a:ext cx="2851150" cy="6858000"/>
          </a:xfrm>
          <a:custGeom>
            <a:avLst/>
            <a:gdLst/>
            <a:ahLst/>
            <a:cxnLst/>
            <a:rect l="l" t="t" r="r" b="b"/>
            <a:pathLst>
              <a:path w="2851150" h="6858000">
                <a:moveTo>
                  <a:pt x="2850769" y="0"/>
                </a:moveTo>
                <a:lnTo>
                  <a:pt x="0" y="0"/>
                </a:lnTo>
                <a:lnTo>
                  <a:pt x="2467229" y="6857995"/>
                </a:lnTo>
                <a:lnTo>
                  <a:pt x="2850769" y="6857995"/>
                </a:lnTo>
                <a:lnTo>
                  <a:pt x="2850769" y="0"/>
                </a:lnTo>
                <a:close/>
              </a:path>
            </a:pathLst>
          </a:custGeom>
          <a:solidFill>
            <a:srgbClr val="3D7817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10898124" y="0"/>
            <a:ext cx="1290955" cy="6858000"/>
          </a:xfrm>
          <a:custGeom>
            <a:avLst/>
            <a:gdLst/>
            <a:ahLst/>
            <a:cxnLst/>
            <a:rect l="l" t="t" r="r" b="b"/>
            <a:pathLst>
              <a:path w="1290954" h="6858000">
                <a:moveTo>
                  <a:pt x="1290701" y="0"/>
                </a:moveTo>
                <a:lnTo>
                  <a:pt x="1018921" y="0"/>
                </a:lnTo>
                <a:lnTo>
                  <a:pt x="0" y="6857995"/>
                </a:lnTo>
                <a:lnTo>
                  <a:pt x="1290701" y="6857995"/>
                </a:lnTo>
                <a:lnTo>
                  <a:pt x="1290701" y="0"/>
                </a:lnTo>
                <a:close/>
              </a:path>
            </a:pathLst>
          </a:custGeom>
          <a:solidFill>
            <a:srgbClr val="C0E274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10940796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7902" y="0"/>
                </a:moveTo>
                <a:lnTo>
                  <a:pt x="0" y="0"/>
                </a:lnTo>
                <a:lnTo>
                  <a:pt x="1107567" y="6857995"/>
                </a:lnTo>
                <a:lnTo>
                  <a:pt x="1247902" y="6857995"/>
                </a:lnTo>
                <a:lnTo>
                  <a:pt x="1247902" y="0"/>
                </a:lnTo>
                <a:close/>
              </a:path>
            </a:pathLst>
          </a:custGeom>
          <a:solidFill>
            <a:srgbClr val="90C224">
              <a:alpha val="65097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10372344" y="3590544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480" y="0"/>
                </a:moveTo>
                <a:lnTo>
                  <a:pt x="0" y="3267201"/>
                </a:lnTo>
                <a:lnTo>
                  <a:pt x="1816480" y="3267201"/>
                </a:lnTo>
                <a:lnTo>
                  <a:pt x="1816480" y="0"/>
                </a:lnTo>
                <a:close/>
              </a:path>
            </a:pathLst>
          </a:custGeom>
          <a:solidFill>
            <a:srgbClr val="90C224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0201" y="679449"/>
            <a:ext cx="10991596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90C224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5959" y="2010536"/>
            <a:ext cx="10800080" cy="419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6.jpeg"/><Relationship Id="rId3" Type="http://schemas.openxmlformats.org/officeDocument/2006/relationships/hyperlink" Target="http://www.elisyssas.com.co/" TargetMode="External"/><Relationship Id="rId2" Type="http://schemas.openxmlformats.org/officeDocument/2006/relationships/hyperlink" Target="mailto:gerenciaelisys@gmail.com" TargetMode="Externa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3400" y="228597"/>
            <a:ext cx="9058910" cy="6553198"/>
            <a:chOff x="533400" y="228597"/>
            <a:chExt cx="9058910" cy="6553198"/>
          </a:xfrm>
        </p:grpSpPr>
        <p:sp>
          <p:nvSpPr>
            <p:cNvPr id="3" name="object 3"/>
            <p:cNvSpPr/>
            <p:nvPr/>
          </p:nvSpPr>
          <p:spPr>
            <a:xfrm>
              <a:off x="9372600" y="1447800"/>
              <a:ext cx="219710" cy="2519045"/>
            </a:xfrm>
            <a:custGeom>
              <a:avLst/>
              <a:gdLst/>
              <a:ahLst/>
              <a:cxnLst/>
              <a:rect l="l" t="t" r="r" b="b"/>
              <a:pathLst>
                <a:path w="219709" h="2519045">
                  <a:moveTo>
                    <a:pt x="219328" y="0"/>
                  </a:moveTo>
                  <a:lnTo>
                    <a:pt x="0" y="0"/>
                  </a:lnTo>
                  <a:lnTo>
                    <a:pt x="0" y="2518918"/>
                  </a:lnTo>
                  <a:lnTo>
                    <a:pt x="219328" y="0"/>
                  </a:lnTo>
                  <a:close/>
                </a:path>
              </a:pathLst>
            </a:custGeom>
            <a:solidFill>
              <a:srgbClr val="90C224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33400" y="228597"/>
              <a:ext cx="8839200" cy="65531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27272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7418641" y="0"/>
            <a:ext cx="4773295" cy="6868795"/>
            <a:chOff x="7418641" y="0"/>
            <a:chExt cx="4773295" cy="6868795"/>
          </a:xfrm>
        </p:grpSpPr>
        <p:sp>
          <p:nvSpPr>
            <p:cNvPr id="4" name="object 4"/>
            <p:cNvSpPr/>
            <p:nvPr/>
          </p:nvSpPr>
          <p:spPr>
            <a:xfrm>
              <a:off x="7423404" y="0"/>
              <a:ext cx="4763770" cy="6859270"/>
            </a:xfrm>
            <a:custGeom>
              <a:avLst/>
              <a:gdLst/>
              <a:ahLst/>
              <a:cxnLst/>
              <a:rect l="l" t="t" r="r" b="b"/>
              <a:pathLst>
                <a:path w="4763770" h="6859270">
                  <a:moveTo>
                    <a:pt x="1946148" y="0"/>
                  </a:moveTo>
                  <a:lnTo>
                    <a:pt x="3165348" y="6857998"/>
                  </a:lnTo>
                </a:path>
                <a:path w="4763770" h="6859270">
                  <a:moveTo>
                    <a:pt x="4763770" y="3681983"/>
                  </a:moveTo>
                  <a:lnTo>
                    <a:pt x="0" y="685920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180576" y="0"/>
              <a:ext cx="3006725" cy="6858000"/>
            </a:xfrm>
            <a:custGeom>
              <a:avLst/>
              <a:gdLst/>
              <a:ahLst/>
              <a:cxnLst/>
              <a:rect l="l" t="t" r="r" b="b"/>
              <a:pathLst>
                <a:path w="3006725" h="6858000">
                  <a:moveTo>
                    <a:pt x="3006344" y="0"/>
                  </a:moveTo>
                  <a:lnTo>
                    <a:pt x="2042159" y="0"/>
                  </a:lnTo>
                  <a:lnTo>
                    <a:pt x="0" y="6857995"/>
                  </a:lnTo>
                  <a:lnTo>
                    <a:pt x="3006344" y="6857995"/>
                  </a:lnTo>
                  <a:lnTo>
                    <a:pt x="3006344" y="0"/>
                  </a:lnTo>
                  <a:close/>
                </a:path>
              </a:pathLst>
            </a:custGeom>
            <a:solidFill>
              <a:srgbClr val="90C224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602724" y="0"/>
              <a:ext cx="2587625" cy="6858000"/>
            </a:xfrm>
            <a:custGeom>
              <a:avLst/>
              <a:gdLst/>
              <a:ahLst/>
              <a:cxnLst/>
              <a:rect l="l" t="t" r="r" b="b"/>
              <a:pathLst>
                <a:path w="2587625" h="6858000">
                  <a:moveTo>
                    <a:pt x="2587117" y="0"/>
                  </a:moveTo>
                  <a:lnTo>
                    <a:pt x="0" y="0"/>
                  </a:lnTo>
                  <a:lnTo>
                    <a:pt x="1207897" y="6857995"/>
                  </a:lnTo>
                  <a:lnTo>
                    <a:pt x="2587117" y="6857995"/>
                  </a:lnTo>
                  <a:lnTo>
                    <a:pt x="2587117" y="0"/>
                  </a:lnTo>
                  <a:close/>
                </a:path>
              </a:pathLst>
            </a:custGeom>
            <a:solidFill>
              <a:srgbClr val="90C224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930640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581" y="0"/>
                  </a:moveTo>
                  <a:lnTo>
                    <a:pt x="0" y="3809998"/>
                  </a:lnTo>
                  <a:lnTo>
                    <a:pt x="3259581" y="3809998"/>
                  </a:lnTo>
                  <a:lnTo>
                    <a:pt x="3259581" y="0"/>
                  </a:lnTo>
                  <a:close/>
                </a:path>
              </a:pathLst>
            </a:custGeom>
            <a:solidFill>
              <a:srgbClr val="529F1F">
                <a:alpha val="7215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336024" y="0"/>
              <a:ext cx="2851150" cy="6858000"/>
            </a:xfrm>
            <a:custGeom>
              <a:avLst/>
              <a:gdLst/>
              <a:ahLst/>
              <a:cxnLst/>
              <a:rect l="l" t="t" r="r" b="b"/>
              <a:pathLst>
                <a:path w="2851150" h="6858000">
                  <a:moveTo>
                    <a:pt x="2850769" y="0"/>
                  </a:moveTo>
                  <a:lnTo>
                    <a:pt x="0" y="0"/>
                  </a:lnTo>
                  <a:lnTo>
                    <a:pt x="2467229" y="6857995"/>
                  </a:lnTo>
                  <a:lnTo>
                    <a:pt x="2850769" y="6857995"/>
                  </a:lnTo>
                  <a:lnTo>
                    <a:pt x="2850769" y="0"/>
                  </a:lnTo>
                  <a:close/>
                </a:path>
              </a:pathLst>
            </a:custGeom>
            <a:solidFill>
              <a:srgbClr val="3D7817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896600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701" y="0"/>
                  </a:moveTo>
                  <a:lnTo>
                    <a:pt x="1018921" y="0"/>
                  </a:lnTo>
                  <a:lnTo>
                    <a:pt x="0" y="6857995"/>
                  </a:lnTo>
                  <a:lnTo>
                    <a:pt x="1290701" y="6857995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C0E274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939272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7902" y="0"/>
                  </a:moveTo>
                  <a:lnTo>
                    <a:pt x="0" y="0"/>
                  </a:lnTo>
                  <a:lnTo>
                    <a:pt x="1107567" y="6857995"/>
                  </a:lnTo>
                  <a:lnTo>
                    <a:pt x="1247902" y="6857995"/>
                  </a:lnTo>
                  <a:lnTo>
                    <a:pt x="1247902" y="0"/>
                  </a:lnTo>
                  <a:close/>
                </a:path>
              </a:pathLst>
            </a:custGeom>
            <a:solidFill>
              <a:srgbClr val="90C224">
                <a:alpha val="6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370820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480" y="0"/>
                  </a:moveTo>
                  <a:lnTo>
                    <a:pt x="0" y="3267201"/>
                  </a:lnTo>
                  <a:lnTo>
                    <a:pt x="1816480" y="3267201"/>
                  </a:lnTo>
                  <a:lnTo>
                    <a:pt x="1816480" y="0"/>
                  </a:lnTo>
                  <a:close/>
                </a:path>
              </a:pathLst>
            </a:custGeom>
            <a:solidFill>
              <a:srgbClr val="90C224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180"/>
                </a:lnTo>
                <a:lnTo>
                  <a:pt x="447802" y="2845180"/>
                </a:lnTo>
                <a:lnTo>
                  <a:pt x="0" y="0"/>
                </a:lnTo>
                <a:close/>
              </a:path>
            </a:pathLst>
          </a:custGeom>
          <a:solidFill>
            <a:srgbClr val="90C224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15111" y="1249756"/>
            <a:ext cx="55530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365" dirty="0">
                <a:latin typeface="Arial MT"/>
                <a:cs typeface="Arial MT"/>
              </a:rPr>
              <a:t>¿</a:t>
            </a:r>
            <a:r>
              <a:rPr sz="4800" b="0" spc="285" dirty="0">
                <a:latin typeface="Arial MT"/>
                <a:cs typeface="Arial MT"/>
              </a:rPr>
              <a:t>A</a:t>
            </a:r>
            <a:r>
              <a:rPr sz="4800" b="0" spc="-490" dirty="0">
                <a:latin typeface="Arial MT"/>
                <a:cs typeface="Arial MT"/>
              </a:rPr>
              <a:t>q</a:t>
            </a:r>
            <a:r>
              <a:rPr sz="4800" b="0" spc="-500" dirty="0">
                <a:latin typeface="Arial MT"/>
                <a:cs typeface="Arial MT"/>
              </a:rPr>
              <a:t>u</a:t>
            </a:r>
            <a:r>
              <a:rPr sz="4800" b="0" dirty="0">
                <a:latin typeface="Arial MT"/>
                <a:cs typeface="Arial MT"/>
              </a:rPr>
              <a:t>e</a:t>
            </a:r>
            <a:r>
              <a:rPr sz="4800" b="0" spc="-680" dirty="0">
                <a:latin typeface="Arial MT"/>
                <a:cs typeface="Arial MT"/>
              </a:rPr>
              <a:t> </a:t>
            </a:r>
            <a:r>
              <a:rPr sz="4800" b="0" spc="-490" dirty="0">
                <a:latin typeface="Arial MT"/>
                <a:cs typeface="Arial MT"/>
              </a:rPr>
              <a:t>no</a:t>
            </a:r>
            <a:r>
              <a:rPr sz="4800" b="0" dirty="0">
                <a:latin typeface="Arial MT"/>
                <a:cs typeface="Arial MT"/>
              </a:rPr>
              <a:t>s</a:t>
            </a:r>
            <a:r>
              <a:rPr sz="4800" b="0" spc="-665" dirty="0">
                <a:latin typeface="Arial MT"/>
                <a:cs typeface="Arial MT"/>
              </a:rPr>
              <a:t> </a:t>
            </a:r>
            <a:r>
              <a:rPr sz="4800" b="0" spc="-440" dirty="0">
                <a:latin typeface="Arial MT"/>
                <a:cs typeface="Arial MT"/>
              </a:rPr>
              <a:t>dedi</a:t>
            </a:r>
            <a:r>
              <a:rPr sz="4800" b="0" spc="-434" dirty="0">
                <a:latin typeface="Arial MT"/>
                <a:cs typeface="Arial MT"/>
              </a:rPr>
              <a:t>c</a:t>
            </a:r>
            <a:r>
              <a:rPr sz="4800" b="0" spc="-440" dirty="0">
                <a:latin typeface="Arial MT"/>
                <a:cs typeface="Arial MT"/>
              </a:rPr>
              <a:t>a</a:t>
            </a:r>
            <a:r>
              <a:rPr sz="4800" b="0" spc="-740" dirty="0">
                <a:latin typeface="Arial MT"/>
                <a:cs typeface="Arial MT"/>
              </a:rPr>
              <a:t>m</a:t>
            </a:r>
            <a:r>
              <a:rPr sz="4800" b="0" spc="-480" dirty="0">
                <a:latin typeface="Arial MT"/>
                <a:cs typeface="Arial MT"/>
              </a:rPr>
              <a:t>o</a:t>
            </a:r>
            <a:r>
              <a:rPr sz="4800" b="0" spc="-459" dirty="0">
                <a:latin typeface="Arial MT"/>
                <a:cs typeface="Arial MT"/>
              </a:rPr>
              <a:t>s</a:t>
            </a:r>
            <a:r>
              <a:rPr sz="4800" b="0" dirty="0">
                <a:latin typeface="Arial MT"/>
                <a:cs typeface="Arial MT"/>
              </a:rPr>
              <a:t>?</a:t>
            </a:r>
            <a:endParaRPr sz="4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7063" y="2942920"/>
            <a:ext cx="12909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2335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	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una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7063" y="3217926"/>
            <a:ext cx="4848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2685" algn="l"/>
                <a:tab pos="1630045" algn="l"/>
                <a:tab pos="2195195" algn="l"/>
                <a:tab pos="3674745" algn="l"/>
                <a:tab pos="4215130" algn="l"/>
              </a:tabLst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est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r	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	sus	tr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b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ad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res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po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r	</a:t>
            </a:r>
            <a:r>
              <a:rPr sz="1800" spc="1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io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97023" y="2942920"/>
            <a:ext cx="37979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1076960" algn="l"/>
                <a:tab pos="2185035" algn="l"/>
                <a:tab pos="2476500" algn="l"/>
                <a:tab pos="3594735" algn="l"/>
              </a:tabLst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sa	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ded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ic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	y	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	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al</a:t>
            </a:r>
            <a:endParaRPr sz="18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7063" y="3492245"/>
            <a:ext cx="5251450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promoción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 y</a:t>
            </a:r>
            <a:r>
              <a:rPr sz="1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prevención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accidentes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Seguridad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y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Salud en el 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Trabajo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apoyándolos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en 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sus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proyectos </a:t>
            </a:r>
            <a:r>
              <a:rPr lang="es-CO" sz="1800" spc="-10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endParaRPr lang="es-CO" sz="1800" spc="-10" dirty="0">
              <a:solidFill>
                <a:srgbClr val="FFFFFF"/>
              </a:solidFill>
              <a:latin typeface="Arial MT"/>
              <a:cs typeface="Arial MT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7412735" y="1347216"/>
            <a:ext cx="2129028" cy="283921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1652" y="4532376"/>
            <a:ext cx="2941320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78450" marR="5080" indent="-39801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Nuestro</a:t>
            </a:r>
            <a:r>
              <a:rPr spc="-15" dirty="0"/>
              <a:t> </a:t>
            </a:r>
            <a:r>
              <a:rPr spc="-5" dirty="0"/>
              <a:t>personal</a:t>
            </a:r>
            <a:r>
              <a:rPr spc="-30" dirty="0"/>
              <a:t> </a:t>
            </a:r>
            <a:r>
              <a:rPr spc="-5" dirty="0"/>
              <a:t>cuenta</a:t>
            </a:r>
            <a:r>
              <a:rPr spc="-15" dirty="0"/>
              <a:t> </a:t>
            </a:r>
            <a:r>
              <a:rPr spc="-5" dirty="0"/>
              <a:t>con</a:t>
            </a:r>
            <a:r>
              <a:rPr spc="-30" dirty="0"/>
              <a:t> </a:t>
            </a:r>
            <a:r>
              <a:rPr spc="-5" dirty="0"/>
              <a:t>formación </a:t>
            </a:r>
            <a:r>
              <a:rPr spc="-1095" dirty="0"/>
              <a:t> </a:t>
            </a:r>
            <a:r>
              <a:rPr spc="-5" dirty="0"/>
              <a:t>idónea</a:t>
            </a:r>
            <a:endParaRPr spc="-5" dirty="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842645" cy="6624955"/>
          </a:xfrm>
          <a:custGeom>
            <a:avLst/>
            <a:gdLst/>
            <a:ahLst/>
            <a:cxnLst/>
            <a:rect l="l" t="t" r="r" b="b"/>
            <a:pathLst>
              <a:path w="842644" h="6624955">
                <a:moveTo>
                  <a:pt x="842264" y="0"/>
                </a:moveTo>
                <a:lnTo>
                  <a:pt x="0" y="0"/>
                </a:lnTo>
                <a:lnTo>
                  <a:pt x="0" y="5516880"/>
                </a:lnTo>
                <a:lnTo>
                  <a:pt x="0" y="5665724"/>
                </a:lnTo>
                <a:lnTo>
                  <a:pt x="0" y="6624726"/>
                </a:lnTo>
                <a:lnTo>
                  <a:pt x="166014" y="5516880"/>
                </a:lnTo>
                <a:lnTo>
                  <a:pt x="22123" y="5516880"/>
                </a:lnTo>
                <a:lnTo>
                  <a:pt x="842264" y="0"/>
                </a:lnTo>
                <a:close/>
              </a:path>
            </a:pathLst>
          </a:custGeom>
          <a:solidFill>
            <a:srgbClr val="90C224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743943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447801" y="0"/>
                </a:moveTo>
                <a:lnTo>
                  <a:pt x="0" y="2845180"/>
                </a:lnTo>
                <a:lnTo>
                  <a:pt x="447801" y="2845180"/>
                </a:lnTo>
                <a:lnTo>
                  <a:pt x="447801" y="0"/>
                </a:lnTo>
                <a:close/>
              </a:path>
            </a:pathLst>
          </a:custGeom>
          <a:solidFill>
            <a:srgbClr val="90C224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02663" y="2461260"/>
            <a:ext cx="2235835" cy="1341120"/>
          </a:xfrm>
          <a:prstGeom prst="rect">
            <a:avLst/>
          </a:prstGeom>
          <a:solidFill>
            <a:srgbClr val="529F1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89230" marR="173355" indent="-3810" algn="ctr">
              <a:lnSpc>
                <a:spcPts val="1500"/>
              </a:lnSpc>
              <a:spcBef>
                <a:spcPts val="1255"/>
              </a:spcBef>
            </a:pP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El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personal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cuenta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con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afiliaciones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seguridad </a:t>
            </a:r>
            <a:r>
              <a:rPr sz="1400" spc="-4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social</a:t>
            </a:r>
            <a:r>
              <a:rPr sz="1400" spc="-1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vigente.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62400" y="2461260"/>
            <a:ext cx="2235835" cy="1341120"/>
          </a:xfrm>
          <a:prstGeom prst="rect">
            <a:avLst/>
          </a:prstGeom>
          <a:solidFill>
            <a:srgbClr val="E6B81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51765" marR="161290" indent="59055">
              <a:lnSpc>
                <a:spcPts val="1500"/>
              </a:lnSpc>
            </a:pP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El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personal cuenta con </a:t>
            </a:r>
            <a:r>
              <a:rPr sz="1400" spc="-4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examen</a:t>
            </a:r>
            <a:r>
              <a:rPr sz="1400" spc="-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médico</a:t>
            </a:r>
            <a:r>
              <a:rPr sz="1400" spc="-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laboral.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20611" y="2461260"/>
            <a:ext cx="2235835" cy="1341120"/>
          </a:xfrm>
          <a:prstGeom prst="rect">
            <a:avLst/>
          </a:prstGeom>
          <a:solidFill>
            <a:srgbClr val="E76617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162560" marR="173355" indent="60960">
              <a:lnSpc>
                <a:spcPts val="1500"/>
              </a:lnSpc>
            </a:pP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Cursos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de Coordinador </a:t>
            </a:r>
            <a:r>
              <a:rPr sz="1400" spc="-4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para</a:t>
            </a:r>
            <a:r>
              <a:rPr sz="1400" spc="-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trabajo</a:t>
            </a:r>
            <a:r>
              <a:rPr sz="1400" spc="-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en</a:t>
            </a:r>
            <a:r>
              <a:rPr sz="1400" spc="-8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alturas.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78823" y="2461260"/>
            <a:ext cx="2237740" cy="1341120"/>
          </a:xfrm>
          <a:prstGeom prst="rect">
            <a:avLst/>
          </a:prstGeom>
          <a:solidFill>
            <a:srgbClr val="C42D1A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6365" marR="109220" algn="ctr">
              <a:lnSpc>
                <a:spcPts val="1500"/>
              </a:lnSpc>
              <a:spcBef>
                <a:spcPts val="1255"/>
              </a:spcBef>
            </a:pPr>
            <a:r>
              <a:rPr sz="1400" spc="-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een</a:t>
            </a:r>
            <a:r>
              <a:rPr sz="14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tr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en</a:t>
            </a:r>
            <a:r>
              <a:rPr sz="1400" spc="-1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am</a:t>
            </a:r>
            <a:r>
              <a:rPr sz="14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400" spc="-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ge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400" spc="-1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 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de trabajo seguro en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alturas.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2663" y="4023359"/>
            <a:ext cx="2235835" cy="1341120"/>
          </a:xfrm>
          <a:prstGeom prst="rect">
            <a:avLst/>
          </a:prstGeom>
          <a:solidFill>
            <a:srgbClr val="91855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 panose="02020603050405020304"/>
              <a:cs typeface="Times New Roman" panose="02020603050405020304"/>
            </a:endParaRPr>
          </a:p>
          <a:p>
            <a:pPr marR="6985" algn="ctr">
              <a:lnSpc>
                <a:spcPts val="1590"/>
              </a:lnSpc>
            </a:pP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Curso</a:t>
            </a:r>
            <a:r>
              <a:rPr sz="1400" spc="-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de</a:t>
            </a:r>
            <a:r>
              <a:rPr sz="14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50</a:t>
            </a:r>
            <a:r>
              <a:rPr sz="14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horas</a:t>
            </a:r>
            <a:r>
              <a:rPr sz="1400" spc="-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de</a:t>
            </a:r>
            <a:r>
              <a:rPr sz="1400" spc="-3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SG-</a:t>
            </a:r>
            <a:endParaRPr sz="1400">
              <a:latin typeface="Trebuchet MS" panose="020B0603020202020204"/>
              <a:cs typeface="Trebuchet MS" panose="020B0603020202020204"/>
            </a:endParaRPr>
          </a:p>
          <a:p>
            <a:pPr marR="17145" algn="ctr">
              <a:lnSpc>
                <a:spcPts val="1590"/>
              </a:lnSpc>
            </a:pPr>
            <a:r>
              <a:rPr sz="1400" spc="-10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SST.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2400" y="4023359"/>
            <a:ext cx="2235835" cy="1341120"/>
          </a:xfrm>
          <a:prstGeom prst="rect">
            <a:avLst/>
          </a:prstGeom>
          <a:solidFill>
            <a:srgbClr val="529F1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 panose="02020603050405020304"/>
              <a:cs typeface="Times New Roman" panose="02020603050405020304"/>
            </a:endParaRPr>
          </a:p>
          <a:p>
            <a:pPr marR="10160" algn="ctr">
              <a:lnSpc>
                <a:spcPts val="1590"/>
              </a:lnSpc>
            </a:pP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Curso</a:t>
            </a:r>
            <a:r>
              <a:rPr sz="1400" spc="-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primer</a:t>
            </a:r>
            <a:r>
              <a:rPr sz="1400" spc="-3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respondiente</a:t>
            </a:r>
            <a:endParaRPr sz="1400">
              <a:latin typeface="Trebuchet MS" panose="020B0603020202020204"/>
              <a:cs typeface="Trebuchet MS" panose="020B0603020202020204"/>
            </a:endParaRPr>
          </a:p>
          <a:p>
            <a:pPr marR="1905" algn="ctr">
              <a:lnSpc>
                <a:spcPts val="1590"/>
              </a:lnSpc>
            </a:pP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400" spc="-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primeros</a:t>
            </a:r>
            <a:r>
              <a:rPr sz="1400" spc="-8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auxilio.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20611" y="4023359"/>
            <a:ext cx="2235835" cy="1341120"/>
          </a:xfrm>
          <a:prstGeom prst="rect">
            <a:avLst/>
          </a:prstGeom>
          <a:solidFill>
            <a:srgbClr val="E6B81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126365" marR="114300" indent="-1270" algn="ctr">
              <a:lnSpc>
                <a:spcPts val="1500"/>
              </a:lnSpc>
              <a:spcBef>
                <a:spcPts val="1270"/>
              </a:spcBef>
            </a:pP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Licencia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técnico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 </a:t>
            </a:r>
            <a:r>
              <a:rPr sz="1400" spc="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tecnólogo</a:t>
            </a:r>
            <a:r>
              <a:rPr sz="14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en</a:t>
            </a:r>
            <a:r>
              <a:rPr sz="1400" spc="-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Seguridad</a:t>
            </a:r>
            <a:r>
              <a:rPr sz="1400" spc="-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 </a:t>
            </a:r>
            <a:r>
              <a:rPr sz="1400" spc="-40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salud</a:t>
            </a:r>
            <a:r>
              <a:rPr sz="1400" spc="-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en</a:t>
            </a:r>
            <a:r>
              <a:rPr sz="1400" spc="-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el</a:t>
            </a:r>
            <a:r>
              <a:rPr sz="1400" spc="-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Trabajo.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8823" y="4023359"/>
            <a:ext cx="2237740" cy="1341120"/>
          </a:xfrm>
          <a:prstGeom prst="rect">
            <a:avLst/>
          </a:prstGeom>
          <a:solidFill>
            <a:srgbClr val="E76617"/>
          </a:solidFill>
        </p:spPr>
        <p:txBody>
          <a:bodyPr vert="horz" wrap="square" lIns="0" tIns="105410" rIns="0" bIns="0" rtlCol="0">
            <a:spAutoFit/>
          </a:bodyPr>
          <a:lstStyle/>
          <a:p>
            <a:pPr marL="80010" marR="61595" indent="-3175" algn="ctr">
              <a:lnSpc>
                <a:spcPct val="87000"/>
              </a:lnSpc>
              <a:spcBef>
                <a:spcPts val="830"/>
              </a:spcBef>
            </a:pP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Formación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constante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en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nuestro personal con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cursos de servicio al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cliente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, </a:t>
            </a:r>
            <a:r>
              <a:rPr sz="1400" spc="-1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prevención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de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riesgos</a:t>
            </a:r>
            <a:r>
              <a:rPr sz="14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laborales</a:t>
            </a:r>
            <a:r>
              <a:rPr sz="1400" spc="-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400" spc="-3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propios </a:t>
            </a:r>
            <a:r>
              <a:rPr sz="1400" spc="-40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de</a:t>
            </a:r>
            <a:r>
              <a:rPr sz="1400" spc="-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la</a:t>
            </a:r>
            <a:r>
              <a:rPr sz="1400" spc="-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actividad</a:t>
            </a:r>
            <a:r>
              <a:rPr sz="1400" spc="-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400" spc="-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ejecutar.</a:t>
            </a:r>
            <a:endParaRPr sz="140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20165" y="0"/>
            <a:ext cx="4773295" cy="6868795"/>
            <a:chOff x="7420165" y="0"/>
            <a:chExt cx="4773295" cy="6868795"/>
          </a:xfrm>
        </p:grpSpPr>
        <p:sp>
          <p:nvSpPr>
            <p:cNvPr id="3" name="object 3"/>
            <p:cNvSpPr/>
            <p:nvPr/>
          </p:nvSpPr>
          <p:spPr>
            <a:xfrm>
              <a:off x="9371076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8"/>
                  </a:lnTo>
                </a:path>
              </a:pathLst>
            </a:custGeom>
            <a:ln w="9525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424928" y="3681984"/>
              <a:ext cx="4763770" cy="3177540"/>
            </a:xfrm>
            <a:custGeom>
              <a:avLst/>
              <a:gdLst/>
              <a:ahLst/>
              <a:cxnLst/>
              <a:rect l="l" t="t" r="r" b="b"/>
              <a:pathLst>
                <a:path w="4763770" h="3177540">
                  <a:moveTo>
                    <a:pt x="4763770" y="0"/>
                  </a:moveTo>
                  <a:lnTo>
                    <a:pt x="0" y="317722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182100" y="0"/>
              <a:ext cx="3006725" cy="6858000"/>
            </a:xfrm>
            <a:custGeom>
              <a:avLst/>
              <a:gdLst/>
              <a:ahLst/>
              <a:cxnLst/>
              <a:rect l="l" t="t" r="r" b="b"/>
              <a:pathLst>
                <a:path w="3006725" h="6858000">
                  <a:moveTo>
                    <a:pt x="3006344" y="0"/>
                  </a:moveTo>
                  <a:lnTo>
                    <a:pt x="2042159" y="0"/>
                  </a:lnTo>
                  <a:lnTo>
                    <a:pt x="0" y="6857995"/>
                  </a:lnTo>
                  <a:lnTo>
                    <a:pt x="3006344" y="6857995"/>
                  </a:lnTo>
                  <a:lnTo>
                    <a:pt x="3006344" y="0"/>
                  </a:lnTo>
                  <a:close/>
                </a:path>
              </a:pathLst>
            </a:custGeom>
            <a:solidFill>
              <a:srgbClr val="90C224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604248" y="0"/>
              <a:ext cx="2587625" cy="6858000"/>
            </a:xfrm>
            <a:custGeom>
              <a:avLst/>
              <a:gdLst/>
              <a:ahLst/>
              <a:cxnLst/>
              <a:rect l="l" t="t" r="r" b="b"/>
              <a:pathLst>
                <a:path w="2587625" h="6858000">
                  <a:moveTo>
                    <a:pt x="2587117" y="0"/>
                  </a:moveTo>
                  <a:lnTo>
                    <a:pt x="0" y="0"/>
                  </a:lnTo>
                  <a:lnTo>
                    <a:pt x="1207897" y="6857995"/>
                  </a:lnTo>
                  <a:lnTo>
                    <a:pt x="2587117" y="6857995"/>
                  </a:lnTo>
                  <a:lnTo>
                    <a:pt x="2587117" y="0"/>
                  </a:lnTo>
                  <a:close/>
                </a:path>
              </a:pathLst>
            </a:custGeom>
            <a:solidFill>
              <a:srgbClr val="90C224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581" y="0"/>
                  </a:moveTo>
                  <a:lnTo>
                    <a:pt x="0" y="3809998"/>
                  </a:lnTo>
                  <a:lnTo>
                    <a:pt x="3259581" y="3809998"/>
                  </a:lnTo>
                  <a:lnTo>
                    <a:pt x="3259581" y="0"/>
                  </a:lnTo>
                  <a:close/>
                </a:path>
              </a:pathLst>
            </a:custGeom>
            <a:solidFill>
              <a:srgbClr val="529F1F">
                <a:alpha val="7215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337548" y="0"/>
              <a:ext cx="2851150" cy="6858000"/>
            </a:xfrm>
            <a:custGeom>
              <a:avLst/>
              <a:gdLst/>
              <a:ahLst/>
              <a:cxnLst/>
              <a:rect l="l" t="t" r="r" b="b"/>
              <a:pathLst>
                <a:path w="2851150" h="6858000">
                  <a:moveTo>
                    <a:pt x="2850769" y="0"/>
                  </a:moveTo>
                  <a:lnTo>
                    <a:pt x="0" y="0"/>
                  </a:lnTo>
                  <a:lnTo>
                    <a:pt x="2467229" y="6857995"/>
                  </a:lnTo>
                  <a:lnTo>
                    <a:pt x="2850769" y="6857995"/>
                  </a:lnTo>
                  <a:lnTo>
                    <a:pt x="2850769" y="0"/>
                  </a:lnTo>
                  <a:close/>
                </a:path>
              </a:pathLst>
            </a:custGeom>
            <a:solidFill>
              <a:srgbClr val="3D7817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898124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701" y="0"/>
                  </a:moveTo>
                  <a:lnTo>
                    <a:pt x="1018921" y="0"/>
                  </a:lnTo>
                  <a:lnTo>
                    <a:pt x="0" y="6857995"/>
                  </a:lnTo>
                  <a:lnTo>
                    <a:pt x="1290701" y="6857995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C0E274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940796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7902" y="0"/>
                  </a:moveTo>
                  <a:lnTo>
                    <a:pt x="0" y="0"/>
                  </a:lnTo>
                  <a:lnTo>
                    <a:pt x="1107567" y="6857995"/>
                  </a:lnTo>
                  <a:lnTo>
                    <a:pt x="1247902" y="6857995"/>
                  </a:lnTo>
                  <a:lnTo>
                    <a:pt x="1247902" y="0"/>
                  </a:lnTo>
                  <a:close/>
                </a:path>
              </a:pathLst>
            </a:custGeom>
            <a:solidFill>
              <a:srgbClr val="90C224">
                <a:alpha val="6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372344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480" y="0"/>
                  </a:moveTo>
                  <a:lnTo>
                    <a:pt x="0" y="3267201"/>
                  </a:lnTo>
                  <a:lnTo>
                    <a:pt x="1816480" y="3267201"/>
                  </a:lnTo>
                  <a:lnTo>
                    <a:pt x="1816480" y="0"/>
                  </a:lnTo>
                  <a:close/>
                </a:path>
              </a:pathLst>
            </a:custGeom>
            <a:solidFill>
              <a:srgbClr val="90C224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180"/>
                </a:lnTo>
                <a:lnTo>
                  <a:pt x="447802" y="2845180"/>
                </a:lnTo>
                <a:lnTo>
                  <a:pt x="0" y="0"/>
                </a:lnTo>
                <a:close/>
              </a:path>
            </a:pathLst>
          </a:custGeom>
          <a:solidFill>
            <a:srgbClr val="90C224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7420165" y="0"/>
            <a:ext cx="4773295" cy="6868795"/>
            <a:chOff x="7420165" y="0"/>
            <a:chExt cx="4773295" cy="6868795"/>
          </a:xfrm>
        </p:grpSpPr>
        <p:sp>
          <p:nvSpPr>
            <p:cNvPr id="14" name="object 14"/>
            <p:cNvSpPr/>
            <p:nvPr/>
          </p:nvSpPr>
          <p:spPr>
            <a:xfrm>
              <a:off x="9371076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8"/>
                  </a:lnTo>
                </a:path>
              </a:pathLst>
            </a:custGeom>
            <a:ln w="9525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424928" y="3681984"/>
              <a:ext cx="4763770" cy="3177540"/>
            </a:xfrm>
            <a:custGeom>
              <a:avLst/>
              <a:gdLst/>
              <a:ahLst/>
              <a:cxnLst/>
              <a:rect l="l" t="t" r="r" b="b"/>
              <a:pathLst>
                <a:path w="4763770" h="3177540">
                  <a:moveTo>
                    <a:pt x="4763770" y="0"/>
                  </a:moveTo>
                  <a:lnTo>
                    <a:pt x="0" y="317722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182100" y="0"/>
              <a:ext cx="3006725" cy="6858000"/>
            </a:xfrm>
            <a:custGeom>
              <a:avLst/>
              <a:gdLst/>
              <a:ahLst/>
              <a:cxnLst/>
              <a:rect l="l" t="t" r="r" b="b"/>
              <a:pathLst>
                <a:path w="3006725" h="6858000">
                  <a:moveTo>
                    <a:pt x="3006344" y="0"/>
                  </a:moveTo>
                  <a:lnTo>
                    <a:pt x="2042159" y="0"/>
                  </a:lnTo>
                  <a:lnTo>
                    <a:pt x="0" y="6857995"/>
                  </a:lnTo>
                  <a:lnTo>
                    <a:pt x="3006344" y="6857995"/>
                  </a:lnTo>
                  <a:lnTo>
                    <a:pt x="3006344" y="0"/>
                  </a:lnTo>
                  <a:close/>
                </a:path>
              </a:pathLst>
            </a:custGeom>
            <a:solidFill>
              <a:srgbClr val="90C224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604248" y="0"/>
              <a:ext cx="2587625" cy="6858000"/>
            </a:xfrm>
            <a:custGeom>
              <a:avLst/>
              <a:gdLst/>
              <a:ahLst/>
              <a:cxnLst/>
              <a:rect l="l" t="t" r="r" b="b"/>
              <a:pathLst>
                <a:path w="2587625" h="6858000">
                  <a:moveTo>
                    <a:pt x="2587117" y="0"/>
                  </a:moveTo>
                  <a:lnTo>
                    <a:pt x="0" y="0"/>
                  </a:lnTo>
                  <a:lnTo>
                    <a:pt x="1207897" y="6857995"/>
                  </a:lnTo>
                  <a:lnTo>
                    <a:pt x="2587117" y="6857995"/>
                  </a:lnTo>
                  <a:lnTo>
                    <a:pt x="2587117" y="0"/>
                  </a:lnTo>
                  <a:close/>
                </a:path>
              </a:pathLst>
            </a:custGeom>
            <a:solidFill>
              <a:srgbClr val="90C224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932164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581" y="0"/>
                  </a:moveTo>
                  <a:lnTo>
                    <a:pt x="0" y="3809998"/>
                  </a:lnTo>
                  <a:lnTo>
                    <a:pt x="3259581" y="3809998"/>
                  </a:lnTo>
                  <a:lnTo>
                    <a:pt x="3259581" y="0"/>
                  </a:lnTo>
                  <a:close/>
                </a:path>
              </a:pathLst>
            </a:custGeom>
            <a:solidFill>
              <a:srgbClr val="529F1F">
                <a:alpha val="7215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337548" y="0"/>
              <a:ext cx="2851150" cy="6858000"/>
            </a:xfrm>
            <a:custGeom>
              <a:avLst/>
              <a:gdLst/>
              <a:ahLst/>
              <a:cxnLst/>
              <a:rect l="l" t="t" r="r" b="b"/>
              <a:pathLst>
                <a:path w="2851150" h="6858000">
                  <a:moveTo>
                    <a:pt x="2850769" y="0"/>
                  </a:moveTo>
                  <a:lnTo>
                    <a:pt x="0" y="0"/>
                  </a:lnTo>
                  <a:lnTo>
                    <a:pt x="2467229" y="6857995"/>
                  </a:lnTo>
                  <a:lnTo>
                    <a:pt x="2850769" y="6857995"/>
                  </a:lnTo>
                  <a:lnTo>
                    <a:pt x="2850769" y="0"/>
                  </a:lnTo>
                  <a:close/>
                </a:path>
              </a:pathLst>
            </a:custGeom>
            <a:solidFill>
              <a:srgbClr val="3D7817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898124" y="0"/>
              <a:ext cx="1290955" cy="6858000"/>
            </a:xfrm>
            <a:custGeom>
              <a:avLst/>
              <a:gdLst/>
              <a:ahLst/>
              <a:cxnLst/>
              <a:rect l="l" t="t" r="r" b="b"/>
              <a:pathLst>
                <a:path w="1290954" h="6858000">
                  <a:moveTo>
                    <a:pt x="1290701" y="0"/>
                  </a:moveTo>
                  <a:lnTo>
                    <a:pt x="1018921" y="0"/>
                  </a:lnTo>
                  <a:lnTo>
                    <a:pt x="0" y="6857995"/>
                  </a:lnTo>
                  <a:lnTo>
                    <a:pt x="1290701" y="6857995"/>
                  </a:lnTo>
                  <a:lnTo>
                    <a:pt x="1290701" y="0"/>
                  </a:lnTo>
                  <a:close/>
                </a:path>
              </a:pathLst>
            </a:custGeom>
            <a:solidFill>
              <a:srgbClr val="C0E274">
                <a:alpha val="7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940796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7902" y="0"/>
                  </a:moveTo>
                  <a:lnTo>
                    <a:pt x="0" y="0"/>
                  </a:lnTo>
                  <a:lnTo>
                    <a:pt x="1107567" y="6857995"/>
                  </a:lnTo>
                  <a:lnTo>
                    <a:pt x="1247902" y="6857995"/>
                  </a:lnTo>
                  <a:lnTo>
                    <a:pt x="1247902" y="0"/>
                  </a:lnTo>
                  <a:close/>
                </a:path>
              </a:pathLst>
            </a:custGeom>
            <a:solidFill>
              <a:srgbClr val="90C224">
                <a:alpha val="6509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0372344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480" y="0"/>
                  </a:moveTo>
                  <a:lnTo>
                    <a:pt x="0" y="3267201"/>
                  </a:lnTo>
                  <a:lnTo>
                    <a:pt x="1816480" y="3267201"/>
                  </a:lnTo>
                  <a:lnTo>
                    <a:pt x="1816480" y="0"/>
                  </a:lnTo>
                  <a:close/>
                </a:path>
              </a:pathLst>
            </a:custGeom>
            <a:solidFill>
              <a:srgbClr val="90C224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0" y="4012691"/>
            <a:ext cx="476884" cy="2845435"/>
            <a:chOff x="0" y="4012691"/>
            <a:chExt cx="476884" cy="2845435"/>
          </a:xfrm>
        </p:grpSpPr>
        <p:sp>
          <p:nvSpPr>
            <p:cNvPr id="24" name="object 24"/>
            <p:cNvSpPr/>
            <p:nvPr/>
          </p:nvSpPr>
          <p:spPr>
            <a:xfrm>
              <a:off x="0" y="4012691"/>
              <a:ext cx="448309" cy="2845435"/>
            </a:xfrm>
            <a:custGeom>
              <a:avLst/>
              <a:gdLst/>
              <a:ahLst/>
              <a:cxnLst/>
              <a:rect l="l" t="t" r="r" b="b"/>
              <a:pathLst>
                <a:path w="448309" h="2845434">
                  <a:moveTo>
                    <a:pt x="0" y="0"/>
                  </a:moveTo>
                  <a:lnTo>
                    <a:pt x="0" y="2845180"/>
                  </a:lnTo>
                  <a:lnTo>
                    <a:pt x="447802" y="2845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4">
                <a:alpha val="8509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0" y="4012691"/>
              <a:ext cx="476884" cy="2845435"/>
            </a:xfrm>
            <a:custGeom>
              <a:avLst/>
              <a:gdLst/>
              <a:ahLst/>
              <a:cxnLst/>
              <a:rect l="l" t="t" r="r" b="b"/>
              <a:pathLst>
                <a:path w="476884" h="2845434">
                  <a:moveTo>
                    <a:pt x="0" y="0"/>
                  </a:moveTo>
                  <a:lnTo>
                    <a:pt x="0" y="2845180"/>
                  </a:lnTo>
                  <a:lnTo>
                    <a:pt x="476504" y="2845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1146759" y="760933"/>
            <a:ext cx="41948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latin typeface="Arial Black" panose="020B0A04020102020204"/>
                <a:cs typeface="Arial Black" panose="020B0A04020102020204"/>
              </a:rPr>
              <a:t>BENEFICIOS</a:t>
            </a:r>
            <a:endParaRPr sz="4800">
              <a:latin typeface="Arial Black" panose="020B0A04020102020204"/>
              <a:cs typeface="Arial Black" panose="020B0A04020102020204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5959" y="2010536"/>
            <a:ext cx="5262880" cy="41986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344170" indent="-342900">
              <a:lnSpc>
                <a:spcPct val="101000"/>
              </a:lnSpc>
              <a:spcBef>
                <a:spcPts val="75"/>
              </a:spcBef>
              <a:tabLst>
                <a:tab pos="354965" algn="l"/>
              </a:tabLst>
            </a:pPr>
            <a:r>
              <a:rPr sz="1250" spc="-5" dirty="0">
                <a:solidFill>
                  <a:srgbClr val="90C224"/>
                </a:solidFill>
                <a:latin typeface="Lucida Sans Unicode" panose="020B0602030504020204"/>
                <a:cs typeface="Lucida Sans Unicode" panose="020B0602030504020204"/>
              </a:rPr>
              <a:t>▶	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Apoyar cumplimiento normativo en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inspección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y 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acompañamiento</a:t>
            </a:r>
            <a:r>
              <a:rPr sz="16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6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los</a:t>
            </a:r>
            <a:r>
              <a:rPr sz="16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trabajadores de</a:t>
            </a:r>
            <a:r>
              <a:rPr sz="16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6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empresa </a:t>
            </a:r>
            <a:r>
              <a:rPr sz="1600" spc="-4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cliente , para brindar controles ante los riesgos y 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peligros</a:t>
            </a:r>
            <a:r>
              <a:rPr sz="16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laborales.</a:t>
            </a:r>
            <a:endParaRPr sz="1600">
              <a:latin typeface="Arial MT"/>
              <a:cs typeface="Arial MT"/>
            </a:endParaRPr>
          </a:p>
          <a:p>
            <a:pPr marL="355600" marR="5080" indent="-342900">
              <a:lnSpc>
                <a:spcPct val="101000"/>
              </a:lnSpc>
              <a:spcBef>
                <a:spcPts val="925"/>
              </a:spcBef>
              <a:tabLst>
                <a:tab pos="354965" algn="l"/>
              </a:tabLst>
            </a:pPr>
            <a:r>
              <a:rPr sz="1250" spc="-5" dirty="0">
                <a:solidFill>
                  <a:srgbClr val="90C224"/>
                </a:solidFill>
                <a:latin typeface="Lucida Sans Unicode" panose="020B0602030504020204"/>
                <a:cs typeface="Lucida Sans Unicode" panose="020B0602030504020204"/>
              </a:rPr>
              <a:t>▶	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Le permite a la empresa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cliente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responder con rapidez </a:t>
            </a:r>
            <a:r>
              <a:rPr sz="1600" spc="-4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 los cambios del entorno, </a:t>
            </a:r>
            <a:r>
              <a:rPr sz="1600" spc="-20" dirty="0">
                <a:solidFill>
                  <a:srgbClr val="404040"/>
                </a:solidFill>
                <a:latin typeface="Arial MT"/>
                <a:cs typeface="Arial MT"/>
              </a:rPr>
              <a:t>ya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que ofrecen una 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constante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actualización</a:t>
            </a:r>
            <a:r>
              <a:rPr sz="16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del</a:t>
            </a:r>
            <a:r>
              <a:rPr sz="16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personal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subcontratado.</a:t>
            </a:r>
            <a:endParaRPr sz="1600">
              <a:latin typeface="Arial MT"/>
              <a:cs typeface="Arial MT"/>
            </a:endParaRPr>
          </a:p>
          <a:p>
            <a:pPr marL="355600" marR="74295" indent="-342900">
              <a:lnSpc>
                <a:spcPct val="101000"/>
              </a:lnSpc>
              <a:spcBef>
                <a:spcPts val="930"/>
              </a:spcBef>
              <a:tabLst>
                <a:tab pos="354965" algn="l"/>
              </a:tabLst>
            </a:pPr>
            <a:r>
              <a:rPr sz="1250" spc="-5" dirty="0">
                <a:solidFill>
                  <a:srgbClr val="90C224"/>
                </a:solidFill>
                <a:latin typeface="Lucida Sans Unicode" panose="020B0602030504020204"/>
                <a:cs typeface="Lucida Sans Unicode" panose="020B0602030504020204"/>
              </a:rPr>
              <a:t>▶	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Disminución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 costos y desgaste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administrativo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por 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temas de manejo de personal, cumplimiento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de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actividades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y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facilidades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 suministro de personal en </a:t>
            </a:r>
            <a:r>
              <a:rPr sz="1600" spc="-4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donde</a:t>
            </a:r>
            <a:r>
              <a:rPr sz="16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el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cliente</a:t>
            </a:r>
            <a:r>
              <a:rPr sz="16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requiera</a:t>
            </a:r>
            <a:r>
              <a:rPr sz="16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el</a:t>
            </a:r>
            <a:r>
              <a:rPr sz="16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servicio.</a:t>
            </a:r>
            <a:endParaRPr sz="1600">
              <a:latin typeface="Arial MT"/>
              <a:cs typeface="Arial MT"/>
            </a:endParaRPr>
          </a:p>
          <a:p>
            <a:pPr marL="355600" marR="195580" indent="-342900">
              <a:lnSpc>
                <a:spcPct val="103000"/>
              </a:lnSpc>
              <a:spcBef>
                <a:spcPts val="890"/>
              </a:spcBef>
              <a:tabLst>
                <a:tab pos="354965" algn="l"/>
              </a:tabLst>
            </a:pPr>
            <a:r>
              <a:rPr sz="1250" spc="-5" dirty="0">
                <a:solidFill>
                  <a:srgbClr val="90C224"/>
                </a:solidFill>
                <a:latin typeface="Lucida Sans Unicode" panose="020B0602030504020204"/>
                <a:cs typeface="Lucida Sans Unicode" panose="020B0602030504020204"/>
              </a:rPr>
              <a:t>▶	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Mantener</a:t>
            </a:r>
            <a:r>
              <a:rPr sz="16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6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ejecución</a:t>
            </a:r>
            <a:r>
              <a:rPr sz="16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del</a:t>
            </a:r>
            <a:r>
              <a:rPr sz="16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SG-SST</a:t>
            </a:r>
            <a:r>
              <a:rPr sz="16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en</a:t>
            </a:r>
            <a:r>
              <a:rPr sz="16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cada</a:t>
            </a:r>
            <a:r>
              <a:rPr sz="1600" spc="-20" dirty="0">
                <a:solidFill>
                  <a:srgbClr val="404040"/>
                </a:solidFill>
                <a:latin typeface="Arial MT"/>
                <a:cs typeface="Arial MT"/>
              </a:rPr>
              <a:t> proyecto </a:t>
            </a:r>
            <a:r>
              <a:rPr sz="1600" spc="-4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donde</a:t>
            </a:r>
            <a:r>
              <a:rPr sz="16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nos</a:t>
            </a:r>
            <a:r>
              <a:rPr sz="16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encontremos</a:t>
            </a:r>
            <a:r>
              <a:rPr sz="16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apoyando.</a:t>
            </a:r>
            <a:endParaRPr sz="1600">
              <a:latin typeface="Arial MT"/>
              <a:cs typeface="Arial MT"/>
            </a:endParaRPr>
          </a:p>
          <a:p>
            <a:pPr marL="355600" marR="753110" indent="-342900">
              <a:lnSpc>
                <a:spcPct val="102000"/>
              </a:lnSpc>
              <a:spcBef>
                <a:spcPts val="905"/>
              </a:spcBef>
              <a:tabLst>
                <a:tab pos="354965" algn="l"/>
              </a:tabLst>
            </a:pPr>
            <a:r>
              <a:rPr sz="1250" spc="-5" dirty="0">
                <a:solidFill>
                  <a:srgbClr val="90C224"/>
                </a:solidFill>
                <a:latin typeface="Lucida Sans Unicode" panose="020B0602030504020204"/>
                <a:cs typeface="Lucida Sans Unicode" panose="020B0602030504020204"/>
              </a:rPr>
              <a:t>▶	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Aumento</a:t>
            </a:r>
            <a:r>
              <a:rPr sz="16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6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flexibilidad</a:t>
            </a:r>
            <a:r>
              <a:rPr sz="16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</a:t>
            </a:r>
            <a:r>
              <a:rPr sz="16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la</a:t>
            </a:r>
            <a:r>
              <a:rPr sz="16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organización</a:t>
            </a:r>
            <a:r>
              <a:rPr sz="16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y </a:t>
            </a:r>
            <a:r>
              <a:rPr sz="1600" spc="-4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disminución</a:t>
            </a:r>
            <a:r>
              <a:rPr sz="1600" spc="-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de sus</a:t>
            </a:r>
            <a:r>
              <a:rPr sz="16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costos</a:t>
            </a:r>
            <a:r>
              <a:rPr sz="16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fijos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268211" y="3587496"/>
            <a:ext cx="3230880" cy="2834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012691"/>
            <a:ext cx="448309" cy="2845435"/>
          </a:xfrm>
          <a:custGeom>
            <a:avLst/>
            <a:gdLst/>
            <a:ahLst/>
            <a:cxnLst/>
            <a:rect l="l" t="t" r="r" b="b"/>
            <a:pathLst>
              <a:path w="448309" h="2845434">
                <a:moveTo>
                  <a:pt x="0" y="0"/>
                </a:moveTo>
                <a:lnTo>
                  <a:pt x="0" y="2845180"/>
                </a:lnTo>
                <a:lnTo>
                  <a:pt x="447802" y="2845180"/>
                </a:lnTo>
                <a:lnTo>
                  <a:pt x="0" y="0"/>
                </a:lnTo>
                <a:close/>
              </a:path>
            </a:pathLst>
          </a:custGeom>
          <a:solidFill>
            <a:srgbClr val="90C224">
              <a:alpha val="8509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44041" y="4157853"/>
            <a:ext cx="39376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90C224"/>
                </a:solidFill>
                <a:latin typeface="Arial Black" panose="020B0A04020102020204"/>
                <a:cs typeface="Arial Black" panose="020B0A04020102020204"/>
              </a:rPr>
              <a:t>CONTÁCTENOS</a:t>
            </a:r>
            <a:endParaRPr sz="3600">
              <a:latin typeface="Arial Black" panose="020B0A04020102020204"/>
              <a:cs typeface="Arial Black" panose="020B0A0402010202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472684" y="733044"/>
            <a:ext cx="6719315" cy="24688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17270" y="4908930"/>
            <a:ext cx="425005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Correo</a:t>
            </a:r>
            <a:r>
              <a:rPr sz="1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electrónico</a:t>
            </a:r>
            <a:r>
              <a:rPr sz="18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  <a:hlinkClick r:id="rId2"/>
              </a:rPr>
              <a:t>gerenciaelisys@gmail.com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Celular: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3144745000 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Pagina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 web. </a:t>
            </a:r>
            <a:r>
              <a:rPr sz="1800" spc="-15" dirty="0">
                <a:latin typeface="Calibri" panose="020F0502020204030204"/>
                <a:cs typeface="Calibri" panose="020F0502020204030204"/>
                <a:hlinkClick r:id="rId3"/>
              </a:rPr>
              <a:t>www.elisyssas.com.co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2228" y="56926"/>
            <a:ext cx="4507483" cy="37723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1565</Words>
  <Application>WPS Presentation</Application>
  <PresentationFormat>Panorámica</PresentationFormat>
  <Paragraphs>49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SimSun</vt:lpstr>
      <vt:lpstr>Wingdings</vt:lpstr>
      <vt:lpstr>Arial</vt:lpstr>
      <vt:lpstr>Arial MT</vt:lpstr>
      <vt:lpstr>Times New Roman</vt:lpstr>
      <vt:lpstr>Trebuchet MS</vt:lpstr>
      <vt:lpstr>Arial Black</vt:lpstr>
      <vt:lpstr>Lucida Sans Unicode</vt:lpstr>
      <vt:lpstr>Calibri</vt:lpstr>
      <vt:lpstr>Microsoft YaHei</vt:lpstr>
      <vt:lpstr>Arial Unicode MS</vt:lpstr>
      <vt:lpstr>Calibri</vt:lpstr>
      <vt:lpstr>Office Theme</vt:lpstr>
      <vt:lpstr>PowerPoint 演示文稿</vt:lpstr>
      <vt:lpstr>¿Aque nos dedicamos?</vt:lpstr>
      <vt:lpstr>Nuestro personal cuenta con formación  idónea</vt:lpstr>
      <vt:lpstr>BENEFICIOS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BERNAL IBAÑEZ MARIA CRISTINA</dc:creator>
  <cp:lastModifiedBy>VIVIANA TORRES MENDOZA</cp:lastModifiedBy>
  <cp:revision>2</cp:revision>
  <dcterms:created xsi:type="dcterms:W3CDTF">2022-09-07T00:59:00Z</dcterms:created>
  <dcterms:modified xsi:type="dcterms:W3CDTF">2026-09-15T14:31:06Z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2022-04-18T19:00:00Z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2022-09-06T19:00:00Z</vt:filetime>
  </property>
  <property fmtid="{D5CDD505-2E9C-101B-9397-08002B2CF9AE}" pid="5" name="KSOProductBuildVer">
    <vt:lpwstr>2058-12.1.0.28485</vt:lpwstr>
  </property>
  <property fmtid="{D5CDD505-2E9C-101B-9397-08002B2CF9AE}" pid="6" name="ICV">
    <vt:lpwstr>1625B8DCF9494A0B8863055A65D3914F_12</vt:lpwstr>
  </property>
</Properties>
</file>