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63" r:id="rId5"/>
    <p:sldId id="662" r:id="rId6"/>
    <p:sldId id="663" r:id="rId7"/>
    <p:sldId id="664" r:id="rId8"/>
    <p:sldId id="274" r:id="rId9"/>
    <p:sldId id="294" r:id="rId10"/>
    <p:sldId id="645" r:id="rId11"/>
    <p:sldId id="258" r:id="rId12"/>
    <p:sldId id="644" r:id="rId13"/>
    <p:sldId id="259" r:id="rId14"/>
    <p:sldId id="648" r:id="rId15"/>
    <p:sldId id="651" r:id="rId16"/>
    <p:sldId id="650" r:id="rId17"/>
    <p:sldId id="649" r:id="rId18"/>
    <p:sldId id="652" r:id="rId19"/>
    <p:sldId id="653" r:id="rId20"/>
    <p:sldId id="647" r:id="rId21"/>
    <p:sldId id="646" r:id="rId22"/>
    <p:sldId id="282" r:id="rId23"/>
    <p:sldId id="283" r:id="rId24"/>
    <p:sldId id="289" r:id="rId25"/>
    <p:sldId id="260" r:id="rId26"/>
    <p:sldId id="261" r:id="rId27"/>
    <p:sldId id="262" r:id="rId28"/>
    <p:sldId id="265" r:id="rId29"/>
    <p:sldId id="267" r:id="rId30"/>
    <p:sldId id="654" r:id="rId31"/>
    <p:sldId id="268" r:id="rId32"/>
    <p:sldId id="279" r:id="rId33"/>
    <p:sldId id="280" r:id="rId34"/>
    <p:sldId id="284" r:id="rId35"/>
    <p:sldId id="659" r:id="rId36"/>
    <p:sldId id="296" r:id="rId37"/>
    <p:sldId id="660" r:id="rId38"/>
    <p:sldId id="643" r:id="rId39"/>
    <p:sldId id="642" r:id="rId40"/>
    <p:sldId id="292" r:id="rId41"/>
    <p:sldId id="658" r:id="rId42"/>
    <p:sldId id="661" r:id="rId43"/>
    <p:sldId id="655" r:id="rId44"/>
    <p:sldId id="656" r:id="rId45"/>
    <p:sldId id="657" r:id="rId46"/>
    <p:sldId id="665" r:id="rId47"/>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1CDDA0D-9E70-4344-85E5-1DDC042D9454}">
          <p14:sldIdLst>
            <p14:sldId id="263"/>
            <p14:sldId id="662"/>
            <p14:sldId id="663"/>
            <p14:sldId id="664"/>
            <p14:sldId id="274"/>
            <p14:sldId id="294"/>
            <p14:sldId id="645"/>
            <p14:sldId id="258"/>
            <p14:sldId id="644"/>
            <p14:sldId id="259"/>
            <p14:sldId id="648"/>
            <p14:sldId id="651"/>
            <p14:sldId id="650"/>
            <p14:sldId id="649"/>
            <p14:sldId id="652"/>
            <p14:sldId id="653"/>
            <p14:sldId id="647"/>
            <p14:sldId id="646"/>
            <p14:sldId id="282"/>
            <p14:sldId id="283"/>
            <p14:sldId id="289"/>
            <p14:sldId id="260"/>
            <p14:sldId id="261"/>
            <p14:sldId id="262"/>
            <p14:sldId id="265"/>
            <p14:sldId id="267"/>
            <p14:sldId id="654"/>
            <p14:sldId id="268"/>
            <p14:sldId id="279"/>
            <p14:sldId id="280"/>
            <p14:sldId id="284"/>
            <p14:sldId id="659"/>
            <p14:sldId id="296"/>
            <p14:sldId id="660"/>
            <p14:sldId id="643"/>
            <p14:sldId id="642"/>
            <p14:sldId id="292"/>
            <p14:sldId id="658"/>
            <p14:sldId id="661"/>
            <p14:sldId id="655"/>
            <p14:sldId id="656"/>
            <p14:sldId id="657"/>
            <p14:sldId id="6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00" autoAdjust="0"/>
    <p:restoredTop sz="94660"/>
  </p:normalViewPr>
  <p:slideViewPr>
    <p:cSldViewPr snapToGrid="0">
      <p:cViewPr varScale="1">
        <p:scale>
          <a:sx n="52" d="100"/>
          <a:sy n="52" d="100"/>
        </p:scale>
        <p:origin x="68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Jeugd O18-1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col"/>
        <c:grouping val="stacked"/>
        <c:varyColors val="0"/>
        <c:ser>
          <c:idx val="0"/>
          <c:order val="0"/>
          <c:tx>
            <c:strRef>
              <c:f>Blad1!$B$1</c:f>
              <c:strCache>
                <c:ptCount val="1"/>
                <c:pt idx="0">
                  <c:v>Regulier</c:v>
                </c:pt>
              </c:strCache>
            </c:strRef>
          </c:tx>
          <c:spPr>
            <a:solidFill>
              <a:schemeClr val="accent1"/>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Blad1!$B$2:$B$8</c:f>
              <c:numCache>
                <c:formatCode>_("€"* #,##0_);_("€"* \(#,##0\);_("€"* "-"_);_(@_)</c:formatCode>
                <c:ptCount val="7"/>
                <c:pt idx="0">
                  <c:v>466</c:v>
                </c:pt>
                <c:pt idx="1">
                  <c:v>480</c:v>
                </c:pt>
                <c:pt idx="2">
                  <c:v>353</c:v>
                </c:pt>
                <c:pt idx="3">
                  <c:v>420</c:v>
                </c:pt>
                <c:pt idx="4">
                  <c:v>379</c:v>
                </c:pt>
                <c:pt idx="5">
                  <c:v>490</c:v>
                </c:pt>
                <c:pt idx="6">
                  <c:v>370</c:v>
                </c:pt>
              </c:numCache>
            </c:numRef>
          </c:val>
          <c:extLst>
            <c:ext xmlns:c16="http://schemas.microsoft.com/office/drawing/2014/chart" uri="{C3380CC4-5D6E-409C-BE32-E72D297353CC}">
              <c16:uniqueId val="{00000000-078E-41E5-9AB0-4C91765D3EC5}"/>
            </c:ext>
          </c:extLst>
        </c:ser>
        <c:ser>
          <c:idx val="1"/>
          <c:order val="1"/>
          <c:tx>
            <c:strRef>
              <c:f>Blad1!$C$1</c:f>
              <c:strCache>
                <c:ptCount val="1"/>
                <c:pt idx="0">
                  <c:v>Eerstelijns toeslag</c:v>
                </c:pt>
              </c:strCache>
            </c:strRef>
          </c:tx>
          <c:spPr>
            <a:solidFill>
              <a:schemeClr val="accent2"/>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Blad1!$C$2:$C$8</c:f>
              <c:numCache>
                <c:formatCode>_("€"* #,##0_);_("€"* \(#,##0\);_("€"* "-"_);_(@_)</c:formatCode>
                <c:ptCount val="7"/>
                <c:pt idx="0">
                  <c:v>160</c:v>
                </c:pt>
                <c:pt idx="1">
                  <c:v>100</c:v>
                </c:pt>
                <c:pt idx="2">
                  <c:v>90</c:v>
                </c:pt>
                <c:pt idx="3">
                  <c:v>100</c:v>
                </c:pt>
                <c:pt idx="4">
                  <c:v>75</c:v>
                </c:pt>
                <c:pt idx="5">
                  <c:v>135</c:v>
                </c:pt>
                <c:pt idx="6">
                  <c:v>75</c:v>
                </c:pt>
              </c:numCache>
            </c:numRef>
          </c:val>
          <c:extLst>
            <c:ext xmlns:c16="http://schemas.microsoft.com/office/drawing/2014/chart" uri="{C3380CC4-5D6E-409C-BE32-E72D297353CC}">
              <c16:uniqueId val="{00000001-078E-41E5-9AB0-4C91765D3EC5}"/>
            </c:ext>
          </c:extLst>
        </c:ser>
        <c:ser>
          <c:idx val="2"/>
          <c:order val="2"/>
          <c:tx>
            <c:strRef>
              <c:f>Blad1!$D$1</c:f>
              <c:strCache>
                <c:ptCount val="1"/>
                <c:pt idx="0">
                  <c:v>Zaaltoeslag </c:v>
                </c:pt>
              </c:strCache>
            </c:strRef>
          </c:tx>
          <c:spPr>
            <a:solidFill>
              <a:schemeClr val="accent6">
                <a:lumMod val="75000"/>
              </a:schemeClr>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Blad1!$D$2:$D$8</c:f>
              <c:numCache>
                <c:formatCode>_("€"* #,##0_);_("€"* \(#,##0\);_("€"* "-"_);_(@_)</c:formatCode>
                <c:ptCount val="7"/>
                <c:pt idx="0">
                  <c:v>0</c:v>
                </c:pt>
                <c:pt idx="1">
                  <c:v>40</c:v>
                </c:pt>
                <c:pt idx="2">
                  <c:v>105</c:v>
                </c:pt>
                <c:pt idx="3">
                  <c:v>0</c:v>
                </c:pt>
                <c:pt idx="4">
                  <c:v>145</c:v>
                </c:pt>
                <c:pt idx="5">
                  <c:v>160</c:v>
                </c:pt>
                <c:pt idx="6">
                  <c:v>90</c:v>
                </c:pt>
              </c:numCache>
            </c:numRef>
          </c:val>
          <c:extLst>
            <c:ext xmlns:c16="http://schemas.microsoft.com/office/drawing/2014/chart" uri="{C3380CC4-5D6E-409C-BE32-E72D297353CC}">
              <c16:uniqueId val="{00000002-078E-41E5-9AB0-4C91765D3EC5}"/>
            </c:ext>
          </c:extLst>
        </c:ser>
        <c:dLbls>
          <c:showLegendKey val="0"/>
          <c:showVal val="0"/>
          <c:showCatName val="0"/>
          <c:showSerName val="0"/>
          <c:showPercent val="0"/>
          <c:showBubbleSize val="0"/>
        </c:dLbls>
        <c:gapWidth val="50"/>
        <c:overlap val="100"/>
        <c:axId val="579207256"/>
        <c:axId val="579206600"/>
      </c:barChart>
      <c:catAx>
        <c:axId val="57920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6600"/>
        <c:crosses val="autoZero"/>
        <c:auto val="1"/>
        <c:lblAlgn val="ctr"/>
        <c:lblOffset val="100"/>
        <c:noMultiLvlLbl val="0"/>
      </c:catAx>
      <c:valAx>
        <c:axId val="579206600"/>
        <c:scaling>
          <c:orientation val="minMax"/>
          <c:max val="850"/>
          <c:min val="1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7256"/>
        <c:crosses val="autoZero"/>
        <c:crossBetween val="between"/>
        <c:majorUnit val="150"/>
      </c:valAx>
      <c:spPr>
        <a:noFill/>
        <a:ln>
          <a:noFill/>
        </a:ln>
        <a:effectLst/>
      </c:spPr>
    </c:plotArea>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Jeugd O10-1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col"/>
        <c:grouping val="stacked"/>
        <c:varyColors val="0"/>
        <c:ser>
          <c:idx val="0"/>
          <c:order val="0"/>
          <c:tx>
            <c:strRef>
              <c:f>Blad1!$B$1</c:f>
              <c:strCache>
                <c:ptCount val="1"/>
                <c:pt idx="0">
                  <c:v>Regulier</c:v>
                </c:pt>
              </c:strCache>
            </c:strRef>
          </c:tx>
          <c:spPr>
            <a:solidFill>
              <a:schemeClr val="accent1"/>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Blad1!$B$2:$B$8</c:f>
              <c:numCache>
                <c:formatCode>_("€"* #,##0_);_("€"* \(#,##0\);_("€"* "-"_);_(@_)</c:formatCode>
                <c:ptCount val="7"/>
                <c:pt idx="0">
                  <c:v>391</c:v>
                </c:pt>
                <c:pt idx="1">
                  <c:v>400</c:v>
                </c:pt>
                <c:pt idx="2">
                  <c:v>276</c:v>
                </c:pt>
                <c:pt idx="3">
                  <c:v>315</c:v>
                </c:pt>
                <c:pt idx="4">
                  <c:v>341</c:v>
                </c:pt>
                <c:pt idx="5">
                  <c:v>425</c:v>
                </c:pt>
                <c:pt idx="6">
                  <c:v>330</c:v>
                </c:pt>
              </c:numCache>
            </c:numRef>
          </c:val>
          <c:extLst>
            <c:ext xmlns:c16="http://schemas.microsoft.com/office/drawing/2014/chart" uri="{C3380CC4-5D6E-409C-BE32-E72D297353CC}">
              <c16:uniqueId val="{00000000-F657-4C33-B609-CFE78BD25D7B}"/>
            </c:ext>
          </c:extLst>
        </c:ser>
        <c:ser>
          <c:idx val="1"/>
          <c:order val="1"/>
          <c:tx>
            <c:strRef>
              <c:f>Blad1!$C$1</c:f>
              <c:strCache>
                <c:ptCount val="1"/>
                <c:pt idx="0">
                  <c:v>Eerstelijns toeslag</c:v>
                </c:pt>
              </c:strCache>
            </c:strRef>
          </c:tx>
          <c:spPr>
            <a:solidFill>
              <a:schemeClr val="accent2"/>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Blad1!$C$2:$C$8</c:f>
              <c:numCache>
                <c:formatCode>_("€"* #,##0_);_("€"* \(#,##0\);_("€"* "-"_);_(@_)</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F657-4C33-B609-CFE78BD25D7B}"/>
            </c:ext>
          </c:extLst>
        </c:ser>
        <c:ser>
          <c:idx val="2"/>
          <c:order val="2"/>
          <c:tx>
            <c:strRef>
              <c:f>Blad1!$D$1</c:f>
              <c:strCache>
                <c:ptCount val="1"/>
                <c:pt idx="0">
                  <c:v>Zaaltoeslag </c:v>
                </c:pt>
              </c:strCache>
            </c:strRef>
          </c:tx>
          <c:spPr>
            <a:solidFill>
              <a:schemeClr val="accent6">
                <a:lumMod val="75000"/>
              </a:schemeClr>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Blad1!$D$2:$D$8</c:f>
              <c:numCache>
                <c:formatCode>_("€"* #,##0_);_("€"* \(#,##0\);_("€"* "-"_);_(@_)</c:formatCode>
                <c:ptCount val="7"/>
                <c:pt idx="0">
                  <c:v>0</c:v>
                </c:pt>
                <c:pt idx="1">
                  <c:v>40</c:v>
                </c:pt>
                <c:pt idx="2">
                  <c:v>105</c:v>
                </c:pt>
                <c:pt idx="3">
                  <c:v>0</c:v>
                </c:pt>
                <c:pt idx="4">
                  <c:v>122</c:v>
                </c:pt>
                <c:pt idx="5">
                  <c:v>120</c:v>
                </c:pt>
                <c:pt idx="6">
                  <c:v>90</c:v>
                </c:pt>
              </c:numCache>
            </c:numRef>
          </c:val>
          <c:extLst>
            <c:ext xmlns:c16="http://schemas.microsoft.com/office/drawing/2014/chart" uri="{C3380CC4-5D6E-409C-BE32-E72D297353CC}">
              <c16:uniqueId val="{00000002-F657-4C33-B609-CFE78BD25D7B}"/>
            </c:ext>
          </c:extLst>
        </c:ser>
        <c:dLbls>
          <c:showLegendKey val="0"/>
          <c:showVal val="0"/>
          <c:showCatName val="0"/>
          <c:showSerName val="0"/>
          <c:showPercent val="0"/>
          <c:showBubbleSize val="0"/>
        </c:dLbls>
        <c:gapWidth val="50"/>
        <c:overlap val="100"/>
        <c:axId val="579207256"/>
        <c:axId val="579206600"/>
      </c:barChart>
      <c:catAx>
        <c:axId val="57920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6600"/>
        <c:crosses val="autoZero"/>
        <c:auto val="1"/>
        <c:lblAlgn val="ctr"/>
        <c:lblOffset val="100"/>
        <c:noMultiLvlLbl val="0"/>
      </c:catAx>
      <c:valAx>
        <c:axId val="579206600"/>
        <c:scaling>
          <c:orientation val="minMax"/>
          <c:max val="800"/>
          <c:min val="1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7256"/>
        <c:crosses val="autoZero"/>
        <c:crossBetween val="between"/>
        <c:majorUnit val="150"/>
      </c:valAx>
      <c:spPr>
        <a:noFill/>
        <a:ln>
          <a:noFill/>
        </a:ln>
        <a:effectLst/>
      </c:spPr>
    </c:plotArea>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Senioren 25+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col"/>
        <c:grouping val="stacked"/>
        <c:varyColors val="0"/>
        <c:ser>
          <c:idx val="0"/>
          <c:order val="0"/>
          <c:tx>
            <c:strRef>
              <c:f>Blad1!$B$1</c:f>
              <c:strCache>
                <c:ptCount val="1"/>
                <c:pt idx="0">
                  <c:v>Regulier</c:v>
                </c:pt>
              </c:strCache>
            </c:strRef>
          </c:tx>
          <c:spPr>
            <a:solidFill>
              <a:schemeClr val="accent1"/>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Blad1!$B$2:$B$8</c:f>
              <c:numCache>
                <c:formatCode>_("€"* #,##0_);_("€"* \(#,##0\);_("€"* "-"_);_(@_)</c:formatCode>
                <c:ptCount val="7"/>
                <c:pt idx="0">
                  <c:v>434</c:v>
                </c:pt>
                <c:pt idx="1">
                  <c:v>480</c:v>
                </c:pt>
                <c:pt idx="2">
                  <c:v>424</c:v>
                </c:pt>
                <c:pt idx="3">
                  <c:v>420</c:v>
                </c:pt>
                <c:pt idx="4">
                  <c:v>406</c:v>
                </c:pt>
                <c:pt idx="5">
                  <c:v>495</c:v>
                </c:pt>
                <c:pt idx="6">
                  <c:v>410</c:v>
                </c:pt>
              </c:numCache>
            </c:numRef>
          </c:val>
          <c:extLst>
            <c:ext xmlns:c16="http://schemas.microsoft.com/office/drawing/2014/chart" uri="{C3380CC4-5D6E-409C-BE32-E72D297353CC}">
              <c16:uniqueId val="{00000000-8565-4AC5-A2AD-8F5DB2BC34CD}"/>
            </c:ext>
          </c:extLst>
        </c:ser>
        <c:ser>
          <c:idx val="1"/>
          <c:order val="1"/>
          <c:tx>
            <c:strRef>
              <c:f>Blad1!$C$1</c:f>
              <c:strCache>
                <c:ptCount val="1"/>
                <c:pt idx="0">
                  <c:v>Eerstelijns toeslag</c:v>
                </c:pt>
              </c:strCache>
            </c:strRef>
          </c:tx>
          <c:spPr>
            <a:solidFill>
              <a:schemeClr val="accent2"/>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Blad1!$C$2:$C$8</c:f>
              <c:numCache>
                <c:formatCode>_("€"* #,##0_);_("€"* \(#,##0\);_("€"* "-"_);_(@_)</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8565-4AC5-A2AD-8F5DB2BC34CD}"/>
            </c:ext>
          </c:extLst>
        </c:ser>
        <c:ser>
          <c:idx val="2"/>
          <c:order val="2"/>
          <c:tx>
            <c:strRef>
              <c:f>Blad1!$D$1</c:f>
              <c:strCache>
                <c:ptCount val="1"/>
                <c:pt idx="0">
                  <c:v>Zaaltoeslag </c:v>
                </c:pt>
              </c:strCache>
            </c:strRef>
          </c:tx>
          <c:spPr>
            <a:solidFill>
              <a:schemeClr val="accent6">
                <a:lumMod val="75000"/>
              </a:schemeClr>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Blad1!$D$2:$D$8</c:f>
              <c:numCache>
                <c:formatCode>_("€"* #,##0_);_("€"* \(#,##0\);_("€"* "-"_);_(@_)</c:formatCode>
                <c:ptCount val="7"/>
                <c:pt idx="0">
                  <c:v>0</c:v>
                </c:pt>
                <c:pt idx="1">
                  <c:v>40</c:v>
                </c:pt>
                <c:pt idx="2">
                  <c:v>71</c:v>
                </c:pt>
                <c:pt idx="3">
                  <c:v>0</c:v>
                </c:pt>
                <c:pt idx="4">
                  <c:v>100</c:v>
                </c:pt>
                <c:pt idx="5">
                  <c:v>120</c:v>
                </c:pt>
                <c:pt idx="6">
                  <c:v>90</c:v>
                </c:pt>
              </c:numCache>
            </c:numRef>
          </c:val>
          <c:extLst>
            <c:ext xmlns:c16="http://schemas.microsoft.com/office/drawing/2014/chart" uri="{C3380CC4-5D6E-409C-BE32-E72D297353CC}">
              <c16:uniqueId val="{00000002-8565-4AC5-A2AD-8F5DB2BC34CD}"/>
            </c:ext>
          </c:extLst>
        </c:ser>
        <c:dLbls>
          <c:showLegendKey val="0"/>
          <c:showVal val="0"/>
          <c:showCatName val="0"/>
          <c:showSerName val="0"/>
          <c:showPercent val="0"/>
          <c:showBubbleSize val="0"/>
        </c:dLbls>
        <c:gapWidth val="50"/>
        <c:overlap val="100"/>
        <c:axId val="579207256"/>
        <c:axId val="579206600"/>
      </c:barChart>
      <c:catAx>
        <c:axId val="57920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6600"/>
        <c:crosses val="autoZero"/>
        <c:auto val="1"/>
        <c:lblAlgn val="ctr"/>
        <c:lblOffset val="100"/>
        <c:noMultiLvlLbl val="0"/>
      </c:catAx>
      <c:valAx>
        <c:axId val="579206600"/>
        <c:scaling>
          <c:orientation val="minMax"/>
          <c:max val="800"/>
          <c:min val="1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7256"/>
        <c:crosses val="autoZero"/>
        <c:crossBetween val="between"/>
        <c:majorUnit val="150"/>
      </c:valAx>
      <c:spPr>
        <a:noFill/>
        <a:ln>
          <a:noFill/>
        </a:ln>
        <a:effectLst/>
      </c:spPr>
    </c:plotArea>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Senioren O25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col"/>
        <c:grouping val="stacked"/>
        <c:varyColors val="0"/>
        <c:ser>
          <c:idx val="0"/>
          <c:order val="0"/>
          <c:tx>
            <c:strRef>
              <c:f>Blad1!$B$1</c:f>
              <c:strCache>
                <c:ptCount val="1"/>
                <c:pt idx="0">
                  <c:v>Regulier</c:v>
                </c:pt>
              </c:strCache>
            </c:strRef>
          </c:tx>
          <c:spPr>
            <a:solidFill>
              <a:schemeClr val="accent1"/>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Blad1!$B$2:$B$8</c:f>
              <c:numCache>
                <c:formatCode>_("€"* #,##0_);_("€"* \(#,##0\);_("€"* "-"_);_(@_)</c:formatCode>
                <c:ptCount val="7"/>
                <c:pt idx="0">
                  <c:v>328</c:v>
                </c:pt>
                <c:pt idx="1">
                  <c:v>480</c:v>
                </c:pt>
                <c:pt idx="2">
                  <c:v>424</c:v>
                </c:pt>
                <c:pt idx="3">
                  <c:v>420</c:v>
                </c:pt>
                <c:pt idx="4">
                  <c:v>406</c:v>
                </c:pt>
                <c:pt idx="5">
                  <c:v>375</c:v>
                </c:pt>
                <c:pt idx="6">
                  <c:v>270</c:v>
                </c:pt>
              </c:numCache>
            </c:numRef>
          </c:val>
          <c:extLst>
            <c:ext xmlns:c16="http://schemas.microsoft.com/office/drawing/2014/chart" uri="{C3380CC4-5D6E-409C-BE32-E72D297353CC}">
              <c16:uniqueId val="{00000000-1FD2-461A-9E77-6B30E757B14D}"/>
            </c:ext>
          </c:extLst>
        </c:ser>
        <c:ser>
          <c:idx val="1"/>
          <c:order val="1"/>
          <c:tx>
            <c:strRef>
              <c:f>Blad1!$C$1</c:f>
              <c:strCache>
                <c:ptCount val="1"/>
                <c:pt idx="0">
                  <c:v>Eerstelijns toeslag</c:v>
                </c:pt>
              </c:strCache>
            </c:strRef>
          </c:tx>
          <c:spPr>
            <a:solidFill>
              <a:schemeClr val="accent2"/>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Blad1!$C$2:$C$8</c:f>
              <c:numCache>
                <c:formatCode>_("€"* #,##0_);_("€"* \(#,##0\);_("€"* "-"_);_(@_)</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1FD2-461A-9E77-6B30E757B14D}"/>
            </c:ext>
          </c:extLst>
        </c:ser>
        <c:ser>
          <c:idx val="2"/>
          <c:order val="2"/>
          <c:tx>
            <c:strRef>
              <c:f>Blad1!$D$1</c:f>
              <c:strCache>
                <c:ptCount val="1"/>
                <c:pt idx="0">
                  <c:v>Zaaltoeslag </c:v>
                </c:pt>
              </c:strCache>
            </c:strRef>
          </c:tx>
          <c:spPr>
            <a:solidFill>
              <a:schemeClr val="accent6">
                <a:lumMod val="75000"/>
              </a:schemeClr>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Blad1!$D$2:$D$8</c:f>
              <c:numCache>
                <c:formatCode>_("€"* #,##0_);_("€"* \(#,##0\);_("€"* "-"_);_(@_)</c:formatCode>
                <c:ptCount val="7"/>
                <c:pt idx="0">
                  <c:v>0</c:v>
                </c:pt>
                <c:pt idx="1">
                  <c:v>40</c:v>
                </c:pt>
                <c:pt idx="2">
                  <c:v>71</c:v>
                </c:pt>
                <c:pt idx="3">
                  <c:v>0</c:v>
                </c:pt>
                <c:pt idx="4">
                  <c:v>100</c:v>
                </c:pt>
                <c:pt idx="5">
                  <c:v>120</c:v>
                </c:pt>
                <c:pt idx="6">
                  <c:v>90</c:v>
                </c:pt>
              </c:numCache>
            </c:numRef>
          </c:val>
          <c:extLst>
            <c:ext xmlns:c16="http://schemas.microsoft.com/office/drawing/2014/chart" uri="{C3380CC4-5D6E-409C-BE32-E72D297353CC}">
              <c16:uniqueId val="{00000002-1FD2-461A-9E77-6B30E757B14D}"/>
            </c:ext>
          </c:extLst>
        </c:ser>
        <c:dLbls>
          <c:showLegendKey val="0"/>
          <c:showVal val="0"/>
          <c:showCatName val="0"/>
          <c:showSerName val="0"/>
          <c:showPercent val="0"/>
          <c:showBubbleSize val="0"/>
        </c:dLbls>
        <c:gapWidth val="50"/>
        <c:overlap val="100"/>
        <c:axId val="579207256"/>
        <c:axId val="579206600"/>
      </c:barChart>
      <c:catAx>
        <c:axId val="57920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6600"/>
        <c:crosses val="autoZero"/>
        <c:auto val="1"/>
        <c:lblAlgn val="ctr"/>
        <c:lblOffset val="100"/>
        <c:noMultiLvlLbl val="0"/>
      </c:catAx>
      <c:valAx>
        <c:axId val="579206600"/>
        <c:scaling>
          <c:orientation val="minMax"/>
          <c:max val="800"/>
          <c:min val="1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7256"/>
        <c:crosses val="autoZero"/>
        <c:crossBetween val="between"/>
        <c:majorUnit val="150"/>
        <c:minorUnit val="50"/>
      </c:valAx>
      <c:spPr>
        <a:noFill/>
        <a:ln>
          <a:noFill/>
        </a:ln>
        <a:effectLst/>
      </c:spPr>
    </c:plotArea>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Jeugd O18-overige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col"/>
        <c:grouping val="stacked"/>
        <c:varyColors val="0"/>
        <c:ser>
          <c:idx val="0"/>
          <c:order val="0"/>
          <c:tx>
            <c:strRef>
              <c:f>Blad1!$B$1</c:f>
              <c:strCache>
                <c:ptCount val="1"/>
                <c:pt idx="0">
                  <c:v>Regulier</c:v>
                </c:pt>
              </c:strCache>
            </c:strRef>
          </c:tx>
          <c:spPr>
            <a:solidFill>
              <a:schemeClr val="accent1"/>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Blad1!$B$2:$B$8</c:f>
              <c:numCache>
                <c:formatCode>_("€"* #,##0_);_("€"* \(#,##0\);_("€"* "-"_);_(@_)</c:formatCode>
                <c:ptCount val="7"/>
                <c:pt idx="0">
                  <c:v>466</c:v>
                </c:pt>
                <c:pt idx="1">
                  <c:v>480</c:v>
                </c:pt>
                <c:pt idx="2">
                  <c:v>353</c:v>
                </c:pt>
                <c:pt idx="3">
                  <c:v>420</c:v>
                </c:pt>
                <c:pt idx="4">
                  <c:v>379</c:v>
                </c:pt>
                <c:pt idx="5">
                  <c:v>490</c:v>
                </c:pt>
                <c:pt idx="6">
                  <c:v>370</c:v>
                </c:pt>
              </c:numCache>
            </c:numRef>
          </c:val>
          <c:extLst>
            <c:ext xmlns:c16="http://schemas.microsoft.com/office/drawing/2014/chart" uri="{C3380CC4-5D6E-409C-BE32-E72D297353CC}">
              <c16:uniqueId val="{00000000-D957-4814-B07B-CA810ABD9E38}"/>
            </c:ext>
          </c:extLst>
        </c:ser>
        <c:ser>
          <c:idx val="1"/>
          <c:order val="1"/>
          <c:tx>
            <c:strRef>
              <c:f>Blad1!$C$1</c:f>
              <c:strCache>
                <c:ptCount val="1"/>
                <c:pt idx="0">
                  <c:v>Eerstelijns toeslag</c:v>
                </c:pt>
              </c:strCache>
            </c:strRef>
          </c:tx>
          <c:spPr>
            <a:solidFill>
              <a:schemeClr val="accent2"/>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Blad1!$C$2:$C$8</c:f>
              <c:numCache>
                <c:formatCode>_("€"* #,##0_);_("€"* \(#,##0\);_("€"* "-"_);_(@_)</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D957-4814-B07B-CA810ABD9E38}"/>
            </c:ext>
          </c:extLst>
        </c:ser>
        <c:ser>
          <c:idx val="2"/>
          <c:order val="2"/>
          <c:tx>
            <c:strRef>
              <c:f>Blad1!$D$1</c:f>
              <c:strCache>
                <c:ptCount val="1"/>
                <c:pt idx="0">
                  <c:v>Zaaltoeslag </c:v>
                </c:pt>
              </c:strCache>
            </c:strRef>
          </c:tx>
          <c:spPr>
            <a:solidFill>
              <a:schemeClr val="accent6">
                <a:lumMod val="75000"/>
              </a:schemeClr>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Blad1!$D$2:$D$8</c:f>
              <c:numCache>
                <c:formatCode>_("€"* #,##0_);_("€"* \(#,##0\);_("€"* "-"_);_(@_)</c:formatCode>
                <c:ptCount val="7"/>
                <c:pt idx="0">
                  <c:v>0</c:v>
                </c:pt>
                <c:pt idx="1">
                  <c:v>40</c:v>
                </c:pt>
                <c:pt idx="2">
                  <c:v>71</c:v>
                </c:pt>
                <c:pt idx="3">
                  <c:v>0</c:v>
                </c:pt>
                <c:pt idx="4">
                  <c:v>122</c:v>
                </c:pt>
                <c:pt idx="5">
                  <c:v>120</c:v>
                </c:pt>
                <c:pt idx="6">
                  <c:v>90</c:v>
                </c:pt>
              </c:numCache>
            </c:numRef>
          </c:val>
          <c:extLst>
            <c:ext xmlns:c16="http://schemas.microsoft.com/office/drawing/2014/chart" uri="{C3380CC4-5D6E-409C-BE32-E72D297353CC}">
              <c16:uniqueId val="{00000002-D957-4814-B07B-CA810ABD9E38}"/>
            </c:ext>
          </c:extLst>
        </c:ser>
        <c:dLbls>
          <c:showLegendKey val="0"/>
          <c:showVal val="0"/>
          <c:showCatName val="0"/>
          <c:showSerName val="0"/>
          <c:showPercent val="0"/>
          <c:showBubbleSize val="0"/>
        </c:dLbls>
        <c:gapWidth val="50"/>
        <c:overlap val="100"/>
        <c:axId val="579207256"/>
        <c:axId val="579206600"/>
      </c:barChart>
      <c:catAx>
        <c:axId val="57920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6600"/>
        <c:crosses val="autoZero"/>
        <c:auto val="1"/>
        <c:lblAlgn val="ctr"/>
        <c:lblOffset val="100"/>
        <c:noMultiLvlLbl val="0"/>
      </c:catAx>
      <c:valAx>
        <c:axId val="579206600"/>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7256"/>
        <c:crosses val="autoZero"/>
        <c:crossBetween val="between"/>
        <c:majorUnit val="150"/>
      </c:valAx>
      <c:spPr>
        <a:noFill/>
        <a:ln>
          <a:noFill/>
        </a:ln>
        <a:effectLst/>
      </c:spPr>
    </c:plotArea>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nl-NL"/>
              <a:t>Jeugd O10-overige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barChart>
        <c:barDir val="col"/>
        <c:grouping val="stacked"/>
        <c:varyColors val="0"/>
        <c:ser>
          <c:idx val="0"/>
          <c:order val="0"/>
          <c:tx>
            <c:strRef>
              <c:f>Blad1!$B$1</c:f>
              <c:strCache>
                <c:ptCount val="1"/>
                <c:pt idx="0">
                  <c:v>Regulier</c:v>
                </c:pt>
              </c:strCache>
            </c:strRef>
          </c:tx>
          <c:spPr>
            <a:solidFill>
              <a:schemeClr val="accent1"/>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Blad1!$B$2:$B$8</c:f>
              <c:numCache>
                <c:formatCode>_("€"* #,##0_);_("€"* \(#,##0\);_("€"* "-"_);_(@_)</c:formatCode>
                <c:ptCount val="7"/>
                <c:pt idx="0">
                  <c:v>391</c:v>
                </c:pt>
                <c:pt idx="1">
                  <c:v>400</c:v>
                </c:pt>
                <c:pt idx="2">
                  <c:v>276</c:v>
                </c:pt>
                <c:pt idx="3">
                  <c:v>315</c:v>
                </c:pt>
                <c:pt idx="4">
                  <c:v>341</c:v>
                </c:pt>
                <c:pt idx="5">
                  <c:v>425</c:v>
                </c:pt>
                <c:pt idx="6">
                  <c:v>330</c:v>
                </c:pt>
              </c:numCache>
            </c:numRef>
          </c:val>
          <c:extLst>
            <c:ext xmlns:c16="http://schemas.microsoft.com/office/drawing/2014/chart" uri="{C3380CC4-5D6E-409C-BE32-E72D297353CC}">
              <c16:uniqueId val="{00000000-8BD2-449B-9C39-A9ACF98B68A2}"/>
            </c:ext>
          </c:extLst>
        </c:ser>
        <c:ser>
          <c:idx val="1"/>
          <c:order val="1"/>
          <c:tx>
            <c:strRef>
              <c:f>Blad1!$C$1</c:f>
              <c:strCache>
                <c:ptCount val="1"/>
                <c:pt idx="0">
                  <c:v>Eerstelijns toeslag</c:v>
                </c:pt>
              </c:strCache>
            </c:strRef>
          </c:tx>
          <c:spPr>
            <a:solidFill>
              <a:schemeClr val="accent2"/>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Blad1!$C$2:$C$8</c:f>
              <c:numCache>
                <c:formatCode>_("€"* #,##0_);_("€"* \(#,##0\);_("€"* "-"_);_(@_)</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8BD2-449B-9C39-A9ACF98B68A2}"/>
            </c:ext>
          </c:extLst>
        </c:ser>
        <c:ser>
          <c:idx val="2"/>
          <c:order val="2"/>
          <c:tx>
            <c:strRef>
              <c:f>Blad1!$D$1</c:f>
              <c:strCache>
                <c:ptCount val="1"/>
                <c:pt idx="0">
                  <c:v>Zaaltoeslag </c:v>
                </c:pt>
              </c:strCache>
            </c:strRef>
          </c:tx>
          <c:spPr>
            <a:solidFill>
              <a:schemeClr val="accent6">
                <a:lumMod val="75000"/>
              </a:schemeClr>
            </a:solidFill>
            <a:ln>
              <a:noFill/>
            </a:ln>
            <a:effectLst/>
          </c:spPr>
          <c:invertIfNegative val="0"/>
          <c:cat>
            <c:strRef>
              <c:f>Blad1!$A$2:$A$8</c:f>
              <c:strCache>
                <c:ptCount val="7"/>
                <c:pt idx="0">
                  <c:v>Xenios</c:v>
                </c:pt>
                <c:pt idx="1">
                  <c:v>Reigers*</c:v>
                </c:pt>
                <c:pt idx="2">
                  <c:v>Myra</c:v>
                </c:pt>
                <c:pt idx="3">
                  <c:v>Qui Vive</c:v>
                </c:pt>
                <c:pt idx="4">
                  <c:v>Athena</c:v>
                </c:pt>
                <c:pt idx="5">
                  <c:v>Alliance*</c:v>
                </c:pt>
                <c:pt idx="6">
                  <c:v>AMHC FIT</c:v>
                </c:pt>
              </c:strCache>
            </c:strRef>
          </c:cat>
          <c:val>
            <c:numRef>
              <c:f>Blad1!$D$2:$D$8</c:f>
              <c:numCache>
                <c:formatCode>_("€"* #,##0_);_("€"* \(#,##0\);_("€"* "-"_);_(@_)</c:formatCode>
                <c:ptCount val="7"/>
                <c:pt idx="0">
                  <c:v>0</c:v>
                </c:pt>
                <c:pt idx="1">
                  <c:v>40</c:v>
                </c:pt>
                <c:pt idx="2">
                  <c:v>71</c:v>
                </c:pt>
                <c:pt idx="3">
                  <c:v>0</c:v>
                </c:pt>
                <c:pt idx="4">
                  <c:v>122</c:v>
                </c:pt>
                <c:pt idx="5">
                  <c:v>120</c:v>
                </c:pt>
                <c:pt idx="6">
                  <c:v>90</c:v>
                </c:pt>
              </c:numCache>
            </c:numRef>
          </c:val>
          <c:extLst>
            <c:ext xmlns:c16="http://schemas.microsoft.com/office/drawing/2014/chart" uri="{C3380CC4-5D6E-409C-BE32-E72D297353CC}">
              <c16:uniqueId val="{00000002-8BD2-449B-9C39-A9ACF98B68A2}"/>
            </c:ext>
          </c:extLst>
        </c:ser>
        <c:dLbls>
          <c:showLegendKey val="0"/>
          <c:showVal val="0"/>
          <c:showCatName val="0"/>
          <c:showSerName val="0"/>
          <c:showPercent val="0"/>
          <c:showBubbleSize val="0"/>
        </c:dLbls>
        <c:gapWidth val="50"/>
        <c:overlap val="100"/>
        <c:axId val="579207256"/>
        <c:axId val="579206600"/>
      </c:barChart>
      <c:catAx>
        <c:axId val="57920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6600"/>
        <c:crosses val="autoZero"/>
        <c:auto val="1"/>
        <c:lblAlgn val="ctr"/>
        <c:lblOffset val="100"/>
        <c:noMultiLvlLbl val="0"/>
      </c:catAx>
      <c:valAx>
        <c:axId val="579206600"/>
        <c:scaling>
          <c:orientation val="minMax"/>
          <c:max val="750"/>
          <c:min val="1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57920725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DEA70E0-D26E-485A-9138-7DF8ABD15781}" type="datetimeFigureOut">
              <a:rPr lang="nl-NL" smtClean="0"/>
              <a:t>17-3-2025</a:t>
            </a:fld>
            <a:endParaRPr lang="nl-NL" dirty="0"/>
          </a:p>
        </p:txBody>
      </p:sp>
      <p:sp>
        <p:nvSpPr>
          <p:cNvPr id="4" name="Tijdelijke aanduiding voor dia-afbeelding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51221"/>
            <a:ext cx="543814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20"/>
            <a:ext cx="2945659" cy="49534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377320"/>
            <a:ext cx="2945659" cy="495347"/>
          </a:xfrm>
          <a:prstGeom prst="rect">
            <a:avLst/>
          </a:prstGeom>
        </p:spPr>
        <p:txBody>
          <a:bodyPr vert="horz" lIns="91440" tIns="45720" rIns="91440" bIns="45720" rtlCol="0" anchor="b"/>
          <a:lstStyle>
            <a:lvl1pPr algn="r">
              <a:defRPr sz="1200"/>
            </a:lvl1pPr>
          </a:lstStyle>
          <a:p>
            <a:fld id="{D0F7A9B8-9DF6-4954-9487-D3304F144685}" type="slidenum">
              <a:rPr lang="nl-NL" smtClean="0"/>
              <a:t>‹nr.›</a:t>
            </a:fld>
            <a:endParaRPr lang="nl-NL" dirty="0"/>
          </a:p>
        </p:txBody>
      </p:sp>
    </p:spTree>
    <p:extLst>
      <p:ext uri="{BB962C8B-B14F-4D97-AF65-F5344CB8AC3E}">
        <p14:creationId xmlns:p14="http://schemas.microsoft.com/office/powerpoint/2010/main" val="257751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C17D4D-AC2F-48C6-A9B5-BEA0D6E7DA85}" type="slidenum">
              <a:rPr lang="nl-NL" smtClean="0"/>
              <a:t>5</a:t>
            </a:fld>
            <a:endParaRPr lang="nl-NL" dirty="0"/>
          </a:p>
        </p:txBody>
      </p:sp>
    </p:spTree>
    <p:extLst>
      <p:ext uri="{BB962C8B-B14F-4D97-AF65-F5344CB8AC3E}">
        <p14:creationId xmlns:p14="http://schemas.microsoft.com/office/powerpoint/2010/main" val="232590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F2CB9828-1F86-9182-D204-0381F74F5479}"/>
              </a:ext>
            </a:extLst>
          </p:cNvPr>
          <p:cNvSpPr>
            <a:spLocks noGrp="1" noRot="1" noChangeAspect="1" noChangeArrowheads="1" noTextEdit="1"/>
          </p:cNvSpPr>
          <p:nvPr>
            <p:ph type="sldImg"/>
          </p:nvPr>
        </p:nvSpPr>
        <p:spPr>
          <a:ln/>
        </p:spPr>
      </p:sp>
      <p:sp>
        <p:nvSpPr>
          <p:cNvPr id="4099" name="Tijdelijke aanduiding voor notities 2">
            <a:extLst>
              <a:ext uri="{FF2B5EF4-FFF2-40B4-BE49-F238E27FC236}">
                <a16:creationId xmlns:a16="http://schemas.microsoft.com/office/drawing/2014/main" id="{E2753EBB-D30D-03AD-517E-57B3870B2F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4100" name="Tijdelijke aanduiding voor dianummer 3">
            <a:extLst>
              <a:ext uri="{FF2B5EF4-FFF2-40B4-BE49-F238E27FC236}">
                <a16:creationId xmlns:a16="http://schemas.microsoft.com/office/drawing/2014/main" id="{077E1D25-D0F4-688C-E040-7C6AA3A2D8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3A84745-C910-E24E-A7D3-318908663915}" type="slidenum">
              <a:rPr lang="en-US" altLang="nl-NL" smtClean="0"/>
              <a:pPr>
                <a:spcBef>
                  <a:spcPct val="0"/>
                </a:spcBef>
              </a:pPr>
              <a:t>35</a:t>
            </a:fld>
            <a:endParaRPr lang="en-US"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5D0ED04-467E-AC49-DAF6-8B4633E0DEFB}"/>
              </a:ext>
            </a:extLst>
          </p:cNvPr>
          <p:cNvSpPr>
            <a:spLocks noGrp="1" noRot="1" noChangeAspect="1" noChangeArrowheads="1" noTextEdit="1"/>
          </p:cNvSpPr>
          <p:nvPr>
            <p:ph type="sldImg"/>
          </p:nvPr>
        </p:nvSpPr>
        <p:spPr>
          <a:ln/>
        </p:spPr>
      </p:sp>
      <p:sp>
        <p:nvSpPr>
          <p:cNvPr id="6147" name="Tijdelijke aanduiding voor notities 2">
            <a:extLst>
              <a:ext uri="{FF2B5EF4-FFF2-40B4-BE49-F238E27FC236}">
                <a16:creationId xmlns:a16="http://schemas.microsoft.com/office/drawing/2014/main" id="{56F81BFA-5132-00C2-D372-74274ECDB0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6148" name="Tijdelijke aanduiding voor dianummer 3">
            <a:extLst>
              <a:ext uri="{FF2B5EF4-FFF2-40B4-BE49-F238E27FC236}">
                <a16:creationId xmlns:a16="http://schemas.microsoft.com/office/drawing/2014/main" id="{65B19FE2-C94D-B4ED-DC95-2FD5CEE661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7CB5259-A832-AF4E-8E28-E2634453434F}" type="slidenum">
              <a:rPr lang="en-US" altLang="nl-NL" smtClean="0"/>
              <a:pPr>
                <a:spcBef>
                  <a:spcPct val="0"/>
                </a:spcBef>
              </a:pPr>
              <a:t>36</a:t>
            </a:fld>
            <a:endParaRPr lang="en-US"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0F7A9B8-9DF6-4954-9487-D3304F144685}" type="slidenum">
              <a:rPr lang="nl-NL" smtClean="0"/>
              <a:t>40</a:t>
            </a:fld>
            <a:endParaRPr lang="nl-NL" dirty="0"/>
          </a:p>
        </p:txBody>
      </p:sp>
    </p:spTree>
    <p:extLst>
      <p:ext uri="{BB962C8B-B14F-4D97-AF65-F5344CB8AC3E}">
        <p14:creationId xmlns:p14="http://schemas.microsoft.com/office/powerpoint/2010/main" val="427517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0F7A9B8-9DF6-4954-9487-D3304F144685}" type="slidenum">
              <a:rPr lang="nl-NL" smtClean="0"/>
              <a:t>41</a:t>
            </a:fld>
            <a:endParaRPr lang="nl-NL" dirty="0"/>
          </a:p>
        </p:txBody>
      </p:sp>
    </p:spTree>
    <p:extLst>
      <p:ext uri="{BB962C8B-B14F-4D97-AF65-F5344CB8AC3E}">
        <p14:creationId xmlns:p14="http://schemas.microsoft.com/office/powerpoint/2010/main" val="7986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0F7A9B8-9DF6-4954-9487-D3304F144685}" type="slidenum">
              <a:rPr lang="nl-NL" smtClean="0"/>
              <a:t>42</a:t>
            </a:fld>
            <a:endParaRPr lang="nl-NL" dirty="0"/>
          </a:p>
        </p:txBody>
      </p:sp>
    </p:spTree>
    <p:extLst>
      <p:ext uri="{BB962C8B-B14F-4D97-AF65-F5344CB8AC3E}">
        <p14:creationId xmlns:p14="http://schemas.microsoft.com/office/powerpoint/2010/main" val="344567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180359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124867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131170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74171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293975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21572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200234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380972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298503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416412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428980D-5E2E-4C68-A403-5A6AC50F5243}" type="datetimeFigureOut">
              <a:rPr lang="nl-NL" smtClean="0"/>
              <a:t>17-3-2025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EDDF219-4CB6-4D9A-A4BB-40DACC043750}" type="slidenum">
              <a:rPr lang="nl-NL" smtClean="0"/>
              <a:t>‹nr.›</a:t>
            </a:fld>
            <a:endParaRPr lang="nl-NL" dirty="0"/>
          </a:p>
        </p:txBody>
      </p:sp>
    </p:spTree>
    <p:extLst>
      <p:ext uri="{BB962C8B-B14F-4D97-AF65-F5344CB8AC3E}">
        <p14:creationId xmlns:p14="http://schemas.microsoft.com/office/powerpoint/2010/main" val="318585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8980D-5E2E-4C68-A403-5A6AC50F5243}" type="datetimeFigureOut">
              <a:rPr lang="nl-NL" smtClean="0"/>
              <a:t>17-3-2025</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DF219-4CB6-4D9A-A4BB-40DACC043750}" type="slidenum">
              <a:rPr lang="nl-NL" smtClean="0"/>
              <a:t>‹nr.›</a:t>
            </a:fld>
            <a:endParaRPr lang="nl-NL" dirty="0"/>
          </a:p>
        </p:txBody>
      </p:sp>
    </p:spTree>
    <p:extLst>
      <p:ext uri="{BB962C8B-B14F-4D97-AF65-F5344CB8AC3E}">
        <p14:creationId xmlns:p14="http://schemas.microsoft.com/office/powerpoint/2010/main" val="105367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msterdam.nl/projecten/schinkelkwartier" TargetMode="Externa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28847012-981E-584D-BE3A-E194358ADB60}"/>
              </a:ext>
            </a:extLst>
          </p:cNvPr>
          <p:cNvSpPr/>
          <p:nvPr/>
        </p:nvSpPr>
        <p:spPr>
          <a:xfrm>
            <a:off x="-2" y="0"/>
            <a:ext cx="12191999" cy="4715932"/>
          </a:xfrm>
          <a:prstGeom prst="rect">
            <a:avLst/>
          </a:prstGeom>
          <a:solidFill>
            <a:srgbClr val="8E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FB2BDF9-C438-774F-8484-3667398F1B4B}"/>
              </a:ext>
            </a:extLst>
          </p:cNvPr>
          <p:cNvSpPr/>
          <p:nvPr/>
        </p:nvSpPr>
        <p:spPr>
          <a:xfrm>
            <a:off x="-1" y="4715932"/>
            <a:ext cx="12191999" cy="2142067"/>
          </a:xfrm>
          <a:prstGeom prst="rect">
            <a:avLst/>
          </a:prstGeom>
          <a:solidFill>
            <a:srgbClr val="7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tel 1">
            <a:extLst>
              <a:ext uri="{FF2B5EF4-FFF2-40B4-BE49-F238E27FC236}">
                <a16:creationId xmlns:a16="http://schemas.microsoft.com/office/drawing/2014/main" id="{59A1146A-2F12-044B-B0A0-CD814BB27FAC}"/>
              </a:ext>
            </a:extLst>
          </p:cNvPr>
          <p:cNvSpPr>
            <a:spLocks noGrp="1"/>
          </p:cNvSpPr>
          <p:nvPr>
            <p:ph type="title"/>
          </p:nvPr>
        </p:nvSpPr>
        <p:spPr>
          <a:xfrm>
            <a:off x="-1" y="833978"/>
            <a:ext cx="12191997" cy="2103955"/>
          </a:xfrm>
        </p:spPr>
        <p:txBody>
          <a:bodyPr>
            <a:noAutofit/>
          </a:bodyPr>
          <a:lstStyle/>
          <a:p>
            <a:pPr algn="ctr"/>
            <a:r>
              <a:rPr lang="nl-NL" sz="17900" b="1" spc="-300">
                <a:solidFill>
                  <a:schemeClr val="bg1"/>
                </a:solidFill>
              </a:rPr>
              <a:t>WELKOM</a:t>
            </a:r>
            <a:endParaRPr lang="nl-NL" sz="21500" b="1" spc="-300">
              <a:solidFill>
                <a:schemeClr val="bg1"/>
              </a:solidFill>
            </a:endParaRPr>
          </a:p>
        </p:txBody>
      </p:sp>
      <p:pic>
        <p:nvPicPr>
          <p:cNvPr id="22" name="Afbeelding 21">
            <a:extLst>
              <a:ext uri="{FF2B5EF4-FFF2-40B4-BE49-F238E27FC236}">
                <a16:creationId xmlns:a16="http://schemas.microsoft.com/office/drawing/2014/main" id="{85C2DDF0-BBC8-3A4E-B1F4-21B5A14625C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748150" y="3133233"/>
            <a:ext cx="2695694" cy="3513098"/>
          </a:xfrm>
          <a:prstGeom prst="rect">
            <a:avLst/>
          </a:prstGeom>
        </p:spPr>
      </p:pic>
    </p:spTree>
    <p:extLst>
      <p:ext uri="{BB962C8B-B14F-4D97-AF65-F5344CB8AC3E}">
        <p14:creationId xmlns:p14="http://schemas.microsoft.com/office/powerpoint/2010/main" val="247937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4"/>
            <a:ext cx="10465398" cy="5324535"/>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Impact doorrekening financiering</a:t>
            </a:r>
          </a:p>
          <a:p>
            <a:pPr>
              <a:spcAft>
                <a:spcPts val="1200"/>
              </a:spcAft>
            </a:pPr>
            <a:r>
              <a:rPr lang="nl-NL" sz="2400" dirty="0"/>
              <a:t>Voorgaande berekening financieringslast: Afschrijvingen en rente lasten over 20 jaar. Aangepaste berekening:</a:t>
            </a:r>
          </a:p>
          <a:p>
            <a:pPr marL="342900" indent="-342900">
              <a:spcAft>
                <a:spcPts val="1200"/>
              </a:spcAft>
              <a:buFont typeface="Arial" panose="020B0604020202020204" pitchFamily="34" charset="0"/>
              <a:buChar char="•"/>
            </a:pPr>
            <a:r>
              <a:rPr lang="nl-NL" sz="2400" dirty="0"/>
              <a:t>10 </a:t>
            </a:r>
            <a:r>
              <a:rPr lang="nl-NL" sz="2400" dirty="0" err="1"/>
              <a:t>jaars</a:t>
            </a:r>
            <a:r>
              <a:rPr lang="nl-NL" sz="2400" dirty="0"/>
              <a:t> Obligatie lening - verschillende vormen: Clubliefde, Voordeel, Rendement en Sponsor obligatie conform standaard voorwaarden Sponsorvisie</a:t>
            </a:r>
          </a:p>
          <a:p>
            <a:pPr marL="342900" indent="-342900">
              <a:spcAft>
                <a:spcPts val="1200"/>
              </a:spcAft>
              <a:buFont typeface="Arial" panose="020B0604020202020204" pitchFamily="34" charset="0"/>
              <a:buChar char="•"/>
            </a:pPr>
            <a:r>
              <a:rPr lang="nl-NL" sz="2400" dirty="0"/>
              <a:t>15 </a:t>
            </a:r>
            <a:r>
              <a:rPr lang="nl-NL" sz="2400" dirty="0" err="1"/>
              <a:t>jaars</a:t>
            </a:r>
            <a:r>
              <a:rPr lang="nl-NL" sz="2400" dirty="0"/>
              <a:t> banklening tegen 6% rente (door Rabobank als haalbaar </a:t>
            </a:r>
            <a:r>
              <a:rPr lang="nl-NL" sz="2400" dirty="0" err="1"/>
              <a:t>icm</a:t>
            </a:r>
            <a:r>
              <a:rPr lang="nl-NL" sz="2400" dirty="0"/>
              <a:t> SWS*)</a:t>
            </a:r>
          </a:p>
          <a:p>
            <a:pPr>
              <a:spcAft>
                <a:spcPts val="1200"/>
              </a:spcAft>
            </a:pPr>
            <a:r>
              <a:rPr lang="nl-NL" sz="2400" dirty="0"/>
              <a:t>Consequentie: lasten in de eerste 10 jaar aanmerkelijk hoger zijn, in jaar 10 t/m 20 ontstaat ruimte voor het vormen van een “bestemmingsreserve”, </a:t>
            </a:r>
            <a:r>
              <a:rPr lang="nl-NL" sz="2400" dirty="0" err="1"/>
              <a:t>danwel</a:t>
            </a:r>
            <a:r>
              <a:rPr lang="nl-NL" sz="2400" dirty="0"/>
              <a:t> ruimte om eventuele tegenvallers op te vangen.</a:t>
            </a:r>
          </a:p>
          <a:p>
            <a:pPr>
              <a:spcAft>
                <a:spcPts val="1200"/>
              </a:spcAft>
            </a:pPr>
            <a:endParaRPr lang="nl-NL" sz="2400" dirty="0"/>
          </a:p>
          <a:p>
            <a:pPr>
              <a:spcAft>
                <a:spcPts val="1200"/>
              </a:spcAft>
            </a:pPr>
            <a:r>
              <a:rPr lang="nl-NL" sz="2400" dirty="0"/>
              <a:t>Verder nog : aanscherping in kosten en toevoeging ondervloer (investeringen). </a:t>
            </a:r>
          </a:p>
        </p:txBody>
      </p:sp>
      <p:pic>
        <p:nvPicPr>
          <p:cNvPr id="4" name="Afbeelding 3"/>
          <p:cNvPicPr>
            <a:picLocks noChangeAspect="1"/>
          </p:cNvPicPr>
          <p:nvPr/>
        </p:nvPicPr>
        <p:blipFill>
          <a:blip r:embed="rId2"/>
          <a:stretch>
            <a:fillRect/>
          </a:stretch>
        </p:blipFill>
        <p:spPr>
          <a:xfrm>
            <a:off x="10361386" y="117929"/>
            <a:ext cx="1658256" cy="1658256"/>
          </a:xfrm>
          <a:prstGeom prst="rect">
            <a:avLst/>
          </a:prstGeom>
        </p:spPr>
      </p:pic>
      <p:sp>
        <p:nvSpPr>
          <p:cNvPr id="3" name="TextBox 2">
            <a:extLst>
              <a:ext uri="{FF2B5EF4-FFF2-40B4-BE49-F238E27FC236}">
                <a16:creationId xmlns:a16="http://schemas.microsoft.com/office/drawing/2014/main" id="{6DB6D8A1-F8D6-15F6-1C75-A6C25E96C5BC}"/>
              </a:ext>
            </a:extLst>
          </p:cNvPr>
          <p:cNvSpPr txBox="1"/>
          <p:nvPr/>
        </p:nvSpPr>
        <p:spPr>
          <a:xfrm>
            <a:off x="274320" y="6345493"/>
            <a:ext cx="4413129" cy="276999"/>
          </a:xfrm>
          <a:prstGeom prst="rect">
            <a:avLst/>
          </a:prstGeom>
          <a:noFill/>
        </p:spPr>
        <p:txBody>
          <a:bodyPr wrap="square" rtlCol="0">
            <a:spAutoFit/>
          </a:bodyPr>
          <a:lstStyle/>
          <a:p>
            <a:r>
              <a:rPr lang="en-NL" sz="1200" i="1" dirty="0"/>
              <a:t>*) SWS : Stichting Waarborgfonds Sport</a:t>
            </a:r>
          </a:p>
        </p:txBody>
      </p:sp>
    </p:spTree>
    <p:extLst>
      <p:ext uri="{BB962C8B-B14F-4D97-AF65-F5344CB8AC3E}">
        <p14:creationId xmlns:p14="http://schemas.microsoft.com/office/powerpoint/2010/main" val="3005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4"/>
            <a:ext cx="10465398" cy="123110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Impact doorrekening financiering (jaar 25/26)</a:t>
            </a:r>
          </a:p>
          <a:p>
            <a:pPr>
              <a:spcAft>
                <a:spcPts val="1200"/>
              </a:spcAft>
            </a:pPr>
            <a:r>
              <a:rPr lang="nl-NL" sz="2400" dirty="0"/>
              <a:t>Huidige inzichten inclusief gewijzigde financieringslasten</a:t>
            </a:r>
          </a:p>
        </p:txBody>
      </p:sp>
      <p:sp>
        <p:nvSpPr>
          <p:cNvPr id="3" name="TextBox 2">
            <a:extLst>
              <a:ext uri="{FF2B5EF4-FFF2-40B4-BE49-F238E27FC236}">
                <a16:creationId xmlns:a16="http://schemas.microsoft.com/office/drawing/2014/main" id="{6DB6D8A1-F8D6-15F6-1C75-A6C25E96C5BC}"/>
              </a:ext>
            </a:extLst>
          </p:cNvPr>
          <p:cNvSpPr txBox="1"/>
          <p:nvPr/>
        </p:nvSpPr>
        <p:spPr>
          <a:xfrm>
            <a:off x="274320" y="6345493"/>
            <a:ext cx="4413129" cy="276999"/>
          </a:xfrm>
          <a:prstGeom prst="rect">
            <a:avLst/>
          </a:prstGeom>
          <a:noFill/>
        </p:spPr>
        <p:txBody>
          <a:bodyPr wrap="square" rtlCol="0">
            <a:spAutoFit/>
          </a:bodyPr>
          <a:lstStyle/>
          <a:p>
            <a:r>
              <a:rPr lang="en-NL" sz="1200" i="1" dirty="0"/>
              <a:t>*) SWS : Stichting Waarborgfonds Sport</a:t>
            </a:r>
          </a:p>
        </p:txBody>
      </p:sp>
      <p:pic>
        <p:nvPicPr>
          <p:cNvPr id="5" name="Picture 4">
            <a:extLst>
              <a:ext uri="{FF2B5EF4-FFF2-40B4-BE49-F238E27FC236}">
                <a16:creationId xmlns:a16="http://schemas.microsoft.com/office/drawing/2014/main" id="{6436D386-4CD2-5CC5-29A2-46D15DA92BDB}"/>
              </a:ext>
            </a:extLst>
          </p:cNvPr>
          <p:cNvPicPr>
            <a:picLocks noChangeAspect="1"/>
          </p:cNvPicPr>
          <p:nvPr/>
        </p:nvPicPr>
        <p:blipFill>
          <a:blip r:embed="rId2"/>
          <a:stretch>
            <a:fillRect/>
          </a:stretch>
        </p:blipFill>
        <p:spPr>
          <a:xfrm>
            <a:off x="255149" y="1596094"/>
            <a:ext cx="4432300" cy="3124200"/>
          </a:xfrm>
          <a:prstGeom prst="rect">
            <a:avLst/>
          </a:prstGeom>
        </p:spPr>
      </p:pic>
      <p:pic>
        <p:nvPicPr>
          <p:cNvPr id="7" name="Afbeelding 3">
            <a:extLst>
              <a:ext uri="{FF2B5EF4-FFF2-40B4-BE49-F238E27FC236}">
                <a16:creationId xmlns:a16="http://schemas.microsoft.com/office/drawing/2014/main" id="{B81A8C8A-C774-8CF9-BCA9-8968BDD2E901}"/>
              </a:ext>
            </a:extLst>
          </p:cNvPr>
          <p:cNvPicPr>
            <a:picLocks noChangeAspect="1"/>
          </p:cNvPicPr>
          <p:nvPr/>
        </p:nvPicPr>
        <p:blipFill>
          <a:blip r:embed="rId3"/>
          <a:stretch>
            <a:fillRect/>
          </a:stretch>
        </p:blipFill>
        <p:spPr>
          <a:xfrm>
            <a:off x="10426350" y="138002"/>
            <a:ext cx="1658256" cy="1658256"/>
          </a:xfrm>
          <a:prstGeom prst="rect">
            <a:avLst/>
          </a:prstGeom>
        </p:spPr>
      </p:pic>
      <p:pic>
        <p:nvPicPr>
          <p:cNvPr id="4" name="Picture 3">
            <a:extLst>
              <a:ext uri="{FF2B5EF4-FFF2-40B4-BE49-F238E27FC236}">
                <a16:creationId xmlns:a16="http://schemas.microsoft.com/office/drawing/2014/main" id="{E71B9B7F-6643-FF82-E36E-8A669BD07E21}"/>
              </a:ext>
            </a:extLst>
          </p:cNvPr>
          <p:cNvPicPr>
            <a:picLocks noChangeAspect="1"/>
          </p:cNvPicPr>
          <p:nvPr/>
        </p:nvPicPr>
        <p:blipFill>
          <a:blip r:embed="rId4"/>
          <a:stretch>
            <a:fillRect/>
          </a:stretch>
        </p:blipFill>
        <p:spPr>
          <a:xfrm>
            <a:off x="4946054" y="1611592"/>
            <a:ext cx="6309424" cy="5198330"/>
          </a:xfrm>
          <a:prstGeom prst="rect">
            <a:avLst/>
          </a:prstGeom>
        </p:spPr>
      </p:pic>
    </p:spTree>
    <p:extLst>
      <p:ext uri="{BB962C8B-B14F-4D97-AF65-F5344CB8AC3E}">
        <p14:creationId xmlns:p14="http://schemas.microsoft.com/office/powerpoint/2010/main" val="375627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3">
            <a:extLst>
              <a:ext uri="{FF2B5EF4-FFF2-40B4-BE49-F238E27FC236}">
                <a16:creationId xmlns:a16="http://schemas.microsoft.com/office/drawing/2014/main" id="{B81A8C8A-C774-8CF9-BCA9-8968BDD2E901}"/>
              </a:ext>
            </a:extLst>
          </p:cNvPr>
          <p:cNvPicPr>
            <a:picLocks noChangeAspect="1"/>
          </p:cNvPicPr>
          <p:nvPr/>
        </p:nvPicPr>
        <p:blipFill>
          <a:blip r:embed="rId2"/>
          <a:stretch>
            <a:fillRect/>
          </a:stretch>
        </p:blipFill>
        <p:spPr>
          <a:xfrm>
            <a:off x="10426350" y="138002"/>
            <a:ext cx="1658256" cy="1658256"/>
          </a:xfrm>
          <a:prstGeom prst="rect">
            <a:avLst/>
          </a:prstGeom>
        </p:spPr>
      </p:pic>
      <p:sp>
        <p:nvSpPr>
          <p:cNvPr id="9" name="Rechthoek 1">
            <a:extLst>
              <a:ext uri="{FF2B5EF4-FFF2-40B4-BE49-F238E27FC236}">
                <a16:creationId xmlns:a16="http://schemas.microsoft.com/office/drawing/2014/main" id="{D333D84C-147B-74D7-E3A5-9FB9BD5320BB}"/>
              </a:ext>
            </a:extLst>
          </p:cNvPr>
          <p:cNvSpPr/>
          <p:nvPr/>
        </p:nvSpPr>
        <p:spPr>
          <a:xfrm>
            <a:off x="274320" y="138000"/>
            <a:ext cx="10618968" cy="4739759"/>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Positieve effecten niet meegenomen</a:t>
            </a:r>
          </a:p>
          <a:p>
            <a:pPr marL="457200" indent="-457200">
              <a:spcAft>
                <a:spcPts val="1200"/>
              </a:spcAft>
              <a:buFont typeface="+mj-lt"/>
              <a:buAutoNum type="arabicPeriod"/>
            </a:pPr>
            <a:r>
              <a:rPr lang="nl-NL" sz="2400" dirty="0"/>
              <a:t>Contributie inkomsten Senioren (huidig : 4 teams + O25, heren/dames, trimhockey</a:t>
            </a:r>
          </a:p>
          <a:p>
            <a:pPr marL="457200" indent="-457200">
              <a:spcAft>
                <a:spcPts val="1200"/>
              </a:spcAft>
              <a:buFont typeface="+mj-lt"/>
              <a:buAutoNum type="arabicPeriod"/>
            </a:pPr>
            <a:r>
              <a:rPr lang="nl-NL" sz="2400" dirty="0"/>
              <a:t>O7 en O8 separate zaaltrainingen</a:t>
            </a:r>
          </a:p>
          <a:p>
            <a:pPr marL="457200" indent="-457200">
              <a:spcAft>
                <a:spcPts val="1200"/>
              </a:spcAft>
              <a:buFont typeface="+mj-lt"/>
              <a:buAutoNum type="arabicPeriod"/>
            </a:pPr>
            <a:r>
              <a:rPr lang="nl-NL" sz="2400" dirty="0"/>
              <a:t>Hockey kampen in kerst,- en voorjaarsvakantie</a:t>
            </a:r>
          </a:p>
          <a:p>
            <a:pPr marL="457200" indent="-457200">
              <a:spcAft>
                <a:spcPts val="1200"/>
              </a:spcAft>
              <a:buFont typeface="+mj-lt"/>
              <a:buAutoNum type="arabicPeriod"/>
            </a:pPr>
            <a:r>
              <a:rPr lang="nl-NL" sz="2400" dirty="0"/>
              <a:t>Verhuur zaal (deels toegezegd) : </a:t>
            </a:r>
            <a:r>
              <a:rPr lang="nl-NL" sz="2400" dirty="0" err="1"/>
              <a:t>Crusaders</a:t>
            </a:r>
            <a:r>
              <a:rPr lang="nl-NL" sz="2400" dirty="0"/>
              <a:t>, Volleybal en Westerpark</a:t>
            </a:r>
          </a:p>
          <a:p>
            <a:pPr marL="457200" indent="-457200">
              <a:spcAft>
                <a:spcPts val="1200"/>
              </a:spcAft>
              <a:buFont typeface="+mj-lt"/>
              <a:buAutoNum type="arabicPeriod"/>
            </a:pPr>
            <a:r>
              <a:rPr lang="nl-NL" sz="2400" dirty="0"/>
              <a:t>Marge op de bar</a:t>
            </a:r>
          </a:p>
          <a:p>
            <a:pPr marL="457200" indent="-457200">
              <a:spcAft>
                <a:spcPts val="1200"/>
              </a:spcAft>
              <a:buFont typeface="+mj-lt"/>
              <a:buAutoNum type="arabicPeriod"/>
            </a:pPr>
            <a:r>
              <a:rPr lang="nl-NL" sz="2400" dirty="0"/>
              <a:t>Additionele sponsorinkomsten</a:t>
            </a:r>
          </a:p>
          <a:p>
            <a:pPr marL="457200" indent="-457200">
              <a:spcAft>
                <a:spcPts val="1200"/>
              </a:spcAft>
              <a:buFont typeface="+mj-lt"/>
              <a:buAutoNum type="arabicPeriod"/>
            </a:pPr>
            <a:endParaRPr lang="nl-NL" sz="2400" dirty="0"/>
          </a:p>
        </p:txBody>
      </p:sp>
    </p:spTree>
    <p:extLst>
      <p:ext uri="{BB962C8B-B14F-4D97-AF65-F5344CB8AC3E}">
        <p14:creationId xmlns:p14="http://schemas.microsoft.com/office/powerpoint/2010/main" val="151550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4"/>
            <a:ext cx="10465398" cy="70788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Lange termijn – financiën Blaashal</a:t>
            </a:r>
          </a:p>
        </p:txBody>
      </p:sp>
      <p:pic>
        <p:nvPicPr>
          <p:cNvPr id="7" name="Afbeelding 3">
            <a:extLst>
              <a:ext uri="{FF2B5EF4-FFF2-40B4-BE49-F238E27FC236}">
                <a16:creationId xmlns:a16="http://schemas.microsoft.com/office/drawing/2014/main" id="{B81A8C8A-C774-8CF9-BCA9-8968BDD2E901}"/>
              </a:ext>
            </a:extLst>
          </p:cNvPr>
          <p:cNvPicPr>
            <a:picLocks noChangeAspect="1"/>
          </p:cNvPicPr>
          <p:nvPr/>
        </p:nvPicPr>
        <p:blipFill>
          <a:blip r:embed="rId2"/>
          <a:stretch>
            <a:fillRect/>
          </a:stretch>
        </p:blipFill>
        <p:spPr>
          <a:xfrm>
            <a:off x="10426350" y="138002"/>
            <a:ext cx="1658256" cy="1658256"/>
          </a:xfrm>
          <a:prstGeom prst="rect">
            <a:avLst/>
          </a:prstGeom>
        </p:spPr>
      </p:pic>
      <p:pic>
        <p:nvPicPr>
          <p:cNvPr id="3" name="Picture 2">
            <a:extLst>
              <a:ext uri="{FF2B5EF4-FFF2-40B4-BE49-F238E27FC236}">
                <a16:creationId xmlns:a16="http://schemas.microsoft.com/office/drawing/2014/main" id="{65FBA407-4B9C-7250-A10D-19E35FF21802}"/>
              </a:ext>
            </a:extLst>
          </p:cNvPr>
          <p:cNvPicPr>
            <a:picLocks noChangeAspect="1"/>
          </p:cNvPicPr>
          <p:nvPr/>
        </p:nvPicPr>
        <p:blipFill>
          <a:blip r:embed="rId3"/>
          <a:stretch>
            <a:fillRect/>
          </a:stretch>
        </p:blipFill>
        <p:spPr>
          <a:xfrm>
            <a:off x="274320" y="1796258"/>
            <a:ext cx="11040580" cy="4649369"/>
          </a:xfrm>
          <a:prstGeom prst="rect">
            <a:avLst/>
          </a:prstGeom>
        </p:spPr>
      </p:pic>
    </p:spTree>
    <p:extLst>
      <p:ext uri="{BB962C8B-B14F-4D97-AF65-F5344CB8AC3E}">
        <p14:creationId xmlns:p14="http://schemas.microsoft.com/office/powerpoint/2010/main" val="126438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4"/>
            <a:ext cx="10465398" cy="70788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Lange termijn – financiën club</a:t>
            </a:r>
            <a:endParaRPr lang="nl-NL" sz="2400" dirty="0"/>
          </a:p>
        </p:txBody>
      </p:sp>
      <p:pic>
        <p:nvPicPr>
          <p:cNvPr id="7" name="Afbeelding 3">
            <a:extLst>
              <a:ext uri="{FF2B5EF4-FFF2-40B4-BE49-F238E27FC236}">
                <a16:creationId xmlns:a16="http://schemas.microsoft.com/office/drawing/2014/main" id="{B81A8C8A-C774-8CF9-BCA9-8968BDD2E901}"/>
              </a:ext>
            </a:extLst>
          </p:cNvPr>
          <p:cNvPicPr>
            <a:picLocks noChangeAspect="1"/>
          </p:cNvPicPr>
          <p:nvPr/>
        </p:nvPicPr>
        <p:blipFill>
          <a:blip r:embed="rId2"/>
          <a:stretch>
            <a:fillRect/>
          </a:stretch>
        </p:blipFill>
        <p:spPr>
          <a:xfrm>
            <a:off x="10426350" y="138002"/>
            <a:ext cx="1658256" cy="1658256"/>
          </a:xfrm>
          <a:prstGeom prst="rect">
            <a:avLst/>
          </a:prstGeom>
        </p:spPr>
      </p:pic>
      <p:sp>
        <p:nvSpPr>
          <p:cNvPr id="5" name="TextBox 4">
            <a:extLst>
              <a:ext uri="{FF2B5EF4-FFF2-40B4-BE49-F238E27FC236}">
                <a16:creationId xmlns:a16="http://schemas.microsoft.com/office/drawing/2014/main" id="{63983692-B72C-CA87-9BC3-2136D236DA5A}"/>
              </a:ext>
            </a:extLst>
          </p:cNvPr>
          <p:cNvSpPr txBox="1"/>
          <p:nvPr/>
        </p:nvSpPr>
        <p:spPr>
          <a:xfrm>
            <a:off x="0" y="6583676"/>
            <a:ext cx="11086407" cy="276999"/>
          </a:xfrm>
          <a:prstGeom prst="rect">
            <a:avLst/>
          </a:prstGeom>
          <a:noFill/>
        </p:spPr>
        <p:txBody>
          <a:bodyPr wrap="square" rtlCol="0">
            <a:spAutoFit/>
          </a:bodyPr>
          <a:lstStyle/>
          <a:p>
            <a:r>
              <a:rPr lang="en-NL" sz="1200" i="1" dirty="0"/>
              <a:t>*)  Aanname jaarlijkse contributie indexatie : 3,0%  indextie verhuur KNHB. Jaarlijkse kosten indexatie : 3,0%</a:t>
            </a:r>
          </a:p>
        </p:txBody>
      </p:sp>
      <p:pic>
        <p:nvPicPr>
          <p:cNvPr id="3" name="Picture 2">
            <a:extLst>
              <a:ext uri="{FF2B5EF4-FFF2-40B4-BE49-F238E27FC236}">
                <a16:creationId xmlns:a16="http://schemas.microsoft.com/office/drawing/2014/main" id="{C9DF6080-29D7-A872-5AE7-75464626063F}"/>
              </a:ext>
            </a:extLst>
          </p:cNvPr>
          <p:cNvPicPr>
            <a:picLocks noChangeAspect="1"/>
          </p:cNvPicPr>
          <p:nvPr/>
        </p:nvPicPr>
        <p:blipFill>
          <a:blip r:embed="rId3"/>
          <a:stretch>
            <a:fillRect/>
          </a:stretch>
        </p:blipFill>
        <p:spPr>
          <a:xfrm>
            <a:off x="274319" y="870877"/>
            <a:ext cx="9182502" cy="5503737"/>
          </a:xfrm>
          <a:prstGeom prst="rect">
            <a:avLst/>
          </a:prstGeom>
        </p:spPr>
      </p:pic>
    </p:spTree>
    <p:extLst>
      <p:ext uri="{BB962C8B-B14F-4D97-AF65-F5344CB8AC3E}">
        <p14:creationId xmlns:p14="http://schemas.microsoft.com/office/powerpoint/2010/main" val="186184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4"/>
            <a:ext cx="10465398" cy="70788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Totale schuld </a:t>
            </a:r>
          </a:p>
        </p:txBody>
      </p:sp>
      <p:pic>
        <p:nvPicPr>
          <p:cNvPr id="7" name="Afbeelding 3">
            <a:extLst>
              <a:ext uri="{FF2B5EF4-FFF2-40B4-BE49-F238E27FC236}">
                <a16:creationId xmlns:a16="http://schemas.microsoft.com/office/drawing/2014/main" id="{B81A8C8A-C774-8CF9-BCA9-8968BDD2E901}"/>
              </a:ext>
            </a:extLst>
          </p:cNvPr>
          <p:cNvPicPr>
            <a:picLocks noChangeAspect="1"/>
          </p:cNvPicPr>
          <p:nvPr/>
        </p:nvPicPr>
        <p:blipFill>
          <a:blip r:embed="rId2"/>
          <a:stretch>
            <a:fillRect/>
          </a:stretch>
        </p:blipFill>
        <p:spPr>
          <a:xfrm>
            <a:off x="10426350" y="138002"/>
            <a:ext cx="1658256" cy="1658256"/>
          </a:xfrm>
          <a:prstGeom prst="rect">
            <a:avLst/>
          </a:prstGeom>
        </p:spPr>
      </p:pic>
      <p:sp>
        <p:nvSpPr>
          <p:cNvPr id="5" name="TextBox 4">
            <a:extLst>
              <a:ext uri="{FF2B5EF4-FFF2-40B4-BE49-F238E27FC236}">
                <a16:creationId xmlns:a16="http://schemas.microsoft.com/office/drawing/2014/main" id="{63983692-B72C-CA87-9BC3-2136D236DA5A}"/>
              </a:ext>
            </a:extLst>
          </p:cNvPr>
          <p:cNvSpPr txBox="1"/>
          <p:nvPr/>
        </p:nvSpPr>
        <p:spPr>
          <a:xfrm>
            <a:off x="274320" y="6460256"/>
            <a:ext cx="11086407" cy="276999"/>
          </a:xfrm>
          <a:prstGeom prst="rect">
            <a:avLst/>
          </a:prstGeom>
          <a:noFill/>
        </p:spPr>
        <p:txBody>
          <a:bodyPr wrap="square" rtlCol="0">
            <a:spAutoFit/>
          </a:bodyPr>
          <a:lstStyle/>
          <a:p>
            <a:r>
              <a:rPr lang="en-NL" sz="1200" i="1" dirty="0"/>
              <a:t>*)</a:t>
            </a:r>
          </a:p>
        </p:txBody>
      </p:sp>
      <p:pic>
        <p:nvPicPr>
          <p:cNvPr id="6" name="Picture 5">
            <a:extLst>
              <a:ext uri="{FF2B5EF4-FFF2-40B4-BE49-F238E27FC236}">
                <a16:creationId xmlns:a16="http://schemas.microsoft.com/office/drawing/2014/main" id="{9A7B00A8-0D2E-D27B-90A0-9C938611CEE9}"/>
              </a:ext>
            </a:extLst>
          </p:cNvPr>
          <p:cNvPicPr>
            <a:picLocks noChangeAspect="1"/>
          </p:cNvPicPr>
          <p:nvPr/>
        </p:nvPicPr>
        <p:blipFill>
          <a:blip r:embed="rId3"/>
          <a:stretch>
            <a:fillRect/>
          </a:stretch>
        </p:blipFill>
        <p:spPr>
          <a:xfrm>
            <a:off x="453244" y="967130"/>
            <a:ext cx="9973106" cy="5564146"/>
          </a:xfrm>
          <a:prstGeom prst="rect">
            <a:avLst/>
          </a:prstGeom>
        </p:spPr>
      </p:pic>
    </p:spTree>
    <p:extLst>
      <p:ext uri="{BB962C8B-B14F-4D97-AF65-F5344CB8AC3E}">
        <p14:creationId xmlns:p14="http://schemas.microsoft.com/office/powerpoint/2010/main" val="7087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4"/>
            <a:ext cx="10465398" cy="70788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Jaarlijkse financiering lasten</a:t>
            </a:r>
          </a:p>
        </p:txBody>
      </p:sp>
      <p:pic>
        <p:nvPicPr>
          <p:cNvPr id="7" name="Afbeelding 3">
            <a:extLst>
              <a:ext uri="{FF2B5EF4-FFF2-40B4-BE49-F238E27FC236}">
                <a16:creationId xmlns:a16="http://schemas.microsoft.com/office/drawing/2014/main" id="{B81A8C8A-C774-8CF9-BCA9-8968BDD2E901}"/>
              </a:ext>
            </a:extLst>
          </p:cNvPr>
          <p:cNvPicPr>
            <a:picLocks noChangeAspect="1"/>
          </p:cNvPicPr>
          <p:nvPr/>
        </p:nvPicPr>
        <p:blipFill>
          <a:blip r:embed="rId2"/>
          <a:stretch>
            <a:fillRect/>
          </a:stretch>
        </p:blipFill>
        <p:spPr>
          <a:xfrm>
            <a:off x="10426350" y="138002"/>
            <a:ext cx="1658256" cy="1658256"/>
          </a:xfrm>
          <a:prstGeom prst="rect">
            <a:avLst/>
          </a:prstGeom>
        </p:spPr>
      </p:pic>
      <p:sp>
        <p:nvSpPr>
          <p:cNvPr id="9" name="TextBox 8">
            <a:extLst>
              <a:ext uri="{FF2B5EF4-FFF2-40B4-BE49-F238E27FC236}">
                <a16:creationId xmlns:a16="http://schemas.microsoft.com/office/drawing/2014/main" id="{B1EC24E6-FC7E-DA7C-0348-DE2209D115E7}"/>
              </a:ext>
            </a:extLst>
          </p:cNvPr>
          <p:cNvSpPr txBox="1"/>
          <p:nvPr/>
        </p:nvSpPr>
        <p:spPr>
          <a:xfrm>
            <a:off x="402358" y="6402840"/>
            <a:ext cx="11086407" cy="276999"/>
          </a:xfrm>
          <a:prstGeom prst="rect">
            <a:avLst/>
          </a:prstGeom>
          <a:noFill/>
        </p:spPr>
        <p:txBody>
          <a:bodyPr wrap="square" rtlCol="0">
            <a:spAutoFit/>
          </a:bodyPr>
          <a:lstStyle/>
          <a:p>
            <a:r>
              <a:rPr lang="en-NL" sz="1200" i="1" dirty="0"/>
              <a:t>*) in 2031 loopt aflossing op bestaande leningen af. Aanname is aanpassing rente tarief in 2027 van 1,8% naar 5,0% en in 2032 : 2,2% naar 5,0%</a:t>
            </a:r>
          </a:p>
        </p:txBody>
      </p:sp>
      <p:pic>
        <p:nvPicPr>
          <p:cNvPr id="6" name="Picture 5">
            <a:extLst>
              <a:ext uri="{FF2B5EF4-FFF2-40B4-BE49-F238E27FC236}">
                <a16:creationId xmlns:a16="http://schemas.microsoft.com/office/drawing/2014/main" id="{6B9E2C2F-C8B6-AEAE-E3C3-A54E0275BA3C}"/>
              </a:ext>
            </a:extLst>
          </p:cNvPr>
          <p:cNvPicPr>
            <a:picLocks noChangeAspect="1"/>
          </p:cNvPicPr>
          <p:nvPr/>
        </p:nvPicPr>
        <p:blipFill>
          <a:blip r:embed="rId3"/>
          <a:stretch>
            <a:fillRect/>
          </a:stretch>
        </p:blipFill>
        <p:spPr>
          <a:xfrm>
            <a:off x="274319" y="891162"/>
            <a:ext cx="9709129" cy="5408567"/>
          </a:xfrm>
          <a:prstGeom prst="rect">
            <a:avLst/>
          </a:prstGeom>
        </p:spPr>
      </p:pic>
      <p:sp>
        <p:nvSpPr>
          <p:cNvPr id="8" name="TextBox 7">
            <a:extLst>
              <a:ext uri="{FF2B5EF4-FFF2-40B4-BE49-F238E27FC236}">
                <a16:creationId xmlns:a16="http://schemas.microsoft.com/office/drawing/2014/main" id="{4EA18529-F52B-C4C8-BEF1-A6C0B1E90C78}"/>
              </a:ext>
            </a:extLst>
          </p:cNvPr>
          <p:cNvSpPr txBox="1"/>
          <p:nvPr/>
        </p:nvSpPr>
        <p:spPr>
          <a:xfrm>
            <a:off x="9017488" y="2179866"/>
            <a:ext cx="2345224" cy="830997"/>
          </a:xfrm>
          <a:prstGeom prst="rect">
            <a:avLst/>
          </a:prstGeom>
          <a:noFill/>
        </p:spPr>
        <p:txBody>
          <a:bodyPr wrap="square" rtlCol="0">
            <a:spAutoFit/>
          </a:bodyPr>
          <a:lstStyle/>
          <a:p>
            <a:r>
              <a:rPr lang="en-NL" sz="1200" i="1" dirty="0"/>
              <a:t>Door aflossing Obligatie lening: sterke daling in lasten en ruimte voor extra reservering. (bestemmingsreserve)</a:t>
            </a:r>
          </a:p>
        </p:txBody>
      </p:sp>
    </p:spTree>
    <p:extLst>
      <p:ext uri="{BB962C8B-B14F-4D97-AF65-F5344CB8AC3E}">
        <p14:creationId xmlns:p14="http://schemas.microsoft.com/office/powerpoint/2010/main" val="153415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16982"/>
            <a:ext cx="11208145" cy="687880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Ontwikkelingen ledenaantallen</a:t>
            </a:r>
          </a:p>
          <a:p>
            <a:pPr marL="285750" indent="-285750">
              <a:spcAft>
                <a:spcPts val="600"/>
              </a:spcAft>
              <a:buFont typeface="Arial" panose="020B0604020202020204" pitchFamily="34" charset="0"/>
              <a:buChar char="•"/>
            </a:pPr>
            <a:r>
              <a:rPr lang="nl-NL" sz="2400" dirty="0"/>
              <a:t>Highlevel doorrekening van de huidige spellers aantallen voor de jeugd.</a:t>
            </a:r>
          </a:p>
          <a:p>
            <a:pPr marL="285750" indent="-285750">
              <a:spcAft>
                <a:spcPts val="600"/>
              </a:spcAft>
              <a:buFont typeface="Arial" panose="020B0604020202020204" pitchFamily="34" charset="0"/>
              <a:buChar char="•"/>
            </a:pPr>
            <a:r>
              <a:rPr lang="nl-NL" sz="2400" dirty="0"/>
              <a:t>Indien instroom bij O7 gelijk is aan O8 dan stijgen de ledenaantallen naar seizoen 34/35. Senioren aantallen zorgen de laatste jaren voor stabilisatie</a:t>
            </a:r>
          </a:p>
          <a:p>
            <a:pPr marL="285750" indent="-285750">
              <a:spcAft>
                <a:spcPts val="600"/>
              </a:spcAft>
              <a:buFont typeface="Arial" panose="020B0604020202020204" pitchFamily="34" charset="0"/>
              <a:buChar char="•"/>
            </a:pPr>
            <a:endParaRPr lang="nl-NL" sz="2400" dirty="0"/>
          </a:p>
          <a:p>
            <a:pPr marL="285750" indent="-285750">
              <a:spcAft>
                <a:spcPts val="600"/>
              </a:spcAft>
              <a:buFont typeface="Arial" panose="020B0604020202020204" pitchFamily="34" charset="0"/>
              <a:buChar char="•"/>
            </a:pPr>
            <a:endParaRPr lang="nl-NL" sz="2400" dirty="0"/>
          </a:p>
          <a:p>
            <a:pPr marL="285750" indent="-285750">
              <a:spcAft>
                <a:spcPts val="600"/>
              </a:spcAft>
              <a:buFont typeface="Arial" panose="020B0604020202020204" pitchFamily="34" charset="0"/>
              <a:buChar char="•"/>
            </a:pPr>
            <a:endParaRPr lang="nl-NL" sz="2400" dirty="0"/>
          </a:p>
          <a:p>
            <a:pPr marL="285750" indent="-285750">
              <a:spcAft>
                <a:spcPts val="600"/>
              </a:spcAft>
              <a:buFont typeface="Arial" panose="020B0604020202020204" pitchFamily="34" charset="0"/>
              <a:buChar char="•"/>
            </a:pPr>
            <a:endParaRPr lang="nl-NL" sz="2400" dirty="0"/>
          </a:p>
          <a:p>
            <a:pPr marL="285750" indent="-285750">
              <a:spcAft>
                <a:spcPts val="600"/>
              </a:spcAft>
              <a:buFont typeface="Arial" panose="020B0604020202020204" pitchFamily="34" charset="0"/>
              <a:buChar char="•"/>
            </a:pPr>
            <a:endParaRPr lang="nl-NL" sz="2400" dirty="0"/>
          </a:p>
          <a:p>
            <a:pPr marL="285750" indent="-285750">
              <a:spcAft>
                <a:spcPts val="600"/>
              </a:spcAft>
              <a:buFont typeface="Arial" panose="020B0604020202020204" pitchFamily="34" charset="0"/>
              <a:buChar char="•"/>
            </a:pPr>
            <a:endParaRPr lang="nl-NL" sz="2400" dirty="0"/>
          </a:p>
          <a:p>
            <a:pPr marL="285750" indent="-285750">
              <a:spcAft>
                <a:spcPts val="600"/>
              </a:spcAft>
              <a:buFont typeface="Arial" panose="020B0604020202020204" pitchFamily="34" charset="0"/>
              <a:buChar char="•"/>
            </a:pPr>
            <a:endParaRPr lang="nl-NL" sz="2400" dirty="0"/>
          </a:p>
          <a:p>
            <a:pPr>
              <a:spcAft>
                <a:spcPts val="600"/>
              </a:spcAft>
            </a:pPr>
            <a:endParaRPr lang="nl-NL" sz="2400" dirty="0"/>
          </a:p>
          <a:p>
            <a:pPr marL="342900" indent="-342900">
              <a:spcAft>
                <a:spcPts val="600"/>
              </a:spcAft>
              <a:buFont typeface="Arial" panose="020B0604020202020204" pitchFamily="34" charset="0"/>
              <a:buChar char="•"/>
            </a:pPr>
            <a:r>
              <a:rPr lang="nl-NL" sz="2400" dirty="0"/>
              <a:t>KNHB: door verdere verbeteringen (en flexibilisering) van het hockeyaanbod kunnen we onze vereniging gezond houden. (</a:t>
            </a:r>
            <a:r>
              <a:rPr lang="nl-NL" sz="2400" dirty="0" err="1"/>
              <a:t>oa</a:t>
            </a:r>
            <a:r>
              <a:rPr lang="nl-NL" sz="2400" dirty="0"/>
              <a:t> hockey 5’s, 7s etc..)</a:t>
            </a:r>
          </a:p>
          <a:p>
            <a:pPr marL="342900" indent="-342900">
              <a:spcAft>
                <a:spcPts val="600"/>
              </a:spcAft>
              <a:buFont typeface="Arial" panose="020B0604020202020204" pitchFamily="34" charset="0"/>
              <a:buChar char="•"/>
            </a:pPr>
            <a:r>
              <a:rPr lang="nl-NL" sz="2400" dirty="0">
                <a:hlinkClick r:id="rId2"/>
              </a:rPr>
              <a:t>https://www.amsterdam.nl/projecten/schinkelkwartier</a:t>
            </a:r>
            <a:r>
              <a:rPr lang="nl-NL" sz="2400" dirty="0"/>
              <a:t> : 11.000 woningen</a:t>
            </a:r>
          </a:p>
        </p:txBody>
      </p:sp>
      <p:pic>
        <p:nvPicPr>
          <p:cNvPr id="4" name="Afbeelding 3"/>
          <p:cNvPicPr>
            <a:picLocks noChangeAspect="1"/>
          </p:cNvPicPr>
          <p:nvPr/>
        </p:nvPicPr>
        <p:blipFill>
          <a:blip r:embed="rId3"/>
          <a:stretch>
            <a:fillRect/>
          </a:stretch>
        </p:blipFill>
        <p:spPr>
          <a:xfrm>
            <a:off x="10361386" y="117929"/>
            <a:ext cx="1658256" cy="1658256"/>
          </a:xfrm>
          <a:prstGeom prst="rect">
            <a:avLst/>
          </a:prstGeom>
        </p:spPr>
      </p:pic>
      <p:pic>
        <p:nvPicPr>
          <p:cNvPr id="5" name="Picture 4">
            <a:extLst>
              <a:ext uri="{FF2B5EF4-FFF2-40B4-BE49-F238E27FC236}">
                <a16:creationId xmlns:a16="http://schemas.microsoft.com/office/drawing/2014/main" id="{5268445D-EA16-FA03-2E9B-E88E87A2DE60}"/>
              </a:ext>
            </a:extLst>
          </p:cNvPr>
          <p:cNvPicPr>
            <a:picLocks noChangeAspect="1"/>
          </p:cNvPicPr>
          <p:nvPr/>
        </p:nvPicPr>
        <p:blipFill>
          <a:blip r:embed="rId4"/>
          <a:stretch>
            <a:fillRect/>
          </a:stretch>
        </p:blipFill>
        <p:spPr>
          <a:xfrm>
            <a:off x="124439" y="2111514"/>
            <a:ext cx="11071242" cy="3356243"/>
          </a:xfrm>
          <a:prstGeom prst="rect">
            <a:avLst/>
          </a:prstGeom>
        </p:spPr>
      </p:pic>
    </p:spTree>
    <p:extLst>
      <p:ext uri="{BB962C8B-B14F-4D97-AF65-F5344CB8AC3E}">
        <p14:creationId xmlns:p14="http://schemas.microsoft.com/office/powerpoint/2010/main" val="8657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4320" y="259245"/>
            <a:ext cx="9964453" cy="707886"/>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Risico’s</a:t>
            </a:r>
          </a:p>
        </p:txBody>
      </p:sp>
      <p:graphicFrame>
        <p:nvGraphicFramePr>
          <p:cNvPr id="6" name="Table 5">
            <a:extLst>
              <a:ext uri="{FF2B5EF4-FFF2-40B4-BE49-F238E27FC236}">
                <a16:creationId xmlns:a16="http://schemas.microsoft.com/office/drawing/2014/main" id="{80F1065A-A45B-45A8-8E59-2EB67ED27D08}"/>
              </a:ext>
            </a:extLst>
          </p:cNvPr>
          <p:cNvGraphicFramePr>
            <a:graphicFrameLocks noGrp="1"/>
          </p:cNvGraphicFramePr>
          <p:nvPr>
            <p:extLst>
              <p:ext uri="{D42A27DB-BD31-4B8C-83A1-F6EECF244321}">
                <p14:modId xmlns:p14="http://schemas.microsoft.com/office/powerpoint/2010/main" val="2102587616"/>
              </p:ext>
            </p:extLst>
          </p:nvPr>
        </p:nvGraphicFramePr>
        <p:xfrm>
          <a:off x="381176" y="1106032"/>
          <a:ext cx="11415872" cy="5216622"/>
        </p:xfrm>
        <a:graphic>
          <a:graphicData uri="http://schemas.openxmlformats.org/drawingml/2006/table">
            <a:tbl>
              <a:tblPr firstRow="1" firstCol="1" bandRow="1">
                <a:tableStyleId>{5C22544A-7EE6-4342-B048-85BDC9FD1C3A}</a:tableStyleId>
              </a:tblPr>
              <a:tblGrid>
                <a:gridCol w="622298">
                  <a:extLst>
                    <a:ext uri="{9D8B030D-6E8A-4147-A177-3AD203B41FA5}">
                      <a16:colId xmlns:a16="http://schemas.microsoft.com/office/drawing/2014/main" val="3325887263"/>
                    </a:ext>
                  </a:extLst>
                </a:gridCol>
                <a:gridCol w="1315980">
                  <a:extLst>
                    <a:ext uri="{9D8B030D-6E8A-4147-A177-3AD203B41FA5}">
                      <a16:colId xmlns:a16="http://schemas.microsoft.com/office/drawing/2014/main" val="2220864666"/>
                    </a:ext>
                  </a:extLst>
                </a:gridCol>
                <a:gridCol w="4132861">
                  <a:extLst>
                    <a:ext uri="{9D8B030D-6E8A-4147-A177-3AD203B41FA5}">
                      <a16:colId xmlns:a16="http://schemas.microsoft.com/office/drawing/2014/main" val="3421184363"/>
                    </a:ext>
                  </a:extLst>
                </a:gridCol>
                <a:gridCol w="5344733">
                  <a:extLst>
                    <a:ext uri="{9D8B030D-6E8A-4147-A177-3AD203B41FA5}">
                      <a16:colId xmlns:a16="http://schemas.microsoft.com/office/drawing/2014/main" val="2228173626"/>
                    </a:ext>
                  </a:extLst>
                </a:gridCol>
              </a:tblGrid>
              <a:tr h="792557">
                <a:tc>
                  <a:txBody>
                    <a:bodyPr/>
                    <a:lstStyle/>
                    <a:p>
                      <a:endParaRPr lang="en-NL" dirty="0"/>
                    </a:p>
                  </a:txBody>
                  <a:tcPr/>
                </a:tc>
                <a:tc>
                  <a:txBody>
                    <a:bodyPr/>
                    <a:lstStyle/>
                    <a:p>
                      <a:r>
                        <a:rPr lang="en-NL" dirty="0"/>
                        <a:t>Onderdeel</a:t>
                      </a:r>
                    </a:p>
                  </a:txBody>
                  <a:tcPr/>
                </a:tc>
                <a:tc>
                  <a:txBody>
                    <a:bodyPr/>
                    <a:lstStyle/>
                    <a:p>
                      <a:r>
                        <a:rPr lang="en-NL" dirty="0"/>
                        <a:t>Risico</a:t>
                      </a:r>
                    </a:p>
                  </a:txBody>
                  <a:tcPr/>
                </a:tc>
                <a:tc>
                  <a:txBody>
                    <a:bodyPr/>
                    <a:lstStyle/>
                    <a:p>
                      <a:r>
                        <a:rPr lang="en-NL" dirty="0"/>
                        <a:t>Wat te doen ?</a:t>
                      </a:r>
                    </a:p>
                  </a:txBody>
                  <a:tcPr/>
                </a:tc>
                <a:extLst>
                  <a:ext uri="{0D108BD9-81ED-4DB2-BD59-A6C34878D82A}">
                    <a16:rowId xmlns:a16="http://schemas.microsoft.com/office/drawing/2014/main" val="4192646457"/>
                  </a:ext>
                </a:extLst>
              </a:tr>
              <a:tr h="459180">
                <a:tc>
                  <a:txBody>
                    <a:bodyPr/>
                    <a:lstStyle/>
                    <a:p>
                      <a:r>
                        <a:rPr lang="en-NL" dirty="0"/>
                        <a:t>1</a:t>
                      </a:r>
                    </a:p>
                  </a:txBody>
                  <a:tcPr/>
                </a:tc>
                <a:tc>
                  <a:txBody>
                    <a:bodyPr/>
                    <a:lstStyle/>
                    <a:p>
                      <a:r>
                        <a:rPr lang="en-NL" dirty="0"/>
                        <a:t>Financiering</a:t>
                      </a:r>
                    </a:p>
                  </a:txBody>
                  <a:tcPr/>
                </a:tc>
                <a:tc>
                  <a:txBody>
                    <a:bodyPr/>
                    <a:lstStyle/>
                    <a:p>
                      <a:r>
                        <a:rPr lang="en-GB" dirty="0"/>
                        <a:t>-O</a:t>
                      </a:r>
                      <a:r>
                        <a:rPr lang="en-NL" dirty="0"/>
                        <a:t>nvoldoende deelnemers obligatie lening</a:t>
                      </a:r>
                    </a:p>
                    <a:p>
                      <a:r>
                        <a:rPr lang="en-GB" dirty="0"/>
                        <a:t>-N</a:t>
                      </a:r>
                      <a:r>
                        <a:rPr lang="en-NL" dirty="0"/>
                        <a:t>iet verkrijgen banklening</a:t>
                      </a:r>
                    </a:p>
                  </a:txBody>
                  <a:tcPr/>
                </a:tc>
                <a:tc>
                  <a:txBody>
                    <a:bodyPr/>
                    <a:lstStyle/>
                    <a:p>
                      <a:pPr marL="285750" indent="-285750">
                        <a:buFontTx/>
                        <a:buChar char="-"/>
                      </a:pPr>
                      <a:r>
                        <a:rPr lang="en-NL" dirty="0"/>
                        <a:t>Geen blaashal</a:t>
                      </a:r>
                    </a:p>
                    <a:p>
                      <a:pPr marL="285750" indent="-285750">
                        <a:buFontTx/>
                        <a:buChar char="-"/>
                      </a:pPr>
                      <a:r>
                        <a:rPr lang="en-NL" dirty="0"/>
                        <a:t>Contact met Rabo</a:t>
                      </a:r>
                    </a:p>
                  </a:txBody>
                  <a:tcPr/>
                </a:tc>
                <a:extLst>
                  <a:ext uri="{0D108BD9-81ED-4DB2-BD59-A6C34878D82A}">
                    <a16:rowId xmlns:a16="http://schemas.microsoft.com/office/drawing/2014/main" val="1689804921"/>
                  </a:ext>
                </a:extLst>
              </a:tr>
              <a:tr h="459180">
                <a:tc>
                  <a:txBody>
                    <a:bodyPr/>
                    <a:lstStyle/>
                    <a:p>
                      <a:r>
                        <a:rPr lang="en-NL" dirty="0"/>
                        <a:t>2</a:t>
                      </a:r>
                    </a:p>
                  </a:txBody>
                  <a:tcPr/>
                </a:tc>
                <a:tc>
                  <a:txBody>
                    <a:bodyPr/>
                    <a:lstStyle/>
                    <a:p>
                      <a:r>
                        <a:rPr lang="en-NL" dirty="0"/>
                        <a:t>Bouw</a:t>
                      </a:r>
                    </a:p>
                  </a:txBody>
                  <a:tcPr/>
                </a:tc>
                <a:tc>
                  <a:txBody>
                    <a:bodyPr/>
                    <a:lstStyle/>
                    <a:p>
                      <a:r>
                        <a:rPr lang="nl-NL" dirty="0"/>
                        <a:t>-Niet verkrijgen vergunning hal</a:t>
                      </a:r>
                    </a:p>
                    <a:p>
                      <a:endParaRPr lang="nl-NL" dirty="0"/>
                    </a:p>
                    <a:p>
                      <a:r>
                        <a:rPr lang="nl-NL" dirty="0"/>
                        <a:t>-Niet mogen plaatsen containers</a:t>
                      </a:r>
                    </a:p>
                    <a:p>
                      <a:endParaRPr lang="nl-NL" dirty="0"/>
                    </a:p>
                    <a:p>
                      <a:r>
                        <a:rPr lang="en-NL" dirty="0"/>
                        <a:t>-Verankering niet goed mogelijk</a:t>
                      </a:r>
                    </a:p>
                  </a:txBody>
                  <a:tcPr/>
                </a:tc>
                <a:tc>
                  <a:txBody>
                    <a:bodyPr/>
                    <a:lstStyle/>
                    <a:p>
                      <a:pPr marL="285750" indent="-285750">
                        <a:buFontTx/>
                        <a:buChar char="-"/>
                      </a:pPr>
                      <a:r>
                        <a:rPr lang="en-NL" dirty="0"/>
                        <a:t>Nauw contact met gemeente</a:t>
                      </a:r>
                    </a:p>
                    <a:p>
                      <a:pPr marL="285750" indent="-285750">
                        <a:buFontTx/>
                        <a:buChar char="-"/>
                      </a:pPr>
                      <a:r>
                        <a:rPr lang="en-NL" dirty="0"/>
                        <a:t>Participatie bijeenkomst omwonenden (25/2)</a:t>
                      </a:r>
                    </a:p>
                    <a:p>
                      <a:pPr marL="285750" indent="-285750">
                        <a:buFontTx/>
                        <a:buChar char="-"/>
                      </a:pPr>
                      <a:r>
                        <a:rPr lang="en-NL" dirty="0"/>
                        <a:t>Nauw contact gemeente. Te duur om elders op te slaan</a:t>
                      </a:r>
                    </a:p>
                    <a:p>
                      <a:pPr marL="285750" indent="-285750">
                        <a:buFontTx/>
                        <a:buChar char="-"/>
                      </a:pPr>
                      <a:r>
                        <a:rPr lang="en-NL" dirty="0"/>
                        <a:t>Sonderingsonderzoek</a:t>
                      </a:r>
                    </a:p>
                  </a:txBody>
                  <a:tcPr/>
                </a:tc>
                <a:extLst>
                  <a:ext uri="{0D108BD9-81ED-4DB2-BD59-A6C34878D82A}">
                    <a16:rowId xmlns:a16="http://schemas.microsoft.com/office/drawing/2014/main" val="1944129286"/>
                  </a:ext>
                </a:extLst>
              </a:tr>
              <a:tr h="844312">
                <a:tc>
                  <a:txBody>
                    <a:bodyPr/>
                    <a:lstStyle/>
                    <a:p>
                      <a:r>
                        <a:rPr lang="en-NL" dirty="0"/>
                        <a:t>3</a:t>
                      </a:r>
                    </a:p>
                  </a:txBody>
                  <a:tcPr/>
                </a:tc>
                <a:tc>
                  <a:txBody>
                    <a:bodyPr/>
                    <a:lstStyle/>
                    <a:p>
                      <a:r>
                        <a:rPr lang="en-GB" dirty="0"/>
                        <a:t>Veld</a:t>
                      </a:r>
                      <a:endParaRPr lang="en-NL" dirty="0"/>
                    </a:p>
                  </a:txBody>
                  <a:tcPr/>
                </a:tc>
                <a:tc>
                  <a:txBody>
                    <a:bodyPr/>
                    <a:lstStyle/>
                    <a:p>
                      <a:r>
                        <a:rPr lang="en-NL" dirty="0"/>
                        <a:t>-Beschadiging veld  </a:t>
                      </a:r>
                    </a:p>
                    <a:p>
                      <a:endParaRPr lang="en-NL" dirty="0"/>
                    </a:p>
                    <a:p>
                      <a:endParaRPr lang="en-NL" dirty="0"/>
                    </a:p>
                    <a:p>
                      <a:endParaRPr lang="en-NL" dirty="0"/>
                    </a:p>
                  </a:txBody>
                  <a:tcPr/>
                </a:tc>
                <a:tc>
                  <a:txBody>
                    <a:bodyPr/>
                    <a:lstStyle/>
                    <a:p>
                      <a:r>
                        <a:rPr lang="en-GB" dirty="0"/>
                        <a:t>- </a:t>
                      </a:r>
                      <a:r>
                        <a:rPr lang="en-GB" dirty="0" err="1"/>
                        <a:t>Leverancier</a:t>
                      </a:r>
                      <a:r>
                        <a:rPr lang="en-GB" dirty="0"/>
                        <a:t> </a:t>
                      </a:r>
                      <a:r>
                        <a:rPr lang="en-GB" dirty="0" err="1"/>
                        <a:t>herstelt</a:t>
                      </a:r>
                      <a:r>
                        <a:rPr lang="en-GB" dirty="0"/>
                        <a:t> veld in 2025-2027, </a:t>
                      </a:r>
                      <a:r>
                        <a:rPr lang="en-GB" dirty="0" err="1"/>
                        <a:t>wel</a:t>
                      </a:r>
                      <a:r>
                        <a:rPr lang="en-GB" dirty="0"/>
                        <a:t> </a:t>
                      </a:r>
                      <a:r>
                        <a:rPr lang="en-GB" dirty="0" err="1"/>
                        <a:t>risico</a:t>
                      </a:r>
                      <a:r>
                        <a:rPr lang="en-GB" dirty="0"/>
                        <a:t> </a:t>
                      </a:r>
                      <a:r>
                        <a:rPr lang="en-GB" dirty="0" err="1"/>
                        <a:t>voor</a:t>
                      </a:r>
                      <a:r>
                        <a:rPr lang="en-GB" dirty="0"/>
                        <a:t> club </a:t>
                      </a:r>
                      <a:r>
                        <a:rPr lang="en-GB" dirty="0" err="1"/>
                        <a:t>dat</a:t>
                      </a:r>
                      <a:r>
                        <a:rPr lang="en-GB" dirty="0"/>
                        <a:t> </a:t>
                      </a:r>
                      <a:r>
                        <a:rPr lang="en-GB" dirty="0" err="1"/>
                        <a:t>middenlijn</a:t>
                      </a:r>
                      <a:r>
                        <a:rPr lang="en-GB" dirty="0"/>
                        <a:t> </a:t>
                      </a:r>
                      <a:r>
                        <a:rPr lang="en-GB" dirty="0" err="1"/>
                        <a:t>niet</a:t>
                      </a:r>
                      <a:r>
                        <a:rPr lang="en-GB" dirty="0"/>
                        <a:t> </a:t>
                      </a:r>
                      <a:r>
                        <a:rPr lang="en-GB" dirty="0" err="1"/>
                        <a:t>vlak</a:t>
                      </a:r>
                      <a:r>
                        <a:rPr lang="en-GB" dirty="0"/>
                        <a:t> is : </a:t>
                      </a:r>
                      <a:r>
                        <a:rPr lang="en-GB" dirty="0" err="1"/>
                        <a:t>risico</a:t>
                      </a:r>
                      <a:r>
                        <a:rPr lang="en-GB" dirty="0"/>
                        <a:t> </a:t>
                      </a:r>
                      <a:r>
                        <a:rPr lang="en-GB" dirty="0" err="1"/>
                        <a:t>dat</a:t>
                      </a:r>
                      <a:r>
                        <a:rPr lang="en-GB" dirty="0"/>
                        <a:t> er </a:t>
                      </a:r>
                      <a:r>
                        <a:rPr lang="en-GB" dirty="0" err="1"/>
                        <a:t>geen</a:t>
                      </a:r>
                      <a:r>
                        <a:rPr lang="en-GB" dirty="0"/>
                        <a:t> 11 </a:t>
                      </a:r>
                      <a:r>
                        <a:rPr lang="en-GB" dirty="0" err="1"/>
                        <a:t>tegen</a:t>
                      </a:r>
                      <a:r>
                        <a:rPr lang="en-GB" dirty="0"/>
                        <a:t> 11 </a:t>
                      </a:r>
                      <a:r>
                        <a:rPr lang="en-GB" dirty="0" err="1"/>
                        <a:t>wedstrijd</a:t>
                      </a:r>
                      <a:r>
                        <a:rPr lang="en-GB" dirty="0"/>
                        <a:t> </a:t>
                      </a:r>
                      <a:r>
                        <a:rPr lang="en-GB" dirty="0" err="1"/>
                        <a:t>mogelijk</a:t>
                      </a:r>
                      <a:r>
                        <a:rPr lang="en-GB" dirty="0"/>
                        <a:t> is.</a:t>
                      </a:r>
                    </a:p>
                  </a:txBody>
                  <a:tcPr/>
                </a:tc>
                <a:extLst>
                  <a:ext uri="{0D108BD9-81ED-4DB2-BD59-A6C34878D82A}">
                    <a16:rowId xmlns:a16="http://schemas.microsoft.com/office/drawing/2014/main" val="4138383219"/>
                  </a:ext>
                </a:extLst>
              </a:tr>
              <a:tr h="1132225">
                <a:tc>
                  <a:txBody>
                    <a:bodyPr/>
                    <a:lstStyle/>
                    <a:p>
                      <a:r>
                        <a:rPr lang="en-NL" dirty="0"/>
                        <a:t>4</a:t>
                      </a:r>
                    </a:p>
                  </a:txBody>
                  <a:tcPr/>
                </a:tc>
                <a:tc>
                  <a:txBody>
                    <a:bodyPr/>
                    <a:lstStyle/>
                    <a:p>
                      <a:r>
                        <a:rPr lang="en-NL" dirty="0"/>
                        <a:t>Beheer</a:t>
                      </a:r>
                    </a:p>
                  </a:txBody>
                  <a:tcPr/>
                </a:tc>
                <a:tc>
                  <a:txBody>
                    <a:bodyPr/>
                    <a:lstStyle/>
                    <a:p>
                      <a:r>
                        <a:rPr lang="nl-NL" dirty="0"/>
                        <a:t>- Voldoende hulp voor opbouw en afbouw</a:t>
                      </a:r>
                    </a:p>
                    <a:p>
                      <a:r>
                        <a:rPr lang="nl-NL" dirty="0"/>
                        <a:t>- Beheer van blaashal</a:t>
                      </a:r>
                    </a:p>
                  </a:txBody>
                  <a:tcPr/>
                </a:tc>
                <a:tc>
                  <a:txBody>
                    <a:bodyPr/>
                    <a:lstStyle/>
                    <a:p>
                      <a:r>
                        <a:rPr lang="nl-NL" dirty="0"/>
                        <a:t>- Verplichting naar jeugdteams en ouders</a:t>
                      </a:r>
                    </a:p>
                    <a:p>
                      <a:r>
                        <a:rPr lang="nl-NL" dirty="0"/>
                        <a:t>- Opzet beheercommissie binnen accommodatie zaken</a:t>
                      </a:r>
                    </a:p>
                  </a:txBody>
                  <a:tcPr/>
                </a:tc>
                <a:extLst>
                  <a:ext uri="{0D108BD9-81ED-4DB2-BD59-A6C34878D82A}">
                    <a16:rowId xmlns:a16="http://schemas.microsoft.com/office/drawing/2014/main" val="1248587363"/>
                  </a:ext>
                </a:extLst>
              </a:tr>
            </a:tbl>
          </a:graphicData>
        </a:graphic>
      </p:graphicFrame>
      <p:pic>
        <p:nvPicPr>
          <p:cNvPr id="3" name="Afbeelding 3">
            <a:extLst>
              <a:ext uri="{FF2B5EF4-FFF2-40B4-BE49-F238E27FC236}">
                <a16:creationId xmlns:a16="http://schemas.microsoft.com/office/drawing/2014/main" id="{D5C44A89-1D5B-2623-FAFB-AC072525FE2E}"/>
              </a:ext>
            </a:extLst>
          </p:cNvPr>
          <p:cNvPicPr>
            <a:picLocks noChangeAspect="1"/>
          </p:cNvPicPr>
          <p:nvPr/>
        </p:nvPicPr>
        <p:blipFill>
          <a:blip r:embed="rId2"/>
          <a:stretch>
            <a:fillRect/>
          </a:stretch>
        </p:blipFill>
        <p:spPr>
          <a:xfrm>
            <a:off x="10421022" y="45045"/>
            <a:ext cx="1658256" cy="1658256"/>
          </a:xfrm>
          <a:prstGeom prst="rect">
            <a:avLst/>
          </a:prstGeom>
        </p:spPr>
      </p:pic>
    </p:spTree>
    <p:extLst>
      <p:ext uri="{BB962C8B-B14F-4D97-AF65-F5344CB8AC3E}">
        <p14:creationId xmlns:p14="http://schemas.microsoft.com/office/powerpoint/2010/main" val="29113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900" y="132369"/>
            <a:ext cx="11771086" cy="1325563"/>
          </a:xfrm>
        </p:spPr>
        <p:txBody>
          <a:bodyPr>
            <a:normAutofit/>
          </a:bodyPr>
          <a:lstStyle/>
          <a:p>
            <a:r>
              <a:rPr lang="nl-NL" b="1" dirty="0">
                <a:solidFill>
                  <a:schemeClr val="accent1">
                    <a:lumMod val="60000"/>
                    <a:lumOff val="40000"/>
                  </a:schemeClr>
                </a:solidFill>
              </a:rPr>
              <a:t>Vraag: Besluit omtrent aanschaf Blaashal (1)</a:t>
            </a:r>
          </a:p>
        </p:txBody>
      </p:sp>
      <p:sp>
        <p:nvSpPr>
          <p:cNvPr id="3" name="Rechthoek 2"/>
          <p:cNvSpPr/>
          <p:nvPr/>
        </p:nvSpPr>
        <p:spPr>
          <a:xfrm>
            <a:off x="278014" y="1130532"/>
            <a:ext cx="11469584" cy="5478423"/>
          </a:xfrm>
          <a:prstGeom prst="rect">
            <a:avLst/>
          </a:prstGeom>
        </p:spPr>
        <p:txBody>
          <a:bodyPr wrap="square">
            <a:spAutoFit/>
          </a:bodyPr>
          <a:lstStyle/>
          <a:p>
            <a:pPr marL="457200" indent="-457200">
              <a:spcAft>
                <a:spcPts val="600"/>
              </a:spcAft>
              <a:buAutoNum type="arabicPeriod"/>
            </a:pPr>
            <a:r>
              <a:rPr lang="nl-NL" sz="2000" b="1" dirty="0"/>
              <a:t>Toestemming voor aanschaf en plaatsing Blaashal</a:t>
            </a:r>
          </a:p>
          <a:p>
            <a:pPr>
              <a:spcAft>
                <a:spcPts val="600"/>
              </a:spcAft>
            </a:pPr>
            <a:r>
              <a:rPr lang="nl-NL" sz="2000" dirty="0"/>
              <a:t>Het bestuur vraagt toestemming om alle noodzakelijke overeenkomsten en verplichtingen aan te gaan voor de aanschaf en plaatsing van een Blaashal (inclusief voorzieningen) met een maximale investering van </a:t>
            </a:r>
            <a:r>
              <a:rPr lang="nl-NL" sz="2000" b="1" dirty="0"/>
              <a:t>€ 658k</a:t>
            </a:r>
            <a:r>
              <a:rPr lang="nl-NL" sz="2000" dirty="0"/>
              <a:t>  (incl. BTW), onder de volgende voorwaarden:</a:t>
            </a:r>
          </a:p>
          <a:p>
            <a:pPr marL="342900" indent="-342900">
              <a:spcAft>
                <a:spcPts val="600"/>
              </a:spcAft>
              <a:buFont typeface="Arial" panose="020B0604020202020204" pitchFamily="34" charset="0"/>
              <a:buChar char="•"/>
            </a:pPr>
            <a:r>
              <a:rPr lang="nl-NL" sz="2000" dirty="0"/>
              <a:t>Financiering via Obligatieplan.nl: Uiterlijk </a:t>
            </a:r>
            <a:r>
              <a:rPr lang="nl-NL" sz="2000" b="1" dirty="0"/>
              <a:t>31 mei 2025 </a:t>
            </a:r>
            <a:r>
              <a:rPr lang="nl-NL" sz="2000" dirty="0"/>
              <a:t>moet </a:t>
            </a:r>
            <a:r>
              <a:rPr lang="nl-NL" sz="2000" b="1" dirty="0"/>
              <a:t>€ 300k </a:t>
            </a:r>
            <a:r>
              <a:rPr lang="nl-NL" sz="2000" dirty="0"/>
              <a:t>zijn toegezegd.</a:t>
            </a:r>
          </a:p>
          <a:p>
            <a:pPr marL="342900" indent="-342900">
              <a:spcAft>
                <a:spcPts val="600"/>
              </a:spcAft>
              <a:buFont typeface="Arial" panose="020B0604020202020204" pitchFamily="34" charset="0"/>
              <a:buChar char="•"/>
            </a:pPr>
            <a:r>
              <a:rPr lang="nl-NL" sz="2000" dirty="0"/>
              <a:t>BOSA-subsidie: Uiterlijk 31 maart 2025 moet minimaal </a:t>
            </a:r>
            <a:r>
              <a:rPr lang="nl-NL" sz="2000" b="1" dirty="0"/>
              <a:t>€ 129 </a:t>
            </a:r>
            <a:r>
              <a:rPr lang="nl-NL" sz="2000" dirty="0"/>
              <a:t>zijn toegekend.</a:t>
            </a:r>
          </a:p>
          <a:p>
            <a:pPr marL="342900" indent="-342900">
              <a:spcAft>
                <a:spcPts val="600"/>
              </a:spcAft>
              <a:buFont typeface="Arial" panose="020B0604020202020204" pitchFamily="34" charset="0"/>
              <a:buChar char="•"/>
            </a:pPr>
            <a:r>
              <a:rPr lang="nl-NL" sz="2000" dirty="0"/>
              <a:t>Omgevingsvergunning: De gemeente Amsterdam verleent een vergunning voor het jaarlijks plaatsen van de Blaashal met een minimale looptijd van </a:t>
            </a:r>
            <a:r>
              <a:rPr lang="nl-NL" sz="2000" b="1" dirty="0"/>
              <a:t>10 jaar</a:t>
            </a:r>
            <a:r>
              <a:rPr lang="nl-NL" sz="2000" dirty="0"/>
              <a:t>. </a:t>
            </a:r>
          </a:p>
          <a:p>
            <a:pPr marL="342900" indent="-342900">
              <a:spcAft>
                <a:spcPts val="600"/>
              </a:spcAft>
              <a:buFont typeface="Arial" panose="020B0604020202020204" pitchFamily="34" charset="0"/>
              <a:buChar char="•"/>
            </a:pPr>
            <a:r>
              <a:rPr lang="nl-NL" sz="2000" dirty="0"/>
              <a:t>Accommodatievoorziening: Er wordt een eenmalige bijdrage van </a:t>
            </a:r>
            <a:r>
              <a:rPr lang="nl-NL" sz="2000" b="1" dirty="0"/>
              <a:t>€ 75k </a:t>
            </a:r>
            <a:r>
              <a:rPr lang="nl-NL" sz="2000" dirty="0"/>
              <a:t>uit het huidige vermogen onttrokken. </a:t>
            </a:r>
          </a:p>
          <a:p>
            <a:pPr marL="342900" indent="-342900">
              <a:spcAft>
                <a:spcPts val="600"/>
              </a:spcAft>
              <a:buFont typeface="Arial" panose="020B0604020202020204" pitchFamily="34" charset="0"/>
              <a:buChar char="•"/>
            </a:pPr>
            <a:r>
              <a:rPr lang="nl-NL" sz="2000" dirty="0"/>
              <a:t>Additionele zaalcontributie*: </a:t>
            </a:r>
          </a:p>
          <a:p>
            <a:pPr marL="800100" lvl="1" indent="-342900">
              <a:spcAft>
                <a:spcPts val="600"/>
              </a:spcAft>
              <a:buFont typeface="Arial" panose="020B0604020202020204" pitchFamily="34" charset="0"/>
              <a:buChar char="•"/>
            </a:pPr>
            <a:r>
              <a:rPr lang="nl-NL" sz="2000" dirty="0"/>
              <a:t>Prestatie teams</a:t>
            </a:r>
            <a:r>
              <a:rPr lang="nl-NL" sz="2000" b="1" dirty="0"/>
              <a:t>: € 130,- </a:t>
            </a:r>
            <a:r>
              <a:rPr lang="nl-NL" sz="2000" dirty="0"/>
              <a:t>(incl. 2x training per week)</a:t>
            </a:r>
          </a:p>
          <a:p>
            <a:pPr marL="800100" lvl="1" indent="-342900">
              <a:spcAft>
                <a:spcPts val="600"/>
              </a:spcAft>
              <a:buFont typeface="Arial" panose="020B0604020202020204" pitchFamily="34" charset="0"/>
              <a:buChar char="•"/>
            </a:pPr>
            <a:r>
              <a:rPr lang="nl-NL" sz="2000" dirty="0" err="1"/>
              <a:t>Opleidings</a:t>
            </a:r>
            <a:r>
              <a:rPr lang="nl-NL" sz="2000" dirty="0"/>
              <a:t> team : </a:t>
            </a:r>
            <a:r>
              <a:rPr lang="nl-NL" sz="2000" b="1" dirty="0"/>
              <a:t>€ 95,- </a:t>
            </a:r>
            <a:r>
              <a:rPr lang="nl-NL" sz="2000" dirty="0"/>
              <a:t>(incl. 2x training per week)</a:t>
            </a:r>
          </a:p>
          <a:p>
            <a:pPr marL="800100" lvl="1" indent="-342900">
              <a:spcAft>
                <a:spcPts val="600"/>
              </a:spcAft>
              <a:buFont typeface="Arial" panose="020B0604020202020204" pitchFamily="34" charset="0"/>
              <a:buChar char="•"/>
            </a:pPr>
            <a:r>
              <a:rPr lang="nl-NL" sz="2000" dirty="0"/>
              <a:t>Overige jeugd leden: </a:t>
            </a:r>
            <a:r>
              <a:rPr lang="nl-NL" sz="2000" b="1" dirty="0"/>
              <a:t>€ 80,- </a:t>
            </a:r>
            <a:r>
              <a:rPr lang="nl-NL" sz="2000" dirty="0"/>
              <a:t>(incl. 1x training per week)</a:t>
            </a:r>
          </a:p>
          <a:p>
            <a:pPr marL="800100" lvl="1" indent="-342900">
              <a:spcAft>
                <a:spcPts val="600"/>
              </a:spcAft>
              <a:buFont typeface="Arial" panose="020B0604020202020204" pitchFamily="34" charset="0"/>
              <a:buChar char="•"/>
            </a:pPr>
            <a:r>
              <a:rPr lang="nl-NL" sz="2000" dirty="0"/>
              <a:t>Alle jeugdleden zijn verplicht deel te nemen aan zaalhockey en de bijdrage te betalen.</a:t>
            </a:r>
          </a:p>
        </p:txBody>
      </p:sp>
      <p:pic>
        <p:nvPicPr>
          <p:cNvPr id="4" name="Afbeelding 3"/>
          <p:cNvPicPr>
            <a:picLocks noChangeAspect="1"/>
          </p:cNvPicPr>
          <p:nvPr/>
        </p:nvPicPr>
        <p:blipFill>
          <a:blip r:embed="rId2"/>
          <a:stretch>
            <a:fillRect/>
          </a:stretch>
        </p:blipFill>
        <p:spPr>
          <a:xfrm>
            <a:off x="10527648" y="32432"/>
            <a:ext cx="1664352" cy="1658256"/>
          </a:xfrm>
          <a:prstGeom prst="rect">
            <a:avLst/>
          </a:prstGeom>
        </p:spPr>
      </p:pic>
      <p:sp>
        <p:nvSpPr>
          <p:cNvPr id="5" name="TextBox 4">
            <a:extLst>
              <a:ext uri="{FF2B5EF4-FFF2-40B4-BE49-F238E27FC236}">
                <a16:creationId xmlns:a16="http://schemas.microsoft.com/office/drawing/2014/main" id="{6E8E5F7B-E00B-5A3F-45B2-60DA9E9D3A96}"/>
              </a:ext>
            </a:extLst>
          </p:cNvPr>
          <p:cNvSpPr txBox="1"/>
          <p:nvPr/>
        </p:nvSpPr>
        <p:spPr>
          <a:xfrm>
            <a:off x="273417" y="6501891"/>
            <a:ext cx="11086407" cy="276999"/>
          </a:xfrm>
          <a:prstGeom prst="rect">
            <a:avLst/>
          </a:prstGeom>
          <a:noFill/>
        </p:spPr>
        <p:txBody>
          <a:bodyPr wrap="square" rtlCol="0">
            <a:spAutoFit/>
          </a:bodyPr>
          <a:lstStyle/>
          <a:p>
            <a:r>
              <a:rPr lang="en-NL" sz="1200" i="1" dirty="0"/>
              <a:t>*) Vanuit de reguliere contributie worden reeds de huidige kosten voor de zaal betaald (afdracht KNHB, zaalhuur, trainerskosten)</a:t>
            </a:r>
          </a:p>
        </p:txBody>
      </p:sp>
    </p:spTree>
    <p:extLst>
      <p:ext uri="{BB962C8B-B14F-4D97-AF65-F5344CB8AC3E}">
        <p14:creationId xmlns:p14="http://schemas.microsoft.com/office/powerpoint/2010/main" val="100699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28847012-981E-584D-BE3A-E194358ADB60}"/>
              </a:ext>
            </a:extLst>
          </p:cNvPr>
          <p:cNvSpPr/>
          <p:nvPr/>
        </p:nvSpPr>
        <p:spPr>
          <a:xfrm>
            <a:off x="-1" y="-3151"/>
            <a:ext cx="12191999" cy="4715932"/>
          </a:xfrm>
          <a:prstGeom prst="rect">
            <a:avLst/>
          </a:prstGeom>
          <a:solidFill>
            <a:srgbClr val="8E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FB2BDF9-C438-774F-8484-3667398F1B4B}"/>
              </a:ext>
            </a:extLst>
          </p:cNvPr>
          <p:cNvSpPr/>
          <p:nvPr/>
        </p:nvSpPr>
        <p:spPr>
          <a:xfrm>
            <a:off x="-1" y="4715932"/>
            <a:ext cx="12191999" cy="2142067"/>
          </a:xfrm>
          <a:prstGeom prst="rect">
            <a:avLst/>
          </a:prstGeom>
          <a:solidFill>
            <a:srgbClr val="7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tel 1">
            <a:extLst>
              <a:ext uri="{FF2B5EF4-FFF2-40B4-BE49-F238E27FC236}">
                <a16:creationId xmlns:a16="http://schemas.microsoft.com/office/drawing/2014/main" id="{59A1146A-2F12-044B-B0A0-CD814BB27FAC}"/>
              </a:ext>
            </a:extLst>
          </p:cNvPr>
          <p:cNvSpPr>
            <a:spLocks noGrp="1"/>
          </p:cNvSpPr>
          <p:nvPr>
            <p:ph type="title"/>
          </p:nvPr>
        </p:nvSpPr>
        <p:spPr>
          <a:xfrm>
            <a:off x="-1" y="833978"/>
            <a:ext cx="12191997" cy="2103955"/>
          </a:xfrm>
        </p:spPr>
        <p:txBody>
          <a:bodyPr>
            <a:normAutofit/>
          </a:bodyPr>
          <a:lstStyle/>
          <a:p>
            <a:pPr algn="ctr"/>
            <a:r>
              <a:rPr lang="en-NL" sz="6600" b="1" spc="-150" dirty="0">
                <a:solidFill>
                  <a:schemeClr val="bg1"/>
                </a:solidFill>
              </a:rPr>
              <a:t>B</a:t>
            </a:r>
            <a:r>
              <a:rPr lang="nl-NL" sz="6600" b="1" spc="-150" dirty="0">
                <a:solidFill>
                  <a:schemeClr val="bg1"/>
                </a:solidFill>
              </a:rPr>
              <a:t>ALV</a:t>
            </a:r>
          </a:p>
        </p:txBody>
      </p:sp>
      <p:sp>
        <p:nvSpPr>
          <p:cNvPr id="20" name="Titel 1">
            <a:extLst>
              <a:ext uri="{FF2B5EF4-FFF2-40B4-BE49-F238E27FC236}">
                <a16:creationId xmlns:a16="http://schemas.microsoft.com/office/drawing/2014/main" id="{D7808114-8200-4E45-B3FF-447327025D0A}"/>
              </a:ext>
            </a:extLst>
          </p:cNvPr>
          <p:cNvSpPr txBox="1">
            <a:spLocks/>
          </p:cNvSpPr>
          <p:nvPr/>
        </p:nvSpPr>
        <p:spPr>
          <a:xfrm>
            <a:off x="67732" y="2884801"/>
            <a:ext cx="12124263" cy="1065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a:solidFill>
                  <a:schemeClr val="bg1"/>
                </a:solidFill>
              </a:rPr>
              <a:t>2</a:t>
            </a:r>
            <a:r>
              <a:rPr lang="en-NL" sz="3200" b="1" dirty="0">
                <a:solidFill>
                  <a:schemeClr val="bg1"/>
                </a:solidFill>
              </a:rPr>
              <a:t>8</a:t>
            </a:r>
            <a:r>
              <a:rPr lang="nl-NL" sz="3200" b="1" dirty="0">
                <a:solidFill>
                  <a:schemeClr val="bg1"/>
                </a:solidFill>
              </a:rPr>
              <a:t> </a:t>
            </a:r>
            <a:r>
              <a:rPr lang="en-NL" sz="3200" b="1" dirty="0" err="1">
                <a:solidFill>
                  <a:schemeClr val="bg1"/>
                </a:solidFill>
              </a:rPr>
              <a:t>februari</a:t>
            </a:r>
            <a:r>
              <a:rPr lang="nl-NL" sz="3200" b="1" dirty="0">
                <a:solidFill>
                  <a:schemeClr val="bg1"/>
                </a:solidFill>
              </a:rPr>
              <a:t> 202</a:t>
            </a:r>
            <a:r>
              <a:rPr lang="en-NL" sz="3200" b="1" dirty="0">
                <a:solidFill>
                  <a:schemeClr val="bg1"/>
                </a:solidFill>
              </a:rPr>
              <a:t>5</a:t>
            </a:r>
            <a:endParaRPr lang="nl-NL" sz="3200" b="1" dirty="0">
              <a:solidFill>
                <a:schemeClr val="bg1"/>
              </a:solidFill>
            </a:endParaRPr>
          </a:p>
        </p:txBody>
      </p:sp>
      <p:pic>
        <p:nvPicPr>
          <p:cNvPr id="21" name="Afbeelding 20">
            <a:extLst>
              <a:ext uri="{FF2B5EF4-FFF2-40B4-BE49-F238E27FC236}">
                <a16:creationId xmlns:a16="http://schemas.microsoft.com/office/drawing/2014/main" id="{8BEC59A0-86FC-7E46-AA0B-4B1DD3E17BF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91517" y="5035510"/>
            <a:ext cx="5750984" cy="1386006"/>
          </a:xfrm>
          <a:prstGeom prst="rect">
            <a:avLst/>
          </a:prstGeom>
        </p:spPr>
      </p:pic>
      <p:pic>
        <p:nvPicPr>
          <p:cNvPr id="22" name="Afbeelding 21">
            <a:extLst>
              <a:ext uri="{FF2B5EF4-FFF2-40B4-BE49-F238E27FC236}">
                <a16:creationId xmlns:a16="http://schemas.microsoft.com/office/drawing/2014/main" id="{85C2DDF0-BBC8-3A4E-B1F4-21B5A14625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266839" y="3854984"/>
            <a:ext cx="2072447" cy="2700866"/>
          </a:xfrm>
          <a:prstGeom prst="rect">
            <a:avLst/>
          </a:prstGeom>
        </p:spPr>
      </p:pic>
    </p:spTree>
    <p:extLst>
      <p:ext uri="{BB962C8B-B14F-4D97-AF65-F5344CB8AC3E}">
        <p14:creationId xmlns:p14="http://schemas.microsoft.com/office/powerpoint/2010/main" val="37457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48" y="32432"/>
            <a:ext cx="10515600" cy="1325563"/>
          </a:xfrm>
        </p:spPr>
        <p:txBody>
          <a:bodyPr/>
          <a:lstStyle/>
          <a:p>
            <a:r>
              <a:rPr lang="nl-NL" b="1" dirty="0">
                <a:solidFill>
                  <a:schemeClr val="accent1">
                    <a:lumMod val="60000"/>
                    <a:lumOff val="40000"/>
                  </a:schemeClr>
                </a:solidFill>
              </a:rPr>
              <a:t>Vraag: Besluit omtrent aanschaf Blaashal (2)</a:t>
            </a:r>
          </a:p>
        </p:txBody>
      </p:sp>
      <p:sp>
        <p:nvSpPr>
          <p:cNvPr id="3" name="Rechthoek 2"/>
          <p:cNvSpPr/>
          <p:nvPr/>
        </p:nvSpPr>
        <p:spPr>
          <a:xfrm>
            <a:off x="234868" y="1074509"/>
            <a:ext cx="10972800" cy="5016758"/>
          </a:xfrm>
          <a:prstGeom prst="rect">
            <a:avLst/>
          </a:prstGeom>
        </p:spPr>
        <p:txBody>
          <a:bodyPr wrap="square">
            <a:spAutoFit/>
          </a:bodyPr>
          <a:lstStyle/>
          <a:p>
            <a:r>
              <a:rPr lang="nl-NL" sz="2000" b="1" dirty="0"/>
              <a:t>2. Jaarlijkse inzet voor op- en afbouw Blaashal + beheer</a:t>
            </a:r>
          </a:p>
          <a:p>
            <a:pPr marL="342900" indent="-342900">
              <a:buFont typeface="Arial" panose="020B0604020202020204" pitchFamily="34" charset="0"/>
              <a:buChar char="•"/>
            </a:pPr>
            <a:r>
              <a:rPr lang="nl-NL" sz="2000" dirty="0"/>
              <a:t>Zijn de leden bereid jaarlijks vrijwilligers te leveren voor de op- en afbouw? (</a:t>
            </a:r>
            <a:r>
              <a:rPr lang="nl-NL" sz="2000" b="1" dirty="0"/>
              <a:t>Circa 30-40 vrijwilligers</a:t>
            </a:r>
            <a:r>
              <a:rPr lang="nl-NL" sz="2000" dirty="0"/>
              <a:t>) Indien nodig, kan elk team verplicht worden 2 vrijwilligers per op- of afbouw te leveren.</a:t>
            </a:r>
          </a:p>
          <a:p>
            <a:pPr marL="342900" indent="-342900">
              <a:buFont typeface="Arial" panose="020B0604020202020204" pitchFamily="34" charset="0"/>
              <a:buChar char="•"/>
            </a:pPr>
            <a:r>
              <a:rPr lang="nl-NL" sz="2000" dirty="0"/>
              <a:t>Start van </a:t>
            </a:r>
            <a:r>
              <a:rPr lang="nl-NL" sz="2000" b="1" dirty="0"/>
              <a:t>Blaashal beheer commissie (Circa 5 – </a:t>
            </a:r>
            <a:r>
              <a:rPr lang="nl-NL" sz="2000" b="1"/>
              <a:t>10 vrijwilligers) </a:t>
            </a:r>
            <a:r>
              <a:rPr lang="nl-NL" sz="2000" dirty="0"/>
              <a:t>als onderdeel van accommodatie zaken.</a:t>
            </a:r>
          </a:p>
          <a:p>
            <a:endParaRPr lang="nl-NL" sz="2000" dirty="0"/>
          </a:p>
          <a:p>
            <a:r>
              <a:rPr lang="nl-NL" sz="2000" b="1" dirty="0"/>
              <a:t>3. Flexibiliteit in financiering en subsidie</a:t>
            </a:r>
          </a:p>
          <a:p>
            <a:pPr marL="342900" indent="-342900">
              <a:buFont typeface="Arial" panose="020B0604020202020204" pitchFamily="34" charset="0"/>
              <a:buChar char="•"/>
            </a:pPr>
            <a:r>
              <a:rPr lang="nl-NL" sz="2000" dirty="0"/>
              <a:t>Indien op </a:t>
            </a:r>
            <a:r>
              <a:rPr lang="nl-NL" sz="2000" b="1" dirty="0"/>
              <a:t>31 april 2025 </a:t>
            </a:r>
            <a:r>
              <a:rPr lang="nl-NL" sz="2000" dirty="0"/>
              <a:t>de Obligatie financiering van </a:t>
            </a:r>
            <a:r>
              <a:rPr lang="nl-NL" sz="2000" b="1" dirty="0"/>
              <a:t>€ 300k </a:t>
            </a:r>
            <a:r>
              <a:rPr lang="nl-NL" sz="2000" dirty="0"/>
              <a:t>via Obligatieplan.nl niet volledig is toegezegd, kan het bestuur besluiten: </a:t>
            </a:r>
          </a:p>
          <a:p>
            <a:pPr marL="800100" lvl="1" indent="-342900">
              <a:buFont typeface="Arial" panose="020B0604020202020204" pitchFamily="34" charset="0"/>
              <a:buChar char="•"/>
            </a:pPr>
            <a:r>
              <a:rPr lang="nl-NL" sz="2000" dirty="0"/>
              <a:t>De termijn te verlengen. </a:t>
            </a:r>
          </a:p>
          <a:p>
            <a:pPr marL="800100" lvl="1" indent="-342900">
              <a:buFont typeface="Arial" panose="020B0604020202020204" pitchFamily="34" charset="0"/>
              <a:buChar char="•"/>
            </a:pPr>
            <a:r>
              <a:rPr lang="nl-NL" sz="2000" dirty="0"/>
              <a:t>Een bankfinanciering aan te vragen tot maximaal </a:t>
            </a:r>
            <a:r>
              <a:rPr lang="nl-NL" sz="2000" b="1" dirty="0"/>
              <a:t>€ 150k</a:t>
            </a:r>
            <a:r>
              <a:rPr lang="nl-NL" sz="2000" dirty="0"/>
              <a:t>, mits de maximale bijdrage zaalaccommodatie niet wordt overschreden.</a:t>
            </a:r>
          </a:p>
          <a:p>
            <a:pPr marL="342900" indent="-342900">
              <a:buFont typeface="Arial" panose="020B0604020202020204" pitchFamily="34" charset="0"/>
              <a:buChar char="•"/>
            </a:pPr>
            <a:r>
              <a:rPr lang="nl-NL" sz="2000" dirty="0"/>
              <a:t>Indien de BOSA-subsidie lager uitvalt dan verwacht, kan een aanvullende financiering via Obligatieplan.nl of een banklening worden ingezet, mits de maximale bijdrage zaalaccommodatie niet wordt overschreden.</a:t>
            </a:r>
          </a:p>
          <a:p>
            <a:pPr marL="342900" indent="-342900">
              <a:buFont typeface="Arial" panose="020B0604020202020204" pitchFamily="34" charset="0"/>
              <a:buChar char="•"/>
            </a:pPr>
            <a:r>
              <a:rPr lang="nl-NL" sz="2000" dirty="0"/>
              <a:t>Periodieke toetsing door de kascommissie op naleving van de financiële afspraken.</a:t>
            </a:r>
          </a:p>
        </p:txBody>
      </p:sp>
      <p:pic>
        <p:nvPicPr>
          <p:cNvPr id="4" name="Afbeelding 3"/>
          <p:cNvPicPr>
            <a:picLocks noChangeAspect="1"/>
          </p:cNvPicPr>
          <p:nvPr/>
        </p:nvPicPr>
        <p:blipFill>
          <a:blip r:embed="rId2"/>
          <a:stretch>
            <a:fillRect/>
          </a:stretch>
        </p:blipFill>
        <p:spPr>
          <a:xfrm>
            <a:off x="10527648" y="32432"/>
            <a:ext cx="1664352" cy="1658256"/>
          </a:xfrm>
          <a:prstGeom prst="rect">
            <a:avLst/>
          </a:prstGeom>
        </p:spPr>
      </p:pic>
    </p:spTree>
    <p:extLst>
      <p:ext uri="{BB962C8B-B14F-4D97-AF65-F5344CB8AC3E}">
        <p14:creationId xmlns:p14="http://schemas.microsoft.com/office/powerpoint/2010/main" val="26582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solidFill>
                  <a:schemeClr val="accent1">
                    <a:lumMod val="60000"/>
                    <a:lumOff val="40000"/>
                  </a:schemeClr>
                </a:solidFill>
                <a:latin typeface="+mn-lt"/>
              </a:rPr>
              <a:t>Bijlagen</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spTree>
    <p:extLst>
      <p:ext uri="{BB962C8B-B14F-4D97-AF65-F5344CB8AC3E}">
        <p14:creationId xmlns:p14="http://schemas.microsoft.com/office/powerpoint/2010/main" val="11013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50" y="0"/>
            <a:ext cx="11389181" cy="6709529"/>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Voordelen eigen blaashal SBHC Xenios</a:t>
            </a:r>
          </a:p>
          <a:p>
            <a:r>
              <a:rPr lang="nl-NL" sz="2000" b="1" dirty="0"/>
              <a:t>1. Meer Beschikbaarheid en Flexibiliteit</a:t>
            </a:r>
          </a:p>
          <a:p>
            <a:pPr>
              <a:spcAft>
                <a:spcPts val="600"/>
              </a:spcAft>
            </a:pPr>
            <a:r>
              <a:rPr lang="nl-NL" sz="2000" dirty="0"/>
              <a:t>De club beheert zelf de planning, met flexibele trainings- en wedstrijdtijden, zonder afhankelijkheid            van externe hallen. Dit bevordert de ontwikkeling van de spelers.</a:t>
            </a:r>
            <a:endParaRPr lang="nl-NL" sz="2000" dirty="0">
              <a:ea typeface="Calibri"/>
              <a:cs typeface="Calibri"/>
            </a:endParaRPr>
          </a:p>
          <a:p>
            <a:r>
              <a:rPr lang="nl-NL" sz="2000" b="1" dirty="0"/>
              <a:t>2. Echte ‘Thuiswedstrijden’</a:t>
            </a:r>
          </a:p>
          <a:p>
            <a:pPr>
              <a:spcAft>
                <a:spcPts val="600"/>
              </a:spcAft>
            </a:pPr>
            <a:r>
              <a:rPr lang="nl-NL" sz="2000" dirty="0"/>
              <a:t>Zaalhockey ‘binnen’ de eigen club brengen in winter, zodat thuiswedstrijden ook echt ‘thuis’ gespeeld worden. (Met uitzondering van landelijk i.v.m. bondscheidsrechters)</a:t>
            </a:r>
          </a:p>
          <a:p>
            <a:r>
              <a:rPr lang="nl-NL" sz="2000" b="1" dirty="0"/>
              <a:t>3. Kostenbesparing</a:t>
            </a:r>
          </a:p>
          <a:p>
            <a:pPr>
              <a:spcAft>
                <a:spcPts val="600"/>
              </a:spcAft>
            </a:pPr>
            <a:r>
              <a:rPr lang="nl-NL" sz="2000" dirty="0"/>
              <a:t>De hal kan eventueel verhuurd worden aan andere clubs of sportorganisaties om extra inkomsten te genereren. KNHB heeft aangegeven 3 jarig contract aan te willen gaan voor de weekenden om te huren.</a:t>
            </a:r>
          </a:p>
          <a:p>
            <a:r>
              <a:rPr lang="nl-NL" sz="2000" b="1" dirty="0"/>
              <a:t>4. Betere Clubbinding en Community gevoel</a:t>
            </a:r>
          </a:p>
          <a:p>
            <a:pPr>
              <a:spcAft>
                <a:spcPts val="600"/>
              </a:spcAft>
            </a:pPr>
            <a:r>
              <a:rPr lang="nl-NL" sz="2000" dirty="0"/>
              <a:t>Spelers en supporters blijven verbonden met hun club. Dit versterkt de clubbinding, verhoogt de betrokkenheid en creëert een gezellige, hechte verenigingssfeer.</a:t>
            </a:r>
          </a:p>
          <a:p>
            <a:r>
              <a:rPr lang="nl-NL" sz="2000" b="1" dirty="0"/>
              <a:t>5. Mogelijkheid tot Extra Activiteiten</a:t>
            </a:r>
          </a:p>
          <a:p>
            <a:r>
              <a:rPr lang="nl-NL" sz="2000" dirty="0"/>
              <a:t>De Blaashal kan ook voor andere activiteiten worden ingezet, zoals jeugdclinics, toernooien of andere binnensporten.</a:t>
            </a:r>
          </a:p>
          <a:p>
            <a:r>
              <a:rPr lang="nl-NL" sz="2000" b="1" dirty="0"/>
              <a:t>6. Onafhankelijkheid van Beschikbaarheid Externe Sporthallen</a:t>
            </a:r>
          </a:p>
          <a:p>
            <a:r>
              <a:rPr lang="nl-NL" sz="2000" dirty="0"/>
              <a:t>Onze club ervaart een tekort aan zaalruimte door gedeeld gebruik met andere sporten. Een eigen Blaashal lost dit probleem op.</a:t>
            </a:r>
          </a:p>
        </p:txBody>
      </p:sp>
      <p:pic>
        <p:nvPicPr>
          <p:cNvPr id="3" name="Afbeelding 2"/>
          <p:cNvPicPr>
            <a:picLocks noChangeAspect="1"/>
          </p:cNvPicPr>
          <p:nvPr/>
        </p:nvPicPr>
        <p:blipFill>
          <a:blip r:embed="rId2"/>
          <a:stretch>
            <a:fillRect/>
          </a:stretch>
        </p:blipFill>
        <p:spPr>
          <a:xfrm>
            <a:off x="10548865" y="0"/>
            <a:ext cx="1656050" cy="1656050"/>
          </a:xfrm>
          <a:prstGeom prst="rect">
            <a:avLst/>
          </a:prstGeom>
        </p:spPr>
      </p:pic>
    </p:spTree>
    <p:extLst>
      <p:ext uri="{BB962C8B-B14F-4D97-AF65-F5344CB8AC3E}">
        <p14:creationId xmlns:p14="http://schemas.microsoft.com/office/powerpoint/2010/main" val="214114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2807" y="306614"/>
            <a:ext cx="11030065" cy="5755422"/>
          </a:xfrm>
          <a:prstGeom prst="rect">
            <a:avLst/>
          </a:prstGeom>
        </p:spPr>
        <p:txBody>
          <a:bodyPr wrap="square">
            <a:spAutoFit/>
          </a:bodyPr>
          <a:lstStyle/>
          <a:p>
            <a:r>
              <a:rPr lang="nl-NL" sz="4000" b="1" dirty="0">
                <a:solidFill>
                  <a:schemeClr val="accent1">
                    <a:lumMod val="60000"/>
                    <a:lumOff val="40000"/>
                  </a:schemeClr>
                </a:solidFill>
              </a:rPr>
              <a:t>Nadelen eigen Blaashal voor SBHC Xenios</a:t>
            </a:r>
          </a:p>
          <a:p>
            <a:endParaRPr lang="nl-NL" dirty="0"/>
          </a:p>
          <a:p>
            <a:pPr>
              <a:spcAft>
                <a:spcPts val="600"/>
              </a:spcAft>
            </a:pPr>
            <a:r>
              <a:rPr lang="nl-NL" sz="2000" b="1" dirty="0"/>
              <a:t>1. Intensieve op- en afbouw</a:t>
            </a:r>
            <a:br>
              <a:rPr lang="nl-NL" sz="2000" dirty="0"/>
            </a:br>
            <a:r>
              <a:rPr lang="nl-NL" sz="2000" dirty="0"/>
              <a:t>Vereist </a:t>
            </a:r>
            <a:r>
              <a:rPr lang="nl-NL" sz="2000" b="1" dirty="0"/>
              <a:t>30-35 vrijwilligers </a:t>
            </a:r>
            <a:r>
              <a:rPr lang="nl-NL" sz="2000" dirty="0"/>
              <a:t>voor opbouw en afbraak, jaarlijks terugkerend en logistiek uitdagend.</a:t>
            </a:r>
          </a:p>
          <a:p>
            <a:pPr>
              <a:spcAft>
                <a:spcPts val="600"/>
              </a:spcAft>
            </a:pPr>
            <a:r>
              <a:rPr lang="nl-NL" sz="2000" b="1" dirty="0"/>
              <a:t>2. Arbeidsintensieve vloerinstallatie</a:t>
            </a:r>
            <a:br>
              <a:rPr lang="nl-NL" sz="2000" dirty="0"/>
            </a:br>
            <a:r>
              <a:rPr lang="nl-NL" sz="2000" dirty="0"/>
              <a:t>Naast de hal moet een zaalvloer worden gelegd, wat extra inzet vraagt van </a:t>
            </a:r>
            <a:r>
              <a:rPr lang="nl-NL" sz="2000" b="1" dirty="0"/>
              <a:t>30-35 vrijwilligers</a:t>
            </a:r>
            <a:r>
              <a:rPr lang="nl-NL" sz="2000" dirty="0"/>
              <a:t>.</a:t>
            </a:r>
          </a:p>
          <a:p>
            <a:pPr>
              <a:spcAft>
                <a:spcPts val="600"/>
              </a:spcAft>
            </a:pPr>
            <a:r>
              <a:rPr lang="nl-NL" sz="2000" b="1" dirty="0"/>
              <a:t>3. Onderhoud en beheer in de winter</a:t>
            </a:r>
            <a:br>
              <a:rPr lang="nl-NL" sz="2000" dirty="0"/>
            </a:br>
            <a:r>
              <a:rPr lang="nl-NL" sz="2000" dirty="0"/>
              <a:t>Ventilatie, verwarming en schoonmaak zijn noodzakelijk, wat extra beheer en energiekosten oplevert.</a:t>
            </a:r>
          </a:p>
          <a:p>
            <a:pPr>
              <a:spcAft>
                <a:spcPts val="600"/>
              </a:spcAft>
            </a:pPr>
            <a:r>
              <a:rPr lang="nl-NL" sz="2000" b="1" dirty="0"/>
              <a:t>4. Extra bemensing voor clubhuis</a:t>
            </a:r>
            <a:br>
              <a:rPr lang="nl-NL" sz="2000" dirty="0"/>
            </a:br>
            <a:r>
              <a:rPr lang="nl-NL" sz="2000" dirty="0"/>
              <a:t>Meer gebruik vraagt extra kantinevrijwilligers en kan leiden tot hogere exploitatiekosten.</a:t>
            </a:r>
          </a:p>
          <a:p>
            <a:pPr>
              <a:spcAft>
                <a:spcPts val="600"/>
              </a:spcAft>
            </a:pPr>
            <a:r>
              <a:rPr lang="nl-NL" sz="2000" b="1" dirty="0"/>
              <a:t>5. Financiële risico’s voor de club</a:t>
            </a:r>
            <a:br>
              <a:rPr lang="nl-NL" sz="2000" dirty="0"/>
            </a:br>
            <a:r>
              <a:rPr lang="nl-NL" sz="2000" dirty="0"/>
              <a:t>Hoge kosten voor aanschaf, onderhoud en energie.  hogere contributie of zaalkosten.</a:t>
            </a:r>
          </a:p>
          <a:p>
            <a:pPr>
              <a:spcAft>
                <a:spcPts val="600"/>
              </a:spcAft>
            </a:pPr>
            <a:r>
              <a:rPr lang="nl-NL" sz="2000" b="1" dirty="0"/>
              <a:t>6. Risico op beschadiging van het veld</a:t>
            </a:r>
            <a:br>
              <a:rPr lang="nl-NL" sz="2000" dirty="0"/>
            </a:br>
            <a:r>
              <a:rPr lang="nl-NL" sz="2000" dirty="0"/>
              <a:t>Plaatsing op het hockeyveld kan slijtage of schade veroorzaken, met extra herstelkosten.</a:t>
            </a:r>
          </a:p>
          <a:p>
            <a:pPr>
              <a:spcAft>
                <a:spcPts val="600"/>
              </a:spcAft>
            </a:pPr>
            <a:r>
              <a:rPr lang="nl-NL" sz="2000" b="1" dirty="0"/>
              <a:t>7. Wegen de voordelen op tegen de inspanning?</a:t>
            </a:r>
            <a:br>
              <a:rPr lang="nl-NL" sz="2000" dirty="0"/>
            </a:br>
            <a:r>
              <a:rPr lang="nl-NL" sz="2000" dirty="0"/>
              <a:t>Extra inzet en kosten voor leden en vrijwilligers, niet iedereen zal hier positief tegenover staan.</a:t>
            </a:r>
          </a:p>
        </p:txBody>
      </p:sp>
      <p:pic>
        <p:nvPicPr>
          <p:cNvPr id="4" name="Afbeelding 3"/>
          <p:cNvPicPr>
            <a:picLocks noChangeAspect="1"/>
          </p:cNvPicPr>
          <p:nvPr/>
        </p:nvPicPr>
        <p:blipFill>
          <a:blip r:embed="rId2"/>
          <a:stretch>
            <a:fillRect/>
          </a:stretch>
        </p:blipFill>
        <p:spPr>
          <a:xfrm>
            <a:off x="10533744" y="0"/>
            <a:ext cx="1658256" cy="1658256"/>
          </a:xfrm>
          <a:prstGeom prst="rect">
            <a:avLst/>
          </a:prstGeom>
        </p:spPr>
      </p:pic>
    </p:spTree>
    <p:extLst>
      <p:ext uri="{BB962C8B-B14F-4D97-AF65-F5344CB8AC3E}">
        <p14:creationId xmlns:p14="http://schemas.microsoft.com/office/powerpoint/2010/main" val="2469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2868" y="276691"/>
            <a:ext cx="9773958" cy="707886"/>
          </a:xfrm>
          <a:prstGeom prst="rect">
            <a:avLst/>
          </a:prstGeom>
        </p:spPr>
        <p:txBody>
          <a:bodyPr wrap="none">
            <a:spAutoFit/>
          </a:bodyPr>
          <a:lstStyle/>
          <a:p>
            <a:r>
              <a:rPr lang="nl-NL" sz="4000" b="1" dirty="0">
                <a:solidFill>
                  <a:schemeClr val="accent1">
                    <a:lumMod val="60000"/>
                    <a:lumOff val="40000"/>
                  </a:schemeClr>
                </a:solidFill>
              </a:rPr>
              <a:t>De drie bekende leveranciers van </a:t>
            </a:r>
            <a:r>
              <a:rPr lang="nl-NL" sz="4000" b="1" dirty="0" err="1">
                <a:solidFill>
                  <a:schemeClr val="accent1">
                    <a:lumMod val="60000"/>
                    <a:lumOff val="40000"/>
                  </a:schemeClr>
                </a:solidFill>
              </a:rPr>
              <a:t>blaashallen</a:t>
            </a:r>
            <a:endParaRPr lang="nl-NL" sz="4000" b="1" dirty="0">
              <a:solidFill>
                <a:schemeClr val="accent1">
                  <a:lumMod val="60000"/>
                  <a:lumOff val="40000"/>
                </a:schemeClr>
              </a:solidFill>
            </a:endParaRPr>
          </a:p>
        </p:txBody>
      </p:sp>
      <p:sp>
        <p:nvSpPr>
          <p:cNvPr id="3" name="Rechthoek 2"/>
          <p:cNvSpPr/>
          <p:nvPr/>
        </p:nvSpPr>
        <p:spPr>
          <a:xfrm>
            <a:off x="380045" y="793046"/>
            <a:ext cx="9704561" cy="3416320"/>
          </a:xfrm>
          <a:prstGeom prst="rect">
            <a:avLst/>
          </a:prstGeom>
        </p:spPr>
        <p:txBody>
          <a:bodyPr wrap="square">
            <a:spAutoFit/>
          </a:bodyPr>
          <a:lstStyle/>
          <a:p>
            <a:r>
              <a:rPr lang="nl-NL" b="1" dirty="0"/>
              <a:t>DUOL Luchthallen</a:t>
            </a:r>
            <a:br>
              <a:rPr lang="nl-NL" dirty="0"/>
            </a:br>
            <a:r>
              <a:rPr lang="nl-NL" dirty="0"/>
              <a:t>DUOL is een toonaangevende ontwerper, producent en installateur van flexibele sporthallen, waaronder </a:t>
            </a:r>
            <a:r>
              <a:rPr lang="nl-NL" dirty="0" err="1"/>
              <a:t>blaashallen</a:t>
            </a:r>
            <a:r>
              <a:rPr lang="nl-NL" dirty="0"/>
              <a:t>. Met op maat gemaakte oplossingen voor diverse sporten heeft DUOL wereldwijd al meer dan 1600 structuren gerealiseerd.</a:t>
            </a:r>
          </a:p>
          <a:p>
            <a:r>
              <a:rPr lang="nl-NL" b="1" dirty="0"/>
              <a:t>Poly-</a:t>
            </a:r>
            <a:r>
              <a:rPr lang="nl-NL" b="1" dirty="0" err="1"/>
              <a:t>Ned</a:t>
            </a:r>
            <a:br>
              <a:rPr lang="nl-NL" dirty="0"/>
            </a:br>
            <a:r>
              <a:rPr lang="nl-NL" dirty="0"/>
              <a:t>Met bijna 40 jaar ervaring is Poly-</a:t>
            </a:r>
            <a:r>
              <a:rPr lang="nl-NL" dirty="0" err="1"/>
              <a:t>Ned</a:t>
            </a:r>
            <a:r>
              <a:rPr lang="nl-NL" dirty="0"/>
              <a:t> een gerenommeerde Nederlandse fabrikant van </a:t>
            </a:r>
            <a:r>
              <a:rPr lang="nl-NL" dirty="0" err="1"/>
              <a:t>blaashallen</a:t>
            </a:r>
            <a:r>
              <a:rPr lang="nl-NL" dirty="0"/>
              <a:t>. Vanuit hun eigen fabriek in Steenwijk leveren zij innovatieve en duurzame overkappingen voor sportfaciliteiten en andere toepassingen wereldwijd.</a:t>
            </a:r>
          </a:p>
          <a:p>
            <a:r>
              <a:rPr lang="nl-NL" b="1" dirty="0" err="1"/>
              <a:t>OpenCover</a:t>
            </a:r>
            <a:br>
              <a:rPr lang="nl-NL" dirty="0"/>
            </a:br>
            <a:r>
              <a:rPr lang="nl-NL" dirty="0" err="1"/>
              <a:t>OpenCover</a:t>
            </a:r>
            <a:r>
              <a:rPr lang="nl-NL" dirty="0"/>
              <a:t> specialiseert zich in hoogwaardige overkappingen, </a:t>
            </a:r>
            <a:r>
              <a:rPr lang="nl-NL" dirty="0" err="1"/>
              <a:t>blaashallen</a:t>
            </a:r>
            <a:r>
              <a:rPr lang="nl-NL" dirty="0"/>
              <a:t> en sporthallen, evenals industriële toepassingen. Hun missie is gericht op het leveren van kwalitatieve en duurzame oplossingen voor uiteenlopende sectoren.</a:t>
            </a:r>
          </a:p>
        </p:txBody>
      </p:sp>
      <p:pic>
        <p:nvPicPr>
          <p:cNvPr id="1026" name="Picture 2" descr="EHC Den Haag | DUOL Luchthallen of blaashall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99" r="6366"/>
          <a:stretch/>
        </p:blipFill>
        <p:spPr bwMode="auto">
          <a:xfrm>
            <a:off x="406681" y="4299223"/>
            <a:ext cx="3308976" cy="183918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4247515" y="4332372"/>
            <a:ext cx="3256371" cy="1806034"/>
          </a:xfrm>
          <a:prstGeom prst="rect">
            <a:avLst/>
          </a:prstGeom>
        </p:spPr>
      </p:pic>
      <p:pic>
        <p:nvPicPr>
          <p:cNvPr id="5" name="Afbeelding 4"/>
          <p:cNvPicPr>
            <a:picLocks noChangeAspect="1"/>
          </p:cNvPicPr>
          <p:nvPr/>
        </p:nvPicPr>
        <p:blipFill>
          <a:blip r:embed="rId4"/>
          <a:stretch>
            <a:fillRect/>
          </a:stretch>
        </p:blipFill>
        <p:spPr>
          <a:xfrm>
            <a:off x="8096318" y="4332372"/>
            <a:ext cx="3230170" cy="1814945"/>
          </a:xfrm>
          <a:prstGeom prst="rect">
            <a:avLst/>
          </a:prstGeom>
        </p:spPr>
      </p:pic>
      <p:sp>
        <p:nvSpPr>
          <p:cNvPr id="6" name="Rechthoek 5"/>
          <p:cNvSpPr/>
          <p:nvPr/>
        </p:nvSpPr>
        <p:spPr>
          <a:xfrm>
            <a:off x="237726" y="6318121"/>
            <a:ext cx="3680460" cy="307777"/>
          </a:xfrm>
          <a:prstGeom prst="rect">
            <a:avLst/>
          </a:prstGeom>
        </p:spPr>
        <p:txBody>
          <a:bodyPr wrap="square">
            <a:spAutoFit/>
          </a:bodyPr>
          <a:lstStyle/>
          <a:p>
            <a:r>
              <a:rPr lang="nl-NL" sz="1400" dirty="0"/>
              <a:t>o.a. </a:t>
            </a:r>
            <a:r>
              <a:rPr lang="nl-NL" sz="1400" dirty="0" err="1"/>
              <a:t>Voordaan</a:t>
            </a:r>
            <a:r>
              <a:rPr lang="nl-NL" sz="1400" dirty="0"/>
              <a:t>, SCHC, Hilversum, </a:t>
            </a:r>
            <a:r>
              <a:rPr lang="nl-NL" sz="1400" dirty="0" err="1"/>
              <a:t>Schaerweijde</a:t>
            </a:r>
            <a:endParaRPr lang="nl-NL" sz="1400" dirty="0"/>
          </a:p>
        </p:txBody>
      </p:sp>
      <p:sp>
        <p:nvSpPr>
          <p:cNvPr id="8" name="Rechthoek 7"/>
          <p:cNvSpPr/>
          <p:nvPr/>
        </p:nvSpPr>
        <p:spPr>
          <a:xfrm>
            <a:off x="118480" y="3997015"/>
            <a:ext cx="3680460" cy="369332"/>
          </a:xfrm>
          <a:prstGeom prst="rect">
            <a:avLst/>
          </a:prstGeom>
        </p:spPr>
        <p:txBody>
          <a:bodyPr wrap="square">
            <a:spAutoFit/>
          </a:bodyPr>
          <a:lstStyle/>
          <a:p>
            <a:pPr algn="ctr"/>
            <a:r>
              <a:rPr lang="nl-NL" b="1" dirty="0" err="1"/>
              <a:t>Duol</a:t>
            </a:r>
            <a:endParaRPr lang="nl-NL" b="1" dirty="0"/>
          </a:p>
        </p:txBody>
      </p:sp>
      <p:sp>
        <p:nvSpPr>
          <p:cNvPr id="9" name="Rechthoek 8"/>
          <p:cNvSpPr/>
          <p:nvPr/>
        </p:nvSpPr>
        <p:spPr>
          <a:xfrm>
            <a:off x="7721883" y="3997015"/>
            <a:ext cx="3680460" cy="369332"/>
          </a:xfrm>
          <a:prstGeom prst="rect">
            <a:avLst/>
          </a:prstGeom>
        </p:spPr>
        <p:txBody>
          <a:bodyPr wrap="square">
            <a:spAutoFit/>
          </a:bodyPr>
          <a:lstStyle/>
          <a:p>
            <a:pPr algn="ctr"/>
            <a:r>
              <a:rPr lang="nl-NL" b="1" dirty="0" err="1"/>
              <a:t>OpenCover</a:t>
            </a:r>
            <a:endParaRPr lang="nl-NL" b="1" dirty="0"/>
          </a:p>
        </p:txBody>
      </p:sp>
      <p:sp>
        <p:nvSpPr>
          <p:cNvPr id="10" name="Rechthoek 9"/>
          <p:cNvSpPr/>
          <p:nvPr/>
        </p:nvSpPr>
        <p:spPr>
          <a:xfrm>
            <a:off x="4041423" y="4026429"/>
            <a:ext cx="3680460" cy="369332"/>
          </a:xfrm>
          <a:prstGeom prst="rect">
            <a:avLst/>
          </a:prstGeom>
        </p:spPr>
        <p:txBody>
          <a:bodyPr wrap="square">
            <a:spAutoFit/>
          </a:bodyPr>
          <a:lstStyle/>
          <a:p>
            <a:pPr algn="ctr"/>
            <a:r>
              <a:rPr lang="nl-NL" b="1" dirty="0"/>
              <a:t>Poly-</a:t>
            </a:r>
            <a:r>
              <a:rPr lang="nl-NL" b="1" dirty="0" err="1"/>
              <a:t>Ned</a:t>
            </a:r>
            <a:endParaRPr lang="nl-NL" b="1" dirty="0"/>
          </a:p>
        </p:txBody>
      </p:sp>
      <p:sp>
        <p:nvSpPr>
          <p:cNvPr id="12" name="Rechthoek 11"/>
          <p:cNvSpPr/>
          <p:nvPr/>
        </p:nvSpPr>
        <p:spPr>
          <a:xfrm>
            <a:off x="4153407" y="6210399"/>
            <a:ext cx="3774568" cy="523220"/>
          </a:xfrm>
          <a:prstGeom prst="rect">
            <a:avLst/>
          </a:prstGeom>
        </p:spPr>
        <p:txBody>
          <a:bodyPr wrap="square">
            <a:spAutoFit/>
          </a:bodyPr>
          <a:lstStyle/>
          <a:p>
            <a:r>
              <a:rPr lang="nl-NL" sz="1400" dirty="0"/>
              <a:t>o.a. </a:t>
            </a:r>
            <a:r>
              <a:rPr lang="nl-NL" sz="1400" dirty="0" err="1"/>
              <a:t>Pinoke</a:t>
            </a:r>
            <a:r>
              <a:rPr lang="nl-NL" sz="1400" dirty="0"/>
              <a:t>, AH&amp;BC Amsterdam, MHC Amstelveen, Gooische</a:t>
            </a:r>
          </a:p>
        </p:txBody>
      </p:sp>
      <p:sp>
        <p:nvSpPr>
          <p:cNvPr id="13" name="Rechthoek 12"/>
          <p:cNvSpPr/>
          <p:nvPr/>
        </p:nvSpPr>
        <p:spPr>
          <a:xfrm>
            <a:off x="8096318" y="6357677"/>
            <a:ext cx="3680460" cy="307777"/>
          </a:xfrm>
          <a:prstGeom prst="rect">
            <a:avLst/>
          </a:prstGeom>
        </p:spPr>
        <p:txBody>
          <a:bodyPr wrap="square">
            <a:spAutoFit/>
          </a:bodyPr>
          <a:lstStyle/>
          <a:p>
            <a:r>
              <a:rPr lang="nl-NL" sz="1400" dirty="0"/>
              <a:t>o.a. Leusden, Almere</a:t>
            </a:r>
          </a:p>
        </p:txBody>
      </p:sp>
      <p:pic>
        <p:nvPicPr>
          <p:cNvPr id="7" name="Afbeelding 6"/>
          <p:cNvPicPr>
            <a:picLocks noChangeAspect="1"/>
          </p:cNvPicPr>
          <p:nvPr/>
        </p:nvPicPr>
        <p:blipFill>
          <a:blip r:embed="rId5"/>
          <a:stretch>
            <a:fillRect/>
          </a:stretch>
        </p:blipFill>
        <p:spPr>
          <a:xfrm>
            <a:off x="10260532" y="139899"/>
            <a:ext cx="1658256" cy="1658256"/>
          </a:xfrm>
          <a:prstGeom prst="rect">
            <a:avLst/>
          </a:prstGeom>
        </p:spPr>
      </p:pic>
    </p:spTree>
    <p:extLst>
      <p:ext uri="{BB962C8B-B14F-4D97-AF65-F5344CB8AC3E}">
        <p14:creationId xmlns:p14="http://schemas.microsoft.com/office/powerpoint/2010/main" val="17745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dirty="0">
                <a:solidFill>
                  <a:schemeClr val="accent1">
                    <a:lumMod val="60000"/>
                    <a:lumOff val="40000"/>
                  </a:schemeClr>
                </a:solidFill>
                <a:latin typeface="+mn-lt"/>
              </a:rPr>
              <a:t>Binnenkant</a:t>
            </a:r>
          </a:p>
        </p:txBody>
      </p:sp>
      <p:pic>
        <p:nvPicPr>
          <p:cNvPr id="5" name="Tijdelijke aanduiding voor inhoud 4"/>
          <p:cNvPicPr>
            <a:picLocks noGrp="1" noChangeAspect="1"/>
          </p:cNvPicPr>
          <p:nvPr>
            <p:ph sz="half" idx="1"/>
          </p:nvPr>
        </p:nvPicPr>
        <p:blipFill>
          <a:blip r:embed="rId2"/>
          <a:stretch>
            <a:fillRect/>
          </a:stretch>
        </p:blipFill>
        <p:spPr>
          <a:xfrm>
            <a:off x="1076834" y="1825625"/>
            <a:ext cx="4704332" cy="4351338"/>
          </a:xfrm>
          <a:prstGeom prst="rect">
            <a:avLst/>
          </a:prstGeom>
        </p:spPr>
      </p:pic>
      <p:sp>
        <p:nvSpPr>
          <p:cNvPr id="4" name="Tijdelijke aanduiding voor inhoud 3"/>
          <p:cNvSpPr>
            <a:spLocks noGrp="1"/>
          </p:cNvSpPr>
          <p:nvPr>
            <p:ph sz="half" idx="2"/>
          </p:nvPr>
        </p:nvSpPr>
        <p:spPr/>
        <p:txBody>
          <a:bodyPr>
            <a:normAutofit/>
          </a:bodyPr>
          <a:lstStyle/>
          <a:p>
            <a:r>
              <a:rPr lang="nl-NL" sz="2000" dirty="0"/>
              <a:t>Twee wedstrijdvelden</a:t>
            </a:r>
          </a:p>
          <a:p>
            <a:r>
              <a:rPr lang="nl-NL" sz="2000" dirty="0"/>
              <a:t>Tussenruimte met tribunes en ruimte voor </a:t>
            </a:r>
          </a:p>
          <a:p>
            <a:r>
              <a:rPr lang="nl-NL" sz="2000" dirty="0"/>
              <a:t>Koffiepunt </a:t>
            </a:r>
          </a:p>
          <a:p>
            <a:r>
              <a:rPr lang="nl-NL" sz="2000" dirty="0"/>
              <a:t>Douche- en toiletfaciliteiten blijven vanuit clubhuis gebruikt worden</a:t>
            </a:r>
          </a:p>
        </p:txBody>
      </p:sp>
      <p:pic>
        <p:nvPicPr>
          <p:cNvPr id="3" name="Afbeelding 2"/>
          <p:cNvPicPr>
            <a:picLocks noChangeAspect="1"/>
          </p:cNvPicPr>
          <p:nvPr/>
        </p:nvPicPr>
        <p:blipFill>
          <a:blip r:embed="rId3"/>
          <a:stretch>
            <a:fillRect/>
          </a:stretch>
        </p:blipFill>
        <p:spPr>
          <a:xfrm>
            <a:off x="10317843" y="198778"/>
            <a:ext cx="1658256" cy="1658256"/>
          </a:xfrm>
          <a:prstGeom prst="rect">
            <a:avLst/>
          </a:prstGeom>
        </p:spPr>
      </p:pic>
    </p:spTree>
    <p:extLst>
      <p:ext uri="{BB962C8B-B14F-4D97-AF65-F5344CB8AC3E}">
        <p14:creationId xmlns:p14="http://schemas.microsoft.com/office/powerpoint/2010/main" val="302476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519" y="137853"/>
            <a:ext cx="10515600" cy="1325563"/>
          </a:xfrm>
        </p:spPr>
        <p:txBody>
          <a:bodyPr>
            <a:normAutofit/>
          </a:bodyPr>
          <a:lstStyle/>
          <a:p>
            <a:r>
              <a:rPr lang="nl-NL" sz="4000" b="1" dirty="0">
                <a:solidFill>
                  <a:schemeClr val="accent1">
                    <a:lumMod val="60000"/>
                    <a:lumOff val="40000"/>
                  </a:schemeClr>
                </a:solidFill>
                <a:latin typeface="+mn-lt"/>
              </a:rPr>
              <a:t>Installaties – permanente plaatsing</a:t>
            </a:r>
          </a:p>
        </p:txBody>
      </p:sp>
      <p:pic>
        <p:nvPicPr>
          <p:cNvPr id="9" name="Afbeelding 8"/>
          <p:cNvPicPr>
            <a:picLocks noChangeAspect="1"/>
          </p:cNvPicPr>
          <p:nvPr/>
        </p:nvPicPr>
        <p:blipFill rotWithShape="1">
          <a:blip r:embed="rId2"/>
          <a:srcRect r="36752"/>
          <a:stretch/>
        </p:blipFill>
        <p:spPr>
          <a:xfrm>
            <a:off x="942658" y="1726152"/>
            <a:ext cx="2349182" cy="2321396"/>
          </a:xfrm>
          <a:prstGeom prst="rect">
            <a:avLst/>
          </a:prstGeom>
        </p:spPr>
      </p:pic>
      <p:pic>
        <p:nvPicPr>
          <p:cNvPr id="10" name="Afbeelding 9"/>
          <p:cNvPicPr>
            <a:picLocks noChangeAspect="1"/>
          </p:cNvPicPr>
          <p:nvPr/>
        </p:nvPicPr>
        <p:blipFill>
          <a:blip r:embed="rId3"/>
          <a:stretch>
            <a:fillRect/>
          </a:stretch>
        </p:blipFill>
        <p:spPr>
          <a:xfrm>
            <a:off x="4477073" y="1726152"/>
            <a:ext cx="2629205" cy="2321396"/>
          </a:xfrm>
          <a:prstGeom prst="rect">
            <a:avLst/>
          </a:prstGeom>
        </p:spPr>
      </p:pic>
      <p:pic>
        <p:nvPicPr>
          <p:cNvPr id="11" name="Afbeelding 10"/>
          <p:cNvPicPr>
            <a:picLocks noChangeAspect="1"/>
          </p:cNvPicPr>
          <p:nvPr/>
        </p:nvPicPr>
        <p:blipFill>
          <a:blip r:embed="rId4"/>
          <a:stretch>
            <a:fillRect/>
          </a:stretch>
        </p:blipFill>
        <p:spPr>
          <a:xfrm>
            <a:off x="8291512" y="1690688"/>
            <a:ext cx="2921318" cy="2356860"/>
          </a:xfrm>
          <a:prstGeom prst="rect">
            <a:avLst/>
          </a:prstGeom>
        </p:spPr>
      </p:pic>
      <p:sp>
        <p:nvSpPr>
          <p:cNvPr id="13" name="Tekstvak 12"/>
          <p:cNvSpPr txBox="1"/>
          <p:nvPr/>
        </p:nvSpPr>
        <p:spPr>
          <a:xfrm>
            <a:off x="942658" y="4274820"/>
            <a:ext cx="2646362" cy="1785104"/>
          </a:xfrm>
          <a:prstGeom prst="rect">
            <a:avLst/>
          </a:prstGeom>
          <a:noFill/>
        </p:spPr>
        <p:txBody>
          <a:bodyPr wrap="square" rtlCol="0">
            <a:spAutoFit/>
          </a:bodyPr>
          <a:lstStyle/>
          <a:p>
            <a:r>
              <a:rPr lang="nl-NL" sz="2000" b="1" dirty="0"/>
              <a:t>Gastank</a:t>
            </a:r>
          </a:p>
          <a:p>
            <a:pPr marL="285750" indent="-285750">
              <a:buFont typeface="Arial" panose="020B0604020202020204" pitchFamily="34" charset="0"/>
              <a:buChar char="•"/>
            </a:pPr>
            <a:r>
              <a:rPr lang="nl-NL" dirty="0"/>
              <a:t>Bevoorrading</a:t>
            </a:r>
          </a:p>
          <a:p>
            <a:pPr marL="285750" indent="-285750">
              <a:buFont typeface="Arial" panose="020B0604020202020204" pitchFamily="34" charset="0"/>
              <a:buChar char="•"/>
            </a:pPr>
            <a:r>
              <a:rPr lang="nl-NL" dirty="0"/>
              <a:t>Voldoende afstand</a:t>
            </a:r>
          </a:p>
          <a:p>
            <a:pPr marL="285750" indent="-285750">
              <a:buFont typeface="Arial" panose="020B0604020202020204" pitchFamily="34" charset="0"/>
              <a:buChar char="•"/>
            </a:pPr>
            <a:r>
              <a:rPr lang="nl-NL" dirty="0"/>
              <a:t>6500 liter propaangas</a:t>
            </a:r>
          </a:p>
          <a:p>
            <a:pPr marL="285750" indent="-285750">
              <a:buFont typeface="Arial" panose="020B0604020202020204" pitchFamily="34" charset="0"/>
              <a:buChar char="•"/>
            </a:pPr>
            <a:r>
              <a:rPr lang="nl-NL" dirty="0"/>
              <a:t>Op funderingsplaten</a:t>
            </a:r>
          </a:p>
          <a:p>
            <a:pPr marL="285750" indent="-285750">
              <a:buFont typeface="Arial" panose="020B0604020202020204" pitchFamily="34" charset="0"/>
              <a:buChar char="•"/>
            </a:pPr>
            <a:r>
              <a:rPr lang="nl-NL" dirty="0"/>
              <a:t>Hekwerk</a:t>
            </a:r>
          </a:p>
        </p:txBody>
      </p:sp>
      <p:sp>
        <p:nvSpPr>
          <p:cNvPr id="14" name="Tekstvak 13"/>
          <p:cNvSpPr txBox="1"/>
          <p:nvPr/>
        </p:nvSpPr>
        <p:spPr>
          <a:xfrm>
            <a:off x="4354830" y="4274820"/>
            <a:ext cx="3589020" cy="1508105"/>
          </a:xfrm>
          <a:prstGeom prst="rect">
            <a:avLst/>
          </a:prstGeom>
          <a:noFill/>
        </p:spPr>
        <p:txBody>
          <a:bodyPr wrap="square" rtlCol="0">
            <a:spAutoFit/>
          </a:bodyPr>
          <a:lstStyle/>
          <a:p>
            <a:r>
              <a:rPr lang="nl-NL" sz="2000" b="1" dirty="0"/>
              <a:t>Opslag</a:t>
            </a:r>
          </a:p>
          <a:p>
            <a:pPr marL="285750" indent="-285750">
              <a:buFont typeface="Arial" panose="020B0604020202020204" pitchFamily="34" charset="0"/>
              <a:buChar char="•"/>
            </a:pPr>
            <a:r>
              <a:rPr lang="nl-NL" dirty="0"/>
              <a:t>2x 40 ft </a:t>
            </a:r>
          </a:p>
          <a:p>
            <a:pPr marL="285750" indent="-285750">
              <a:buFont typeface="Arial" panose="020B0604020202020204" pitchFamily="34" charset="0"/>
              <a:buChar char="•"/>
            </a:pPr>
            <a:r>
              <a:rPr lang="nl-NL" dirty="0"/>
              <a:t>Geventileerd (schimmelvorming voorkomen), op clubterrein</a:t>
            </a:r>
          </a:p>
          <a:p>
            <a:pPr marL="285750" indent="-285750">
              <a:buFont typeface="Arial" panose="020B0604020202020204" pitchFamily="34" charset="0"/>
              <a:buChar char="•"/>
            </a:pPr>
            <a:r>
              <a:rPr lang="nl-NL" dirty="0"/>
              <a:t>Tent, vloerdelen en inventaris</a:t>
            </a:r>
          </a:p>
        </p:txBody>
      </p:sp>
      <p:sp>
        <p:nvSpPr>
          <p:cNvPr id="15" name="Tekstvak 14"/>
          <p:cNvSpPr txBox="1"/>
          <p:nvPr/>
        </p:nvSpPr>
        <p:spPr>
          <a:xfrm>
            <a:off x="8291512" y="4274820"/>
            <a:ext cx="3629978" cy="1785104"/>
          </a:xfrm>
          <a:prstGeom prst="rect">
            <a:avLst/>
          </a:prstGeom>
          <a:noFill/>
        </p:spPr>
        <p:txBody>
          <a:bodyPr wrap="square" rtlCol="0">
            <a:spAutoFit/>
          </a:bodyPr>
          <a:lstStyle/>
          <a:p>
            <a:r>
              <a:rPr lang="nl-NL" sz="2000" b="1" dirty="0"/>
              <a:t>Verwarming en noodgenerator</a:t>
            </a:r>
          </a:p>
          <a:p>
            <a:pPr marL="285750" indent="-285750">
              <a:buFont typeface="Arial" panose="020B0604020202020204" pitchFamily="34" charset="0"/>
              <a:buChar char="•"/>
            </a:pPr>
            <a:r>
              <a:rPr lang="nl-NL" dirty="0"/>
              <a:t>Verwarming dient zoveel mogelijk in het midden van de zaal binnen te komen</a:t>
            </a:r>
          </a:p>
          <a:p>
            <a:pPr marL="285750" indent="-285750">
              <a:buFont typeface="Arial" panose="020B0604020202020204" pitchFamily="34" charset="0"/>
              <a:buChar char="•"/>
            </a:pPr>
            <a:r>
              <a:rPr lang="nl-NL" dirty="0"/>
              <a:t>Op funderingsplaten</a:t>
            </a:r>
          </a:p>
          <a:p>
            <a:pPr marL="285750" indent="-285750">
              <a:buFont typeface="Arial" panose="020B0604020202020204" pitchFamily="34" charset="0"/>
              <a:buChar char="•"/>
            </a:pPr>
            <a:r>
              <a:rPr lang="nl-NL" dirty="0"/>
              <a:t>Hekwerk</a:t>
            </a:r>
          </a:p>
        </p:txBody>
      </p:sp>
      <p:pic>
        <p:nvPicPr>
          <p:cNvPr id="3" name="Afbeelding 2"/>
          <p:cNvPicPr>
            <a:picLocks noChangeAspect="1"/>
          </p:cNvPicPr>
          <p:nvPr/>
        </p:nvPicPr>
        <p:blipFill>
          <a:blip r:embed="rId5"/>
          <a:stretch>
            <a:fillRect/>
          </a:stretch>
        </p:blipFill>
        <p:spPr>
          <a:xfrm>
            <a:off x="10526260" y="0"/>
            <a:ext cx="1658256" cy="1658256"/>
          </a:xfrm>
          <a:prstGeom prst="rect">
            <a:avLst/>
          </a:prstGeom>
        </p:spPr>
      </p:pic>
    </p:spTree>
    <p:extLst>
      <p:ext uri="{BB962C8B-B14F-4D97-AF65-F5344CB8AC3E}">
        <p14:creationId xmlns:p14="http://schemas.microsoft.com/office/powerpoint/2010/main" val="257604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486" y="-32432"/>
            <a:ext cx="10515600" cy="1021783"/>
          </a:xfrm>
        </p:spPr>
        <p:txBody>
          <a:bodyPr>
            <a:normAutofit/>
          </a:bodyPr>
          <a:lstStyle/>
          <a:p>
            <a:r>
              <a:rPr lang="nl-NL" sz="4000" b="1" dirty="0">
                <a:solidFill>
                  <a:schemeClr val="accent1">
                    <a:lumMod val="60000"/>
                    <a:lumOff val="40000"/>
                  </a:schemeClr>
                </a:solidFill>
                <a:latin typeface="+mn-lt"/>
              </a:rPr>
              <a:t>Verkorte balans uit jaarrekening 2023/2024</a:t>
            </a:r>
          </a:p>
        </p:txBody>
      </p:sp>
      <p:sp>
        <p:nvSpPr>
          <p:cNvPr id="3" name="Rechthoek 2"/>
          <p:cNvSpPr/>
          <p:nvPr/>
        </p:nvSpPr>
        <p:spPr>
          <a:xfrm>
            <a:off x="838200" y="1690688"/>
            <a:ext cx="10873740" cy="646331"/>
          </a:xfrm>
          <a:prstGeom prst="rect">
            <a:avLst/>
          </a:prstGeom>
        </p:spPr>
        <p:txBody>
          <a:bodyPr wrap="square">
            <a:spAutoFit/>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 name="Afbeelding 3"/>
          <p:cNvPicPr>
            <a:picLocks noChangeAspect="1"/>
          </p:cNvPicPr>
          <p:nvPr/>
        </p:nvPicPr>
        <p:blipFill>
          <a:blip r:embed="rId2"/>
          <a:stretch>
            <a:fillRect/>
          </a:stretch>
        </p:blipFill>
        <p:spPr>
          <a:xfrm>
            <a:off x="10524672" y="0"/>
            <a:ext cx="1658256" cy="1658256"/>
          </a:xfrm>
          <a:prstGeom prst="rect">
            <a:avLst/>
          </a:prstGeom>
        </p:spPr>
      </p:pic>
      <p:pic>
        <p:nvPicPr>
          <p:cNvPr id="8" name="Picture 7" descr="A table of numbers and text&#10;&#10;Description automatically generated with medium confidence">
            <a:extLst>
              <a:ext uri="{FF2B5EF4-FFF2-40B4-BE49-F238E27FC236}">
                <a16:creationId xmlns:a16="http://schemas.microsoft.com/office/drawing/2014/main" id="{3E770CF8-7B6A-4CC2-CE66-32FB616A6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6" y="694218"/>
            <a:ext cx="7154006" cy="6163782"/>
          </a:xfrm>
          <a:prstGeom prst="rect">
            <a:avLst/>
          </a:prstGeom>
        </p:spPr>
      </p:pic>
    </p:spTree>
    <p:extLst>
      <p:ext uri="{BB962C8B-B14F-4D97-AF65-F5344CB8AC3E}">
        <p14:creationId xmlns:p14="http://schemas.microsoft.com/office/powerpoint/2010/main" val="301147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486" y="123643"/>
            <a:ext cx="10515600" cy="1325563"/>
          </a:xfrm>
        </p:spPr>
        <p:txBody>
          <a:bodyPr>
            <a:normAutofit/>
          </a:bodyPr>
          <a:lstStyle/>
          <a:p>
            <a:r>
              <a:rPr lang="nl-NL" sz="4000" b="1" dirty="0">
                <a:solidFill>
                  <a:schemeClr val="accent1">
                    <a:lumMod val="60000"/>
                    <a:lumOff val="40000"/>
                  </a:schemeClr>
                </a:solidFill>
                <a:latin typeface="+mn-lt"/>
              </a:rPr>
              <a:t>Investering in de Blaashal</a:t>
            </a:r>
          </a:p>
        </p:txBody>
      </p:sp>
      <p:sp>
        <p:nvSpPr>
          <p:cNvPr id="3" name="Rechthoek 2"/>
          <p:cNvSpPr/>
          <p:nvPr/>
        </p:nvSpPr>
        <p:spPr>
          <a:xfrm>
            <a:off x="838200" y="1690688"/>
            <a:ext cx="10873740" cy="646331"/>
          </a:xfrm>
          <a:prstGeom prst="rect">
            <a:avLst/>
          </a:prstGeom>
        </p:spPr>
        <p:txBody>
          <a:bodyPr wrap="square">
            <a:spAutoFit/>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 name="Afbeelding 3"/>
          <p:cNvPicPr>
            <a:picLocks noChangeAspect="1"/>
          </p:cNvPicPr>
          <p:nvPr/>
        </p:nvPicPr>
        <p:blipFill>
          <a:blip r:embed="rId2"/>
          <a:stretch>
            <a:fillRect/>
          </a:stretch>
        </p:blipFill>
        <p:spPr>
          <a:xfrm>
            <a:off x="10524672" y="0"/>
            <a:ext cx="1658256" cy="1658256"/>
          </a:xfrm>
          <a:prstGeom prst="rect">
            <a:avLst/>
          </a:prstGeom>
        </p:spPr>
      </p:pic>
      <p:sp>
        <p:nvSpPr>
          <p:cNvPr id="11" name="Rechthoek 10"/>
          <p:cNvSpPr/>
          <p:nvPr/>
        </p:nvSpPr>
        <p:spPr>
          <a:xfrm>
            <a:off x="838200" y="1529700"/>
            <a:ext cx="9916886" cy="4939814"/>
          </a:xfrm>
          <a:prstGeom prst="rect">
            <a:avLst/>
          </a:prstGeom>
        </p:spPr>
        <p:txBody>
          <a:bodyPr wrap="square" lIns="91440" tIns="45720" rIns="91440" bIns="45720" anchor="t">
            <a:spAutoFit/>
          </a:bodyPr>
          <a:lstStyle/>
          <a:p>
            <a:pPr marL="342900" indent="-342900">
              <a:spcAft>
                <a:spcPts val="600"/>
              </a:spcAft>
              <a:buFont typeface="Arial" panose="020B0604020202020204" pitchFamily="34" charset="0"/>
              <a:buChar char="•"/>
            </a:pPr>
            <a:r>
              <a:rPr lang="nl-NL" sz="2000" dirty="0"/>
              <a:t>Geschatte investering: € 658k incl. BTW</a:t>
            </a:r>
          </a:p>
          <a:p>
            <a:pPr marL="342900" indent="-342900">
              <a:spcAft>
                <a:spcPts val="600"/>
              </a:spcAft>
              <a:buFont typeface="Arial" panose="020B0604020202020204" pitchFamily="34" charset="0"/>
              <a:buChar char="•"/>
            </a:pPr>
            <a:r>
              <a:rPr lang="nl-NL" sz="2000" dirty="0"/>
              <a:t>Kostenopbouw: Gebaseerd op ontvangen offertes voor:</a:t>
            </a:r>
          </a:p>
          <a:p>
            <a:pPr marL="800100" lvl="1" indent="-342900">
              <a:spcAft>
                <a:spcPts val="600"/>
              </a:spcAft>
              <a:buFont typeface="Arial" panose="020B0604020202020204" pitchFamily="34" charset="0"/>
              <a:buChar char="•"/>
            </a:pPr>
            <a:r>
              <a:rPr lang="nl-NL" sz="2000" dirty="0"/>
              <a:t>Blaashal – aanschaf en installatie</a:t>
            </a:r>
          </a:p>
          <a:p>
            <a:pPr marL="800100" lvl="1" indent="-342900">
              <a:spcAft>
                <a:spcPts val="600"/>
              </a:spcAft>
              <a:buFont typeface="Arial" panose="020B0604020202020204" pitchFamily="34" charset="0"/>
              <a:buChar char="•"/>
            </a:pPr>
            <a:r>
              <a:rPr lang="nl-NL" sz="2000" dirty="0" err="1"/>
              <a:t>LED-verlichting</a:t>
            </a:r>
            <a:r>
              <a:rPr lang="nl-NL" sz="2000" dirty="0"/>
              <a:t> – energiezuinige verlichting voor optimale zichtbaarheid</a:t>
            </a:r>
          </a:p>
          <a:p>
            <a:pPr marL="800100" lvl="1" indent="-342900">
              <a:spcAft>
                <a:spcPts val="600"/>
              </a:spcAft>
              <a:buFont typeface="Arial" panose="020B0604020202020204" pitchFamily="34" charset="0"/>
              <a:buChar char="•"/>
            </a:pPr>
            <a:r>
              <a:rPr lang="nl-NL" sz="2000" dirty="0"/>
              <a:t>Technische installaties – verwarming, ventilatie en stroomvoorziening</a:t>
            </a:r>
          </a:p>
          <a:p>
            <a:pPr marL="800100" lvl="1" indent="-342900">
              <a:spcAft>
                <a:spcPts val="600"/>
              </a:spcAft>
              <a:buFont typeface="Arial" panose="020B0604020202020204" pitchFamily="34" charset="0"/>
              <a:buChar char="•"/>
            </a:pPr>
            <a:r>
              <a:rPr lang="nl-NL" sz="2000" dirty="0"/>
              <a:t>Fundering – stevige basis voor stabiliteit en duurzaamheid</a:t>
            </a:r>
          </a:p>
          <a:p>
            <a:pPr marL="800100" lvl="1" indent="-342900">
              <a:spcAft>
                <a:spcPts val="600"/>
              </a:spcAft>
              <a:buFont typeface="Arial" panose="020B0604020202020204" pitchFamily="34" charset="0"/>
              <a:buChar char="•"/>
            </a:pPr>
            <a:r>
              <a:rPr lang="nl-NL" sz="2000" dirty="0"/>
              <a:t>Sportvloer – hoogwaardige indoorvloer geschikt voor zaalhockey</a:t>
            </a:r>
          </a:p>
          <a:p>
            <a:pPr marL="800100" lvl="1" indent="-342900">
              <a:spcAft>
                <a:spcPts val="600"/>
              </a:spcAft>
              <a:buFont typeface="Arial" panose="020B0604020202020204" pitchFamily="34" charset="0"/>
              <a:buChar char="•"/>
            </a:pPr>
            <a:r>
              <a:rPr lang="nl-NL" sz="2000" dirty="0"/>
              <a:t>Inrichting blaashal – boarding, doelen en andere sportfaciliteiten</a:t>
            </a:r>
          </a:p>
          <a:p>
            <a:pPr marL="800100" lvl="1" indent="-342900">
              <a:spcAft>
                <a:spcPts val="600"/>
              </a:spcAft>
              <a:buFont typeface="Arial" panose="020B0604020202020204" pitchFamily="34" charset="0"/>
              <a:buChar char="•"/>
            </a:pPr>
            <a:r>
              <a:rPr lang="nl-NL" sz="2000" dirty="0"/>
              <a:t>Werkzaamheden – montage en aansluiting van alle voorzieningen</a:t>
            </a:r>
            <a:endParaRPr lang="nl-NL" sz="2000" dirty="0">
              <a:ea typeface="Calibri"/>
              <a:cs typeface="Calibri"/>
            </a:endParaRPr>
          </a:p>
          <a:p>
            <a:pPr marL="800100" lvl="1" indent="-342900">
              <a:spcAft>
                <a:spcPts val="600"/>
              </a:spcAft>
              <a:buFont typeface="Arial" panose="020B0604020202020204" pitchFamily="34" charset="0"/>
              <a:buChar char="•"/>
            </a:pPr>
            <a:r>
              <a:rPr lang="nl-NL" sz="2000" dirty="0"/>
              <a:t>Zeecontainers – opslagruimte voor materialen en apparatuur</a:t>
            </a:r>
          </a:p>
          <a:p>
            <a:pPr marL="800100" lvl="1" indent="-342900">
              <a:spcAft>
                <a:spcPts val="600"/>
              </a:spcAft>
              <a:buFont typeface="Arial" panose="020B0604020202020204" pitchFamily="34" charset="0"/>
              <a:buChar char="•"/>
            </a:pPr>
            <a:r>
              <a:rPr lang="nl-NL" sz="2000" dirty="0"/>
              <a:t>Gemeentelijke kosten – vergunningen en eventuele heffingen</a:t>
            </a:r>
          </a:p>
          <a:p>
            <a:pPr marL="342900" indent="-342900">
              <a:spcAft>
                <a:spcPts val="600"/>
              </a:spcAft>
              <a:buFont typeface="Arial" panose="020B0604020202020204" pitchFamily="34" charset="0"/>
              <a:buChar char="•"/>
            </a:pPr>
            <a:r>
              <a:rPr lang="nl-NL" sz="2000" dirty="0"/>
              <a:t>Definitieve investering: Afhankelijk van definitieve offerte van de leverancier en installateur.</a:t>
            </a:r>
          </a:p>
        </p:txBody>
      </p:sp>
    </p:spTree>
    <p:extLst>
      <p:ext uri="{BB962C8B-B14F-4D97-AF65-F5344CB8AC3E}">
        <p14:creationId xmlns:p14="http://schemas.microsoft.com/office/powerpoint/2010/main" val="325733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6" y="166346"/>
            <a:ext cx="11063514" cy="1325563"/>
          </a:xfrm>
        </p:spPr>
        <p:txBody>
          <a:bodyPr>
            <a:normAutofit/>
          </a:bodyPr>
          <a:lstStyle/>
          <a:p>
            <a:r>
              <a:rPr lang="nl-NL" sz="4000" b="1" dirty="0">
                <a:solidFill>
                  <a:schemeClr val="accent1">
                    <a:lumMod val="60000"/>
                    <a:lumOff val="40000"/>
                  </a:schemeClr>
                </a:solidFill>
                <a:latin typeface="+mn-lt"/>
              </a:rPr>
              <a:t>Voortgang vergunningen en overleg gemeente</a:t>
            </a:r>
          </a:p>
        </p:txBody>
      </p:sp>
      <p:pic>
        <p:nvPicPr>
          <p:cNvPr id="4" name="Afbeelding 3"/>
          <p:cNvPicPr>
            <a:picLocks noChangeAspect="1"/>
          </p:cNvPicPr>
          <p:nvPr/>
        </p:nvPicPr>
        <p:blipFill>
          <a:blip r:embed="rId2"/>
          <a:stretch>
            <a:fillRect/>
          </a:stretch>
        </p:blipFill>
        <p:spPr>
          <a:xfrm>
            <a:off x="10527648" y="0"/>
            <a:ext cx="1664352" cy="1658256"/>
          </a:xfrm>
          <a:prstGeom prst="rect">
            <a:avLst/>
          </a:prstGeom>
        </p:spPr>
      </p:pic>
      <p:sp>
        <p:nvSpPr>
          <p:cNvPr id="5" name="Rechthoek 4"/>
          <p:cNvSpPr/>
          <p:nvPr/>
        </p:nvSpPr>
        <p:spPr>
          <a:xfrm>
            <a:off x="337786" y="1317434"/>
            <a:ext cx="8766629" cy="4739759"/>
          </a:xfrm>
          <a:prstGeom prst="rect">
            <a:avLst/>
          </a:prstGeom>
        </p:spPr>
        <p:txBody>
          <a:bodyPr wrap="square">
            <a:spAutoFit/>
          </a:bodyPr>
          <a:lstStyle/>
          <a:p>
            <a:pPr>
              <a:spcAft>
                <a:spcPts val="600"/>
              </a:spcAft>
            </a:pPr>
            <a:r>
              <a:rPr lang="nl-NL" b="1" dirty="0"/>
              <a:t>Locatie en Gemeentelijke Voorwaarden</a:t>
            </a:r>
          </a:p>
          <a:p>
            <a:pPr marL="285750" indent="-285750">
              <a:spcAft>
                <a:spcPts val="600"/>
              </a:spcAft>
              <a:buFont typeface="Arial" panose="020B0604020202020204" pitchFamily="34" charset="0"/>
              <a:buChar char="•"/>
            </a:pPr>
            <a:r>
              <a:rPr lang="nl-NL" dirty="0"/>
              <a:t>Veld 13 (huidig waterveld) wordt in 2027 gerenoveerd en kan dan worden gebruikt voor de </a:t>
            </a:r>
            <a:r>
              <a:rPr lang="nl-NL" dirty="0" err="1"/>
              <a:t>blaashal</a:t>
            </a:r>
            <a:r>
              <a:rPr lang="nl-NL" dirty="0"/>
              <a:t>, mits:</a:t>
            </a:r>
          </a:p>
          <a:p>
            <a:pPr marL="742950" lvl="1" indent="-285750">
              <a:spcAft>
                <a:spcPts val="600"/>
              </a:spcAft>
              <a:buFont typeface="Arial" panose="020B0604020202020204" pitchFamily="34" charset="0"/>
              <a:buChar char="•"/>
            </a:pPr>
            <a:r>
              <a:rPr lang="nl-NL" dirty="0"/>
              <a:t>Het veld wordt omgezet naar een waterloos veld of zandveld bij renovatie.</a:t>
            </a:r>
          </a:p>
          <a:p>
            <a:pPr marL="742950" lvl="1" indent="-285750">
              <a:spcAft>
                <a:spcPts val="600"/>
              </a:spcAft>
              <a:buFont typeface="Arial" panose="020B0604020202020204" pitchFamily="34" charset="0"/>
              <a:buChar char="•"/>
            </a:pPr>
            <a:r>
              <a:rPr lang="nl-NL" dirty="0"/>
              <a:t>Xenios accepteert eventuele schade aan het veld en houdt hier rekening mee in de programmering.</a:t>
            </a:r>
          </a:p>
          <a:p>
            <a:pPr marL="285750" indent="-285750">
              <a:spcAft>
                <a:spcPts val="600"/>
              </a:spcAft>
              <a:buFont typeface="Arial" panose="020B0604020202020204" pitchFamily="34" charset="0"/>
              <a:buChar char="•"/>
            </a:pPr>
            <a:r>
              <a:rPr lang="nl-NL" dirty="0"/>
              <a:t>De gemeente zal het veld niet eerder dan 2027 renoveren. </a:t>
            </a:r>
          </a:p>
          <a:p>
            <a:pPr marL="285750" indent="-285750">
              <a:spcAft>
                <a:spcPts val="600"/>
              </a:spcAft>
              <a:buFont typeface="Arial" panose="020B0604020202020204" pitchFamily="34" charset="0"/>
              <a:buChar char="•"/>
            </a:pPr>
            <a:r>
              <a:rPr lang="nl-NL" dirty="0"/>
              <a:t>De gemeente verwacht geen nieuwe watervelden meer aan te leggen, in de toekomst alleen waterloze velden of zandvelden.</a:t>
            </a:r>
          </a:p>
          <a:p>
            <a:pPr marL="285750" indent="-285750">
              <a:spcAft>
                <a:spcPts val="600"/>
              </a:spcAft>
              <a:buFont typeface="Arial" panose="020B0604020202020204" pitchFamily="34" charset="0"/>
              <a:buChar char="•"/>
            </a:pPr>
            <a:endParaRPr lang="nl-NL" dirty="0"/>
          </a:p>
          <a:p>
            <a:pPr>
              <a:spcAft>
                <a:spcPts val="600"/>
              </a:spcAft>
            </a:pPr>
            <a:r>
              <a:rPr lang="nl-NL" b="1" dirty="0"/>
              <a:t>Vergunningsprocedure en Tijdslijn</a:t>
            </a:r>
          </a:p>
          <a:p>
            <a:pPr marL="285750" indent="-285750">
              <a:spcAft>
                <a:spcPts val="600"/>
              </a:spcAft>
              <a:buFont typeface="Arial" panose="020B0604020202020204" pitchFamily="34" charset="0"/>
              <a:buChar char="•"/>
            </a:pPr>
            <a:r>
              <a:rPr lang="nl-NL" dirty="0"/>
              <a:t>Vergunningstraject duurt minimaal 14 weken (8+6 weken). </a:t>
            </a:r>
          </a:p>
          <a:p>
            <a:pPr marL="285750" indent="-285750">
              <a:spcAft>
                <a:spcPts val="600"/>
              </a:spcAft>
              <a:buFont typeface="Arial" panose="020B0604020202020204" pitchFamily="34" charset="0"/>
              <a:buChar char="•"/>
            </a:pPr>
            <a:r>
              <a:rPr lang="nl-NL" dirty="0"/>
              <a:t>Nulmeting vereist voor plaatsing, en een schouw na verwijdering van de </a:t>
            </a:r>
            <a:r>
              <a:rPr lang="nl-NL" dirty="0" err="1"/>
              <a:t>blaashal</a:t>
            </a:r>
            <a:r>
              <a:rPr lang="nl-NL" dirty="0"/>
              <a:t>.</a:t>
            </a:r>
          </a:p>
          <a:p>
            <a:pPr marL="742950" lvl="1" indent="-285750">
              <a:buFont typeface="Arial" panose="020B0604020202020204" pitchFamily="34" charset="0"/>
              <a:buChar char="•"/>
            </a:pPr>
            <a:endParaRPr lang="nl-NL" dirty="0"/>
          </a:p>
        </p:txBody>
      </p:sp>
    </p:spTree>
    <p:extLst>
      <p:ext uri="{BB962C8B-B14F-4D97-AF65-F5344CB8AC3E}">
        <p14:creationId xmlns:p14="http://schemas.microsoft.com/office/powerpoint/2010/main" val="70710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5142975-0ED5-DE4E-8CF3-6CDECA0C53D4}"/>
              </a:ext>
            </a:extLst>
          </p:cNvPr>
          <p:cNvSpPr/>
          <p:nvPr/>
        </p:nvSpPr>
        <p:spPr>
          <a:xfrm>
            <a:off x="1" y="0"/>
            <a:ext cx="12191999" cy="4715932"/>
          </a:xfrm>
          <a:prstGeom prst="rect">
            <a:avLst/>
          </a:prstGeom>
          <a:solidFill>
            <a:srgbClr val="7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FB2BDF9-C438-774F-8484-3667398F1B4B}"/>
              </a:ext>
            </a:extLst>
          </p:cNvPr>
          <p:cNvSpPr/>
          <p:nvPr/>
        </p:nvSpPr>
        <p:spPr>
          <a:xfrm>
            <a:off x="-1" y="4715932"/>
            <a:ext cx="12191999" cy="2142067"/>
          </a:xfrm>
          <a:prstGeom prst="rect">
            <a:avLst/>
          </a:prstGeom>
          <a:solidFill>
            <a:srgbClr val="8E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A3FDC03E-A151-A34E-A1DF-11BE741D392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1400" y="3854984"/>
            <a:ext cx="2072447" cy="2700866"/>
          </a:xfrm>
          <a:prstGeom prst="rect">
            <a:avLst/>
          </a:prstGeom>
        </p:spPr>
      </p:pic>
      <p:pic>
        <p:nvPicPr>
          <p:cNvPr id="5" name="Afbeelding 4">
            <a:extLst>
              <a:ext uri="{FF2B5EF4-FFF2-40B4-BE49-F238E27FC236}">
                <a16:creationId xmlns:a16="http://schemas.microsoft.com/office/drawing/2014/main" id="{155816B6-ACC7-894C-8ED3-B4EA13B8979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03233" y="5068879"/>
            <a:ext cx="5750984" cy="1436171"/>
          </a:xfrm>
          <a:prstGeom prst="rect">
            <a:avLst/>
          </a:prstGeom>
        </p:spPr>
      </p:pic>
      <p:sp>
        <p:nvSpPr>
          <p:cNvPr id="6" name="Titel 1">
            <a:extLst>
              <a:ext uri="{FF2B5EF4-FFF2-40B4-BE49-F238E27FC236}">
                <a16:creationId xmlns:a16="http://schemas.microsoft.com/office/drawing/2014/main" id="{15965355-C584-B84D-AE95-FD6778C197DB}"/>
              </a:ext>
            </a:extLst>
          </p:cNvPr>
          <p:cNvSpPr>
            <a:spLocks noGrp="1"/>
          </p:cNvSpPr>
          <p:nvPr>
            <p:ph type="title"/>
          </p:nvPr>
        </p:nvSpPr>
        <p:spPr>
          <a:xfrm>
            <a:off x="-1" y="833978"/>
            <a:ext cx="12191997" cy="2103955"/>
          </a:xfrm>
        </p:spPr>
        <p:txBody>
          <a:bodyPr>
            <a:normAutofit/>
          </a:bodyPr>
          <a:lstStyle/>
          <a:p>
            <a:pPr algn="ctr"/>
            <a:r>
              <a:rPr lang="nl-NL" sz="6600" b="1" spc="-150">
                <a:solidFill>
                  <a:schemeClr val="bg1"/>
                </a:solidFill>
              </a:rPr>
              <a:t>AGENDA</a:t>
            </a:r>
            <a:br>
              <a:rPr lang="nl-NL" sz="6600" b="1" spc="-150">
                <a:solidFill>
                  <a:schemeClr val="bg1"/>
                </a:solidFill>
              </a:rPr>
            </a:br>
            <a:endParaRPr lang="nl-NL" sz="6600" b="1" spc="-150">
              <a:solidFill>
                <a:schemeClr val="bg1"/>
              </a:solidFill>
            </a:endParaRPr>
          </a:p>
        </p:txBody>
      </p:sp>
      <p:sp>
        <p:nvSpPr>
          <p:cNvPr id="7" name="Titel 1">
            <a:extLst>
              <a:ext uri="{FF2B5EF4-FFF2-40B4-BE49-F238E27FC236}">
                <a16:creationId xmlns:a16="http://schemas.microsoft.com/office/drawing/2014/main" id="{767EC748-2CA9-214E-A3F8-7C5A94E42740}"/>
              </a:ext>
            </a:extLst>
          </p:cNvPr>
          <p:cNvSpPr txBox="1">
            <a:spLocks/>
          </p:cNvSpPr>
          <p:nvPr/>
        </p:nvSpPr>
        <p:spPr>
          <a:xfrm>
            <a:off x="67732" y="2884801"/>
            <a:ext cx="12124263" cy="1065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3200" b="1">
              <a:solidFill>
                <a:schemeClr val="bg1"/>
              </a:solidFill>
            </a:endParaRPr>
          </a:p>
        </p:txBody>
      </p:sp>
    </p:spTree>
    <p:extLst>
      <p:ext uri="{BB962C8B-B14F-4D97-AF65-F5344CB8AC3E}">
        <p14:creationId xmlns:p14="http://schemas.microsoft.com/office/powerpoint/2010/main" val="242178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54" y="90805"/>
            <a:ext cx="10515600" cy="1325563"/>
          </a:xfrm>
        </p:spPr>
        <p:txBody>
          <a:bodyPr>
            <a:normAutofit/>
          </a:bodyPr>
          <a:lstStyle/>
          <a:p>
            <a:r>
              <a:rPr lang="nl-NL" sz="4000" b="1" dirty="0">
                <a:solidFill>
                  <a:schemeClr val="accent1">
                    <a:lumMod val="60000"/>
                    <a:lumOff val="40000"/>
                  </a:schemeClr>
                </a:solidFill>
                <a:latin typeface="+mn-lt"/>
              </a:rPr>
              <a:t>Belangrijke mijlpalen voor de haalbaarheid </a:t>
            </a:r>
            <a:br>
              <a:rPr lang="nl-NL" sz="4000" b="1" dirty="0">
                <a:solidFill>
                  <a:schemeClr val="accent1">
                    <a:lumMod val="60000"/>
                    <a:lumOff val="40000"/>
                  </a:schemeClr>
                </a:solidFill>
                <a:latin typeface="+mn-lt"/>
              </a:rPr>
            </a:br>
            <a:r>
              <a:rPr lang="nl-NL" sz="4000" b="1" dirty="0">
                <a:solidFill>
                  <a:schemeClr val="accent1">
                    <a:lumMod val="60000"/>
                    <a:lumOff val="40000"/>
                  </a:schemeClr>
                </a:solidFill>
                <a:latin typeface="+mn-lt"/>
              </a:rPr>
              <a:t>(Blaashal voor seizoen ‘25/’26)</a:t>
            </a:r>
          </a:p>
        </p:txBody>
      </p:sp>
      <p:pic>
        <p:nvPicPr>
          <p:cNvPr id="3" name="Afbeelding 2"/>
          <p:cNvPicPr>
            <a:picLocks noChangeAspect="1"/>
          </p:cNvPicPr>
          <p:nvPr/>
        </p:nvPicPr>
        <p:blipFill>
          <a:blip r:embed="rId2"/>
          <a:stretch>
            <a:fillRect/>
          </a:stretch>
        </p:blipFill>
        <p:spPr>
          <a:xfrm>
            <a:off x="10527648" y="32432"/>
            <a:ext cx="1664352" cy="1658256"/>
          </a:xfrm>
          <a:prstGeom prst="rect">
            <a:avLst/>
          </a:prstGeom>
        </p:spPr>
      </p:pic>
      <p:sp>
        <p:nvSpPr>
          <p:cNvPr id="5" name="Rectangle 2"/>
          <p:cNvSpPr>
            <a:spLocks noChangeArrowheads="1"/>
          </p:cNvSpPr>
          <p:nvPr/>
        </p:nvSpPr>
        <p:spPr bwMode="auto">
          <a:xfrm>
            <a:off x="696685" y="1801843"/>
            <a:ext cx="105518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i="0" u="none" strike="noStrike" cap="none" normalizeH="0" baseline="0" dirty="0">
                <a:ln>
                  <a:noFill/>
                </a:ln>
                <a:solidFill>
                  <a:schemeClr val="tx1"/>
                </a:solidFill>
                <a:effectLst/>
                <a:latin typeface="Arial" panose="020B0604020202020204" pitchFamily="34" charset="0"/>
              </a:rPr>
              <a:t>BOSA-subsidie</a:t>
            </a:r>
          </a:p>
          <a:p>
            <a:pPr marL="742950" lvl="1" indent="-285750" eaLnBrk="0" fontAlgn="base" hangingPunct="0">
              <a:spcBef>
                <a:spcPct val="0"/>
              </a:spcBef>
              <a:spcAft>
                <a:spcPct val="0"/>
              </a:spcAft>
              <a:buFont typeface="Arial" panose="020B0604020202020204" pitchFamily="34" charset="0"/>
              <a:buChar char="•"/>
            </a:pPr>
            <a:r>
              <a:rPr kumimoji="0" lang="nl-NL" altLang="nl-NL" i="0" u="none" strike="noStrike" cap="none" normalizeH="0" baseline="0" dirty="0">
                <a:ln>
                  <a:noFill/>
                </a:ln>
                <a:effectLst/>
                <a:latin typeface="Arial"/>
                <a:cs typeface="Arial"/>
              </a:rPr>
              <a:t>Subsidieaanvraag is ingediend</a:t>
            </a:r>
            <a:r>
              <a:rPr lang="nl-NL" altLang="nl-NL" dirty="0">
                <a:latin typeface="Arial"/>
                <a:cs typeface="Arial"/>
              </a:rPr>
              <a:t>.</a:t>
            </a:r>
          </a:p>
          <a:p>
            <a:pPr marL="742950" lvl="1" indent="-285750">
              <a:spcBef>
                <a:spcPct val="0"/>
              </a:spcBef>
              <a:spcAft>
                <a:spcPct val="0"/>
              </a:spcAft>
              <a:buFont typeface="Arial" panose="020B0604020202020204" pitchFamily="34" charset="0"/>
              <a:buChar char="•"/>
            </a:pPr>
            <a:r>
              <a:rPr kumimoji="0" lang="nl-NL" altLang="nl-NL" i="0" u="none" strike="noStrike" cap="none" normalizeH="0" baseline="0" dirty="0">
                <a:ln>
                  <a:noFill/>
                </a:ln>
                <a:effectLst/>
                <a:latin typeface="Arial"/>
                <a:cs typeface="Arial"/>
              </a:rPr>
              <a:t>Beoogde toekenning uiterlijk 31 maart 2025.</a:t>
            </a:r>
            <a:endParaRPr lang="nl-NL" dirty="0"/>
          </a:p>
          <a:p>
            <a:pPr marL="742950" lvl="1" indent="-285750" eaLnBrk="0" fontAlgn="base" hangingPunct="0">
              <a:spcBef>
                <a:spcPct val="0"/>
              </a:spcBef>
              <a:spcAft>
                <a:spcPct val="0"/>
              </a:spcAft>
              <a:buFont typeface="Arial" panose="020B0604020202020204" pitchFamily="34" charset="0"/>
              <a:buChar char="•"/>
            </a:pPr>
            <a:endParaRPr lang="nl-NL" altLang="nl-NL" dirty="0">
              <a:latin typeface="Arial" panose="020B0604020202020204" pitchFamily="34" charset="0"/>
            </a:endParaRPr>
          </a:p>
          <a:p>
            <a:pPr eaLnBrk="0" fontAlgn="base" hangingPunct="0">
              <a:spcBef>
                <a:spcPct val="0"/>
              </a:spcBef>
              <a:spcAft>
                <a:spcPct val="0"/>
              </a:spcAft>
            </a:pPr>
            <a:r>
              <a:rPr lang="nl-NL" altLang="nl-NL" dirty="0">
                <a:latin typeface="Arial"/>
                <a:cs typeface="Arial"/>
              </a:rPr>
              <a:t>Dienst Uitvoering Subsidies aan Instellingen (DUS-I). Het budget voor 2025 bedraagt €74 miljoen, en aanvragen worden op volgorde van binnenkomst behandeld. Aangezien </a:t>
            </a:r>
            <a:r>
              <a:rPr lang="nl-NL" altLang="nl-NL" dirty="0" err="1">
                <a:latin typeface="Arial"/>
                <a:cs typeface="Arial"/>
              </a:rPr>
              <a:t>Xenios</a:t>
            </a:r>
            <a:r>
              <a:rPr lang="nl-NL" altLang="nl-NL" dirty="0">
                <a:latin typeface="Arial"/>
                <a:cs typeface="Arial"/>
              </a:rPr>
              <a:t> op positie 141</a:t>
            </a:r>
            <a:r>
              <a:rPr lang="nl-NL" altLang="nl-NL" b="1" dirty="0">
                <a:latin typeface="Arial"/>
                <a:cs typeface="Arial"/>
              </a:rPr>
              <a:t> </a:t>
            </a:r>
            <a:r>
              <a:rPr lang="nl-NL" altLang="nl-NL" dirty="0">
                <a:latin typeface="Arial"/>
                <a:cs typeface="Arial"/>
              </a:rPr>
              <a:t>staat, is de kans op toekenning binnen de beoogde termijn groot. </a:t>
            </a:r>
          </a:p>
          <a:p>
            <a:pPr eaLnBrk="0" fontAlgn="base" hangingPunct="0">
              <a:spcBef>
                <a:spcPct val="0"/>
              </a:spcBef>
              <a:spcAft>
                <a:spcPct val="0"/>
              </a:spcAft>
            </a:pPr>
            <a:endParaRPr kumimoji="0" lang="nl-NL" altLang="nl-NL" sz="1800" i="0" u="none" strike="noStrike" cap="none" normalizeH="0" baseline="0" dirty="0">
              <a:ln>
                <a:noFill/>
              </a:ln>
              <a:solidFill>
                <a:schemeClr val="tx1"/>
              </a:solidFill>
              <a:effectLst/>
              <a:latin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kumimoji="0" lang="nl-NL" altLang="nl-NL" sz="1800" i="0" u="none" strike="noStrike" cap="none" normalizeH="0" baseline="0" dirty="0">
                <a:ln>
                  <a:noFill/>
                </a:ln>
                <a:solidFill>
                  <a:schemeClr val="tx1"/>
                </a:solidFill>
                <a:effectLst/>
                <a:latin typeface="Arial" panose="020B0604020202020204" pitchFamily="34" charset="0"/>
              </a:rPr>
              <a:t>Omgevingsvergunning</a:t>
            </a:r>
          </a:p>
          <a:p>
            <a:pPr marL="742950" lvl="1" indent="-285750" eaLnBrk="0" fontAlgn="base" hangingPunct="0">
              <a:spcBef>
                <a:spcPct val="0"/>
              </a:spcBef>
              <a:spcAft>
                <a:spcPct val="0"/>
              </a:spcAft>
              <a:buFont typeface="Arial" panose="020B0604020202020204" pitchFamily="34" charset="0"/>
              <a:buChar char="•"/>
            </a:pPr>
            <a:r>
              <a:rPr kumimoji="0" lang="nl-NL" altLang="nl-NL" i="0" u="none" strike="noStrike" cap="none" normalizeH="0" baseline="0" dirty="0">
                <a:ln>
                  <a:noFill/>
                </a:ln>
                <a:solidFill>
                  <a:schemeClr val="tx1"/>
                </a:solidFill>
                <a:effectLst/>
                <a:latin typeface="Arial" panose="020B0604020202020204" pitchFamily="34" charset="0"/>
              </a:rPr>
              <a:t>Kan worden ingediend na ledeninstemming in de BALV.</a:t>
            </a:r>
          </a:p>
          <a:p>
            <a:pPr marL="742950" lvl="1" indent="-285750" eaLnBrk="0" fontAlgn="base" hangingPunct="0">
              <a:spcBef>
                <a:spcPct val="0"/>
              </a:spcBef>
              <a:spcAft>
                <a:spcPct val="0"/>
              </a:spcAft>
              <a:buFont typeface="Arial" panose="020B0604020202020204" pitchFamily="34" charset="0"/>
              <a:buChar char="•"/>
            </a:pPr>
            <a:r>
              <a:rPr kumimoji="0" lang="nl-NL" altLang="nl-NL" i="0" u="none" strike="noStrike" cap="none" normalizeH="0" baseline="0" dirty="0">
                <a:ln>
                  <a:noFill/>
                </a:ln>
                <a:solidFill>
                  <a:schemeClr val="tx1"/>
                </a:solidFill>
                <a:effectLst/>
                <a:latin typeface="Arial" panose="020B0604020202020204" pitchFamily="34" charset="0"/>
              </a:rPr>
              <a:t>Doorlooptijd: 14 weken (kan verlengd worden).</a:t>
            </a:r>
            <a:r>
              <a:rPr kumimoji="0" lang="nl-NL" altLang="nl-NL" i="0" u="none" strike="noStrike" cap="none" normalizeH="0" dirty="0">
                <a:ln>
                  <a:noFill/>
                </a:ln>
                <a:solidFill>
                  <a:schemeClr val="tx1"/>
                </a:solidFill>
                <a:effectLst/>
                <a:latin typeface="Arial" panose="020B0604020202020204" pitchFamily="34" charset="0"/>
              </a:rPr>
              <a:t> </a:t>
            </a:r>
            <a:r>
              <a:rPr kumimoji="0" lang="nl-NL" altLang="nl-NL" i="0" u="none" strike="noStrike" cap="none" normalizeH="0" baseline="0" dirty="0">
                <a:ln>
                  <a:noFill/>
                </a:ln>
                <a:solidFill>
                  <a:schemeClr val="tx1"/>
                </a:solidFill>
                <a:effectLst/>
                <a:latin typeface="Arial" panose="020B0604020202020204" pitchFamily="34" charset="0"/>
              </a:rPr>
              <a:t>Verwachte verstrekking door de gemeente: uiterlijk 30 juni 2025.</a:t>
            </a:r>
          </a:p>
          <a:p>
            <a:pPr lvl="1" eaLnBrk="0" fontAlgn="base" hangingPunct="0">
              <a:spcBef>
                <a:spcPct val="0"/>
              </a:spcBef>
              <a:spcAft>
                <a:spcPct val="0"/>
              </a:spcAft>
            </a:pPr>
            <a:endParaRPr kumimoji="0" lang="nl-NL" altLang="nl-NL"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i="0" u="none" strike="noStrike" cap="none" normalizeH="0" baseline="0" dirty="0">
                <a:ln>
                  <a:noFill/>
                </a:ln>
                <a:solidFill>
                  <a:schemeClr val="tx1"/>
                </a:solidFill>
                <a:effectLst/>
                <a:latin typeface="Arial" panose="020B0604020202020204" pitchFamily="34" charset="0"/>
              </a:rPr>
              <a:t>Obligatieplan</a:t>
            </a:r>
          </a:p>
          <a:p>
            <a:pPr marL="742950" lvl="1" indent="-285750" eaLnBrk="0" fontAlgn="base" hangingPunct="0">
              <a:spcBef>
                <a:spcPct val="0"/>
              </a:spcBef>
              <a:spcAft>
                <a:spcPct val="0"/>
              </a:spcAft>
              <a:buFont typeface="Arial" panose="020B0604020202020204" pitchFamily="34" charset="0"/>
              <a:buChar char="•"/>
            </a:pPr>
            <a:r>
              <a:rPr kumimoji="0" lang="nl-NL" altLang="nl-NL" i="0" u="none" strike="noStrike" cap="none" normalizeH="0" baseline="0" dirty="0">
                <a:ln>
                  <a:noFill/>
                </a:ln>
                <a:solidFill>
                  <a:schemeClr val="tx1"/>
                </a:solidFill>
                <a:effectLst/>
                <a:latin typeface="Arial" panose="020B0604020202020204" pitchFamily="34" charset="0"/>
              </a:rPr>
              <a:t>Financiering via Obligatieplan.nl </a:t>
            </a:r>
            <a:r>
              <a:rPr kumimoji="0" lang="nl-NL" altLang="nl-NL" sz="1800" i="0" u="none" strike="noStrike" cap="none" normalizeH="0" baseline="0" dirty="0">
                <a:ln>
                  <a:noFill/>
                </a:ln>
                <a:solidFill>
                  <a:schemeClr val="tx1"/>
                </a:solidFill>
                <a:effectLst/>
                <a:latin typeface="Arial" panose="020B0604020202020204" pitchFamily="34" charset="0"/>
              </a:rPr>
              <a:t>gaat bij goedkeuring zo snel mogelijk gestart.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92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869" y="107430"/>
            <a:ext cx="10515600" cy="1325563"/>
          </a:xfrm>
        </p:spPr>
        <p:txBody>
          <a:bodyPr>
            <a:normAutofit/>
          </a:bodyPr>
          <a:lstStyle/>
          <a:p>
            <a:r>
              <a:rPr lang="nl-NL" sz="4000" b="1" dirty="0">
                <a:solidFill>
                  <a:schemeClr val="accent2"/>
                </a:solidFill>
                <a:latin typeface="+mn-lt"/>
              </a:rPr>
              <a:t>Visie KNHB op zaalhockey</a:t>
            </a:r>
          </a:p>
        </p:txBody>
      </p:sp>
      <p:pic>
        <p:nvPicPr>
          <p:cNvPr id="4" name="Afbeelding 3"/>
          <p:cNvPicPr>
            <a:picLocks noChangeAspect="1"/>
          </p:cNvPicPr>
          <p:nvPr/>
        </p:nvPicPr>
        <p:blipFill rotWithShape="1">
          <a:blip r:embed="rId2"/>
          <a:srcRect l="23236" t="34427" r="4724" b="33621"/>
          <a:stretch/>
        </p:blipFill>
        <p:spPr>
          <a:xfrm>
            <a:off x="9389496" y="365125"/>
            <a:ext cx="2339764" cy="690591"/>
          </a:xfrm>
          <a:prstGeom prst="rect">
            <a:avLst/>
          </a:prstGeom>
        </p:spPr>
      </p:pic>
      <p:sp>
        <p:nvSpPr>
          <p:cNvPr id="5" name="Rechthoek 4"/>
          <p:cNvSpPr/>
          <p:nvPr/>
        </p:nvSpPr>
        <p:spPr>
          <a:xfrm>
            <a:off x="214052" y="1432993"/>
            <a:ext cx="10417233" cy="4708981"/>
          </a:xfrm>
          <a:prstGeom prst="rect">
            <a:avLst/>
          </a:prstGeom>
        </p:spPr>
        <p:txBody>
          <a:bodyPr wrap="square">
            <a:spAutoFit/>
          </a:bodyPr>
          <a:lstStyle/>
          <a:p>
            <a:r>
              <a:rPr lang="nl-NL" sz="2000" dirty="0"/>
              <a:t>De Koninklijke Nederlandse Hockey Bond (KNHB) beschouwt zaalhockey als een volwaardige en waardevolle aanvulling op het veldhockey. In de wintermaanden biedt zaalhockey spelers de kans om hun technische vaardigheden te verfijnen en hun spelinzicht te vergroten. De bond moedigt verenigingen aan om zaalhockey een prominente plaats te geven binnen hun programma's, ondanks uitdagingen zoals organisatorische complexiteit en beperkte zaalruimte. </a:t>
            </a:r>
          </a:p>
          <a:p>
            <a:endParaRPr lang="nl-NL" sz="2000" dirty="0"/>
          </a:p>
          <a:p>
            <a:r>
              <a:rPr lang="nl-NL" sz="2000" dirty="0"/>
              <a:t>Zaalhockey wordt gezien als een middel om de creativiteit en het tactisch vermogen van spelers te stimuleren. Door de beperkte ruimte en het snelle speltempo worden spelers uitgedaagd om snel te anticiperen en effectief samen te werken. Deze ervaringen dragen bij aan een bredere ontwikkeling die ook op het veld van pas komt. </a:t>
            </a:r>
          </a:p>
          <a:p>
            <a:endParaRPr lang="nl-NL" sz="2000" dirty="0"/>
          </a:p>
          <a:p>
            <a:r>
              <a:rPr lang="nl-NL" sz="2000" dirty="0"/>
              <a:t>De KNHB erkent echter ook de uitdagingen die gepaard gaan met zaalhockey, zoals organisatorische complexiteit, beperkte zaalruimte en de korte duur van de competitie. Desondanks wordt zaalhockey gezien als een booming discipline die bijdraagt aan de diversiteit en rijkdom van de hockeysport in Nederland. </a:t>
            </a:r>
          </a:p>
        </p:txBody>
      </p:sp>
    </p:spTree>
    <p:extLst>
      <p:ext uri="{BB962C8B-B14F-4D97-AF65-F5344CB8AC3E}">
        <p14:creationId xmlns:p14="http://schemas.microsoft.com/office/powerpoint/2010/main" val="38701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9905" y="-204718"/>
            <a:ext cx="10515600" cy="1325563"/>
          </a:xfrm>
        </p:spPr>
        <p:txBody>
          <a:bodyPr>
            <a:normAutofit/>
          </a:bodyPr>
          <a:lstStyle/>
          <a:p>
            <a:r>
              <a:rPr lang="nl-NL" sz="4000" b="1" dirty="0">
                <a:solidFill>
                  <a:schemeClr val="accent1">
                    <a:lumMod val="60000"/>
                    <a:lumOff val="40000"/>
                  </a:schemeClr>
                </a:solidFill>
                <a:latin typeface="+mn-lt"/>
              </a:rPr>
              <a:t>Bijlage: ontwikkeling zaaluren</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pic>
        <p:nvPicPr>
          <p:cNvPr id="6" name="Picture 5">
            <a:extLst>
              <a:ext uri="{FF2B5EF4-FFF2-40B4-BE49-F238E27FC236}">
                <a16:creationId xmlns:a16="http://schemas.microsoft.com/office/drawing/2014/main" id="{10EF09B3-3465-597A-AF2E-5A8AA07303F4}"/>
              </a:ext>
            </a:extLst>
          </p:cNvPr>
          <p:cNvPicPr>
            <a:picLocks noChangeAspect="1"/>
          </p:cNvPicPr>
          <p:nvPr/>
        </p:nvPicPr>
        <p:blipFill>
          <a:blip r:embed="rId3"/>
          <a:stretch>
            <a:fillRect/>
          </a:stretch>
        </p:blipFill>
        <p:spPr>
          <a:xfrm>
            <a:off x="273417" y="664060"/>
            <a:ext cx="10378219" cy="4966719"/>
          </a:xfrm>
          <a:prstGeom prst="rect">
            <a:avLst/>
          </a:prstGeom>
        </p:spPr>
      </p:pic>
    </p:spTree>
    <p:extLst>
      <p:ext uri="{BB962C8B-B14F-4D97-AF65-F5344CB8AC3E}">
        <p14:creationId xmlns:p14="http://schemas.microsoft.com/office/powerpoint/2010/main" val="234066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9905" y="-204718"/>
            <a:ext cx="10515600" cy="1325563"/>
          </a:xfrm>
        </p:spPr>
        <p:txBody>
          <a:bodyPr>
            <a:normAutofit/>
          </a:bodyPr>
          <a:lstStyle/>
          <a:p>
            <a:r>
              <a:rPr lang="nl-NL" sz="4000" b="1" dirty="0">
                <a:solidFill>
                  <a:schemeClr val="accent1">
                    <a:lumMod val="60000"/>
                    <a:lumOff val="40000"/>
                  </a:schemeClr>
                </a:solidFill>
                <a:latin typeface="+mn-lt"/>
              </a:rPr>
              <a:t>Bijlage: aantal trainingsuren</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pic>
        <p:nvPicPr>
          <p:cNvPr id="4" name="Picture 3">
            <a:extLst>
              <a:ext uri="{FF2B5EF4-FFF2-40B4-BE49-F238E27FC236}">
                <a16:creationId xmlns:a16="http://schemas.microsoft.com/office/drawing/2014/main" id="{2612C700-AA92-7D66-AAB5-57B17314C03E}"/>
              </a:ext>
            </a:extLst>
          </p:cNvPr>
          <p:cNvPicPr>
            <a:picLocks noChangeAspect="1"/>
          </p:cNvPicPr>
          <p:nvPr/>
        </p:nvPicPr>
        <p:blipFill>
          <a:blip r:embed="rId3"/>
          <a:stretch>
            <a:fillRect/>
          </a:stretch>
        </p:blipFill>
        <p:spPr>
          <a:xfrm>
            <a:off x="864879" y="829128"/>
            <a:ext cx="3402321" cy="5869770"/>
          </a:xfrm>
          <a:prstGeom prst="rect">
            <a:avLst/>
          </a:prstGeom>
        </p:spPr>
      </p:pic>
      <p:pic>
        <p:nvPicPr>
          <p:cNvPr id="7" name="Picture 6">
            <a:extLst>
              <a:ext uri="{FF2B5EF4-FFF2-40B4-BE49-F238E27FC236}">
                <a16:creationId xmlns:a16="http://schemas.microsoft.com/office/drawing/2014/main" id="{5698A611-4B5F-6A18-ED33-8B066D1858EC}"/>
              </a:ext>
            </a:extLst>
          </p:cNvPr>
          <p:cNvPicPr>
            <a:picLocks noChangeAspect="1"/>
          </p:cNvPicPr>
          <p:nvPr/>
        </p:nvPicPr>
        <p:blipFill>
          <a:blip r:embed="rId4"/>
          <a:stretch>
            <a:fillRect/>
          </a:stretch>
        </p:blipFill>
        <p:spPr>
          <a:xfrm>
            <a:off x="4686477" y="2533338"/>
            <a:ext cx="7116421" cy="3827053"/>
          </a:xfrm>
          <a:prstGeom prst="rect">
            <a:avLst/>
          </a:prstGeom>
        </p:spPr>
      </p:pic>
    </p:spTree>
    <p:extLst>
      <p:ext uri="{BB962C8B-B14F-4D97-AF65-F5344CB8AC3E}">
        <p14:creationId xmlns:p14="http://schemas.microsoft.com/office/powerpoint/2010/main" val="18358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608" y="-16919"/>
            <a:ext cx="10515600" cy="1325563"/>
          </a:xfrm>
        </p:spPr>
        <p:txBody>
          <a:bodyPr>
            <a:normAutofit/>
          </a:bodyPr>
          <a:lstStyle/>
          <a:p>
            <a:r>
              <a:rPr lang="nl-NL" sz="4000" b="1" dirty="0">
                <a:solidFill>
                  <a:schemeClr val="accent1">
                    <a:lumMod val="60000"/>
                    <a:lumOff val="40000"/>
                  </a:schemeClr>
                </a:solidFill>
                <a:latin typeface="+mn-lt"/>
              </a:rPr>
              <a:t>Obligatie lening</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pic>
        <p:nvPicPr>
          <p:cNvPr id="6" name="Picture 5">
            <a:extLst>
              <a:ext uri="{FF2B5EF4-FFF2-40B4-BE49-F238E27FC236}">
                <a16:creationId xmlns:a16="http://schemas.microsoft.com/office/drawing/2014/main" id="{8138D54C-ED41-BB8C-6F3C-9FE5493741DC}"/>
              </a:ext>
            </a:extLst>
          </p:cNvPr>
          <p:cNvPicPr>
            <a:picLocks noChangeAspect="1"/>
          </p:cNvPicPr>
          <p:nvPr/>
        </p:nvPicPr>
        <p:blipFill>
          <a:blip r:embed="rId3"/>
          <a:stretch>
            <a:fillRect/>
          </a:stretch>
        </p:blipFill>
        <p:spPr>
          <a:xfrm>
            <a:off x="384608" y="1794100"/>
            <a:ext cx="11422784" cy="2644162"/>
          </a:xfrm>
          <a:prstGeom prst="rect">
            <a:avLst/>
          </a:prstGeom>
        </p:spPr>
      </p:pic>
    </p:spTree>
    <p:extLst>
      <p:ext uri="{BB962C8B-B14F-4D97-AF65-F5344CB8AC3E}">
        <p14:creationId xmlns:p14="http://schemas.microsoft.com/office/powerpoint/2010/main" val="4580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hthoek 8">
            <a:extLst>
              <a:ext uri="{FF2B5EF4-FFF2-40B4-BE49-F238E27FC236}">
                <a16:creationId xmlns:a16="http://schemas.microsoft.com/office/drawing/2014/main" id="{C612B0AF-C374-601D-3991-FE1592159C84}"/>
              </a:ext>
            </a:extLst>
          </p:cNvPr>
          <p:cNvSpPr>
            <a:spLocks noChangeArrowheads="1"/>
          </p:cNvSpPr>
          <p:nvPr/>
        </p:nvSpPr>
        <p:spPr bwMode="auto">
          <a:xfrm>
            <a:off x="1527176" y="290513"/>
            <a:ext cx="9217025" cy="5918200"/>
          </a:xfrm>
          <a:prstGeom prst="rect">
            <a:avLst/>
          </a:prstGeom>
          <a:solidFill>
            <a:schemeClr val="tx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2" name="Rechthoek 1">
            <a:extLst>
              <a:ext uri="{FF2B5EF4-FFF2-40B4-BE49-F238E27FC236}">
                <a16:creationId xmlns:a16="http://schemas.microsoft.com/office/drawing/2014/main" id="{D8265B66-6455-4443-FE3F-968BDF08CA52}"/>
              </a:ext>
            </a:extLst>
          </p:cNvPr>
          <p:cNvSpPr/>
          <p:nvPr/>
        </p:nvSpPr>
        <p:spPr bwMode="auto">
          <a:xfrm>
            <a:off x="6959601" y="1485901"/>
            <a:ext cx="3482975" cy="4549775"/>
          </a:xfrm>
          <a:prstGeom prst="rect">
            <a:avLst/>
          </a:prstGeom>
          <a:solidFill>
            <a:srgbClr val="FFFFFF">
              <a:alpha val="80000"/>
            </a:srgbClr>
          </a:solidFill>
          <a:ln w="9525" cap="flat" cmpd="sng" algn="ctr">
            <a:solidFill>
              <a:schemeClr val="tx1"/>
            </a:solidFill>
            <a:prstDash val="solid"/>
            <a:round/>
            <a:headEnd type="none" w="med" len="med"/>
            <a:tailEnd type="none" w="med" len="med"/>
          </a:ln>
          <a:effectLst/>
        </p:spPr>
        <p:txBody>
          <a:bodyPr/>
          <a:lstStyle/>
          <a:p>
            <a:pPr>
              <a:defRPr/>
            </a:pPr>
            <a:r>
              <a:rPr lang="nl-NL" sz="1100" dirty="0">
                <a:latin typeface="Verdana" panose="020B0604030504040204" pitchFamily="34" charset="0"/>
                <a:ea typeface="Verdana" panose="020B0604030504040204" pitchFamily="34" charset="0"/>
              </a:rPr>
              <a:t>Inschrijfformulier:</a:t>
            </a:r>
          </a:p>
          <a:p>
            <a:pPr>
              <a:defRPr/>
            </a:pP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Naam:</a:t>
            </a:r>
            <a:br>
              <a:rPr lang="nl-NL" sz="1100" dirty="0">
                <a:latin typeface="Verdana" panose="020B0604030504040204" pitchFamily="34" charset="0"/>
                <a:ea typeface="Verdana" panose="020B0604030504040204" pitchFamily="34" charset="0"/>
              </a:rPr>
            </a:b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E-mailadres:</a:t>
            </a:r>
          </a:p>
          <a:p>
            <a:pPr>
              <a:defRPr/>
            </a:pP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Telefoonnummer:</a:t>
            </a:r>
          </a:p>
          <a:p>
            <a:pPr>
              <a:defRPr/>
            </a:pP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Soort obligatie:     Coupon:              Aantal:</a:t>
            </a:r>
          </a:p>
          <a:p>
            <a:pPr>
              <a:defRPr/>
            </a:pPr>
            <a:r>
              <a:rPr lang="nl-NL" sz="1100" dirty="0">
                <a:latin typeface="Verdana" panose="020B0604030504040204" pitchFamily="34" charset="0"/>
                <a:ea typeface="Verdana" panose="020B0604030504040204" pitchFamily="34" charset="0"/>
              </a:rPr>
              <a:t>  </a:t>
            </a:r>
          </a:p>
          <a:p>
            <a:pPr>
              <a:defRPr/>
            </a:pP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  </a:t>
            </a:r>
          </a:p>
          <a:p>
            <a:pPr>
              <a:defRPr/>
            </a:pPr>
            <a:endParaRPr lang="nl-NL" sz="1100" dirty="0">
              <a:latin typeface="Verdana" panose="020B0604030504040204" pitchFamily="34" charset="0"/>
              <a:ea typeface="Verdana" panose="020B0604030504040204" pitchFamily="34" charset="0"/>
            </a:endParaRPr>
          </a:p>
          <a:p>
            <a:pPr>
              <a:defRPr/>
            </a:pPr>
            <a:endParaRPr lang="nl-NL" sz="1100" dirty="0">
              <a:latin typeface="Verdana" panose="020B0604030504040204" pitchFamily="34" charset="0"/>
              <a:ea typeface="Verdana" panose="020B0604030504040204" pitchFamily="34" charset="0"/>
            </a:endParaRPr>
          </a:p>
          <a:p>
            <a:pPr>
              <a:defRPr/>
            </a:pPr>
            <a:endParaRPr lang="nl-NL" sz="1100" dirty="0">
              <a:latin typeface="Verdana" panose="020B0604030504040204" pitchFamily="34" charset="0"/>
              <a:ea typeface="Verdana" panose="020B0604030504040204" pitchFamily="34" charset="0"/>
            </a:endParaRPr>
          </a:p>
          <a:p>
            <a:pPr>
              <a:defRPr/>
            </a:pPr>
            <a:r>
              <a:rPr lang="nl-NL" sz="800" dirty="0">
                <a:latin typeface="Verdana" panose="020B0604030504040204" pitchFamily="34" charset="0"/>
                <a:ea typeface="Verdana" panose="020B0604030504040204" pitchFamily="34" charset="0"/>
              </a:rPr>
              <a:t> </a:t>
            </a:r>
            <a:r>
              <a:rPr lang="nl-NL" sz="200" dirty="0">
                <a:latin typeface="Verdana" panose="020B0604030504040204" pitchFamily="34" charset="0"/>
                <a:ea typeface="Verdana" panose="020B0604030504040204" pitchFamily="34" charset="0"/>
              </a:rPr>
              <a:t> </a:t>
            </a:r>
            <a:br>
              <a:rPr lang="nl-NL" sz="800" dirty="0">
                <a:latin typeface="Verdana" panose="020B0604030504040204" pitchFamily="34" charset="0"/>
                <a:ea typeface="Verdana" panose="020B0604030504040204" pitchFamily="34" charset="0"/>
              </a:rPr>
            </a:br>
            <a:endParaRPr lang="nl-NL" sz="800" dirty="0">
              <a:latin typeface="Verdana" panose="020B0604030504040204" pitchFamily="34" charset="0"/>
              <a:ea typeface="Verdana" panose="020B0604030504040204" pitchFamily="34" charset="0"/>
            </a:endParaRPr>
          </a:p>
          <a:p>
            <a:pPr>
              <a:defRPr/>
            </a:pPr>
            <a:r>
              <a:rPr lang="nl-NL" sz="900" dirty="0">
                <a:latin typeface="Verdana" panose="020B0604030504040204" pitchFamily="34" charset="0"/>
                <a:ea typeface="Verdana" panose="020B0604030504040204" pitchFamily="34" charset="0"/>
              </a:rPr>
              <a:t>Ik ga akkoord met het geldende obligatiereglement.</a:t>
            </a:r>
            <a:endParaRPr lang="nl-NL" sz="1200" dirty="0">
              <a:latin typeface="Verdana" panose="020B0604030504040204" pitchFamily="34" charset="0"/>
              <a:ea typeface="Verdana" panose="020B0604030504040204" pitchFamily="34" charset="0"/>
            </a:endParaRPr>
          </a:p>
          <a:p>
            <a:pPr>
              <a:defRPr/>
            </a:pP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Datum: </a:t>
            </a:r>
          </a:p>
          <a:p>
            <a:pPr>
              <a:defRPr/>
            </a:pPr>
            <a:endParaRPr lang="nl-NL" sz="1100" dirty="0">
              <a:latin typeface="Verdana" panose="020B0604030504040204" pitchFamily="34" charset="0"/>
              <a:ea typeface="Verdana" panose="020B0604030504040204" pitchFamily="34" charset="0"/>
            </a:endParaRPr>
          </a:p>
          <a:p>
            <a:pPr>
              <a:defRPr/>
            </a:pPr>
            <a:r>
              <a:rPr lang="nl-NL" sz="1100" dirty="0">
                <a:latin typeface="Verdana" panose="020B0604030504040204" pitchFamily="34" charset="0"/>
                <a:ea typeface="Verdana" panose="020B0604030504040204" pitchFamily="34" charset="0"/>
              </a:rPr>
              <a:t>Handtekening:   </a:t>
            </a:r>
          </a:p>
          <a:p>
            <a:pPr>
              <a:defRPr/>
            </a:pPr>
            <a:br>
              <a:rPr lang="nl-NL" sz="700" dirty="0">
                <a:latin typeface="Verdana" panose="020B0604030504040204" pitchFamily="34" charset="0"/>
                <a:ea typeface="Verdana" panose="020B0604030504040204" pitchFamily="34" charset="0"/>
              </a:rPr>
            </a:br>
            <a:br>
              <a:rPr lang="nl-NL" sz="700" dirty="0">
                <a:latin typeface="Verdana" panose="020B0604030504040204" pitchFamily="34" charset="0"/>
                <a:ea typeface="Verdana" panose="020B0604030504040204" pitchFamily="34" charset="0"/>
              </a:rPr>
            </a:br>
            <a:br>
              <a:rPr lang="nl-NL" sz="700" dirty="0">
                <a:latin typeface="Verdana" panose="020B0604030504040204" pitchFamily="34" charset="0"/>
                <a:ea typeface="Verdana" panose="020B0604030504040204" pitchFamily="34" charset="0"/>
              </a:rPr>
            </a:br>
            <a:r>
              <a:rPr lang="nl-NL" sz="700" dirty="0">
                <a:latin typeface="Verdana" panose="020B0604030504040204" pitchFamily="34" charset="0"/>
                <a:ea typeface="Verdana" panose="020B0604030504040204" pitchFamily="34" charset="0"/>
              </a:rPr>
              <a:t>    Inleveren kan via penningmeester@xenios.nl</a:t>
            </a:r>
            <a:endParaRPr lang="nl-NL" sz="1050" dirty="0">
              <a:latin typeface="Verdana" panose="020B0604030504040204" pitchFamily="34" charset="0"/>
              <a:ea typeface="Verdana" panose="020B0604030504040204" pitchFamily="34" charset="0"/>
            </a:endParaRPr>
          </a:p>
          <a:p>
            <a:pPr>
              <a:defRPr/>
            </a:pPr>
            <a:endParaRPr lang="nl-NL" sz="2000" dirty="0">
              <a:latin typeface="Verdana" panose="020B0604030504040204" pitchFamily="34" charset="0"/>
              <a:ea typeface="Verdana" panose="020B0604030504040204" pitchFamily="34" charset="0"/>
            </a:endParaRPr>
          </a:p>
        </p:txBody>
      </p:sp>
      <p:sp>
        <p:nvSpPr>
          <p:cNvPr id="3076" name="Rechthoek 11">
            <a:extLst>
              <a:ext uri="{FF2B5EF4-FFF2-40B4-BE49-F238E27FC236}">
                <a16:creationId xmlns:a16="http://schemas.microsoft.com/office/drawing/2014/main" id="{475D872F-BA6C-2148-EA2D-83BC7B560758}"/>
              </a:ext>
            </a:extLst>
          </p:cNvPr>
          <p:cNvSpPr>
            <a:spLocks noChangeArrowheads="1"/>
          </p:cNvSpPr>
          <p:nvPr/>
        </p:nvSpPr>
        <p:spPr bwMode="auto">
          <a:xfrm>
            <a:off x="8331200" y="1841501"/>
            <a:ext cx="1912938"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77" name="Rechthoek 13">
            <a:extLst>
              <a:ext uri="{FF2B5EF4-FFF2-40B4-BE49-F238E27FC236}">
                <a16:creationId xmlns:a16="http://schemas.microsoft.com/office/drawing/2014/main" id="{5E26C5EE-D2D1-A03F-D954-DD4898CA3068}"/>
              </a:ext>
            </a:extLst>
          </p:cNvPr>
          <p:cNvSpPr>
            <a:spLocks noChangeArrowheads="1"/>
          </p:cNvSpPr>
          <p:nvPr/>
        </p:nvSpPr>
        <p:spPr bwMode="auto">
          <a:xfrm>
            <a:off x="8331200" y="2185989"/>
            <a:ext cx="1912938"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78" name="Rechthoek 15">
            <a:extLst>
              <a:ext uri="{FF2B5EF4-FFF2-40B4-BE49-F238E27FC236}">
                <a16:creationId xmlns:a16="http://schemas.microsoft.com/office/drawing/2014/main" id="{805EF4D2-41A7-F314-F3E6-CF8C3C9BA8B9}"/>
              </a:ext>
            </a:extLst>
          </p:cNvPr>
          <p:cNvSpPr>
            <a:spLocks noChangeArrowheads="1"/>
          </p:cNvSpPr>
          <p:nvPr/>
        </p:nvSpPr>
        <p:spPr bwMode="auto">
          <a:xfrm>
            <a:off x="8331200" y="2528889"/>
            <a:ext cx="1912938"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79" name="Rechthoek 16">
            <a:extLst>
              <a:ext uri="{FF2B5EF4-FFF2-40B4-BE49-F238E27FC236}">
                <a16:creationId xmlns:a16="http://schemas.microsoft.com/office/drawing/2014/main" id="{4B4E9DE1-3CA0-D5C7-AD6F-AB94E0D57E2E}"/>
              </a:ext>
            </a:extLst>
          </p:cNvPr>
          <p:cNvSpPr>
            <a:spLocks noChangeArrowheads="1"/>
          </p:cNvSpPr>
          <p:nvPr/>
        </p:nvSpPr>
        <p:spPr bwMode="auto">
          <a:xfrm>
            <a:off x="8305800" y="4484689"/>
            <a:ext cx="1912938"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80" name="Rechthoek 17">
            <a:extLst>
              <a:ext uri="{FF2B5EF4-FFF2-40B4-BE49-F238E27FC236}">
                <a16:creationId xmlns:a16="http://schemas.microsoft.com/office/drawing/2014/main" id="{6382044E-4BA9-9B1E-3437-1E63FDA8051C}"/>
              </a:ext>
            </a:extLst>
          </p:cNvPr>
          <p:cNvSpPr>
            <a:spLocks noChangeArrowheads="1"/>
          </p:cNvSpPr>
          <p:nvPr/>
        </p:nvSpPr>
        <p:spPr bwMode="auto">
          <a:xfrm>
            <a:off x="8305800" y="4840289"/>
            <a:ext cx="1912938" cy="541337"/>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19" name="Rechthoek 18">
            <a:extLst>
              <a:ext uri="{FF2B5EF4-FFF2-40B4-BE49-F238E27FC236}">
                <a16:creationId xmlns:a16="http://schemas.microsoft.com/office/drawing/2014/main" id="{A2442AF8-C464-8DC9-BE7F-12663B6BECB4}"/>
              </a:ext>
            </a:extLst>
          </p:cNvPr>
          <p:cNvSpPr/>
          <p:nvPr/>
        </p:nvSpPr>
        <p:spPr bwMode="auto">
          <a:xfrm>
            <a:off x="7072313" y="3079751"/>
            <a:ext cx="1200150" cy="244475"/>
          </a:xfrm>
          <a:prstGeom prst="rect">
            <a:avLst/>
          </a:prstGeom>
          <a:solidFill>
            <a:srgbClr val="FFFFFF">
              <a:alpha val="80000"/>
            </a:srgbClr>
          </a:solidFill>
          <a:ln w="9525" cap="flat" cmpd="sng" algn="ctr">
            <a:solidFill>
              <a:schemeClr val="tx1"/>
            </a:solidFill>
            <a:prstDash val="solid"/>
            <a:round/>
            <a:headEnd type="none" w="med" len="med"/>
            <a:tailEnd type="none" w="med" len="med"/>
          </a:ln>
          <a:effectLst/>
        </p:spPr>
        <p:txBody>
          <a:bodyPr/>
          <a:lstStyle/>
          <a:p>
            <a:pPr>
              <a:defRPr/>
            </a:pPr>
            <a:r>
              <a:rPr lang="nl-NL" sz="1050" dirty="0">
                <a:latin typeface="Verdana" panose="020B0604030504040204" pitchFamily="34" charset="0"/>
                <a:ea typeface="Verdana" panose="020B0604030504040204" pitchFamily="34" charset="0"/>
              </a:rPr>
              <a:t>Clubliefde</a:t>
            </a:r>
          </a:p>
        </p:txBody>
      </p:sp>
      <p:sp>
        <p:nvSpPr>
          <p:cNvPr id="3082" name="Rechthoek 24">
            <a:extLst>
              <a:ext uri="{FF2B5EF4-FFF2-40B4-BE49-F238E27FC236}">
                <a16:creationId xmlns:a16="http://schemas.microsoft.com/office/drawing/2014/main" id="{525605E7-87E9-FF49-4CEA-6AAF311034F2}"/>
              </a:ext>
            </a:extLst>
          </p:cNvPr>
          <p:cNvSpPr>
            <a:spLocks noChangeArrowheads="1"/>
          </p:cNvSpPr>
          <p:nvPr/>
        </p:nvSpPr>
        <p:spPr bwMode="auto">
          <a:xfrm>
            <a:off x="9625013" y="3078164"/>
            <a:ext cx="584200"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83" name="Rechthoek 25">
            <a:extLst>
              <a:ext uri="{FF2B5EF4-FFF2-40B4-BE49-F238E27FC236}">
                <a16:creationId xmlns:a16="http://schemas.microsoft.com/office/drawing/2014/main" id="{AF293793-7EB7-FABD-ED49-6B9637064DEF}"/>
              </a:ext>
            </a:extLst>
          </p:cNvPr>
          <p:cNvSpPr>
            <a:spLocks noChangeArrowheads="1"/>
          </p:cNvSpPr>
          <p:nvPr/>
        </p:nvSpPr>
        <p:spPr bwMode="auto">
          <a:xfrm>
            <a:off x="9634538" y="3351214"/>
            <a:ext cx="584200"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84" name="Rechthoek 1">
            <a:extLst>
              <a:ext uri="{FF2B5EF4-FFF2-40B4-BE49-F238E27FC236}">
                <a16:creationId xmlns:a16="http://schemas.microsoft.com/office/drawing/2014/main" id="{E35F8826-F0E3-483F-AF3C-D781BB0C4887}"/>
              </a:ext>
            </a:extLst>
          </p:cNvPr>
          <p:cNvSpPr>
            <a:spLocks noChangeArrowheads="1"/>
          </p:cNvSpPr>
          <p:nvPr/>
        </p:nvSpPr>
        <p:spPr bwMode="auto">
          <a:xfrm>
            <a:off x="1143000" y="6581776"/>
            <a:ext cx="9906000" cy="276225"/>
          </a:xfrm>
          <a:prstGeom prst="rect">
            <a:avLst/>
          </a:prstGeom>
          <a:solidFill>
            <a:schemeClr val="tx1">
              <a:alpha val="5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085" name="Rechthoek 10">
            <a:extLst>
              <a:ext uri="{FF2B5EF4-FFF2-40B4-BE49-F238E27FC236}">
                <a16:creationId xmlns:a16="http://schemas.microsoft.com/office/drawing/2014/main" id="{7DAFE115-1696-3B84-1001-995812640A6B}"/>
              </a:ext>
            </a:extLst>
          </p:cNvPr>
          <p:cNvSpPr>
            <a:spLocks noChangeArrowheads="1"/>
          </p:cNvSpPr>
          <p:nvPr/>
        </p:nvSpPr>
        <p:spPr bwMode="auto">
          <a:xfrm>
            <a:off x="1527176" y="303213"/>
            <a:ext cx="9217025" cy="996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endParaRPr lang="nl-NL" altLang="nl-NL" sz="2400"/>
          </a:p>
        </p:txBody>
      </p:sp>
      <p:sp>
        <p:nvSpPr>
          <p:cNvPr id="3086" name="Titel 3">
            <a:extLst>
              <a:ext uri="{FF2B5EF4-FFF2-40B4-BE49-F238E27FC236}">
                <a16:creationId xmlns:a16="http://schemas.microsoft.com/office/drawing/2014/main" id="{47D517AF-8108-EE42-13DB-39073ED0BFE9}"/>
              </a:ext>
            </a:extLst>
          </p:cNvPr>
          <p:cNvSpPr>
            <a:spLocks noGrp="1"/>
          </p:cNvSpPr>
          <p:nvPr/>
        </p:nvSpPr>
        <p:spPr bwMode="auto">
          <a:xfrm>
            <a:off x="1774826" y="479425"/>
            <a:ext cx="8785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0"/>
              </a:spcBef>
              <a:buFontTx/>
              <a:buNone/>
            </a:pPr>
            <a:r>
              <a:rPr lang="en-US" altLang="nl-NL" sz="2800" b="1">
                <a:solidFill>
                  <a:schemeClr val="bg1"/>
                </a:solidFill>
                <a:latin typeface="Verdana" panose="020B0604030504040204" pitchFamily="34" charset="0"/>
                <a:cs typeface="Arial" panose="020B0604020202020204" pitchFamily="34" charset="0"/>
              </a:rPr>
              <a:t>Help Xenios aan een blaashal</a:t>
            </a:r>
          </a:p>
        </p:txBody>
      </p:sp>
      <p:sp>
        <p:nvSpPr>
          <p:cNvPr id="13" name="Titel 3">
            <a:extLst>
              <a:ext uri="{FF2B5EF4-FFF2-40B4-BE49-F238E27FC236}">
                <a16:creationId xmlns:a16="http://schemas.microsoft.com/office/drawing/2014/main" id="{DF4FEFE7-D10F-B009-7FFD-25823A78B692}"/>
              </a:ext>
            </a:extLst>
          </p:cNvPr>
          <p:cNvSpPr>
            <a:spLocks noGrp="1"/>
          </p:cNvSpPr>
          <p:nvPr/>
        </p:nvSpPr>
        <p:spPr bwMode="auto">
          <a:xfrm>
            <a:off x="695326" y="1485901"/>
            <a:ext cx="8632825" cy="4348163"/>
          </a:xfrm>
          <a:prstGeom prst="rect">
            <a:avLst/>
          </a:prstGeom>
          <a:noFill/>
          <a:ln w="9525">
            <a:noFill/>
            <a:miter lim="800000"/>
            <a:headEnd/>
            <a:tailEnd/>
          </a:ln>
        </p:spPr>
        <p:txBody>
          <a:bodyPr/>
          <a:lstStyle/>
          <a:p>
            <a:pPr eaLnBrk="1" hangingPunct="1">
              <a:lnSpc>
                <a:spcPct val="80000"/>
              </a:lnSpc>
              <a:defRPr/>
            </a:pPr>
            <a:endParaRPr lang="en-US" altLang="nl-NL" sz="2000" b="1" dirty="0">
              <a:solidFill>
                <a:schemeClr val="bg1"/>
              </a:solidFill>
              <a:latin typeface="Arial" charset="0"/>
              <a:ea typeface="ＭＳ Ｐゴシック" panose="020B0600070205080204" pitchFamily="34" charset="-128"/>
              <a:cs typeface="Arial" charset="0"/>
            </a:endParaRPr>
          </a:p>
          <a:p>
            <a:pPr eaLnBrk="1" hangingPunct="1">
              <a:lnSpc>
                <a:spcPct val="80000"/>
              </a:lnSpc>
              <a:defRPr/>
            </a:pPr>
            <a:endParaRPr lang="en-US" altLang="nl-NL" sz="2000" b="1" dirty="0">
              <a:solidFill>
                <a:schemeClr val="bg1"/>
              </a:solidFill>
              <a:latin typeface="Arial" charset="0"/>
              <a:ea typeface="ＭＳ Ｐゴシック" panose="020B0600070205080204" pitchFamily="34" charset="-128"/>
              <a:cs typeface="Arial" charset="0"/>
            </a:endParaRPr>
          </a:p>
          <a:p>
            <a:pPr eaLnBrk="1" hangingPunct="1">
              <a:lnSpc>
                <a:spcPct val="80000"/>
              </a:lnSpc>
              <a:defRPr/>
            </a:pPr>
            <a:endParaRPr lang="en-US" altLang="nl-NL" sz="2000" b="1" dirty="0">
              <a:solidFill>
                <a:schemeClr val="bg1"/>
              </a:solidFill>
              <a:latin typeface="Arial" charset="0"/>
              <a:ea typeface="ＭＳ Ｐゴシック" panose="020B0600070205080204" pitchFamily="34" charset="-128"/>
              <a:cs typeface="Arial" charset="0"/>
            </a:endParaRPr>
          </a:p>
          <a:p>
            <a:pPr eaLnBrk="1" hangingPunct="1">
              <a:lnSpc>
                <a:spcPct val="80000"/>
              </a:lnSpc>
              <a:defRPr/>
            </a:pPr>
            <a:endParaRPr lang="en-US" altLang="nl-NL" sz="2000" b="1" dirty="0">
              <a:solidFill>
                <a:schemeClr val="bg1"/>
              </a:solidFill>
              <a:latin typeface="Arial" charset="0"/>
              <a:ea typeface="ＭＳ Ｐゴシック" panose="020B0600070205080204" pitchFamily="34" charset="-128"/>
              <a:cs typeface="Arial" charset="0"/>
            </a:endParaRPr>
          </a:p>
          <a:p>
            <a:pPr eaLnBrk="1" hangingPunct="1">
              <a:lnSpc>
                <a:spcPct val="80000"/>
              </a:lnSpc>
              <a:defRPr/>
            </a:pPr>
            <a:endParaRPr lang="en-US" altLang="nl-NL" sz="2000" b="1" dirty="0">
              <a:solidFill>
                <a:schemeClr val="bg1"/>
              </a:solidFill>
              <a:latin typeface="Arial" charset="0"/>
              <a:ea typeface="ＭＳ Ｐゴシック" panose="020B0600070205080204" pitchFamily="34" charset="-128"/>
              <a:cs typeface="Arial" charset="0"/>
            </a:endParaRPr>
          </a:p>
          <a:p>
            <a:pPr eaLnBrk="1" hangingPunct="1">
              <a:lnSpc>
                <a:spcPct val="80000"/>
              </a:lnSpc>
              <a:defRPr/>
            </a:pPr>
            <a:endParaRPr lang="en-US" altLang="nl-NL" sz="2000" b="1" dirty="0">
              <a:solidFill>
                <a:schemeClr val="bg1"/>
              </a:solidFill>
              <a:latin typeface="Arial" charset="0"/>
              <a:ea typeface="ＭＳ Ｐゴシック" panose="020B0600070205080204" pitchFamily="34" charset="-128"/>
              <a:cs typeface="Arial" charset="0"/>
            </a:endParaRPr>
          </a:p>
          <a:p>
            <a:pPr eaLnBrk="1" hangingPunct="1">
              <a:lnSpc>
                <a:spcPct val="80000"/>
              </a:lnSpc>
              <a:spcBef>
                <a:spcPct val="20000"/>
              </a:spcBef>
              <a:buClr>
                <a:srgbClr val="FFC000"/>
              </a:buClr>
              <a:defRPr/>
            </a:pPr>
            <a:endParaRPr lang="en-US" sz="2000" b="1" dirty="0">
              <a:solidFill>
                <a:schemeClr val="bg1"/>
              </a:solidFill>
              <a:ea typeface="+mj-ea"/>
              <a:cs typeface="+mj-cs"/>
              <a:sym typeface="Wingdings" pitchFamily="2" charset="2"/>
            </a:endParaRPr>
          </a:p>
          <a:p>
            <a:pPr eaLnBrk="1" hangingPunct="1">
              <a:lnSpc>
                <a:spcPct val="80000"/>
              </a:lnSpc>
              <a:spcBef>
                <a:spcPct val="20000"/>
              </a:spcBef>
              <a:buClr>
                <a:srgbClr val="FFC000"/>
              </a:buClr>
              <a:defRPr/>
            </a:pPr>
            <a:endParaRPr lang="en-US" sz="2000" b="1" dirty="0">
              <a:solidFill>
                <a:schemeClr val="bg1"/>
              </a:solidFill>
              <a:ea typeface="+mj-ea"/>
              <a:cs typeface="+mj-cs"/>
              <a:sym typeface="Wingdings" pitchFamily="2" charset="2"/>
            </a:endParaRPr>
          </a:p>
          <a:p>
            <a:pPr eaLnBrk="1" hangingPunct="1">
              <a:lnSpc>
                <a:spcPct val="80000"/>
              </a:lnSpc>
              <a:spcBef>
                <a:spcPct val="20000"/>
              </a:spcBef>
              <a:buClr>
                <a:srgbClr val="FFC000"/>
              </a:buClr>
              <a:defRPr/>
            </a:pPr>
            <a:br>
              <a:rPr lang="en-US" sz="2000" b="1" dirty="0">
                <a:solidFill>
                  <a:schemeClr val="bg1"/>
                </a:solidFill>
                <a:ea typeface="+mj-ea"/>
                <a:cs typeface="+mj-cs"/>
                <a:sym typeface="Wingdings" pitchFamily="2" charset="2"/>
              </a:rPr>
            </a:br>
            <a:endParaRPr lang="en-US" sz="2000" b="1" dirty="0">
              <a:solidFill>
                <a:schemeClr val="bg1"/>
              </a:solidFill>
              <a:ea typeface="+mj-ea"/>
              <a:cs typeface="+mj-cs"/>
              <a:sym typeface="Wingdings" pitchFamily="2" charset="2"/>
            </a:endParaRPr>
          </a:p>
          <a:p>
            <a:pPr eaLnBrk="1" hangingPunct="1">
              <a:lnSpc>
                <a:spcPct val="80000"/>
              </a:lnSpc>
              <a:spcBef>
                <a:spcPct val="20000"/>
              </a:spcBef>
              <a:buClr>
                <a:srgbClr val="FF9933"/>
              </a:buClr>
              <a:buFont typeface="Wingdings" pitchFamily="2" charset="2"/>
              <a:buChar char=""/>
              <a:defRPr/>
            </a:pPr>
            <a:endParaRPr lang="en-US" sz="1200" dirty="0">
              <a:solidFill>
                <a:schemeClr val="bg1"/>
              </a:solidFill>
              <a:latin typeface="Verdana" pitchFamily="34" charset="0"/>
              <a:ea typeface="ＭＳ Ｐゴシック" panose="020B0600070205080204" pitchFamily="34" charset="-128"/>
              <a:cs typeface="Arial" charset="0"/>
              <a:sym typeface="Wingdings" pitchFamily="2" charset="2"/>
            </a:endParaRPr>
          </a:p>
        </p:txBody>
      </p:sp>
      <p:sp>
        <p:nvSpPr>
          <p:cNvPr id="15" name="Titel 3">
            <a:extLst>
              <a:ext uri="{FF2B5EF4-FFF2-40B4-BE49-F238E27FC236}">
                <a16:creationId xmlns:a16="http://schemas.microsoft.com/office/drawing/2014/main" id="{2F297354-64EE-A67E-CE43-CBCDE7B9DFE2}"/>
              </a:ext>
            </a:extLst>
          </p:cNvPr>
          <p:cNvSpPr>
            <a:spLocks noGrp="1"/>
          </p:cNvSpPr>
          <p:nvPr/>
        </p:nvSpPr>
        <p:spPr bwMode="auto">
          <a:xfrm>
            <a:off x="1774825" y="1498601"/>
            <a:ext cx="509905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
                <a:srgbClr val="FFFFFF"/>
              </a:buClr>
              <a:buSzPct val="167000"/>
              <a:buFontTx/>
              <a:buNone/>
            </a:pPr>
            <a:r>
              <a:rPr lang="nl-NL" altLang="nl-NL" sz="1400" b="1">
                <a:solidFill>
                  <a:schemeClr val="bg1"/>
                </a:solidFill>
                <a:latin typeface="Verdana" panose="020B0604030504040204" pitchFamily="34" charset="0"/>
                <a:cs typeface="Arial" panose="020B0604020202020204" pitchFamily="34" charset="0"/>
                <a:sym typeface="Wingdings" pitchFamily="2" charset="2"/>
              </a:rPr>
              <a:t>…door een obligatie af te nemen. </a:t>
            </a:r>
            <a:br>
              <a:rPr lang="nl-NL" altLang="nl-NL" sz="1400" b="1">
                <a:solidFill>
                  <a:schemeClr val="bg1"/>
                </a:solidFill>
                <a:latin typeface="Verdana" panose="020B0604030504040204" pitchFamily="34" charset="0"/>
                <a:cs typeface="Arial" panose="020B0604020202020204" pitchFamily="34" charset="0"/>
                <a:sym typeface="Wingdings" pitchFamily="2" charset="2"/>
              </a:rPr>
            </a:br>
            <a:br>
              <a:rPr lang="nl-NL" altLang="nl-NL" sz="1400" b="1">
                <a:solidFill>
                  <a:schemeClr val="bg1"/>
                </a:solidFill>
                <a:latin typeface="Verdana" panose="020B0604030504040204" pitchFamily="34" charset="0"/>
                <a:cs typeface="Arial" panose="020B0604020202020204" pitchFamily="34" charset="0"/>
                <a:sym typeface="Wingdings" pitchFamily="2" charset="2"/>
              </a:rPr>
            </a:br>
            <a:r>
              <a:rPr lang="nl-NL" altLang="nl-NL" sz="1400" b="1">
                <a:solidFill>
                  <a:schemeClr val="bg1"/>
                </a:solidFill>
                <a:latin typeface="Verdana" panose="020B0604030504040204" pitchFamily="34" charset="0"/>
                <a:cs typeface="Arial" panose="020B0604020202020204" pitchFamily="34" charset="0"/>
                <a:sym typeface="Wingdings" pitchFamily="2" charset="2"/>
              </a:rPr>
              <a:t>Samen financieren we een blaashal op onze v</a:t>
            </a:r>
            <a:endParaRPr lang="nl-NL" altLang="en-NL" sz="1400"/>
          </a:p>
          <a:p>
            <a:pPr eaLnBrk="1" hangingPunct="1">
              <a:spcBef>
                <a:spcPct val="0"/>
              </a:spcBef>
              <a:buClr>
                <a:srgbClr val="FFFFFF"/>
              </a:buClr>
              <a:buSzPct val="167000"/>
              <a:buFontTx/>
              <a:buNone/>
            </a:pPr>
            <a:r>
              <a:rPr lang="nl-NL" altLang="nl-NL" sz="1400" b="1">
                <a:solidFill>
                  <a:schemeClr val="bg1"/>
                </a:solidFill>
                <a:latin typeface="Verdana" panose="020B0604030504040204" pitchFamily="34" charset="0"/>
                <a:cs typeface="Arial" panose="020B0604020202020204" pitchFamily="34" charset="0"/>
                <a:sym typeface="Wingdings" pitchFamily="2" charset="2"/>
              </a:rPr>
              <a:t>ereniging</a:t>
            </a:r>
            <a:br>
              <a:rPr lang="nl-NL" altLang="nl-NL" sz="1400" b="1">
                <a:solidFill>
                  <a:schemeClr val="bg1"/>
                </a:solidFill>
                <a:latin typeface="Verdana" panose="020B0604030504040204" pitchFamily="34" charset="0"/>
                <a:cs typeface="Arial" panose="020B0604020202020204" pitchFamily="34" charset="0"/>
                <a:sym typeface="Wingdings" pitchFamily="2" charset="2"/>
              </a:rPr>
            </a:br>
            <a:endParaRPr lang="nl-NL" altLang="nl-NL" sz="1400" b="1">
              <a:solidFill>
                <a:schemeClr val="bg1"/>
              </a:solidFill>
              <a:latin typeface="Verdana" panose="020B0604030504040204" pitchFamily="34" charset="0"/>
              <a:cs typeface="Arial" panose="020B0604020202020204" pitchFamily="34" charset="0"/>
              <a:sym typeface="Wingdings" pitchFamily="2" charset="2"/>
            </a:endParaRPr>
          </a:p>
          <a:p>
            <a:pPr eaLnBrk="1" hangingPunct="1">
              <a:spcBef>
                <a:spcPct val="0"/>
              </a:spcBef>
              <a:buClr>
                <a:srgbClr val="FFFFFF"/>
              </a:buClr>
              <a:buSzPct val="167000"/>
              <a:buFontTx/>
              <a:buNone/>
            </a:pPr>
            <a:r>
              <a:rPr lang="nl-NL" altLang="nl-NL" sz="1400" b="1">
                <a:solidFill>
                  <a:schemeClr val="bg1"/>
                </a:solidFill>
                <a:latin typeface="Verdana" panose="020B0604030504040204" pitchFamily="34" charset="0"/>
                <a:cs typeface="Arial" panose="020B0604020202020204" pitchFamily="34" charset="0"/>
                <a:sym typeface="Wingdings" pitchFamily="2" charset="2"/>
              </a:rPr>
              <a:t>3 goede redenen om mee te doen:</a:t>
            </a:r>
            <a:endParaRPr lang="nl-NL" altLang="nl-NL" sz="1400">
              <a:solidFill>
                <a:schemeClr val="bg1"/>
              </a:solidFill>
              <a:latin typeface="Verdana" panose="020B0604030504040204" pitchFamily="34" charset="0"/>
              <a:cs typeface="Arial" panose="020B0604020202020204" pitchFamily="34" charset="0"/>
              <a:sym typeface="Wingdings" pitchFamily="2" charset="2"/>
            </a:endParaRPr>
          </a:p>
          <a:p>
            <a:pPr eaLnBrk="1" hangingPunct="1">
              <a:spcBef>
                <a:spcPct val="0"/>
              </a:spcBef>
              <a:buClr>
                <a:srgbClr val="FFFFFF"/>
              </a:buClr>
              <a:buSzPct val="167000"/>
              <a:buFontTx/>
              <a:buNone/>
            </a:pPr>
            <a:r>
              <a:rPr lang="nl-NL" altLang="nl-NL" sz="1400" b="1">
                <a:solidFill>
                  <a:schemeClr val="bg1"/>
                </a:solidFill>
                <a:latin typeface="Verdana" panose="020B0604030504040204" pitchFamily="34" charset="0"/>
                <a:cs typeface="Arial" panose="020B0604020202020204" pitchFamily="34" charset="0"/>
                <a:sym typeface="Wingdings" pitchFamily="2" charset="2"/>
              </a:rPr>
              <a:t>1. </a:t>
            </a:r>
            <a:r>
              <a:rPr lang="nl-NL" altLang="nl-NL" sz="1400">
                <a:solidFill>
                  <a:schemeClr val="bg1"/>
                </a:solidFill>
                <a:latin typeface="Verdana" panose="020B0604030504040204" pitchFamily="34" charset="0"/>
                <a:cs typeface="Arial" panose="020B0604020202020204" pitchFamily="34" charset="0"/>
                <a:sym typeface="Wingdings" pitchFamily="2" charset="2"/>
              </a:rPr>
              <a:t>Lenen bij leden bespaart de club heel veel geld;</a:t>
            </a:r>
          </a:p>
          <a:p>
            <a:pPr eaLnBrk="1" hangingPunct="1">
              <a:spcBef>
                <a:spcPct val="0"/>
              </a:spcBef>
              <a:buClr>
                <a:srgbClr val="FFFFFF"/>
              </a:buClr>
              <a:buSzPct val="167000"/>
              <a:buFontTx/>
              <a:buNone/>
            </a:pPr>
            <a:r>
              <a:rPr lang="nl-NL" altLang="nl-NL" sz="1400" b="1">
                <a:solidFill>
                  <a:schemeClr val="bg1"/>
                </a:solidFill>
                <a:latin typeface="Verdana" panose="020B0604030504040204" pitchFamily="34" charset="0"/>
                <a:cs typeface="Arial" panose="020B0604020202020204" pitchFamily="34" charset="0"/>
                <a:sym typeface="Wingdings" pitchFamily="2" charset="2"/>
              </a:rPr>
              <a:t>2. </a:t>
            </a:r>
            <a:r>
              <a:rPr lang="nl-NL" altLang="nl-NL" sz="1400">
                <a:solidFill>
                  <a:schemeClr val="bg1"/>
                </a:solidFill>
                <a:latin typeface="Verdana" panose="020B0604030504040204" pitchFamily="34" charset="0"/>
                <a:cs typeface="Arial" panose="020B0604020202020204" pitchFamily="34" charset="0"/>
                <a:sym typeface="Wingdings" pitchFamily="2" charset="2"/>
              </a:rPr>
              <a:t>Lenen aan de club levert meer op dan sparen bij de bank, namelijk zaalhockey op eigen terrein én eventueel een mooi rendement;</a:t>
            </a:r>
          </a:p>
          <a:p>
            <a:pPr eaLnBrk="1" hangingPunct="1">
              <a:spcBef>
                <a:spcPct val="0"/>
              </a:spcBef>
              <a:buClr>
                <a:srgbClr val="FFFFFF"/>
              </a:buClr>
              <a:buSzPct val="167000"/>
              <a:buFontTx/>
              <a:buNone/>
            </a:pPr>
            <a:r>
              <a:rPr lang="nl-NL" altLang="nl-NL" sz="1400" b="1">
                <a:solidFill>
                  <a:schemeClr val="bg1"/>
                </a:solidFill>
                <a:latin typeface="Verdana" panose="020B0604030504040204" pitchFamily="34" charset="0"/>
                <a:cs typeface="Arial" panose="020B0604020202020204" pitchFamily="34" charset="0"/>
                <a:sym typeface="Wingdings" pitchFamily="2" charset="2"/>
              </a:rPr>
              <a:t>3. </a:t>
            </a:r>
            <a:r>
              <a:rPr lang="nl-NL" altLang="nl-NL" sz="1400">
                <a:solidFill>
                  <a:schemeClr val="bg1"/>
                </a:solidFill>
                <a:latin typeface="Verdana" panose="020B0604030504040204" pitchFamily="34" charset="0"/>
                <a:cs typeface="Arial" panose="020B0604020202020204" pitchFamily="34" charset="0"/>
                <a:sym typeface="Wingdings" pitchFamily="2" charset="2"/>
              </a:rPr>
              <a:t>Je levert een belangrijke bijdrage aan onze club;</a:t>
            </a:r>
          </a:p>
          <a:p>
            <a:pPr eaLnBrk="1" hangingPunct="1">
              <a:spcBef>
                <a:spcPct val="0"/>
              </a:spcBef>
              <a:buClr>
                <a:srgbClr val="FFFFFF"/>
              </a:buClr>
              <a:buSzPct val="167000"/>
              <a:buFontTx/>
              <a:buNone/>
            </a:pPr>
            <a:endParaRPr lang="nl-NL" altLang="nl-NL" sz="1400">
              <a:solidFill>
                <a:schemeClr val="bg1"/>
              </a:solidFill>
              <a:latin typeface="Verdana" panose="020B0604030504040204" pitchFamily="34" charset="0"/>
              <a:cs typeface="Arial" panose="020B0604020202020204" pitchFamily="34" charset="0"/>
              <a:sym typeface="Wingdings" pitchFamily="2" charset="2"/>
            </a:endParaRPr>
          </a:p>
          <a:p>
            <a:pPr eaLnBrk="1" hangingPunct="1">
              <a:spcBef>
                <a:spcPct val="0"/>
              </a:spcBef>
              <a:buClr>
                <a:srgbClr val="FFFFFF"/>
              </a:buClr>
              <a:buSzPct val="167000"/>
              <a:buFontTx/>
              <a:buNone/>
            </a:pPr>
            <a:r>
              <a:rPr lang="nl-NL" altLang="nl-NL" sz="1400">
                <a:solidFill>
                  <a:schemeClr val="bg1"/>
                </a:solidFill>
                <a:latin typeface="Verdana" panose="020B0604030504040204" pitchFamily="34" charset="0"/>
                <a:cs typeface="Arial" panose="020B0604020202020204" pitchFamily="34" charset="0"/>
                <a:sym typeface="Wingdings" pitchFamily="2" charset="2"/>
              </a:rPr>
              <a:t>Er zijn verschillende opties: </a:t>
            </a:r>
            <a:br>
              <a:rPr lang="nl-NL" altLang="nl-NL" sz="1400">
                <a:solidFill>
                  <a:schemeClr val="bg1"/>
                </a:solidFill>
                <a:latin typeface="Verdana" panose="020B0604030504040204" pitchFamily="34" charset="0"/>
                <a:cs typeface="Arial" panose="020B0604020202020204" pitchFamily="34" charset="0"/>
                <a:sym typeface="Wingdings" pitchFamily="2" charset="2"/>
              </a:rPr>
            </a:br>
            <a:r>
              <a:rPr lang="nl-NL" altLang="nl-NL" sz="1400">
                <a:solidFill>
                  <a:schemeClr val="bg1"/>
                </a:solidFill>
                <a:latin typeface="Verdana" panose="020B0604030504040204" pitchFamily="34" charset="0"/>
                <a:cs typeface="Arial" panose="020B0604020202020204" pitchFamily="34" charset="0"/>
                <a:sym typeface="Wingdings" pitchFamily="2" charset="2"/>
              </a:rPr>
              <a:t>De Clubliefde, de Voordeel</a:t>
            </a:r>
            <a:br>
              <a:rPr lang="nl-NL" altLang="nl-NL" sz="1400">
                <a:solidFill>
                  <a:schemeClr val="bg1"/>
                </a:solidFill>
                <a:latin typeface="Verdana" panose="020B0604030504040204" pitchFamily="34" charset="0"/>
                <a:cs typeface="Arial" panose="020B0604020202020204" pitchFamily="34" charset="0"/>
                <a:sym typeface="Wingdings" pitchFamily="2" charset="2"/>
              </a:rPr>
            </a:br>
            <a:r>
              <a:rPr lang="nl-NL" altLang="nl-NL" sz="1400">
                <a:solidFill>
                  <a:schemeClr val="bg1"/>
                </a:solidFill>
                <a:latin typeface="Verdana" panose="020B0604030504040204" pitchFamily="34" charset="0"/>
                <a:cs typeface="Arial" panose="020B0604020202020204" pitchFamily="34" charset="0"/>
                <a:sym typeface="Wingdings" pitchFamily="2" charset="2"/>
              </a:rPr>
              <a:t>de Rendement Obligatie en de </a:t>
            </a:r>
            <a:br>
              <a:rPr lang="nl-NL" altLang="nl-NL" sz="1400">
                <a:solidFill>
                  <a:schemeClr val="bg1"/>
                </a:solidFill>
                <a:latin typeface="Verdana" panose="020B0604030504040204" pitchFamily="34" charset="0"/>
                <a:cs typeface="Arial" panose="020B0604020202020204" pitchFamily="34" charset="0"/>
                <a:sym typeface="Wingdings" pitchFamily="2" charset="2"/>
              </a:rPr>
            </a:br>
            <a:r>
              <a:rPr lang="nl-NL" altLang="nl-NL" sz="1400">
                <a:solidFill>
                  <a:schemeClr val="bg1"/>
                </a:solidFill>
                <a:latin typeface="Verdana" panose="020B0604030504040204" pitchFamily="34" charset="0"/>
                <a:cs typeface="Arial" panose="020B0604020202020204" pitchFamily="34" charset="0"/>
                <a:sym typeface="Wingdings" pitchFamily="2" charset="2"/>
              </a:rPr>
              <a:t>Sponsor Obligatie</a:t>
            </a:r>
          </a:p>
          <a:p>
            <a:pPr eaLnBrk="1" hangingPunct="1">
              <a:spcBef>
                <a:spcPct val="0"/>
              </a:spcBef>
              <a:buClr>
                <a:srgbClr val="FFFFFF"/>
              </a:buClr>
              <a:buSzPct val="167000"/>
              <a:buFontTx/>
              <a:buNone/>
            </a:pPr>
            <a:endParaRPr lang="nl-NL" altLang="nl-NL" sz="1400">
              <a:solidFill>
                <a:schemeClr val="bg1"/>
              </a:solidFill>
              <a:latin typeface="Verdana" panose="020B0604030504040204" pitchFamily="34" charset="0"/>
              <a:cs typeface="Arial" panose="020B0604020202020204" pitchFamily="34" charset="0"/>
              <a:sym typeface="Wingdings" pitchFamily="2" charset="2"/>
            </a:endParaRPr>
          </a:p>
          <a:p>
            <a:pPr eaLnBrk="1" hangingPunct="1">
              <a:spcBef>
                <a:spcPct val="0"/>
              </a:spcBef>
              <a:buClr>
                <a:srgbClr val="FFFFFF"/>
              </a:buClr>
              <a:buSzPct val="167000"/>
              <a:buFontTx/>
              <a:buNone/>
            </a:pPr>
            <a:r>
              <a:rPr lang="nl-NL" altLang="nl-NL" sz="1400">
                <a:solidFill>
                  <a:schemeClr val="bg1"/>
                </a:solidFill>
                <a:latin typeface="Verdana" panose="020B0604030504040204" pitchFamily="34" charset="0"/>
                <a:cs typeface="Arial" panose="020B0604020202020204" pitchFamily="34" charset="0"/>
                <a:sym typeface="Wingdings" pitchFamily="2" charset="2"/>
              </a:rPr>
              <a:t>Alle details vind je op </a:t>
            </a:r>
            <a:br>
              <a:rPr lang="nl-NL" altLang="nl-NL" sz="1400">
                <a:solidFill>
                  <a:schemeClr val="bg1"/>
                </a:solidFill>
                <a:latin typeface="Verdana" panose="020B0604030504040204" pitchFamily="34" charset="0"/>
                <a:cs typeface="Arial" panose="020B0604020202020204" pitchFamily="34" charset="0"/>
                <a:sym typeface="Wingdings" pitchFamily="2" charset="2"/>
              </a:rPr>
            </a:br>
            <a:r>
              <a:rPr lang="nl-NL" altLang="nl-NL" sz="1400">
                <a:solidFill>
                  <a:schemeClr val="bg1"/>
                </a:solidFill>
                <a:latin typeface="Verdana" panose="020B0604030504040204" pitchFamily="34" charset="0"/>
                <a:cs typeface="Arial" panose="020B0604020202020204" pitchFamily="34" charset="0"/>
                <a:sym typeface="Wingdings" pitchFamily="2" charset="2"/>
              </a:rPr>
              <a:t>www.xenios.nl</a:t>
            </a:r>
            <a:br>
              <a:rPr lang="nl-NL" altLang="nl-NL" sz="1400">
                <a:solidFill>
                  <a:schemeClr val="bg1"/>
                </a:solidFill>
                <a:latin typeface="Verdana" panose="020B0604030504040204" pitchFamily="34" charset="0"/>
                <a:cs typeface="Arial" panose="020B0604020202020204" pitchFamily="34" charset="0"/>
                <a:sym typeface="Wingdings" pitchFamily="2" charset="2"/>
              </a:rPr>
            </a:br>
            <a:r>
              <a:rPr lang="nl-NL" altLang="nl-NL" sz="1400">
                <a:solidFill>
                  <a:schemeClr val="bg1"/>
                </a:solidFill>
                <a:latin typeface="Verdana" panose="020B0604030504040204" pitchFamily="34" charset="0"/>
                <a:cs typeface="Arial" panose="020B0604020202020204" pitchFamily="34" charset="0"/>
                <a:sym typeface="Wingdings" pitchFamily="2" charset="2"/>
              </a:rPr>
              <a:t>of via de QR-code:</a:t>
            </a:r>
          </a:p>
          <a:p>
            <a:pPr eaLnBrk="1" hangingPunct="1">
              <a:lnSpc>
                <a:spcPct val="80000"/>
              </a:lnSpc>
              <a:buClr>
                <a:srgbClr val="FF9933"/>
              </a:buClr>
              <a:buFontTx/>
              <a:buNone/>
            </a:pPr>
            <a:endParaRPr lang="en-US" altLang="nl-NL" sz="1200">
              <a:solidFill>
                <a:srgbClr val="E39600"/>
              </a:solidFill>
              <a:latin typeface="Verdana" panose="020B0604030504040204" pitchFamily="34" charset="0"/>
              <a:cs typeface="Arial" panose="020B0604020202020204" pitchFamily="34" charset="0"/>
              <a:sym typeface="Wingdings" pitchFamily="2" charset="2"/>
            </a:endParaRPr>
          </a:p>
        </p:txBody>
      </p:sp>
      <p:sp>
        <p:nvSpPr>
          <p:cNvPr id="28" name="Rechthoek 27">
            <a:extLst>
              <a:ext uri="{FF2B5EF4-FFF2-40B4-BE49-F238E27FC236}">
                <a16:creationId xmlns:a16="http://schemas.microsoft.com/office/drawing/2014/main" id="{11570858-4E2C-46B0-B33C-EB9454D1860C}"/>
              </a:ext>
            </a:extLst>
          </p:cNvPr>
          <p:cNvSpPr/>
          <p:nvPr/>
        </p:nvSpPr>
        <p:spPr bwMode="auto">
          <a:xfrm>
            <a:off x="7072313" y="3624264"/>
            <a:ext cx="1200150" cy="244475"/>
          </a:xfrm>
          <a:prstGeom prst="rect">
            <a:avLst/>
          </a:prstGeom>
          <a:solidFill>
            <a:srgbClr val="FFFFFF">
              <a:alpha val="80000"/>
            </a:srgbClr>
          </a:solidFill>
          <a:ln w="9525" cap="flat" cmpd="sng" algn="ctr">
            <a:solidFill>
              <a:schemeClr val="tx1"/>
            </a:solidFill>
            <a:prstDash val="solid"/>
            <a:round/>
            <a:headEnd type="none" w="med" len="med"/>
            <a:tailEnd type="none" w="med" len="med"/>
          </a:ln>
          <a:effectLst/>
        </p:spPr>
        <p:txBody>
          <a:bodyPr/>
          <a:lstStyle/>
          <a:p>
            <a:pPr>
              <a:defRPr/>
            </a:pPr>
            <a:r>
              <a:rPr lang="nl-NL" sz="1050" dirty="0">
                <a:latin typeface="Verdana" panose="020B0604030504040204" pitchFamily="34" charset="0"/>
                <a:ea typeface="Verdana" panose="020B0604030504040204" pitchFamily="34" charset="0"/>
              </a:rPr>
              <a:t>Rendement</a:t>
            </a:r>
          </a:p>
        </p:txBody>
      </p:sp>
      <p:sp>
        <p:nvSpPr>
          <p:cNvPr id="3090" name="Rechthoek 28">
            <a:extLst>
              <a:ext uri="{FF2B5EF4-FFF2-40B4-BE49-F238E27FC236}">
                <a16:creationId xmlns:a16="http://schemas.microsoft.com/office/drawing/2014/main" id="{BF7AFEB4-7077-75C8-D5F6-3F2F9138ACA5}"/>
              </a:ext>
            </a:extLst>
          </p:cNvPr>
          <p:cNvSpPr>
            <a:spLocks noChangeArrowheads="1"/>
          </p:cNvSpPr>
          <p:nvPr/>
        </p:nvSpPr>
        <p:spPr bwMode="auto">
          <a:xfrm>
            <a:off x="8359776" y="3079751"/>
            <a:ext cx="1198563"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nl-NL" altLang="nl-NL" sz="1000">
                <a:latin typeface="Verdana" panose="020B0604030504040204" pitchFamily="34" charset="0"/>
                <a:ea typeface="Verdana" panose="020B0604030504040204" pitchFamily="34" charset="0"/>
                <a:cs typeface="Arial" panose="020B0604020202020204" pitchFamily="34" charset="0"/>
              </a:rPr>
              <a:t>€ 1.000,-</a:t>
            </a:r>
          </a:p>
        </p:txBody>
      </p:sp>
      <p:sp>
        <p:nvSpPr>
          <p:cNvPr id="3091" name="Rechthoek 29">
            <a:extLst>
              <a:ext uri="{FF2B5EF4-FFF2-40B4-BE49-F238E27FC236}">
                <a16:creationId xmlns:a16="http://schemas.microsoft.com/office/drawing/2014/main" id="{1A7C561C-6CB3-D7EE-3225-2057B4A3239B}"/>
              </a:ext>
            </a:extLst>
          </p:cNvPr>
          <p:cNvSpPr>
            <a:spLocks noChangeArrowheads="1"/>
          </p:cNvSpPr>
          <p:nvPr/>
        </p:nvSpPr>
        <p:spPr bwMode="auto">
          <a:xfrm>
            <a:off x="8358188" y="3351214"/>
            <a:ext cx="1198562"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nl-NL" altLang="nl-NL" sz="1000">
                <a:latin typeface="Verdana" panose="020B0604030504040204" pitchFamily="34" charset="0"/>
                <a:ea typeface="Verdana" panose="020B0604030504040204" pitchFamily="34" charset="0"/>
                <a:cs typeface="Arial" panose="020B0604020202020204" pitchFamily="34" charset="0"/>
              </a:rPr>
              <a:t>€ 2.500,-</a:t>
            </a:r>
          </a:p>
        </p:txBody>
      </p:sp>
      <p:sp>
        <p:nvSpPr>
          <p:cNvPr id="3092" name="Rechthoek 25">
            <a:extLst>
              <a:ext uri="{FF2B5EF4-FFF2-40B4-BE49-F238E27FC236}">
                <a16:creationId xmlns:a16="http://schemas.microsoft.com/office/drawing/2014/main" id="{DEC53EC9-F931-D33B-B44B-928D12555BE4}"/>
              </a:ext>
            </a:extLst>
          </p:cNvPr>
          <p:cNvSpPr>
            <a:spLocks noChangeArrowheads="1"/>
          </p:cNvSpPr>
          <p:nvPr/>
        </p:nvSpPr>
        <p:spPr bwMode="auto">
          <a:xfrm>
            <a:off x="9634538" y="3636964"/>
            <a:ext cx="584200"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24" name="Rechthoek 23">
            <a:extLst>
              <a:ext uri="{FF2B5EF4-FFF2-40B4-BE49-F238E27FC236}">
                <a16:creationId xmlns:a16="http://schemas.microsoft.com/office/drawing/2014/main" id="{96810578-3BF8-B5C9-28EE-38CBF824C8F9}"/>
              </a:ext>
            </a:extLst>
          </p:cNvPr>
          <p:cNvSpPr/>
          <p:nvPr/>
        </p:nvSpPr>
        <p:spPr bwMode="auto">
          <a:xfrm>
            <a:off x="7072313" y="3905251"/>
            <a:ext cx="1200150" cy="244475"/>
          </a:xfrm>
          <a:prstGeom prst="rect">
            <a:avLst/>
          </a:prstGeom>
          <a:solidFill>
            <a:srgbClr val="FFFFFF">
              <a:alpha val="80000"/>
            </a:srgbClr>
          </a:solidFill>
          <a:ln w="9525" cap="flat" cmpd="sng" algn="ctr">
            <a:solidFill>
              <a:schemeClr val="tx1"/>
            </a:solidFill>
            <a:prstDash val="solid"/>
            <a:round/>
            <a:headEnd type="none" w="med" len="med"/>
            <a:tailEnd type="none" w="med" len="med"/>
          </a:ln>
          <a:effectLst/>
        </p:spPr>
        <p:txBody>
          <a:bodyPr/>
          <a:lstStyle/>
          <a:p>
            <a:pPr>
              <a:defRPr/>
            </a:pPr>
            <a:r>
              <a:rPr lang="nl-NL" sz="1050" dirty="0">
                <a:latin typeface="Verdana" panose="020B0604030504040204" pitchFamily="34" charset="0"/>
                <a:ea typeface="Verdana" panose="020B0604030504040204" pitchFamily="34" charset="0"/>
              </a:rPr>
              <a:t>Sponsor</a:t>
            </a:r>
          </a:p>
        </p:txBody>
      </p:sp>
      <p:sp>
        <p:nvSpPr>
          <p:cNvPr id="3094" name="Rechthoek 29">
            <a:extLst>
              <a:ext uri="{FF2B5EF4-FFF2-40B4-BE49-F238E27FC236}">
                <a16:creationId xmlns:a16="http://schemas.microsoft.com/office/drawing/2014/main" id="{9968B8C8-0650-CF4B-6FB8-766DABCD49F2}"/>
              </a:ext>
            </a:extLst>
          </p:cNvPr>
          <p:cNvSpPr>
            <a:spLocks noChangeArrowheads="1"/>
          </p:cNvSpPr>
          <p:nvPr/>
        </p:nvSpPr>
        <p:spPr bwMode="auto">
          <a:xfrm>
            <a:off x="8358188" y="3624264"/>
            <a:ext cx="1198562"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nl-NL" altLang="nl-NL" sz="1000">
                <a:latin typeface="Verdana" panose="020B0604030504040204" pitchFamily="34" charset="0"/>
                <a:ea typeface="Verdana" panose="020B0604030504040204" pitchFamily="34" charset="0"/>
                <a:cs typeface="Arial" panose="020B0604020202020204" pitchFamily="34" charset="0"/>
              </a:rPr>
              <a:t>€ 5.000,-</a:t>
            </a:r>
          </a:p>
        </p:txBody>
      </p:sp>
      <p:pic>
        <p:nvPicPr>
          <p:cNvPr id="3095" name="Picture 27" descr="Afbeeldingsresultaat voor plaatje buiten afm toezicht">
            <a:extLst>
              <a:ext uri="{FF2B5EF4-FFF2-40B4-BE49-F238E27FC236}">
                <a16:creationId xmlns:a16="http://schemas.microsoft.com/office/drawing/2014/main" id="{489B06B7-55BD-AF9F-19ED-46F8A261B8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4" y="5594350"/>
            <a:ext cx="30749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Afbeelding 3">
            <a:extLst>
              <a:ext uri="{FF2B5EF4-FFF2-40B4-BE49-F238E27FC236}">
                <a16:creationId xmlns:a16="http://schemas.microsoft.com/office/drawing/2014/main" id="{FF0CF6A4-E3C8-7C6A-80F9-66A27AD74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4149726"/>
            <a:ext cx="18780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kstvak 6">
            <a:extLst>
              <a:ext uri="{FF2B5EF4-FFF2-40B4-BE49-F238E27FC236}">
                <a16:creationId xmlns:a16="http://schemas.microsoft.com/office/drawing/2014/main" id="{58EFCACA-E4D4-9C10-A537-FC716A69E8D1}"/>
              </a:ext>
            </a:extLst>
          </p:cNvPr>
          <p:cNvSpPr txBox="1">
            <a:spLocks noChangeArrowheads="1"/>
          </p:cNvSpPr>
          <p:nvPr/>
        </p:nvSpPr>
        <p:spPr bwMode="auto">
          <a:xfrm>
            <a:off x="1622425" y="6591301"/>
            <a:ext cx="8540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nl-NL" altLang="nl-NL" sz="1000" b="1">
                <a:solidFill>
                  <a:schemeClr val="bg1"/>
                </a:solidFill>
                <a:latin typeface="Verdana" panose="020B0604030504040204" pitchFamily="34" charset="0"/>
              </a:rPr>
              <a:t>Alle details zijn terug te vinden op www.xenios.nl. Je kan je hier ook direct online inschrijven.</a:t>
            </a:r>
          </a:p>
        </p:txBody>
      </p:sp>
      <p:sp>
        <p:nvSpPr>
          <p:cNvPr id="3" name="Rechthoek 2">
            <a:extLst>
              <a:ext uri="{FF2B5EF4-FFF2-40B4-BE49-F238E27FC236}">
                <a16:creationId xmlns:a16="http://schemas.microsoft.com/office/drawing/2014/main" id="{2BC92F8F-66E7-3ED5-B48C-88B57BABE784}"/>
              </a:ext>
            </a:extLst>
          </p:cNvPr>
          <p:cNvSpPr/>
          <p:nvPr/>
        </p:nvSpPr>
        <p:spPr bwMode="auto">
          <a:xfrm>
            <a:off x="7072313" y="3352801"/>
            <a:ext cx="1200150" cy="244475"/>
          </a:xfrm>
          <a:prstGeom prst="rect">
            <a:avLst/>
          </a:prstGeom>
          <a:solidFill>
            <a:srgbClr val="FFFFFF">
              <a:alpha val="80000"/>
            </a:srgbClr>
          </a:solidFill>
          <a:ln w="9525" cap="flat" cmpd="sng" algn="ctr">
            <a:solidFill>
              <a:schemeClr val="tx1"/>
            </a:solidFill>
            <a:prstDash val="solid"/>
            <a:round/>
            <a:headEnd type="none" w="med" len="med"/>
            <a:tailEnd type="none" w="med" len="med"/>
          </a:ln>
          <a:effectLst/>
        </p:spPr>
        <p:txBody>
          <a:bodyPr/>
          <a:lstStyle/>
          <a:p>
            <a:pPr>
              <a:defRPr/>
            </a:pPr>
            <a:r>
              <a:rPr lang="nl-NL" sz="1050" dirty="0">
                <a:latin typeface="Verdana" panose="020B0604030504040204" pitchFamily="34" charset="0"/>
                <a:ea typeface="Verdana" panose="020B0604030504040204" pitchFamily="34" charset="0"/>
              </a:rPr>
              <a:t>Voordeel</a:t>
            </a:r>
          </a:p>
        </p:txBody>
      </p:sp>
      <p:sp>
        <p:nvSpPr>
          <p:cNvPr id="3099" name="Rechthoek 25">
            <a:extLst>
              <a:ext uri="{FF2B5EF4-FFF2-40B4-BE49-F238E27FC236}">
                <a16:creationId xmlns:a16="http://schemas.microsoft.com/office/drawing/2014/main" id="{13861327-69E4-BDE5-D98D-367936CE1AE1}"/>
              </a:ext>
            </a:extLst>
          </p:cNvPr>
          <p:cNvSpPr>
            <a:spLocks noChangeArrowheads="1"/>
          </p:cNvSpPr>
          <p:nvPr/>
        </p:nvSpPr>
        <p:spPr bwMode="auto">
          <a:xfrm>
            <a:off x="9634538" y="3911601"/>
            <a:ext cx="584200"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3100" name="Rechthoek 29">
            <a:extLst>
              <a:ext uri="{FF2B5EF4-FFF2-40B4-BE49-F238E27FC236}">
                <a16:creationId xmlns:a16="http://schemas.microsoft.com/office/drawing/2014/main" id="{3B515F24-3F57-754F-35D7-AE791A31D8C1}"/>
              </a:ext>
            </a:extLst>
          </p:cNvPr>
          <p:cNvSpPr>
            <a:spLocks noChangeArrowheads="1"/>
          </p:cNvSpPr>
          <p:nvPr/>
        </p:nvSpPr>
        <p:spPr bwMode="auto">
          <a:xfrm>
            <a:off x="8358188" y="3898901"/>
            <a:ext cx="1198562" cy="244475"/>
          </a:xfrm>
          <a:prstGeom prst="rect">
            <a:avLst/>
          </a:prstGeom>
          <a:solidFill>
            <a:srgbClr val="FFFFFF">
              <a:alpha val="79999"/>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nl-NL" altLang="nl-NL" sz="1000">
                <a:latin typeface="Verdana" panose="020B0604030504040204" pitchFamily="34" charset="0"/>
                <a:ea typeface="Verdana" panose="020B0604030504040204" pitchFamily="34" charset="0"/>
                <a:cs typeface="Arial" panose="020B0604020202020204" pitchFamily="34" charset="0"/>
              </a:rPr>
              <a:t>€ 5.000,-</a:t>
            </a:r>
          </a:p>
        </p:txBody>
      </p:sp>
      <p:pic>
        <p:nvPicPr>
          <p:cNvPr id="3101" name="Afbeelding 8" descr="Afbeelding met symbool, logo, embleem, Lettertype&#10;&#10;Door AI gegenereerde inhoud is mogelijk onjuist.">
            <a:extLst>
              <a:ext uri="{FF2B5EF4-FFF2-40B4-BE49-F238E27FC236}">
                <a16:creationId xmlns:a16="http://schemas.microsoft.com/office/drawing/2014/main" id="{253A438F-256C-EA67-562F-5DF4206866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1401" y="384175"/>
            <a:ext cx="6254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hoek 8">
            <a:extLst>
              <a:ext uri="{FF2B5EF4-FFF2-40B4-BE49-F238E27FC236}">
                <a16:creationId xmlns:a16="http://schemas.microsoft.com/office/drawing/2014/main" id="{1F1386D9-BE54-9C41-4396-0334EC10498E}"/>
              </a:ext>
            </a:extLst>
          </p:cNvPr>
          <p:cNvSpPr>
            <a:spLocks noChangeArrowheads="1"/>
          </p:cNvSpPr>
          <p:nvPr/>
        </p:nvSpPr>
        <p:spPr bwMode="auto">
          <a:xfrm>
            <a:off x="1558926" y="315913"/>
            <a:ext cx="9217025" cy="5918200"/>
          </a:xfrm>
          <a:prstGeom prst="rect">
            <a:avLst/>
          </a:prstGeom>
          <a:solidFill>
            <a:schemeClr val="tx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5124" name="Rechthoek 1">
            <a:extLst>
              <a:ext uri="{FF2B5EF4-FFF2-40B4-BE49-F238E27FC236}">
                <a16:creationId xmlns:a16="http://schemas.microsoft.com/office/drawing/2014/main" id="{51D0842D-3C63-8F31-9DA5-382E69319D4A}"/>
              </a:ext>
            </a:extLst>
          </p:cNvPr>
          <p:cNvSpPr>
            <a:spLocks noChangeArrowheads="1"/>
          </p:cNvSpPr>
          <p:nvPr/>
        </p:nvSpPr>
        <p:spPr bwMode="auto">
          <a:xfrm>
            <a:off x="1143000" y="6583364"/>
            <a:ext cx="9906000" cy="276225"/>
          </a:xfrm>
          <a:prstGeom prst="rect">
            <a:avLst/>
          </a:prstGeom>
          <a:solidFill>
            <a:schemeClr val="tx1">
              <a:alpha val="5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nl-NL" altLang="nl-NL" sz="2400"/>
          </a:p>
        </p:txBody>
      </p:sp>
      <p:sp>
        <p:nvSpPr>
          <p:cNvPr id="5125" name="Tekstvak 2">
            <a:extLst>
              <a:ext uri="{FF2B5EF4-FFF2-40B4-BE49-F238E27FC236}">
                <a16:creationId xmlns:a16="http://schemas.microsoft.com/office/drawing/2014/main" id="{4ED96812-BD58-CB27-6D03-8F31F32F9BDB}"/>
              </a:ext>
            </a:extLst>
          </p:cNvPr>
          <p:cNvSpPr txBox="1">
            <a:spLocks noChangeArrowheads="1"/>
          </p:cNvSpPr>
          <p:nvPr/>
        </p:nvSpPr>
        <p:spPr bwMode="auto">
          <a:xfrm>
            <a:off x="3678238" y="2640013"/>
            <a:ext cx="4652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nl-NL" altLang="nl-NL" sz="2400">
              <a:cs typeface="Arial" panose="020B0604020202020204" pitchFamily="34" charset="0"/>
            </a:endParaRPr>
          </a:p>
        </p:txBody>
      </p:sp>
      <p:sp>
        <p:nvSpPr>
          <p:cNvPr id="5126" name="Titel 3">
            <a:extLst>
              <a:ext uri="{FF2B5EF4-FFF2-40B4-BE49-F238E27FC236}">
                <a16:creationId xmlns:a16="http://schemas.microsoft.com/office/drawing/2014/main" id="{4B3784C8-B860-04C6-EBEF-E45A28C0146C}"/>
              </a:ext>
            </a:extLst>
          </p:cNvPr>
          <p:cNvSpPr>
            <a:spLocks noGrp="1" noChangeArrowheads="1"/>
          </p:cNvSpPr>
          <p:nvPr/>
        </p:nvSpPr>
        <p:spPr bwMode="auto">
          <a:xfrm>
            <a:off x="1631951" y="492125"/>
            <a:ext cx="9072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0"/>
              </a:spcBef>
              <a:buFontTx/>
              <a:buNone/>
            </a:pPr>
            <a:endParaRPr lang="en-US" altLang="nl-NL" sz="2800" b="1" dirty="0">
              <a:solidFill>
                <a:schemeClr val="bg1"/>
              </a:solidFill>
              <a:latin typeface="Verdana" panose="020B0604030504040204" pitchFamily="34" charset="0"/>
              <a:cs typeface="Arial" panose="020B0604020202020204" pitchFamily="34" charset="0"/>
            </a:endParaRPr>
          </a:p>
          <a:p>
            <a:pPr eaLnBrk="1" hangingPunct="1">
              <a:lnSpc>
                <a:spcPct val="80000"/>
              </a:lnSpc>
              <a:spcBef>
                <a:spcPct val="0"/>
              </a:spcBef>
              <a:buFontTx/>
              <a:buNone/>
            </a:pPr>
            <a:endParaRPr lang="en-US" altLang="nl-NL" sz="2800" b="1" dirty="0">
              <a:solidFill>
                <a:schemeClr val="bg1"/>
              </a:solidFill>
              <a:latin typeface="Verdana" panose="020B0604030504040204" pitchFamily="34" charset="0"/>
              <a:cs typeface="Arial" panose="020B0604020202020204" pitchFamily="34" charset="0"/>
            </a:endParaRPr>
          </a:p>
          <a:p>
            <a:pPr eaLnBrk="1" hangingPunct="1">
              <a:lnSpc>
                <a:spcPct val="80000"/>
              </a:lnSpc>
              <a:spcBef>
                <a:spcPct val="0"/>
              </a:spcBef>
              <a:buFontTx/>
              <a:buNone/>
            </a:pPr>
            <a:r>
              <a:rPr lang="en-US" altLang="nl-NL" sz="2800" b="1" dirty="0">
                <a:solidFill>
                  <a:schemeClr val="bg1"/>
                </a:solidFill>
                <a:latin typeface="Verdana" panose="020B0604030504040204" pitchFamily="34" charset="0"/>
                <a:cs typeface="Arial" panose="020B0604020202020204" pitchFamily="34" charset="0"/>
              </a:rPr>
              <a:t>Ga </a:t>
            </a:r>
            <a:r>
              <a:rPr lang="en-US" altLang="nl-NL" sz="2800" b="1" dirty="0" err="1">
                <a:solidFill>
                  <a:schemeClr val="bg1"/>
                </a:solidFill>
                <a:latin typeface="Verdana" panose="020B0604030504040204" pitchFamily="34" charset="0"/>
                <a:cs typeface="Arial" panose="020B0604020202020204" pitchFamily="34" charset="0"/>
              </a:rPr>
              <a:t>naar</a:t>
            </a:r>
            <a:r>
              <a:rPr lang="en-US" altLang="nl-NL" sz="2800" b="1" dirty="0">
                <a:solidFill>
                  <a:schemeClr val="bg1"/>
                </a:solidFill>
                <a:latin typeface="Verdana" panose="020B0604030504040204" pitchFamily="34" charset="0"/>
                <a:cs typeface="Arial" panose="020B0604020202020204" pitchFamily="34" charset="0"/>
              </a:rPr>
              <a:t> </a:t>
            </a:r>
            <a:r>
              <a:rPr lang="nl-NL" altLang="nl-NL" sz="2800" b="1" dirty="0" err="1">
                <a:solidFill>
                  <a:schemeClr val="bg1"/>
                </a:solidFill>
                <a:latin typeface="Verdana" panose="020B0604030504040204" pitchFamily="34" charset="0"/>
                <a:cs typeface="Arial" panose="020B0604020202020204" pitchFamily="34" charset="0"/>
              </a:rPr>
              <a:t>xenios.nl</a:t>
            </a:r>
            <a:r>
              <a:rPr lang="nl-NL" altLang="nl-NL" sz="2800" b="1" dirty="0">
                <a:solidFill>
                  <a:schemeClr val="bg1"/>
                </a:solidFill>
                <a:latin typeface="Verdana" panose="020B0604030504040204" pitchFamily="34" charset="0"/>
                <a:cs typeface="Arial" panose="020B0604020202020204" pitchFamily="34" charset="0"/>
              </a:rPr>
              <a:t> </a:t>
            </a:r>
            <a:r>
              <a:rPr lang="en-US" altLang="nl-NL" sz="2800" b="1" dirty="0" err="1">
                <a:solidFill>
                  <a:schemeClr val="bg1"/>
                </a:solidFill>
                <a:latin typeface="Verdana" panose="020B0604030504040204" pitchFamily="34" charset="0"/>
                <a:cs typeface="Arial" panose="020B0604020202020204" pitchFamily="34" charset="0"/>
              </a:rPr>
              <a:t>en</a:t>
            </a:r>
            <a:r>
              <a:rPr lang="en-US" altLang="nl-NL" sz="2800" b="1" dirty="0">
                <a:solidFill>
                  <a:schemeClr val="bg1"/>
                </a:solidFill>
                <a:latin typeface="Verdana" panose="020B0604030504040204" pitchFamily="34" charset="0"/>
                <a:cs typeface="Arial" panose="020B0604020202020204" pitchFamily="34" charset="0"/>
              </a:rPr>
              <a:t> </a:t>
            </a:r>
            <a:r>
              <a:rPr lang="en-US" altLang="nl-NL" sz="2800" b="1" dirty="0" err="1">
                <a:solidFill>
                  <a:schemeClr val="bg1"/>
                </a:solidFill>
                <a:latin typeface="Verdana" panose="020B0604030504040204" pitchFamily="34" charset="0"/>
                <a:cs typeface="Arial" panose="020B0604020202020204" pitchFamily="34" charset="0"/>
              </a:rPr>
              <a:t>schrijf</a:t>
            </a:r>
            <a:r>
              <a:rPr lang="en-US" altLang="nl-NL" sz="2800" b="1" dirty="0">
                <a:solidFill>
                  <a:schemeClr val="bg1"/>
                </a:solidFill>
                <a:latin typeface="Verdana" panose="020B0604030504040204" pitchFamily="34" charset="0"/>
                <a:cs typeface="Arial" panose="020B0604020202020204" pitchFamily="34" charset="0"/>
              </a:rPr>
              <a:t> je in:</a:t>
            </a:r>
          </a:p>
          <a:p>
            <a:pPr eaLnBrk="1" hangingPunct="1">
              <a:lnSpc>
                <a:spcPct val="80000"/>
              </a:lnSpc>
              <a:spcBef>
                <a:spcPct val="0"/>
              </a:spcBef>
              <a:buFontTx/>
              <a:buNone/>
            </a:pPr>
            <a:endParaRPr lang="en-US" altLang="nl-NL" sz="2800" b="1" dirty="0">
              <a:solidFill>
                <a:schemeClr val="bg1"/>
              </a:solidFill>
              <a:latin typeface="Verdana" panose="020B0604030504040204" pitchFamily="34" charset="0"/>
              <a:cs typeface="Arial" panose="020B0604020202020204" pitchFamily="34" charset="0"/>
            </a:endParaRPr>
          </a:p>
          <a:p>
            <a:pPr eaLnBrk="1" hangingPunct="1">
              <a:lnSpc>
                <a:spcPct val="80000"/>
              </a:lnSpc>
              <a:spcBef>
                <a:spcPct val="0"/>
              </a:spcBef>
              <a:buFontTx/>
              <a:buNone/>
            </a:pPr>
            <a:endParaRPr lang="en-US" altLang="nl-NL" sz="2800" b="1" dirty="0">
              <a:solidFill>
                <a:schemeClr val="bg1"/>
              </a:solidFill>
              <a:latin typeface="Verdana" panose="020B0604030504040204" pitchFamily="34" charset="0"/>
              <a:cs typeface="Arial" panose="020B0604020202020204" pitchFamily="34" charset="0"/>
            </a:endParaRPr>
          </a:p>
        </p:txBody>
      </p:sp>
      <p:sp>
        <p:nvSpPr>
          <p:cNvPr id="5127" name="Rechthoek 5">
            <a:extLst>
              <a:ext uri="{FF2B5EF4-FFF2-40B4-BE49-F238E27FC236}">
                <a16:creationId xmlns:a16="http://schemas.microsoft.com/office/drawing/2014/main" id="{BDAC05F6-3D7F-878A-20B5-047F71346416}"/>
              </a:ext>
            </a:extLst>
          </p:cNvPr>
          <p:cNvSpPr>
            <a:spLocks noChangeArrowheads="1"/>
          </p:cNvSpPr>
          <p:nvPr/>
        </p:nvSpPr>
        <p:spPr bwMode="auto">
          <a:xfrm>
            <a:off x="1622426" y="3154363"/>
            <a:ext cx="2219325" cy="10080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€ 1.000,- of een veelvoud</a:t>
            </a:r>
            <a:endPar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9% rente</a:t>
            </a:r>
            <a:b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b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€ 88,- per jaar schenking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Precies je inleg terug*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Voordeel voor de club: € 617,-** </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Jaarlijkse annuïtaire aflossing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Looptijd 10 jaar</a:t>
            </a:r>
            <a:endParaRPr lang="nl-NL" altLang="nl-NL" sz="850" b="1" dirty="0">
              <a:latin typeface="Verdana" panose="020B0604030504040204" pitchFamily="34" charset="0"/>
              <a:ea typeface="Verdana" panose="020B0604030504040204" pitchFamily="34" charset="0"/>
              <a:cs typeface="Arial" panose="020B0604020202020204" pitchFamily="34" charset="0"/>
            </a:endParaRPr>
          </a:p>
        </p:txBody>
      </p:sp>
      <p:pic>
        <p:nvPicPr>
          <p:cNvPr id="5128" name="Afbeelding 2">
            <a:extLst>
              <a:ext uri="{FF2B5EF4-FFF2-40B4-BE49-F238E27FC236}">
                <a16:creationId xmlns:a16="http://schemas.microsoft.com/office/drawing/2014/main" id="{58F042FB-57B0-3A48-A06C-3A4CE1A6AB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9" y="1430339"/>
            <a:ext cx="214312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kstvak 6">
            <a:extLst>
              <a:ext uri="{FF2B5EF4-FFF2-40B4-BE49-F238E27FC236}">
                <a16:creationId xmlns:a16="http://schemas.microsoft.com/office/drawing/2014/main" id="{D4DE6D22-777A-DE3D-96CA-D2B306BE829F}"/>
              </a:ext>
            </a:extLst>
          </p:cNvPr>
          <p:cNvSpPr txBox="1">
            <a:spLocks noChangeArrowheads="1"/>
          </p:cNvSpPr>
          <p:nvPr/>
        </p:nvSpPr>
        <p:spPr bwMode="auto">
          <a:xfrm>
            <a:off x="1622425" y="6591301"/>
            <a:ext cx="8540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nl-NL" altLang="nl-NL" sz="1000" b="1">
                <a:solidFill>
                  <a:schemeClr val="bg1"/>
                </a:solidFill>
                <a:latin typeface="Verdana" panose="020B0604030504040204" pitchFamily="34" charset="0"/>
              </a:rPr>
              <a:t>Alle details zijn terug te vinden op www.xenios.nl. Je kan je hier ook direct online inschrijven.</a:t>
            </a:r>
          </a:p>
        </p:txBody>
      </p:sp>
      <p:pic>
        <p:nvPicPr>
          <p:cNvPr id="5130" name="Picture 27" descr="Afbeeldingsresultaat voor plaatje buiten afm toezicht">
            <a:extLst>
              <a:ext uri="{FF2B5EF4-FFF2-40B4-BE49-F238E27FC236}">
                <a16:creationId xmlns:a16="http://schemas.microsoft.com/office/drawing/2014/main" id="{603F26D4-6878-A907-F885-324C9A765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564" y="5627689"/>
            <a:ext cx="39068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kstvak 6">
            <a:extLst>
              <a:ext uri="{FF2B5EF4-FFF2-40B4-BE49-F238E27FC236}">
                <a16:creationId xmlns:a16="http://schemas.microsoft.com/office/drawing/2014/main" id="{0919DC8E-26AC-3E47-EE50-ACBC564AE39C}"/>
              </a:ext>
            </a:extLst>
          </p:cNvPr>
          <p:cNvSpPr txBox="1">
            <a:spLocks noChangeArrowheads="1"/>
          </p:cNvSpPr>
          <p:nvPr/>
        </p:nvSpPr>
        <p:spPr bwMode="auto">
          <a:xfrm>
            <a:off x="2057400" y="5122864"/>
            <a:ext cx="8540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br>
              <a:rPr lang="nl-NL" altLang="nl-NL" sz="1000" b="1">
                <a:solidFill>
                  <a:schemeClr val="bg1"/>
                </a:solidFill>
                <a:latin typeface="Verdana" panose="020B0604030504040204" pitchFamily="34" charset="0"/>
              </a:rPr>
            </a:br>
            <a:r>
              <a:rPr lang="nl-NL" altLang="nl-NL" sz="800" b="1">
                <a:solidFill>
                  <a:schemeClr val="bg1"/>
                </a:solidFill>
                <a:latin typeface="Verdana" panose="020B0604030504040204" pitchFamily="34" charset="0"/>
              </a:rPr>
              <a:t>* rekeninghoudend met een belastingaftrekpercentage van 37,48%</a:t>
            </a:r>
          </a:p>
          <a:p>
            <a:pPr algn="ctr" eaLnBrk="1" hangingPunct="1">
              <a:spcBef>
                <a:spcPct val="0"/>
              </a:spcBef>
              <a:buFontTx/>
              <a:buNone/>
            </a:pPr>
            <a:r>
              <a:rPr lang="nl-NL" altLang="nl-NL" sz="800" b="1">
                <a:solidFill>
                  <a:schemeClr val="bg1"/>
                </a:solidFill>
                <a:latin typeface="Verdana" panose="020B0604030504040204" pitchFamily="34" charset="0"/>
              </a:rPr>
              <a:t>**vergeleken met een vergelijkbare lening met 5% rente</a:t>
            </a:r>
            <a:endParaRPr lang="nl-NL" altLang="nl-NL" sz="1000" b="1">
              <a:solidFill>
                <a:schemeClr val="bg1"/>
              </a:solidFill>
              <a:latin typeface="Verdana" panose="020B0604030504040204" pitchFamily="34" charset="0"/>
            </a:endParaRPr>
          </a:p>
        </p:txBody>
      </p:sp>
      <p:pic>
        <p:nvPicPr>
          <p:cNvPr id="5132" name="Afbeelding 2">
            <a:extLst>
              <a:ext uri="{FF2B5EF4-FFF2-40B4-BE49-F238E27FC236}">
                <a16:creationId xmlns:a16="http://schemas.microsoft.com/office/drawing/2014/main" id="{F64813E9-1237-8A15-D298-5874DA834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301" y="1430339"/>
            <a:ext cx="2144713"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Afbeelding 2">
            <a:extLst>
              <a:ext uri="{FF2B5EF4-FFF2-40B4-BE49-F238E27FC236}">
                <a16:creationId xmlns:a16="http://schemas.microsoft.com/office/drawing/2014/main" id="{E6C083C7-FAB4-B325-9656-6BFE43637F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7276" y="1430338"/>
            <a:ext cx="2143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Afbeelding 2">
            <a:extLst>
              <a:ext uri="{FF2B5EF4-FFF2-40B4-BE49-F238E27FC236}">
                <a16:creationId xmlns:a16="http://schemas.microsoft.com/office/drawing/2014/main" id="{C4EF9489-DE1C-F9A8-3368-6E67D44036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0251" y="1430339"/>
            <a:ext cx="2144713"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5">
            <a:extLst>
              <a:ext uri="{FF2B5EF4-FFF2-40B4-BE49-F238E27FC236}">
                <a16:creationId xmlns:a16="http://schemas.microsoft.com/office/drawing/2014/main" id="{A2BE9042-B06C-80D5-C8A8-B5B3F3828E66}"/>
              </a:ext>
            </a:extLst>
          </p:cNvPr>
          <p:cNvSpPr>
            <a:spLocks noChangeArrowheads="1"/>
          </p:cNvSpPr>
          <p:nvPr/>
        </p:nvSpPr>
        <p:spPr bwMode="auto">
          <a:xfrm>
            <a:off x="3846514" y="3154363"/>
            <a:ext cx="2376487" cy="10080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€ 2.500,- of een veelvoud</a:t>
            </a:r>
            <a:endPar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9% rente</a:t>
            </a:r>
            <a:b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b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€ 162,- per jaar schenking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2,5% rendement*</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Voordeel voor de club: € 962,-** </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Jaarlijkse annuïtaire aflossing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Looptijd 10 jaar</a:t>
            </a:r>
            <a:endParaRPr lang="nl-NL" altLang="nl-NL" sz="850" b="1" dirty="0">
              <a:latin typeface="Verdana" panose="020B0604030504040204" pitchFamily="34" charset="0"/>
              <a:ea typeface="Verdana" panose="020B0604030504040204" pitchFamily="34" charset="0"/>
              <a:cs typeface="Arial" panose="020B0604020202020204" pitchFamily="34" charset="0"/>
            </a:endParaRPr>
          </a:p>
        </p:txBody>
      </p:sp>
      <p:sp>
        <p:nvSpPr>
          <p:cNvPr id="9" name="Rechthoek 5">
            <a:extLst>
              <a:ext uri="{FF2B5EF4-FFF2-40B4-BE49-F238E27FC236}">
                <a16:creationId xmlns:a16="http://schemas.microsoft.com/office/drawing/2014/main" id="{CF0C6CB9-2240-8BED-90C8-EC097117144F}"/>
              </a:ext>
            </a:extLst>
          </p:cNvPr>
          <p:cNvSpPr>
            <a:spLocks noChangeArrowheads="1"/>
          </p:cNvSpPr>
          <p:nvPr/>
        </p:nvSpPr>
        <p:spPr bwMode="auto">
          <a:xfrm>
            <a:off x="6086476" y="3141663"/>
            <a:ext cx="2378075" cy="10080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€ 5.000,- of een veelvoud</a:t>
            </a:r>
            <a:endPar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9% rente</a:t>
            </a:r>
            <a:b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b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€ 250,- per jaar schenking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4% rendement*</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Voordeel voor de club: € 1.184,-** </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Jaarlijkse annuïtaire aflossing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Looptijd 10 jaar</a:t>
            </a:r>
            <a:endParaRPr lang="nl-NL" altLang="nl-NL" sz="850" b="1" dirty="0">
              <a:latin typeface="Verdana" panose="020B0604030504040204" pitchFamily="34" charset="0"/>
              <a:ea typeface="Verdana" panose="020B0604030504040204" pitchFamily="34" charset="0"/>
              <a:cs typeface="Arial" panose="020B0604020202020204" pitchFamily="34" charset="0"/>
            </a:endParaRPr>
          </a:p>
        </p:txBody>
      </p:sp>
      <p:sp>
        <p:nvSpPr>
          <p:cNvPr id="10" name="Rechthoek 5">
            <a:extLst>
              <a:ext uri="{FF2B5EF4-FFF2-40B4-BE49-F238E27FC236}">
                <a16:creationId xmlns:a16="http://schemas.microsoft.com/office/drawing/2014/main" id="{E0A5AA8F-61F0-293F-0751-2172EA5279C4}"/>
              </a:ext>
            </a:extLst>
          </p:cNvPr>
          <p:cNvSpPr>
            <a:spLocks noChangeArrowheads="1"/>
          </p:cNvSpPr>
          <p:nvPr/>
        </p:nvSpPr>
        <p:spPr bwMode="auto">
          <a:xfrm>
            <a:off x="8308975" y="3141663"/>
            <a:ext cx="2376488" cy="10080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€ 5.000,- of een veelvoud</a:t>
            </a:r>
            <a:endPar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3% rente en </a:t>
            </a: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€ 200,- zichtbaarheid</a:t>
            </a: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p</a:t>
            </a: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er jaar</a:t>
            </a:r>
          </a:p>
          <a:p>
            <a:pPr eaLnBrk="1" hangingPunct="1">
              <a:spcBef>
                <a:spcPct val="0"/>
              </a:spcBef>
              <a:buClr>
                <a:srgbClr val="FFFFFF"/>
              </a:buClr>
              <a:buSzPct val="167000"/>
              <a:buFontTx/>
              <a:buNone/>
              <a:defRPr/>
            </a:pPr>
            <a:endPar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Voordeel voor de club: € 613,-** </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Jaarlijkse annuïtaire aflossing</a:t>
            </a:r>
          </a:p>
          <a:p>
            <a:pPr eaLnBrk="1" hangingPunct="1">
              <a:spcBef>
                <a:spcPct val="0"/>
              </a:spcBef>
              <a:buClr>
                <a:srgbClr val="FFFFFF"/>
              </a:buClr>
              <a:buSzPct val="167000"/>
              <a:buFontTx/>
              <a:buNone/>
              <a:defRPr/>
            </a:pPr>
            <a:r>
              <a:rPr lang="nl-NL" altLang="nl-NL" sz="850" b="1" dirty="0">
                <a:solidFill>
                  <a:schemeClr val="bg1"/>
                </a:solidFill>
                <a:latin typeface="Verdana" panose="020B0604030504040204" pitchFamily="34" charset="0"/>
                <a:ea typeface="Verdana" panose="020B0604030504040204" pitchFamily="34" charset="0"/>
                <a:cs typeface="Arial" panose="020B0604020202020204" pitchFamily="34" charset="0"/>
              </a:rPr>
              <a:t>Looptijd 10 jaar</a:t>
            </a:r>
            <a:endParaRPr lang="nl-NL" altLang="nl-NL" sz="850" b="1" dirty="0">
              <a:latin typeface="Verdana" panose="020B0604030504040204" pitchFamily="34" charset="0"/>
              <a:ea typeface="Verdana" panose="020B0604030504040204" pitchFamily="34" charset="0"/>
              <a:cs typeface="Arial" panose="020B0604020202020204" pitchFamily="34" charset="0"/>
            </a:endParaRPr>
          </a:p>
        </p:txBody>
      </p:sp>
      <p:pic>
        <p:nvPicPr>
          <p:cNvPr id="5138" name="Afbeelding 3">
            <a:extLst>
              <a:ext uri="{FF2B5EF4-FFF2-40B4-BE49-F238E27FC236}">
                <a16:creationId xmlns:a16="http://schemas.microsoft.com/office/drawing/2014/main" id="{5958BE36-BBE7-0A64-720D-1B1CA8DEEB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8826" y="4248151"/>
            <a:ext cx="9763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059" y="-19864"/>
            <a:ext cx="10515600" cy="1325563"/>
          </a:xfrm>
        </p:spPr>
        <p:txBody>
          <a:bodyPr>
            <a:normAutofit/>
          </a:bodyPr>
          <a:lstStyle/>
          <a:p>
            <a:r>
              <a:rPr lang="nl-NL" sz="4000" b="1" dirty="0">
                <a:solidFill>
                  <a:schemeClr val="accent1">
                    <a:lumMod val="60000"/>
                    <a:lumOff val="40000"/>
                  </a:schemeClr>
                </a:solidFill>
                <a:latin typeface="+mn-lt"/>
              </a:rPr>
              <a:t>Bijlage: vergelijking contributie </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graphicFrame>
        <p:nvGraphicFramePr>
          <p:cNvPr id="7" name="Grafiek 6"/>
          <p:cNvGraphicFramePr/>
          <p:nvPr>
            <p:extLst>
              <p:ext uri="{D42A27DB-BD31-4B8C-83A1-F6EECF244321}">
                <p14:modId xmlns:p14="http://schemas.microsoft.com/office/powerpoint/2010/main" val="3281483089"/>
              </p:ext>
            </p:extLst>
          </p:nvPr>
        </p:nvGraphicFramePr>
        <p:xfrm>
          <a:off x="4329417" y="1208686"/>
          <a:ext cx="3648220" cy="2503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ek 7"/>
          <p:cNvGraphicFramePr/>
          <p:nvPr>
            <p:extLst>
              <p:ext uri="{D42A27DB-BD31-4B8C-83A1-F6EECF244321}">
                <p14:modId xmlns:p14="http://schemas.microsoft.com/office/powerpoint/2010/main" val="4078879612"/>
              </p:ext>
            </p:extLst>
          </p:nvPr>
        </p:nvGraphicFramePr>
        <p:xfrm>
          <a:off x="8249694" y="1240507"/>
          <a:ext cx="3648220" cy="2503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ek 8"/>
          <p:cNvGraphicFramePr/>
          <p:nvPr>
            <p:extLst>
              <p:ext uri="{D42A27DB-BD31-4B8C-83A1-F6EECF244321}">
                <p14:modId xmlns:p14="http://schemas.microsoft.com/office/powerpoint/2010/main" val="3055313188"/>
              </p:ext>
            </p:extLst>
          </p:nvPr>
        </p:nvGraphicFramePr>
        <p:xfrm>
          <a:off x="409140" y="1208686"/>
          <a:ext cx="3648220" cy="2503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ek 9"/>
          <p:cNvGraphicFramePr/>
          <p:nvPr>
            <p:extLst>
              <p:ext uri="{D42A27DB-BD31-4B8C-83A1-F6EECF244321}">
                <p14:modId xmlns:p14="http://schemas.microsoft.com/office/powerpoint/2010/main" val="3246556768"/>
              </p:ext>
            </p:extLst>
          </p:nvPr>
        </p:nvGraphicFramePr>
        <p:xfrm>
          <a:off x="409140" y="3711884"/>
          <a:ext cx="3648220" cy="25031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fiek 10"/>
          <p:cNvGraphicFramePr/>
          <p:nvPr>
            <p:extLst>
              <p:ext uri="{D42A27DB-BD31-4B8C-83A1-F6EECF244321}">
                <p14:modId xmlns:p14="http://schemas.microsoft.com/office/powerpoint/2010/main" val="3164543887"/>
              </p:ext>
            </p:extLst>
          </p:nvPr>
        </p:nvGraphicFramePr>
        <p:xfrm>
          <a:off x="4329417" y="3743705"/>
          <a:ext cx="3648220" cy="25031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afiek 11"/>
          <p:cNvGraphicFramePr/>
          <p:nvPr>
            <p:extLst>
              <p:ext uri="{D42A27DB-BD31-4B8C-83A1-F6EECF244321}">
                <p14:modId xmlns:p14="http://schemas.microsoft.com/office/powerpoint/2010/main" val="2834434812"/>
              </p:ext>
            </p:extLst>
          </p:nvPr>
        </p:nvGraphicFramePr>
        <p:xfrm>
          <a:off x="8249694" y="3743705"/>
          <a:ext cx="3648220" cy="2503198"/>
        </p:xfrm>
        <a:graphic>
          <a:graphicData uri="http://schemas.openxmlformats.org/drawingml/2006/chart">
            <c:chart xmlns:c="http://schemas.openxmlformats.org/drawingml/2006/chart" xmlns:r="http://schemas.openxmlformats.org/officeDocument/2006/relationships" r:id="rId8"/>
          </a:graphicData>
        </a:graphic>
      </p:graphicFrame>
      <p:grpSp>
        <p:nvGrpSpPr>
          <p:cNvPr id="4" name="Groep 3">
            <a:extLst>
              <a:ext uri="{FF2B5EF4-FFF2-40B4-BE49-F238E27FC236}">
                <a16:creationId xmlns:a16="http://schemas.microsoft.com/office/drawing/2014/main" id="{20F97C56-4D54-946C-9782-BADCEC3F9040}"/>
              </a:ext>
            </a:extLst>
          </p:cNvPr>
          <p:cNvGrpSpPr/>
          <p:nvPr/>
        </p:nvGrpSpPr>
        <p:grpSpPr>
          <a:xfrm>
            <a:off x="409189" y="6323290"/>
            <a:ext cx="2043112" cy="369332"/>
            <a:chOff x="985838" y="6323290"/>
            <a:chExt cx="2043112" cy="369332"/>
          </a:xfrm>
        </p:grpSpPr>
        <p:sp>
          <p:nvSpPr>
            <p:cNvPr id="13" name="Rechthoek 12"/>
            <p:cNvSpPr/>
            <p:nvPr/>
          </p:nvSpPr>
          <p:spPr>
            <a:xfrm>
              <a:off x="985838" y="6386513"/>
              <a:ext cx="285750" cy="24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1392582" y="6323290"/>
              <a:ext cx="1636368" cy="369332"/>
            </a:xfrm>
            <a:prstGeom prst="rect">
              <a:avLst/>
            </a:prstGeom>
            <a:noFill/>
          </p:spPr>
          <p:txBody>
            <a:bodyPr wrap="square" rtlCol="0">
              <a:spAutoFit/>
            </a:bodyPr>
            <a:lstStyle/>
            <a:p>
              <a:r>
                <a:rPr lang="nl-NL" dirty="0"/>
                <a:t>Regulier</a:t>
              </a:r>
            </a:p>
          </p:txBody>
        </p:sp>
      </p:grpSp>
      <p:grpSp>
        <p:nvGrpSpPr>
          <p:cNvPr id="5" name="Groep 4">
            <a:extLst>
              <a:ext uri="{FF2B5EF4-FFF2-40B4-BE49-F238E27FC236}">
                <a16:creationId xmlns:a16="http://schemas.microsoft.com/office/drawing/2014/main" id="{A4A67778-8BD4-F02C-C45E-83842532B015}"/>
              </a:ext>
            </a:extLst>
          </p:cNvPr>
          <p:cNvGrpSpPr/>
          <p:nvPr/>
        </p:nvGrpSpPr>
        <p:grpSpPr>
          <a:xfrm>
            <a:off x="1920839" y="6323290"/>
            <a:ext cx="2377752" cy="369332"/>
            <a:chOff x="2960866" y="6323290"/>
            <a:chExt cx="2377752" cy="369332"/>
          </a:xfrm>
        </p:grpSpPr>
        <p:sp>
          <p:nvSpPr>
            <p:cNvPr id="16" name="Tekstvak 15"/>
            <p:cNvSpPr txBox="1"/>
            <p:nvPr/>
          </p:nvSpPr>
          <p:spPr>
            <a:xfrm>
              <a:off x="3321554" y="6323290"/>
              <a:ext cx="2017064" cy="369332"/>
            </a:xfrm>
            <a:prstGeom prst="rect">
              <a:avLst/>
            </a:prstGeom>
            <a:noFill/>
          </p:spPr>
          <p:txBody>
            <a:bodyPr wrap="square" rtlCol="0">
              <a:spAutoFit/>
            </a:bodyPr>
            <a:lstStyle/>
            <a:p>
              <a:r>
                <a:rPr lang="nl-NL" dirty="0"/>
                <a:t>Eerstelijnstoeslag</a:t>
              </a:r>
            </a:p>
          </p:txBody>
        </p:sp>
        <p:sp>
          <p:nvSpPr>
            <p:cNvPr id="18" name="Rechthoek 17"/>
            <p:cNvSpPr/>
            <p:nvPr/>
          </p:nvSpPr>
          <p:spPr>
            <a:xfrm>
              <a:off x="2960866" y="6386513"/>
              <a:ext cx="285750" cy="2428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 name="Groep 5">
            <a:extLst>
              <a:ext uri="{FF2B5EF4-FFF2-40B4-BE49-F238E27FC236}">
                <a16:creationId xmlns:a16="http://schemas.microsoft.com/office/drawing/2014/main" id="{2F525868-374C-F785-A3C9-B33E4AFB8962}"/>
              </a:ext>
            </a:extLst>
          </p:cNvPr>
          <p:cNvGrpSpPr/>
          <p:nvPr/>
        </p:nvGrpSpPr>
        <p:grpSpPr>
          <a:xfrm>
            <a:off x="4220512" y="6312993"/>
            <a:ext cx="1907238" cy="369332"/>
            <a:chOff x="4220512" y="6312993"/>
            <a:chExt cx="1907238" cy="369332"/>
          </a:xfrm>
        </p:grpSpPr>
        <p:sp>
          <p:nvSpPr>
            <p:cNvPr id="17" name="Tekstvak 16"/>
            <p:cNvSpPr txBox="1"/>
            <p:nvPr/>
          </p:nvSpPr>
          <p:spPr>
            <a:xfrm>
              <a:off x="4656138" y="6312993"/>
              <a:ext cx="1471612" cy="369332"/>
            </a:xfrm>
            <a:prstGeom prst="rect">
              <a:avLst/>
            </a:prstGeom>
            <a:noFill/>
          </p:spPr>
          <p:txBody>
            <a:bodyPr wrap="square" rtlCol="0">
              <a:spAutoFit/>
            </a:bodyPr>
            <a:lstStyle/>
            <a:p>
              <a:r>
                <a:rPr lang="nl-NL" dirty="0"/>
                <a:t>Zaaltoeslag</a:t>
              </a:r>
            </a:p>
          </p:txBody>
        </p:sp>
        <p:sp>
          <p:nvSpPr>
            <p:cNvPr id="19" name="Rechthoek 18"/>
            <p:cNvSpPr/>
            <p:nvPr/>
          </p:nvSpPr>
          <p:spPr>
            <a:xfrm>
              <a:off x="4220512" y="6378281"/>
              <a:ext cx="285750" cy="24288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Rechthoek 19"/>
          <p:cNvSpPr/>
          <p:nvPr/>
        </p:nvSpPr>
        <p:spPr>
          <a:xfrm>
            <a:off x="7453746" y="6386513"/>
            <a:ext cx="4929637" cy="430887"/>
          </a:xfrm>
          <a:prstGeom prst="rect">
            <a:avLst/>
          </a:prstGeom>
        </p:spPr>
        <p:txBody>
          <a:bodyPr wrap="square">
            <a:spAutoFit/>
          </a:bodyPr>
          <a:lstStyle/>
          <a:p>
            <a:r>
              <a:rPr lang="nl-NL" sz="1100" dirty="0"/>
              <a:t>Disclaimer: aan dit overzicht kunnen geen rechten of plichten worden ontleend. </a:t>
            </a:r>
          </a:p>
          <a:p>
            <a:r>
              <a:rPr lang="nl-NL" sz="1100" dirty="0"/>
              <a:t>Cijfers van de omringende clubs zijn niet altijd 100% vergelijkbaar. </a:t>
            </a:r>
          </a:p>
        </p:txBody>
      </p:sp>
      <p:sp>
        <p:nvSpPr>
          <p:cNvPr id="15" name="Tekstvak 14">
            <a:extLst>
              <a:ext uri="{FF2B5EF4-FFF2-40B4-BE49-F238E27FC236}">
                <a16:creationId xmlns:a16="http://schemas.microsoft.com/office/drawing/2014/main" id="{C9F6EFF9-4C74-3FC1-6F30-49EF7E05CAEC}"/>
              </a:ext>
            </a:extLst>
          </p:cNvPr>
          <p:cNvSpPr txBox="1"/>
          <p:nvPr/>
        </p:nvSpPr>
        <p:spPr>
          <a:xfrm>
            <a:off x="6067718" y="6330163"/>
            <a:ext cx="13845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nl-NL" dirty="0">
                <a:ea typeface="Calibri"/>
                <a:cs typeface="Calibri"/>
              </a:rPr>
              <a:t>Blaashal</a:t>
            </a:r>
          </a:p>
        </p:txBody>
      </p:sp>
    </p:spTree>
    <p:extLst>
      <p:ext uri="{BB962C8B-B14F-4D97-AF65-F5344CB8AC3E}">
        <p14:creationId xmlns:p14="http://schemas.microsoft.com/office/powerpoint/2010/main" val="25115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 y="0"/>
            <a:ext cx="10515600" cy="1325563"/>
          </a:xfrm>
        </p:spPr>
        <p:txBody>
          <a:bodyPr>
            <a:normAutofit/>
          </a:bodyPr>
          <a:lstStyle/>
          <a:p>
            <a:r>
              <a:rPr lang="nl-NL" sz="4000" b="1" dirty="0">
                <a:solidFill>
                  <a:schemeClr val="accent1">
                    <a:lumMod val="60000"/>
                    <a:lumOff val="40000"/>
                  </a:schemeClr>
                </a:solidFill>
                <a:latin typeface="+mn-lt"/>
              </a:rPr>
              <a:t>Kosten sponsorvisie</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pic>
        <p:nvPicPr>
          <p:cNvPr id="21" name="Picture 20">
            <a:extLst>
              <a:ext uri="{FF2B5EF4-FFF2-40B4-BE49-F238E27FC236}">
                <a16:creationId xmlns:a16="http://schemas.microsoft.com/office/drawing/2014/main" id="{F28D03FD-2DB5-10CD-E830-9DC99DF300E0}"/>
              </a:ext>
            </a:extLst>
          </p:cNvPr>
          <p:cNvPicPr>
            <a:picLocks noChangeAspect="1"/>
          </p:cNvPicPr>
          <p:nvPr/>
        </p:nvPicPr>
        <p:blipFill>
          <a:blip r:embed="rId3"/>
          <a:stretch>
            <a:fillRect/>
          </a:stretch>
        </p:blipFill>
        <p:spPr>
          <a:xfrm>
            <a:off x="433527" y="1682495"/>
            <a:ext cx="11324945" cy="5002085"/>
          </a:xfrm>
          <a:prstGeom prst="rect">
            <a:avLst/>
          </a:prstGeom>
        </p:spPr>
      </p:pic>
    </p:spTree>
    <p:extLst>
      <p:ext uri="{BB962C8B-B14F-4D97-AF65-F5344CB8AC3E}">
        <p14:creationId xmlns:p14="http://schemas.microsoft.com/office/powerpoint/2010/main" val="39367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 y="0"/>
            <a:ext cx="10515600" cy="1325563"/>
          </a:xfrm>
        </p:spPr>
        <p:txBody>
          <a:bodyPr>
            <a:normAutofit/>
          </a:bodyPr>
          <a:lstStyle/>
          <a:p>
            <a:r>
              <a:rPr lang="nl-NL" sz="4000" b="1" dirty="0">
                <a:solidFill>
                  <a:schemeClr val="accent1">
                    <a:lumMod val="60000"/>
                    <a:lumOff val="40000"/>
                  </a:schemeClr>
                </a:solidFill>
                <a:latin typeface="+mn-lt"/>
              </a:rPr>
              <a:t>Verhouding speeluren en contributie</a:t>
            </a:r>
          </a:p>
        </p:txBody>
      </p:sp>
      <p:pic>
        <p:nvPicPr>
          <p:cNvPr id="3" name="Afbeelding 2"/>
          <p:cNvPicPr>
            <a:picLocks noChangeAspect="1"/>
          </p:cNvPicPr>
          <p:nvPr/>
        </p:nvPicPr>
        <p:blipFill>
          <a:blip r:embed="rId2"/>
          <a:stretch>
            <a:fillRect/>
          </a:stretch>
        </p:blipFill>
        <p:spPr>
          <a:xfrm>
            <a:off x="10527648" y="0"/>
            <a:ext cx="1664352" cy="1658256"/>
          </a:xfrm>
          <a:prstGeom prst="rect">
            <a:avLst/>
          </a:prstGeom>
        </p:spPr>
      </p:pic>
      <p:pic>
        <p:nvPicPr>
          <p:cNvPr id="5" name="Picture 4">
            <a:extLst>
              <a:ext uri="{FF2B5EF4-FFF2-40B4-BE49-F238E27FC236}">
                <a16:creationId xmlns:a16="http://schemas.microsoft.com/office/drawing/2014/main" id="{959517FB-8AE4-7F68-263B-D4727FDF3D07}"/>
              </a:ext>
            </a:extLst>
          </p:cNvPr>
          <p:cNvPicPr>
            <a:picLocks noChangeAspect="1"/>
          </p:cNvPicPr>
          <p:nvPr/>
        </p:nvPicPr>
        <p:blipFill>
          <a:blip r:embed="rId3"/>
          <a:stretch>
            <a:fillRect/>
          </a:stretch>
        </p:blipFill>
        <p:spPr>
          <a:xfrm>
            <a:off x="289559" y="1325562"/>
            <a:ext cx="10465633" cy="2957679"/>
          </a:xfrm>
          <a:prstGeom prst="rect">
            <a:avLst/>
          </a:prstGeom>
        </p:spPr>
      </p:pic>
    </p:spTree>
    <p:extLst>
      <p:ext uri="{BB962C8B-B14F-4D97-AF65-F5344CB8AC3E}">
        <p14:creationId xmlns:p14="http://schemas.microsoft.com/office/powerpoint/2010/main" val="292738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0FB2BDF9-C438-774F-8484-3667398F1B4B}"/>
              </a:ext>
            </a:extLst>
          </p:cNvPr>
          <p:cNvSpPr/>
          <p:nvPr/>
        </p:nvSpPr>
        <p:spPr>
          <a:xfrm>
            <a:off x="1" y="-1296"/>
            <a:ext cx="12191999" cy="6824631"/>
          </a:xfrm>
          <a:prstGeom prst="rect">
            <a:avLst/>
          </a:prstGeom>
          <a:solidFill>
            <a:srgbClr val="8E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p>
        </p:txBody>
      </p:sp>
      <p:pic>
        <p:nvPicPr>
          <p:cNvPr id="3" name="Afbeelding 2">
            <a:extLst>
              <a:ext uri="{FF2B5EF4-FFF2-40B4-BE49-F238E27FC236}">
                <a16:creationId xmlns:a16="http://schemas.microsoft.com/office/drawing/2014/main" id="{700CAD94-0E4B-0A4C-9081-8488F45C635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55682" y="5102751"/>
            <a:ext cx="1346850" cy="1755249"/>
          </a:xfrm>
          <a:prstGeom prst="rect">
            <a:avLst/>
          </a:prstGeom>
        </p:spPr>
      </p:pic>
      <p:sp>
        <p:nvSpPr>
          <p:cNvPr id="4" name="Titel 1">
            <a:extLst>
              <a:ext uri="{FF2B5EF4-FFF2-40B4-BE49-F238E27FC236}">
                <a16:creationId xmlns:a16="http://schemas.microsoft.com/office/drawing/2014/main" id="{93D600B0-5366-104F-84A9-1B7EA0D81DD4}"/>
              </a:ext>
            </a:extLst>
          </p:cNvPr>
          <p:cNvSpPr>
            <a:spLocks noGrp="1"/>
          </p:cNvSpPr>
          <p:nvPr>
            <p:ph type="title"/>
          </p:nvPr>
        </p:nvSpPr>
        <p:spPr>
          <a:xfrm>
            <a:off x="702735" y="0"/>
            <a:ext cx="8322731" cy="2171688"/>
          </a:xfrm>
        </p:spPr>
        <p:txBody>
          <a:bodyPr>
            <a:normAutofit/>
          </a:bodyPr>
          <a:lstStyle/>
          <a:p>
            <a:r>
              <a:rPr lang="nl-NL" sz="5400" b="1" spc="-150" dirty="0">
                <a:solidFill>
                  <a:schemeClr val="bg1"/>
                </a:solidFill>
              </a:rPr>
              <a:t>Agenda</a:t>
            </a:r>
          </a:p>
        </p:txBody>
      </p:sp>
      <p:sp>
        <p:nvSpPr>
          <p:cNvPr id="5" name="Titel 1">
            <a:extLst>
              <a:ext uri="{FF2B5EF4-FFF2-40B4-BE49-F238E27FC236}">
                <a16:creationId xmlns:a16="http://schemas.microsoft.com/office/drawing/2014/main" id="{88E1D6BD-475B-2548-B4F5-5283737BBE56}"/>
              </a:ext>
            </a:extLst>
          </p:cNvPr>
          <p:cNvSpPr txBox="1">
            <a:spLocks/>
          </p:cNvSpPr>
          <p:nvPr/>
        </p:nvSpPr>
        <p:spPr>
          <a:xfrm>
            <a:off x="702735" y="1139251"/>
            <a:ext cx="10193868" cy="56840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20000"/>
              </a:lnSpc>
              <a:buFont typeface="+mj-lt"/>
              <a:buAutoNum type="arabicPeriod"/>
            </a:pPr>
            <a:r>
              <a:rPr lang="nl-NL" sz="1800" b="1" dirty="0"/>
              <a:t>Opening</a:t>
            </a:r>
          </a:p>
          <a:p>
            <a:pPr marL="457200" indent="-457200">
              <a:lnSpc>
                <a:spcPct val="120000"/>
              </a:lnSpc>
              <a:buFont typeface="+mj-lt"/>
              <a:buAutoNum type="arabicPeriod"/>
            </a:pPr>
            <a:r>
              <a:rPr lang="en-NL" sz="1800" b="1" dirty="0" err="1"/>
              <a:t>Berichten</a:t>
            </a:r>
            <a:r>
              <a:rPr lang="en-NL" sz="1800" b="1" dirty="0"/>
              <a:t> van </a:t>
            </a:r>
            <a:r>
              <a:rPr lang="en-NL" sz="1800" b="1" dirty="0" err="1"/>
              <a:t>verhindering</a:t>
            </a:r>
            <a:endParaRPr lang="nl-NL" sz="1800" b="1" dirty="0"/>
          </a:p>
          <a:p>
            <a:pPr marL="457200" indent="-457200">
              <a:lnSpc>
                <a:spcPct val="120000"/>
              </a:lnSpc>
              <a:buFont typeface="+mj-lt"/>
              <a:buAutoNum type="arabicPeriod"/>
            </a:pPr>
            <a:r>
              <a:rPr lang="en-NL" sz="1800" b="1" dirty="0" err="1"/>
              <a:t>Vaststelling</a:t>
            </a:r>
            <a:r>
              <a:rPr lang="en-NL" sz="1800" b="1" dirty="0"/>
              <a:t> agenda</a:t>
            </a:r>
            <a:endParaRPr lang="nl-NL" sz="1800" b="1" dirty="0"/>
          </a:p>
          <a:p>
            <a:pPr marL="457200" indent="-457200">
              <a:lnSpc>
                <a:spcPct val="120000"/>
              </a:lnSpc>
              <a:buFont typeface="+mj-lt"/>
              <a:buAutoNum type="arabicPeriod"/>
            </a:pPr>
            <a:r>
              <a:rPr lang="en-NL" sz="1800" b="1" dirty="0" err="1"/>
              <a:t>Mededelingen</a:t>
            </a:r>
            <a:endParaRPr lang="nl-NL" sz="1800" b="1" dirty="0"/>
          </a:p>
          <a:p>
            <a:pPr marL="457200" indent="-457200">
              <a:lnSpc>
                <a:spcPct val="120000"/>
              </a:lnSpc>
              <a:buAutoNum type="arabicPeriod"/>
            </a:pPr>
            <a:r>
              <a:rPr lang="en-NL" sz="1800" b="1" dirty="0" err="1"/>
              <a:t>Bestuursverkiezing</a:t>
            </a:r>
            <a:r>
              <a:rPr lang="en-NL" sz="1800" b="1" dirty="0"/>
              <a:t> (</a:t>
            </a:r>
            <a:r>
              <a:rPr lang="en-NL" sz="1800" b="1" dirty="0" err="1"/>
              <a:t>functie</a:t>
            </a:r>
            <a:r>
              <a:rPr lang="en-NL" sz="1800" b="1" dirty="0"/>
              <a:t> </a:t>
            </a:r>
            <a:r>
              <a:rPr lang="en-NL" sz="1800" b="1" dirty="0" err="1"/>
              <a:t>penningmeester</a:t>
            </a:r>
            <a:r>
              <a:rPr lang="en-NL" sz="1800" b="1" dirty="0"/>
              <a:t>)</a:t>
            </a:r>
            <a:endParaRPr lang="nl-NL" sz="1800" b="1" dirty="0"/>
          </a:p>
          <a:p>
            <a:pPr marL="457200" indent="-457200">
              <a:lnSpc>
                <a:spcPct val="120000"/>
              </a:lnSpc>
              <a:buAutoNum type="arabicPeriod"/>
            </a:pPr>
            <a:r>
              <a:rPr lang="en-NL" sz="1800" b="1" dirty="0" err="1"/>
              <a:t>Investeringsvoorstel</a:t>
            </a:r>
            <a:r>
              <a:rPr lang="en-NL" sz="1800" b="1" dirty="0"/>
              <a:t> Xenios </a:t>
            </a:r>
            <a:r>
              <a:rPr lang="en-NL" sz="1800" b="1" dirty="0" err="1"/>
              <a:t>blaashal</a:t>
            </a:r>
            <a:endParaRPr lang="en-NL" sz="1800" b="1" dirty="0"/>
          </a:p>
          <a:p>
            <a:pPr>
              <a:lnSpc>
                <a:spcPct val="120000"/>
              </a:lnSpc>
            </a:pPr>
            <a:r>
              <a:rPr lang="en-NL" sz="1800" b="1" dirty="0"/>
              <a:t>	a. </a:t>
            </a:r>
            <a:r>
              <a:rPr lang="en-NL" sz="1800" b="1" dirty="0" err="1"/>
              <a:t>Proces</a:t>
            </a:r>
            <a:r>
              <a:rPr lang="en-NL" sz="1800" b="1" dirty="0"/>
              <a:t> tot nu toe</a:t>
            </a:r>
          </a:p>
          <a:p>
            <a:pPr>
              <a:lnSpc>
                <a:spcPct val="120000"/>
              </a:lnSpc>
            </a:pPr>
            <a:r>
              <a:rPr lang="en-NL" sz="1800" b="1" dirty="0"/>
              <a:t>	b. </a:t>
            </a:r>
            <a:r>
              <a:rPr lang="en-NL" sz="1800" b="1" dirty="0" err="1"/>
              <a:t>Presentatie</a:t>
            </a:r>
            <a:r>
              <a:rPr lang="en-NL" sz="1800" b="1" dirty="0"/>
              <a:t> door </a:t>
            </a:r>
            <a:r>
              <a:rPr lang="en-NL" sz="1800" b="1" dirty="0" err="1"/>
              <a:t>blaashalcommissie</a:t>
            </a:r>
            <a:endParaRPr lang="en-NL" sz="1800" b="1" dirty="0"/>
          </a:p>
          <a:p>
            <a:pPr>
              <a:lnSpc>
                <a:spcPct val="120000"/>
              </a:lnSpc>
            </a:pPr>
            <a:r>
              <a:rPr lang="en-NL" sz="1800" b="1" dirty="0"/>
              <a:t>	c. Hoe </a:t>
            </a:r>
            <a:r>
              <a:rPr lang="en-NL" sz="1800" b="1" dirty="0" err="1"/>
              <a:t>verder</a:t>
            </a:r>
            <a:r>
              <a:rPr lang="en-NL" sz="1800" b="1" dirty="0"/>
              <a:t> in het </a:t>
            </a:r>
            <a:r>
              <a:rPr lang="en-NL" sz="1800" b="1" dirty="0" err="1"/>
              <a:t>proces</a:t>
            </a:r>
            <a:r>
              <a:rPr lang="nl-NL" sz="1800" b="1" dirty="0"/>
              <a:t>s</a:t>
            </a:r>
            <a:endParaRPr lang="en-NL" sz="1800" b="1" dirty="0"/>
          </a:p>
          <a:p>
            <a:pPr>
              <a:lnSpc>
                <a:spcPct val="120000"/>
              </a:lnSpc>
            </a:pPr>
            <a:r>
              <a:rPr lang="en-NL" sz="1800" b="1" dirty="0"/>
              <a:t> 	d. </a:t>
            </a:r>
            <a:r>
              <a:rPr lang="en-NL" sz="1800" b="1" dirty="0" err="1"/>
              <a:t>Vragenronde</a:t>
            </a:r>
            <a:endParaRPr lang="en-NL" sz="1800" b="1" dirty="0"/>
          </a:p>
          <a:p>
            <a:pPr>
              <a:lnSpc>
                <a:spcPct val="120000"/>
              </a:lnSpc>
            </a:pPr>
            <a:r>
              <a:rPr lang="en-NL" sz="1800" b="1" dirty="0"/>
              <a:t>	e. </a:t>
            </a:r>
            <a:r>
              <a:rPr lang="en-NL" sz="1800" b="1" dirty="0" err="1"/>
              <a:t>Toelichting</a:t>
            </a:r>
            <a:r>
              <a:rPr lang="en-NL" sz="1800" b="1" dirty="0"/>
              <a:t> </a:t>
            </a:r>
            <a:r>
              <a:rPr lang="en-NL" sz="1800" b="1" dirty="0" err="1"/>
              <a:t>en</a:t>
            </a:r>
            <a:r>
              <a:rPr lang="en-NL" sz="1800" b="1" dirty="0"/>
              <a:t> </a:t>
            </a:r>
            <a:r>
              <a:rPr lang="en-NL" sz="1800" b="1" dirty="0" err="1"/>
              <a:t>vaststellen</a:t>
            </a:r>
            <a:r>
              <a:rPr lang="en-NL" sz="1800" b="1" dirty="0"/>
              <a:t> </a:t>
            </a:r>
            <a:r>
              <a:rPr lang="en-NL" sz="1800" b="1" dirty="0" err="1"/>
              <a:t>wijze</a:t>
            </a:r>
            <a:r>
              <a:rPr lang="en-NL" sz="1800" b="1" dirty="0"/>
              <a:t> van </a:t>
            </a:r>
            <a:r>
              <a:rPr lang="en-NL" sz="1800" b="1" dirty="0" err="1"/>
              <a:t>stemmen</a:t>
            </a:r>
            <a:endParaRPr lang="en-NL" sz="1800" b="1" dirty="0"/>
          </a:p>
          <a:p>
            <a:pPr>
              <a:lnSpc>
                <a:spcPct val="120000"/>
              </a:lnSpc>
            </a:pPr>
            <a:r>
              <a:rPr lang="en-NL" sz="1800" b="1" dirty="0"/>
              <a:t>	f.  stemming</a:t>
            </a:r>
          </a:p>
          <a:p>
            <a:pPr marL="457200" indent="-457200">
              <a:lnSpc>
                <a:spcPct val="120000"/>
              </a:lnSpc>
              <a:buFont typeface="+mj-lt"/>
              <a:buAutoNum type="arabicPeriod" startAt="7"/>
            </a:pPr>
            <a:r>
              <a:rPr lang="en-NL" sz="1800" b="1" dirty="0"/>
              <a:t>W.v.t.t.k.</a:t>
            </a:r>
          </a:p>
          <a:p>
            <a:pPr marL="457200" indent="-457200">
              <a:lnSpc>
                <a:spcPct val="120000"/>
              </a:lnSpc>
              <a:buFont typeface="+mj-lt"/>
              <a:buAutoNum type="arabicPeriod" startAt="7"/>
            </a:pPr>
            <a:r>
              <a:rPr lang="en-NL" sz="1800" b="1" dirty="0" err="1"/>
              <a:t>Rondvraag</a:t>
            </a:r>
            <a:endParaRPr lang="nl-NL" sz="1800" b="1" dirty="0"/>
          </a:p>
          <a:p>
            <a:pPr marL="457200" indent="-457200">
              <a:lnSpc>
                <a:spcPct val="120000"/>
              </a:lnSpc>
              <a:buAutoNum type="arabicPeriod" startAt="7"/>
            </a:pPr>
            <a:r>
              <a:rPr lang="en-NL" sz="1800" b="1" dirty="0" err="1"/>
              <a:t>Sluiting</a:t>
            </a:r>
            <a:endParaRPr lang="nl-NL" sz="1800" b="1" dirty="0"/>
          </a:p>
        </p:txBody>
      </p:sp>
    </p:spTree>
    <p:extLst>
      <p:ext uri="{BB962C8B-B14F-4D97-AF65-F5344CB8AC3E}">
        <p14:creationId xmlns:p14="http://schemas.microsoft.com/office/powerpoint/2010/main" val="2588096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07819" y="1305342"/>
            <a:ext cx="11888676" cy="6555641"/>
          </a:xfrm>
          <a:prstGeom prst="rect">
            <a:avLst/>
          </a:prstGeom>
        </p:spPr>
        <p:txBody>
          <a:bodyPr wrap="square">
            <a:spAutoFit/>
          </a:bodyPr>
          <a:lstStyle/>
          <a:p>
            <a:r>
              <a:rPr lang="nl-NL" sz="2000" b="1" dirty="0"/>
              <a:t>1. </a:t>
            </a:r>
            <a:r>
              <a:rPr lang="nl-NL" sz="2000" b="1" dirty="0" err="1"/>
              <a:t>Trainings</a:t>
            </a:r>
            <a:r>
              <a:rPr lang="nl-NL" sz="2000" b="1" dirty="0"/>
              <a:t> uren / kosten</a:t>
            </a:r>
          </a:p>
          <a:p>
            <a:pPr marL="342900" indent="-342900">
              <a:buFont typeface="Arial" panose="020B0604020202020204" pitchFamily="34" charset="0"/>
              <a:buChar char="•"/>
            </a:pPr>
            <a:r>
              <a:rPr lang="nl-NL" sz="2000" dirty="0"/>
              <a:t>Trainingsuren zijn in detail doorgerekend met aannames hoeveel keer er per team wordt getraind.</a:t>
            </a:r>
          </a:p>
          <a:p>
            <a:pPr marL="342900" indent="-342900">
              <a:buFont typeface="Arial" panose="020B0604020202020204" pitchFamily="34" charset="0"/>
              <a:buChar char="•"/>
            </a:pPr>
            <a:r>
              <a:rPr lang="nl-NL" sz="2000" dirty="0"/>
              <a:t>Trainingskosten zijn in detail doorgerekend </a:t>
            </a:r>
            <a:r>
              <a:rPr lang="nl-NL" sz="2000" dirty="0" err="1"/>
              <a:t>obv</a:t>
            </a:r>
            <a:r>
              <a:rPr lang="nl-NL" sz="2000" dirty="0"/>
              <a:t> de huidige trainers vergoedingen. De vergelijking met de huidige 150uur is gebaseerd op een heel veld, terwijl trainingen daadwerkelijk in de basis op een half veld plaatsvinden.</a:t>
            </a:r>
          </a:p>
          <a:p>
            <a:pPr marL="342900" indent="-342900">
              <a:buFont typeface="Arial" panose="020B0604020202020204" pitchFamily="34" charset="0"/>
              <a:buChar char="•"/>
            </a:pPr>
            <a:r>
              <a:rPr lang="nl-NL" sz="2000" dirty="0"/>
              <a:t>Verplichting zaalhockey. Voor de </a:t>
            </a:r>
            <a:r>
              <a:rPr lang="nl-NL" sz="2000" b="1" dirty="0"/>
              <a:t>O9 </a:t>
            </a:r>
            <a:r>
              <a:rPr lang="nl-NL" sz="2000" b="1" dirty="0" err="1"/>
              <a:t>tm</a:t>
            </a:r>
            <a:r>
              <a:rPr lang="nl-NL" sz="2000" b="1" dirty="0"/>
              <a:t> O18 jeugd </a:t>
            </a:r>
            <a:r>
              <a:rPr lang="nl-NL" sz="2000" dirty="0"/>
              <a:t>is zaalhockey verplicht.</a:t>
            </a:r>
          </a:p>
          <a:p>
            <a:pPr marL="342900" indent="-342900">
              <a:buFont typeface="Arial" panose="020B0604020202020204" pitchFamily="34" charset="0"/>
              <a:buChar char="•"/>
            </a:pPr>
            <a:r>
              <a:rPr lang="nl-NL" sz="2000" dirty="0"/>
              <a:t>Senioren: Vooralsnog kunnen de senioren tegen het gemeentelijk uurtarief intern de zaal huren.</a:t>
            </a:r>
          </a:p>
          <a:p>
            <a:endParaRPr lang="nl-NL" sz="2000" dirty="0"/>
          </a:p>
          <a:p>
            <a:r>
              <a:rPr lang="nl-NL" sz="2000" b="1" dirty="0"/>
              <a:t>2. Operationeel</a:t>
            </a:r>
          </a:p>
          <a:p>
            <a:pPr marL="342900" indent="-342900">
              <a:buFont typeface="Arial" panose="020B0604020202020204" pitchFamily="34" charset="0"/>
              <a:buChar char="•"/>
            </a:pPr>
            <a:r>
              <a:rPr lang="nl-NL" sz="2000" dirty="0"/>
              <a:t>Gerucht over </a:t>
            </a:r>
            <a:r>
              <a:rPr lang="nl-NL" sz="2000" dirty="0" err="1"/>
              <a:t>tekoop</a:t>
            </a:r>
            <a:r>
              <a:rPr lang="nl-NL" sz="2000" dirty="0"/>
              <a:t> staande tenten. De commissie is in nauw contact met veel verenigingen in de regio waarbij wij verschillende opties hebben onderzocht om een tweede hands tent over te nemen. Ook is dit met de tenten leveranciers besproken, die de gehele Nederlandse markt overzien, maar ook zij hebben tot op heden geen tweede hands tent beschikbaar. </a:t>
            </a:r>
          </a:p>
          <a:p>
            <a:pPr marL="342900" indent="-342900">
              <a:buFont typeface="Arial" panose="020B0604020202020204" pitchFamily="34" charset="0"/>
              <a:buChar char="•"/>
            </a:pPr>
            <a:r>
              <a:rPr lang="nl-NL" sz="2000" dirty="0" err="1"/>
              <a:t>Oa</a:t>
            </a:r>
            <a:r>
              <a:rPr lang="nl-NL" sz="2000" dirty="0"/>
              <a:t> contact met voorzitter Myra geeft aan dat zij wel een tent willen kopen.</a:t>
            </a:r>
          </a:p>
          <a:p>
            <a:pPr marL="342900" indent="-342900">
              <a:buFont typeface="Arial" panose="020B0604020202020204" pitchFamily="34" charset="0"/>
              <a:buChar char="•"/>
            </a:pPr>
            <a:r>
              <a:rPr lang="nl-NL" sz="2000" dirty="0"/>
              <a:t>Opbouw en afbouw vrijwilligers. Er zal continue een beroep moeten worden gedaan op ouders  / vrijwilligers voor </a:t>
            </a:r>
            <a:r>
              <a:rPr lang="nl-NL" sz="2000" dirty="0" err="1"/>
              <a:t>oa</a:t>
            </a:r>
            <a:r>
              <a:rPr lang="nl-NL" sz="2000" dirty="0"/>
              <a:t> het op en afzetten en ook beheer. Advies vanuit andere verenigingen is om hier jaarlijks een gezellig uitje van te maken.</a:t>
            </a:r>
          </a:p>
          <a:p>
            <a:pPr marL="342900" indent="-342900">
              <a:buFont typeface="Arial" panose="020B0604020202020204" pitchFamily="34" charset="0"/>
              <a:buChar char="•"/>
            </a:pPr>
            <a:r>
              <a:rPr lang="nl-NL" sz="2000" dirty="0"/>
              <a:t>Vandalisme. Gegeven het feit dat ons sportpark een open karakter heeft lijkt het dat we hier een additioneel risico lopen (net als kunstgras velden en clubhuis), verzekeraar </a:t>
            </a:r>
            <a:r>
              <a:rPr lang="nl-NL" sz="2000" dirty="0" err="1"/>
              <a:t>AoN</a:t>
            </a:r>
            <a:r>
              <a:rPr lang="nl-NL" sz="2000" dirty="0"/>
              <a:t> maakt echter geen verschil in premie.</a:t>
            </a:r>
          </a:p>
          <a:p>
            <a:endParaRPr lang="nl-NL" sz="2000" dirty="0"/>
          </a:p>
          <a:p>
            <a:endParaRPr lang="nl-NL" sz="2000" dirty="0"/>
          </a:p>
        </p:txBody>
      </p:sp>
      <p:pic>
        <p:nvPicPr>
          <p:cNvPr id="4" name="Afbeelding 3"/>
          <p:cNvPicPr>
            <a:picLocks noChangeAspect="1"/>
          </p:cNvPicPr>
          <p:nvPr/>
        </p:nvPicPr>
        <p:blipFill>
          <a:blip r:embed="rId3"/>
          <a:stretch>
            <a:fillRect/>
          </a:stretch>
        </p:blipFill>
        <p:spPr>
          <a:xfrm>
            <a:off x="10527648" y="32432"/>
            <a:ext cx="1664352" cy="1658256"/>
          </a:xfrm>
          <a:prstGeom prst="rect">
            <a:avLst/>
          </a:prstGeom>
        </p:spPr>
      </p:pic>
      <p:sp>
        <p:nvSpPr>
          <p:cNvPr id="7" name="Titel 1">
            <a:extLst>
              <a:ext uri="{FF2B5EF4-FFF2-40B4-BE49-F238E27FC236}">
                <a16:creationId xmlns:a16="http://schemas.microsoft.com/office/drawing/2014/main" id="{EC190B3A-05BE-A4DE-958A-CDCEB71BC33C}"/>
              </a:ext>
            </a:extLst>
          </p:cNvPr>
          <p:cNvSpPr txBox="1">
            <a:spLocks/>
          </p:cNvSpPr>
          <p:nvPr/>
        </p:nvSpPr>
        <p:spPr>
          <a:xfrm>
            <a:off x="95505" y="0"/>
            <a:ext cx="11264319" cy="1425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accent1">
                    <a:lumMod val="60000"/>
                    <a:lumOff val="40000"/>
                  </a:schemeClr>
                </a:solidFill>
              </a:rPr>
              <a:t>Vragen / antwoorden informatie bijeenkomst 11 februari 2025 (I)</a:t>
            </a:r>
          </a:p>
        </p:txBody>
      </p:sp>
    </p:spTree>
    <p:extLst>
      <p:ext uri="{BB962C8B-B14F-4D97-AF65-F5344CB8AC3E}">
        <p14:creationId xmlns:p14="http://schemas.microsoft.com/office/powerpoint/2010/main" val="201047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5505" y="1305342"/>
            <a:ext cx="12000989" cy="6247864"/>
          </a:xfrm>
          <a:prstGeom prst="rect">
            <a:avLst/>
          </a:prstGeom>
        </p:spPr>
        <p:txBody>
          <a:bodyPr wrap="square">
            <a:spAutoFit/>
          </a:bodyPr>
          <a:lstStyle/>
          <a:p>
            <a:r>
              <a:rPr lang="nl-NL" sz="2000" b="1" dirty="0"/>
              <a:t>3. </a:t>
            </a:r>
            <a:r>
              <a:rPr lang="nl-NL" sz="2000" b="1" dirty="0" err="1"/>
              <a:t>Financien</a:t>
            </a:r>
            <a:endParaRPr lang="nl-NL" sz="2000" b="1" dirty="0"/>
          </a:p>
          <a:p>
            <a:pPr marL="342900" indent="-342900">
              <a:buFont typeface="Arial" panose="020B0604020202020204" pitchFamily="34" charset="0"/>
              <a:buChar char="•"/>
            </a:pPr>
            <a:r>
              <a:rPr lang="nl-NL" sz="2000" dirty="0" err="1"/>
              <a:t>Financierings</a:t>
            </a:r>
            <a:r>
              <a:rPr lang="nl-NL" sz="2000" dirty="0"/>
              <a:t> kant is volledig uitgewerkt en tevens voor eerste 10 jaar uitgezet.</a:t>
            </a:r>
          </a:p>
          <a:p>
            <a:pPr marL="342900" indent="-342900">
              <a:buFont typeface="Arial" panose="020B0604020202020204" pitchFamily="34" charset="0"/>
              <a:buChar char="•"/>
            </a:pPr>
            <a:r>
              <a:rPr lang="nl-NL" sz="2000" dirty="0"/>
              <a:t>Termijn van financiering banklening: 15 jaar is mondeling met de Rabobank overlegd</a:t>
            </a:r>
          </a:p>
          <a:p>
            <a:pPr marL="342900" indent="-342900">
              <a:buFont typeface="Arial" panose="020B0604020202020204" pitchFamily="34" charset="0"/>
              <a:buChar char="•"/>
            </a:pPr>
            <a:r>
              <a:rPr lang="nl-NL" sz="2000" dirty="0"/>
              <a:t>Stretch test: Het lange termijn plan geeft inzicht in hoe de financiële impact zich verhoud tot het huidige financiële plan.</a:t>
            </a:r>
          </a:p>
          <a:p>
            <a:pPr marL="342900" indent="-342900">
              <a:buFont typeface="Arial" panose="020B0604020202020204" pitchFamily="34" charset="0"/>
              <a:buChar char="•"/>
            </a:pPr>
            <a:r>
              <a:rPr lang="nl-NL" sz="2000" dirty="0"/>
              <a:t>Contract met KNHB voor verhuur in weekend is voor 3 jaar, voor 2 velden, 10 uur per dag (9:30—19:30 : 4 x drieluik), zowel zaterdag als zondag) 9 weken meegenomen tegen EUR 75,- per uur. Daarna plant de KNHB altijd eerst de </a:t>
            </a:r>
            <a:r>
              <a:rPr lang="nl-NL" sz="2000" dirty="0" err="1"/>
              <a:t>blaashallen</a:t>
            </a:r>
            <a:r>
              <a:rPr lang="nl-NL" sz="2000" dirty="0"/>
              <a:t> van de verenigingen in en daarna de sporthallen dus geeft </a:t>
            </a:r>
            <a:r>
              <a:rPr lang="nl-NL" sz="2000" dirty="0" err="1"/>
              <a:t>Xenios</a:t>
            </a:r>
            <a:r>
              <a:rPr lang="nl-NL" sz="2000" dirty="0"/>
              <a:t> voldoende garantie om bezetting te houden.</a:t>
            </a:r>
          </a:p>
          <a:p>
            <a:pPr marL="342900" indent="-342900">
              <a:buFont typeface="Arial" panose="020B0604020202020204" pitchFamily="34" charset="0"/>
              <a:buChar char="•"/>
            </a:pPr>
            <a:r>
              <a:rPr lang="nl-NL" sz="2000" dirty="0"/>
              <a:t>Barinkomsten / marge is bewust niet meegenomen vanwege het feit dat de netto bijdrage vanuit de reguliere barexploitatie nihil is.</a:t>
            </a:r>
          </a:p>
          <a:p>
            <a:pPr marL="342900" indent="-342900">
              <a:buFont typeface="Arial" panose="020B0604020202020204" pitchFamily="34" charset="0"/>
              <a:buChar char="•"/>
            </a:pPr>
            <a:r>
              <a:rPr lang="nl-NL" sz="2000" dirty="0"/>
              <a:t>Lease constructie: Is niet onderzocht</a:t>
            </a:r>
          </a:p>
          <a:p>
            <a:pPr marL="342900" indent="-342900">
              <a:buFont typeface="Arial" panose="020B0604020202020204" pitchFamily="34" charset="0"/>
              <a:buChar char="•"/>
            </a:pPr>
            <a:r>
              <a:rPr lang="nl-NL" sz="2000" dirty="0"/>
              <a:t>Huur van externe hal. Het gemeentelijk zaalhuur tarief is EUR 46,- per uur en het interne verhuur tarief zal hier gelijk aan zijn. Overigens, aanleiding voor de aanschaf van een eigen blaashal blijft dat de zaal capaciteit gedurende 10 weken per jaar extra zeer beperkt is.</a:t>
            </a:r>
          </a:p>
          <a:p>
            <a:pPr marL="342900" indent="-342900">
              <a:buFont typeface="Arial" panose="020B0604020202020204" pitchFamily="34" charset="0"/>
              <a:buChar char="•"/>
            </a:pPr>
            <a:r>
              <a:rPr lang="nl-NL" sz="2000" dirty="0"/>
              <a:t>Verhouding contributie. Het huidige voorstel is gedaan op basis van de huidige verdeling van de contributie over de categorieën. Let wel dat ook het voordeel van thuis spelen in het weekend moet worden meegenomen.</a:t>
            </a:r>
          </a:p>
          <a:p>
            <a:endParaRPr lang="nl-NL" sz="2000" b="1" dirty="0"/>
          </a:p>
          <a:p>
            <a:endParaRPr lang="nl-NL" sz="2000" dirty="0"/>
          </a:p>
        </p:txBody>
      </p:sp>
      <p:pic>
        <p:nvPicPr>
          <p:cNvPr id="4" name="Afbeelding 3"/>
          <p:cNvPicPr>
            <a:picLocks noChangeAspect="1"/>
          </p:cNvPicPr>
          <p:nvPr/>
        </p:nvPicPr>
        <p:blipFill>
          <a:blip r:embed="rId3"/>
          <a:stretch>
            <a:fillRect/>
          </a:stretch>
        </p:blipFill>
        <p:spPr>
          <a:xfrm>
            <a:off x="10527648" y="32432"/>
            <a:ext cx="1664352" cy="1658256"/>
          </a:xfrm>
          <a:prstGeom prst="rect">
            <a:avLst/>
          </a:prstGeom>
        </p:spPr>
      </p:pic>
      <p:sp>
        <p:nvSpPr>
          <p:cNvPr id="7" name="Titel 1">
            <a:extLst>
              <a:ext uri="{FF2B5EF4-FFF2-40B4-BE49-F238E27FC236}">
                <a16:creationId xmlns:a16="http://schemas.microsoft.com/office/drawing/2014/main" id="{7B74BECA-888E-93B3-19C7-8910934E5FF5}"/>
              </a:ext>
            </a:extLst>
          </p:cNvPr>
          <p:cNvSpPr txBox="1">
            <a:spLocks/>
          </p:cNvSpPr>
          <p:nvPr/>
        </p:nvSpPr>
        <p:spPr>
          <a:xfrm>
            <a:off x="95505" y="0"/>
            <a:ext cx="11264319" cy="1425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accent1">
                    <a:lumMod val="60000"/>
                    <a:lumOff val="40000"/>
                  </a:schemeClr>
                </a:solidFill>
              </a:rPr>
              <a:t>Vragen / antwoorden informatie bijeenkomst 11 februari 2025 (II)</a:t>
            </a:r>
          </a:p>
        </p:txBody>
      </p:sp>
    </p:spTree>
    <p:extLst>
      <p:ext uri="{BB962C8B-B14F-4D97-AF65-F5344CB8AC3E}">
        <p14:creationId xmlns:p14="http://schemas.microsoft.com/office/powerpoint/2010/main" val="37376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505" y="0"/>
            <a:ext cx="11264319" cy="1425126"/>
          </a:xfrm>
        </p:spPr>
        <p:txBody>
          <a:bodyPr>
            <a:normAutofit/>
          </a:bodyPr>
          <a:lstStyle/>
          <a:p>
            <a:r>
              <a:rPr lang="nl-NL" sz="3600" b="1" dirty="0">
                <a:solidFill>
                  <a:schemeClr val="accent1">
                    <a:lumMod val="60000"/>
                    <a:lumOff val="40000"/>
                  </a:schemeClr>
                </a:solidFill>
              </a:rPr>
              <a:t>Vragen / antwoorden informatie bijeenkomst 11 februari 2025 (III)</a:t>
            </a:r>
          </a:p>
        </p:txBody>
      </p:sp>
      <p:sp>
        <p:nvSpPr>
          <p:cNvPr id="3" name="Rechthoek 2"/>
          <p:cNvSpPr/>
          <p:nvPr/>
        </p:nvSpPr>
        <p:spPr>
          <a:xfrm>
            <a:off x="172444" y="1166796"/>
            <a:ext cx="12019556" cy="5016758"/>
          </a:xfrm>
          <a:prstGeom prst="rect">
            <a:avLst/>
          </a:prstGeom>
        </p:spPr>
        <p:txBody>
          <a:bodyPr wrap="square">
            <a:spAutoFit/>
          </a:bodyPr>
          <a:lstStyle/>
          <a:p>
            <a:r>
              <a:rPr lang="nl-NL" sz="2000" b="1" dirty="0"/>
              <a:t>4. Realisatie bouw</a:t>
            </a:r>
          </a:p>
          <a:p>
            <a:pPr marL="342900" indent="-342900">
              <a:buFont typeface="Arial" panose="020B0604020202020204" pitchFamily="34" charset="0"/>
              <a:buChar char="•"/>
            </a:pPr>
            <a:r>
              <a:rPr lang="nl-NL" sz="2000" dirty="0"/>
              <a:t>1 </a:t>
            </a:r>
            <a:r>
              <a:rPr lang="nl-NL" sz="2000" dirty="0" err="1"/>
              <a:t>velds</a:t>
            </a:r>
            <a:r>
              <a:rPr lang="nl-NL" sz="2000" dirty="0"/>
              <a:t> versie is onderzocht en gepresenteerd in de alv van 22 november 2024, waarbij de conclusie is dat de kosten voordelen van een 1 veld variant (circa 50uur per week) niet opwegen de nog steeds beperkte capaciteit (gewenst 69 uur per week)</a:t>
            </a:r>
          </a:p>
          <a:p>
            <a:pPr marL="342900" indent="-342900">
              <a:buFont typeface="Arial" panose="020B0604020202020204" pitchFamily="34" charset="0"/>
              <a:buChar char="•"/>
            </a:pPr>
            <a:r>
              <a:rPr lang="nl-NL" sz="2000" dirty="0"/>
              <a:t>Bezwaartermijn op de </a:t>
            </a:r>
            <a:r>
              <a:rPr lang="nl-NL" sz="2000" dirty="0" err="1"/>
              <a:t>omgevings</a:t>
            </a:r>
            <a:r>
              <a:rPr lang="nl-NL" sz="2000" dirty="0"/>
              <a:t> vergunning: </a:t>
            </a:r>
            <a:r>
              <a:rPr kumimoji="0" lang="nl-NL" altLang="nl-NL" sz="2000" i="0" u="none" strike="noStrike" cap="none" normalizeH="0" baseline="0" dirty="0">
                <a:ln>
                  <a:noFill/>
                </a:ln>
                <a:solidFill>
                  <a:schemeClr val="tx1"/>
                </a:solidFill>
                <a:effectLst/>
                <a:latin typeface="Arial" panose="020B0604020202020204" pitchFamily="34" charset="0"/>
              </a:rPr>
              <a:t>Doorlooptijd: 14 weken, inclusief bezwaar (kan verlengd worden).</a:t>
            </a:r>
            <a:r>
              <a:rPr kumimoji="0" lang="nl-NL" altLang="nl-NL" sz="2000" i="0" u="none" strike="noStrike" cap="none" normalizeH="0" dirty="0">
                <a:ln>
                  <a:noFill/>
                </a:ln>
                <a:solidFill>
                  <a:schemeClr val="tx1"/>
                </a:solidFill>
                <a:effectLst/>
                <a:latin typeface="Arial" panose="020B0604020202020204" pitchFamily="34" charset="0"/>
              </a:rPr>
              <a:t> </a:t>
            </a:r>
            <a:r>
              <a:rPr kumimoji="0" lang="nl-NL" altLang="nl-NL" sz="2000" i="0" u="none" strike="noStrike" cap="none" normalizeH="0" baseline="0" dirty="0">
                <a:ln>
                  <a:noFill/>
                </a:ln>
                <a:solidFill>
                  <a:schemeClr val="tx1"/>
                </a:solidFill>
                <a:effectLst/>
                <a:latin typeface="Arial" panose="020B0604020202020204" pitchFamily="34" charset="0"/>
              </a:rPr>
              <a:t>Verwachte verstrekking door de gemeente: uiterlijk 30 juni 2025.</a:t>
            </a:r>
          </a:p>
          <a:p>
            <a:pPr marL="342900" indent="-342900">
              <a:buFont typeface="Arial" panose="020B0604020202020204" pitchFamily="34" charset="0"/>
              <a:buChar char="•"/>
            </a:pPr>
            <a:r>
              <a:rPr lang="nl-NL" altLang="nl-NL" sz="2000" dirty="0" err="1">
                <a:latin typeface="Arial" panose="020B0604020202020204" pitchFamily="34" charset="0"/>
              </a:rPr>
              <a:t>Bosa</a:t>
            </a:r>
            <a:r>
              <a:rPr lang="nl-NL" altLang="nl-NL" sz="2000" dirty="0">
                <a:latin typeface="Arial" panose="020B0604020202020204" pitchFamily="34" charset="0"/>
              </a:rPr>
              <a:t>. Voorwaarden </a:t>
            </a:r>
            <a:r>
              <a:rPr lang="nl-NL" altLang="nl-NL" sz="2000" dirty="0" err="1">
                <a:latin typeface="Arial" panose="020B0604020202020204" pitchFamily="34" charset="0"/>
              </a:rPr>
              <a:t>Bosa</a:t>
            </a:r>
            <a:r>
              <a:rPr lang="nl-NL" altLang="nl-NL" sz="2000" dirty="0">
                <a:latin typeface="Arial" panose="020B0604020202020204" pitchFamily="34" charset="0"/>
              </a:rPr>
              <a:t> zijn start bouw binnen 9 maanden en realisatie binnen 3 jaar</a:t>
            </a:r>
            <a:endParaRPr kumimoji="0" lang="nl-NL" altLang="nl-NL" sz="2000" i="0" u="none" strike="noStrike" cap="none" normalizeH="0" baseline="0" dirty="0">
              <a:ln>
                <a:noFill/>
              </a:ln>
              <a:solidFill>
                <a:schemeClr val="tx1"/>
              </a:solidFill>
              <a:effectLst/>
              <a:latin typeface="Arial" panose="020B0604020202020204" pitchFamily="34" charset="0"/>
            </a:endParaRPr>
          </a:p>
          <a:p>
            <a:endParaRPr lang="nl-NL" sz="2000" dirty="0"/>
          </a:p>
          <a:p>
            <a:r>
              <a:rPr lang="nl-NL" sz="2000" b="1" dirty="0"/>
              <a:t>5. Ledenaantallen</a:t>
            </a:r>
          </a:p>
          <a:p>
            <a:pPr marL="342900" indent="-342900">
              <a:buFont typeface="Arial" panose="020B0604020202020204" pitchFamily="34" charset="0"/>
              <a:buChar char="•"/>
            </a:pPr>
            <a:r>
              <a:rPr lang="nl-NL" sz="2000" dirty="0"/>
              <a:t>Ledenontwikkeling jeugd. De huidige ledenaantallen zijn doorgerekend. Indien de ledenaanwas in de toekomst gelijk zal blijven, en er in het seizoen per saldo geen leden verloren gaan binnen de oudere </a:t>
            </a:r>
            <a:r>
              <a:rPr lang="nl-NL" sz="2000" dirty="0" err="1"/>
              <a:t>leeftijds</a:t>
            </a:r>
            <a:r>
              <a:rPr lang="nl-NL" sz="2000" dirty="0"/>
              <a:t> categorieën zullen de leden per 2035/2036 met 14% toenemen. Opmerking: uiteraard bestaat er een risico van dalende leden aantallen. Het is onze eigen verplichting als leden om de vrijwilligers commissies voldoende te bemensen om leden te werven en de kwaliteit van het hockeyen bij </a:t>
            </a:r>
            <a:r>
              <a:rPr lang="nl-NL" sz="2000" dirty="0" err="1"/>
              <a:t>Xenios</a:t>
            </a:r>
            <a:r>
              <a:rPr lang="nl-NL" sz="2000" dirty="0"/>
              <a:t> zo hoog mogelijk te houden.</a:t>
            </a:r>
          </a:p>
          <a:p>
            <a:r>
              <a:rPr lang="nl-NL" sz="2000" b="1" dirty="0"/>
              <a:t>6. Contributie</a:t>
            </a:r>
          </a:p>
          <a:p>
            <a:pPr marL="342900" indent="-342900">
              <a:buFont typeface="Arial" panose="020B0604020202020204" pitchFamily="34" charset="0"/>
              <a:buChar char="•"/>
            </a:pPr>
            <a:r>
              <a:rPr lang="nl-NL" sz="2000" dirty="0"/>
              <a:t>De extra zaal contributie </a:t>
            </a:r>
            <a:r>
              <a:rPr lang="nl-NL" sz="2000" dirty="0" err="1"/>
              <a:t>agv</a:t>
            </a:r>
            <a:r>
              <a:rPr lang="nl-NL" sz="2000" dirty="0"/>
              <a:t> dit besluit staat los van de reguliere contributie aanpassing in de alv van juni 2025.</a:t>
            </a:r>
            <a:endParaRPr lang="nl-NL" sz="2000" b="1" dirty="0"/>
          </a:p>
        </p:txBody>
      </p:sp>
      <p:pic>
        <p:nvPicPr>
          <p:cNvPr id="4" name="Afbeelding 3"/>
          <p:cNvPicPr>
            <a:picLocks noChangeAspect="1"/>
          </p:cNvPicPr>
          <p:nvPr/>
        </p:nvPicPr>
        <p:blipFill>
          <a:blip r:embed="rId3"/>
          <a:stretch>
            <a:fillRect/>
          </a:stretch>
        </p:blipFill>
        <p:spPr>
          <a:xfrm>
            <a:off x="10527648" y="32432"/>
            <a:ext cx="1664352" cy="1658256"/>
          </a:xfrm>
          <a:prstGeom prst="rect">
            <a:avLst/>
          </a:prstGeom>
        </p:spPr>
      </p:pic>
    </p:spTree>
    <p:extLst>
      <p:ext uri="{BB962C8B-B14F-4D97-AF65-F5344CB8AC3E}">
        <p14:creationId xmlns:p14="http://schemas.microsoft.com/office/powerpoint/2010/main" val="268840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28847012-981E-584D-BE3A-E194358ADB60}"/>
              </a:ext>
            </a:extLst>
          </p:cNvPr>
          <p:cNvSpPr/>
          <p:nvPr/>
        </p:nvSpPr>
        <p:spPr>
          <a:xfrm>
            <a:off x="-2" y="3378200"/>
            <a:ext cx="12191999" cy="1337732"/>
          </a:xfrm>
          <a:prstGeom prst="rect">
            <a:avLst/>
          </a:prstGeom>
          <a:solidFill>
            <a:srgbClr val="7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FB2BDF9-C438-774F-8484-3667398F1B4B}"/>
              </a:ext>
            </a:extLst>
          </p:cNvPr>
          <p:cNvSpPr/>
          <p:nvPr/>
        </p:nvSpPr>
        <p:spPr>
          <a:xfrm>
            <a:off x="-1" y="4715932"/>
            <a:ext cx="12191999" cy="2142067"/>
          </a:xfrm>
          <a:prstGeom prst="rect">
            <a:avLst/>
          </a:prstGeom>
          <a:solidFill>
            <a:srgbClr val="73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itel 1">
            <a:extLst>
              <a:ext uri="{FF2B5EF4-FFF2-40B4-BE49-F238E27FC236}">
                <a16:creationId xmlns:a16="http://schemas.microsoft.com/office/drawing/2014/main" id="{59A1146A-2F12-044B-B0A0-CD814BB27FAC}"/>
              </a:ext>
            </a:extLst>
          </p:cNvPr>
          <p:cNvSpPr>
            <a:spLocks noGrp="1"/>
          </p:cNvSpPr>
          <p:nvPr>
            <p:ph type="title"/>
          </p:nvPr>
        </p:nvSpPr>
        <p:spPr>
          <a:xfrm>
            <a:off x="-1" y="529179"/>
            <a:ext cx="12191997" cy="1545155"/>
          </a:xfrm>
        </p:spPr>
        <p:txBody>
          <a:bodyPr>
            <a:noAutofit/>
          </a:bodyPr>
          <a:lstStyle/>
          <a:p>
            <a:pPr algn="ctr"/>
            <a:r>
              <a:rPr lang="nl-NL" sz="13800" b="1" spc="-300">
                <a:solidFill>
                  <a:srgbClr val="8EB6DE"/>
                </a:solidFill>
              </a:rPr>
              <a:t>TOT ZIENS</a:t>
            </a:r>
            <a:endParaRPr lang="nl-NL" sz="16600" b="1" spc="-300">
              <a:solidFill>
                <a:srgbClr val="8EB6DE"/>
              </a:solidFill>
            </a:endParaRPr>
          </a:p>
        </p:txBody>
      </p:sp>
      <p:pic>
        <p:nvPicPr>
          <p:cNvPr id="22" name="Afbeelding 21">
            <a:extLst>
              <a:ext uri="{FF2B5EF4-FFF2-40B4-BE49-F238E27FC236}">
                <a16:creationId xmlns:a16="http://schemas.microsoft.com/office/drawing/2014/main" id="{85C2DDF0-BBC8-3A4E-B1F4-21B5A14625C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326467" y="2074334"/>
            <a:ext cx="3527706" cy="4597398"/>
          </a:xfrm>
          <a:prstGeom prst="rect">
            <a:avLst/>
          </a:prstGeom>
        </p:spPr>
      </p:pic>
    </p:spTree>
    <p:extLst>
      <p:ext uri="{BB962C8B-B14F-4D97-AF65-F5344CB8AC3E}">
        <p14:creationId xmlns:p14="http://schemas.microsoft.com/office/powerpoint/2010/main" val="93112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ep 31"/>
          <p:cNvGrpSpPr/>
          <p:nvPr/>
        </p:nvGrpSpPr>
        <p:grpSpPr>
          <a:xfrm>
            <a:off x="-1531442" y="-741550"/>
            <a:ext cx="7987998" cy="8090148"/>
            <a:chOff x="-819614" y="-707182"/>
            <a:chExt cx="7987998" cy="8090148"/>
          </a:xfrm>
          <a:blipFill>
            <a:blip r:embed="rId3"/>
            <a:stretch>
              <a:fillRect/>
            </a:stretch>
          </a:blipFill>
        </p:grpSpPr>
        <p:grpSp>
          <p:nvGrpSpPr>
            <p:cNvPr id="10" name="Groep 9"/>
            <p:cNvGrpSpPr/>
            <p:nvPr/>
          </p:nvGrpSpPr>
          <p:grpSpPr>
            <a:xfrm>
              <a:off x="-819614" y="863274"/>
              <a:ext cx="7081031" cy="1834382"/>
              <a:chOff x="819614" y="557555"/>
              <a:chExt cx="7081031" cy="1834382"/>
            </a:xfrm>
            <a:grpFill/>
          </p:grpSpPr>
          <p:sp>
            <p:nvSpPr>
              <p:cNvPr id="6" name="Zeshoek 5"/>
              <p:cNvSpPr/>
              <p:nvPr/>
            </p:nvSpPr>
            <p:spPr>
              <a:xfrm rot="5400000">
                <a:off x="735980" y="669073"/>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Zeshoek 6"/>
              <p:cNvSpPr/>
              <p:nvPr/>
            </p:nvSpPr>
            <p:spPr>
              <a:xfrm rot="5400000">
                <a:off x="2549914" y="669072"/>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Zeshoek 7"/>
              <p:cNvSpPr/>
              <p:nvPr/>
            </p:nvSpPr>
            <p:spPr>
              <a:xfrm rot="5400000">
                <a:off x="4363848" y="669071"/>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Zeshoek 8"/>
              <p:cNvSpPr/>
              <p:nvPr/>
            </p:nvSpPr>
            <p:spPr>
              <a:xfrm rot="5400000">
                <a:off x="6177782" y="641189"/>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1" name="Groep 10"/>
            <p:cNvGrpSpPr/>
            <p:nvPr/>
          </p:nvGrpSpPr>
          <p:grpSpPr>
            <a:xfrm>
              <a:off x="0" y="-707182"/>
              <a:ext cx="7081031" cy="1834382"/>
              <a:chOff x="819614" y="557555"/>
              <a:chExt cx="7081031" cy="1834382"/>
            </a:xfrm>
            <a:grpFill/>
          </p:grpSpPr>
          <p:sp>
            <p:nvSpPr>
              <p:cNvPr id="12" name="Zeshoek 11"/>
              <p:cNvSpPr/>
              <p:nvPr/>
            </p:nvSpPr>
            <p:spPr>
              <a:xfrm rot="5400000">
                <a:off x="735980" y="669073"/>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Zeshoek 12"/>
              <p:cNvSpPr/>
              <p:nvPr/>
            </p:nvSpPr>
            <p:spPr>
              <a:xfrm rot="5400000">
                <a:off x="2549914" y="669072"/>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Zeshoek 13"/>
              <p:cNvSpPr/>
              <p:nvPr/>
            </p:nvSpPr>
            <p:spPr>
              <a:xfrm rot="5400000">
                <a:off x="4363848" y="669071"/>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Zeshoek 14"/>
              <p:cNvSpPr/>
              <p:nvPr/>
            </p:nvSpPr>
            <p:spPr>
              <a:xfrm rot="5400000">
                <a:off x="6177782" y="641189"/>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17" name="Groep 16"/>
            <p:cNvGrpSpPr/>
            <p:nvPr/>
          </p:nvGrpSpPr>
          <p:grpSpPr>
            <a:xfrm>
              <a:off x="87353" y="2405847"/>
              <a:ext cx="7081031" cy="1834382"/>
              <a:chOff x="819614" y="557555"/>
              <a:chExt cx="7081031" cy="1834382"/>
            </a:xfrm>
            <a:grpFill/>
          </p:grpSpPr>
          <p:sp>
            <p:nvSpPr>
              <p:cNvPr id="18" name="Zeshoek 17"/>
              <p:cNvSpPr/>
              <p:nvPr/>
            </p:nvSpPr>
            <p:spPr>
              <a:xfrm rot="5400000">
                <a:off x="735980" y="669073"/>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Zeshoek 18"/>
              <p:cNvSpPr/>
              <p:nvPr/>
            </p:nvSpPr>
            <p:spPr>
              <a:xfrm rot="5400000">
                <a:off x="2549914" y="669072"/>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Zeshoek 19"/>
              <p:cNvSpPr/>
              <p:nvPr/>
            </p:nvSpPr>
            <p:spPr>
              <a:xfrm rot="5400000">
                <a:off x="4363848" y="669071"/>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Zeshoek 20"/>
              <p:cNvSpPr/>
              <p:nvPr/>
            </p:nvSpPr>
            <p:spPr>
              <a:xfrm rot="5400000">
                <a:off x="6177782" y="641189"/>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22" name="Groep 21"/>
            <p:cNvGrpSpPr/>
            <p:nvPr/>
          </p:nvGrpSpPr>
          <p:grpSpPr>
            <a:xfrm>
              <a:off x="-819614" y="3991157"/>
              <a:ext cx="7081031" cy="1834382"/>
              <a:chOff x="819614" y="557555"/>
              <a:chExt cx="7081031" cy="1834382"/>
            </a:xfrm>
            <a:grpFill/>
          </p:grpSpPr>
          <p:sp>
            <p:nvSpPr>
              <p:cNvPr id="23" name="Zeshoek 22"/>
              <p:cNvSpPr/>
              <p:nvPr/>
            </p:nvSpPr>
            <p:spPr>
              <a:xfrm rot="5400000">
                <a:off x="735980" y="669073"/>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Zeshoek 23"/>
              <p:cNvSpPr/>
              <p:nvPr/>
            </p:nvSpPr>
            <p:spPr>
              <a:xfrm rot="5400000">
                <a:off x="2549914" y="669072"/>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Zeshoek 24"/>
              <p:cNvSpPr/>
              <p:nvPr/>
            </p:nvSpPr>
            <p:spPr>
              <a:xfrm rot="5400000">
                <a:off x="4363848" y="669071"/>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Zeshoek 25"/>
              <p:cNvSpPr/>
              <p:nvPr/>
            </p:nvSpPr>
            <p:spPr>
              <a:xfrm rot="5400000">
                <a:off x="6177782" y="641189"/>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nvGrpSpPr>
            <p:cNvPr id="27" name="Groep 26"/>
            <p:cNvGrpSpPr/>
            <p:nvPr/>
          </p:nvGrpSpPr>
          <p:grpSpPr>
            <a:xfrm>
              <a:off x="87352" y="5548584"/>
              <a:ext cx="7081031" cy="1834382"/>
              <a:chOff x="819614" y="557555"/>
              <a:chExt cx="7081031" cy="1834382"/>
            </a:xfrm>
            <a:grpFill/>
          </p:grpSpPr>
          <p:sp>
            <p:nvSpPr>
              <p:cNvPr id="28" name="Zeshoek 27"/>
              <p:cNvSpPr/>
              <p:nvPr/>
            </p:nvSpPr>
            <p:spPr>
              <a:xfrm rot="5400000">
                <a:off x="735980" y="669073"/>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Zeshoek 28"/>
              <p:cNvSpPr/>
              <p:nvPr/>
            </p:nvSpPr>
            <p:spPr>
              <a:xfrm rot="5400000">
                <a:off x="2549914" y="669072"/>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Zeshoek 29"/>
              <p:cNvSpPr/>
              <p:nvPr/>
            </p:nvSpPr>
            <p:spPr>
              <a:xfrm rot="5400000">
                <a:off x="4363848" y="669071"/>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Zeshoek 30"/>
              <p:cNvSpPr/>
              <p:nvPr/>
            </p:nvSpPr>
            <p:spPr>
              <a:xfrm rot="5400000">
                <a:off x="6177782" y="641189"/>
                <a:ext cx="1806498" cy="1639229"/>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pic>
        <p:nvPicPr>
          <p:cNvPr id="2" name="Afbeelding 1">
            <a:extLst>
              <a:ext uri="{FF2B5EF4-FFF2-40B4-BE49-F238E27FC236}">
                <a16:creationId xmlns:a16="http://schemas.microsoft.com/office/drawing/2014/main" id="{FAA19E82-9F00-9CDC-BDB5-0E4553735AD4}"/>
              </a:ext>
            </a:extLst>
          </p:cNvPr>
          <p:cNvPicPr>
            <a:picLocks noChangeAspect="1"/>
          </p:cNvPicPr>
          <p:nvPr/>
        </p:nvPicPr>
        <p:blipFill>
          <a:blip r:embed="rId4"/>
          <a:stretch>
            <a:fillRect/>
          </a:stretch>
        </p:blipFill>
        <p:spPr>
          <a:xfrm>
            <a:off x="9590049" y="233050"/>
            <a:ext cx="2220957" cy="22265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3" name="Tekstvak 32"/>
          <p:cNvSpPr txBox="1"/>
          <p:nvPr/>
        </p:nvSpPr>
        <p:spPr>
          <a:xfrm>
            <a:off x="6456556" y="2663286"/>
            <a:ext cx="5716394" cy="3016210"/>
          </a:xfrm>
          <a:prstGeom prst="rect">
            <a:avLst/>
          </a:prstGeom>
          <a:solidFill>
            <a:schemeClr val="bg1"/>
          </a:solidFill>
        </p:spPr>
        <p:txBody>
          <a:bodyPr wrap="square" lIns="91440" tIns="45720" rIns="91440" bIns="45720" rtlCol="0" anchor="t">
            <a:spAutoFit/>
          </a:bodyPr>
          <a:lstStyle/>
          <a:p>
            <a:r>
              <a:rPr lang="nl-NL" sz="4400" b="1" dirty="0">
                <a:ln w="0"/>
                <a:solidFill>
                  <a:schemeClr val="accent1">
                    <a:lumMod val="50000"/>
                  </a:schemeClr>
                </a:solidFill>
                <a:effectLst>
                  <a:outerShdw blurRad="38100" dist="19050" dir="2700000" algn="tl" rotWithShape="0">
                    <a:schemeClr val="dk1">
                      <a:alpha val="40000"/>
                    </a:schemeClr>
                  </a:outerShdw>
                </a:effectLst>
                <a:latin typeface="Congenial Black"/>
              </a:rPr>
              <a:t>Bijzondere Algemene Ledenvergadering</a:t>
            </a:r>
            <a:endParaRPr lang="nl-NL" sz="4400" b="1" dirty="0">
              <a:ln w="0"/>
              <a:solidFill>
                <a:schemeClr val="accent1">
                  <a:lumMod val="50000"/>
                </a:schemeClr>
              </a:solidFill>
              <a:effectLst>
                <a:outerShdw blurRad="38100" dist="19050" dir="2700000" algn="tl" rotWithShape="0">
                  <a:schemeClr val="dk1">
                    <a:alpha val="40000"/>
                  </a:schemeClr>
                </a:outerShdw>
              </a:effectLst>
              <a:latin typeface="Congenial Black" panose="02000503040000020004" pitchFamily="2" charset="0"/>
            </a:endParaRPr>
          </a:p>
          <a:p>
            <a:r>
              <a:rPr lang="nl-NL" sz="4400" b="1" dirty="0">
                <a:ln w="0"/>
                <a:solidFill>
                  <a:schemeClr val="accent1">
                    <a:lumMod val="50000"/>
                  </a:schemeClr>
                </a:solidFill>
                <a:effectLst>
                  <a:outerShdw blurRad="38100" dist="19050" dir="2700000" algn="tl" rotWithShape="0">
                    <a:schemeClr val="dk1">
                      <a:alpha val="40000"/>
                    </a:schemeClr>
                  </a:outerShdw>
                </a:effectLst>
                <a:latin typeface="Congenial Black" panose="02000503040000020004" pitchFamily="2" charset="0"/>
              </a:rPr>
              <a:t>BLAASHAL</a:t>
            </a:r>
          </a:p>
          <a:p>
            <a:r>
              <a:rPr lang="nl-NL" sz="1200" b="1" dirty="0">
                <a:ln w="0"/>
                <a:solidFill>
                  <a:schemeClr val="accent1">
                    <a:lumMod val="50000"/>
                  </a:schemeClr>
                </a:solidFill>
                <a:effectLst>
                  <a:outerShdw blurRad="38100" dist="19050" dir="2700000" algn="tl" rotWithShape="0">
                    <a:schemeClr val="dk1">
                      <a:alpha val="40000"/>
                    </a:schemeClr>
                  </a:outerShdw>
                </a:effectLst>
                <a:latin typeface="Congenial Black"/>
              </a:rPr>
              <a:t> 28 februari 2025</a:t>
            </a:r>
            <a:endParaRPr lang="nl-NL" sz="1200" b="1" dirty="0">
              <a:ln w="0"/>
              <a:solidFill>
                <a:schemeClr val="accent1">
                  <a:lumMod val="50000"/>
                </a:schemeClr>
              </a:solidFill>
              <a:effectLst>
                <a:outerShdw blurRad="38100" dist="19050" dir="2700000" algn="tl" rotWithShape="0">
                  <a:prstClr val="black">
                    <a:alpha val="40000"/>
                  </a:prstClr>
                </a:outerShdw>
              </a:effectLst>
              <a:latin typeface="Congenial Black"/>
            </a:endParaRPr>
          </a:p>
        </p:txBody>
      </p:sp>
    </p:spTree>
    <p:extLst>
      <p:ext uri="{BB962C8B-B14F-4D97-AF65-F5344CB8AC3E}">
        <p14:creationId xmlns:p14="http://schemas.microsoft.com/office/powerpoint/2010/main" val="3102009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15389" y="266007"/>
            <a:ext cx="9826346" cy="3816429"/>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Agenda</a:t>
            </a:r>
            <a:endParaRPr lang="nl-NL" sz="4000" b="1" dirty="0"/>
          </a:p>
          <a:p>
            <a:pPr marL="285750" indent="-285750">
              <a:buFont typeface="Arial" panose="020B0604020202020204" pitchFamily="34" charset="0"/>
              <a:buChar char="•"/>
            </a:pPr>
            <a:r>
              <a:rPr lang="nl-NL" sz="3200" dirty="0"/>
              <a:t>Achtergrond</a:t>
            </a:r>
            <a:endParaRPr lang="nl-NL" dirty="0"/>
          </a:p>
          <a:p>
            <a:pPr marL="285750" indent="-285750">
              <a:buFont typeface="Arial" panose="020B0604020202020204" pitchFamily="34" charset="0"/>
              <a:buChar char="•"/>
            </a:pPr>
            <a:r>
              <a:rPr lang="nl-NL" sz="3200" dirty="0">
                <a:ea typeface="Calibri"/>
                <a:cs typeface="Calibri"/>
              </a:rPr>
              <a:t>Financiën</a:t>
            </a:r>
          </a:p>
          <a:p>
            <a:pPr marL="285750" indent="-285750">
              <a:buFont typeface="Arial" panose="020B0604020202020204" pitchFamily="34" charset="0"/>
              <a:buChar char="•"/>
            </a:pPr>
            <a:r>
              <a:rPr lang="nl-NL" sz="3200" dirty="0">
                <a:cs typeface="Calibri"/>
              </a:rPr>
              <a:t>Risico’s</a:t>
            </a:r>
            <a:endParaRPr lang="nl-NL" sz="3200" dirty="0"/>
          </a:p>
          <a:p>
            <a:pPr marL="285750" indent="-285750">
              <a:buFont typeface="Arial" panose="020B0604020202020204" pitchFamily="34" charset="0"/>
              <a:buChar char="•"/>
            </a:pPr>
            <a:r>
              <a:rPr lang="nl-NL" sz="3200" dirty="0"/>
              <a:t>Vragen</a:t>
            </a:r>
          </a:p>
          <a:p>
            <a:pPr marL="285750" indent="-285750">
              <a:buFont typeface="Arial" panose="020B0604020202020204" pitchFamily="34" charset="0"/>
              <a:buChar char="•"/>
            </a:pPr>
            <a:r>
              <a:rPr lang="nl-NL" sz="3200" dirty="0">
                <a:ea typeface="Calibri"/>
                <a:cs typeface="Calibri"/>
              </a:rPr>
              <a:t>Besluit</a:t>
            </a:r>
          </a:p>
          <a:p>
            <a:endParaRPr lang="nl-NL" sz="3200" dirty="0"/>
          </a:p>
        </p:txBody>
      </p:sp>
      <p:pic>
        <p:nvPicPr>
          <p:cNvPr id="4" name="Afbeelding 3"/>
          <p:cNvPicPr>
            <a:picLocks noChangeAspect="1"/>
          </p:cNvPicPr>
          <p:nvPr/>
        </p:nvPicPr>
        <p:blipFill>
          <a:blip r:embed="rId2"/>
          <a:stretch>
            <a:fillRect/>
          </a:stretch>
        </p:blipFill>
        <p:spPr>
          <a:xfrm>
            <a:off x="10216243" y="266008"/>
            <a:ext cx="1658256" cy="1658256"/>
          </a:xfrm>
          <a:prstGeom prst="rect">
            <a:avLst/>
          </a:prstGeom>
        </p:spPr>
      </p:pic>
    </p:spTree>
    <p:extLst>
      <p:ext uri="{BB962C8B-B14F-4D97-AF65-F5344CB8AC3E}">
        <p14:creationId xmlns:p14="http://schemas.microsoft.com/office/powerpoint/2010/main" val="35438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88176" y="134408"/>
            <a:ext cx="11401316" cy="5986254"/>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Waarom zijn wij bijeen?</a:t>
            </a:r>
          </a:p>
          <a:p>
            <a:pPr>
              <a:spcAft>
                <a:spcPts val="600"/>
              </a:spcAft>
            </a:pPr>
            <a:r>
              <a:rPr lang="nl-NL" sz="2400" dirty="0"/>
              <a:t>Centrale vraag: </a:t>
            </a:r>
          </a:p>
          <a:p>
            <a:pPr>
              <a:spcAft>
                <a:spcPts val="600"/>
              </a:spcAft>
            </a:pPr>
            <a:r>
              <a:rPr lang="nl-NL" sz="2400" b="1" i="1" dirty="0"/>
              <a:t>	“Vinden wij als </a:t>
            </a:r>
            <a:r>
              <a:rPr lang="nl-NL" sz="2400" b="1" i="1" dirty="0" err="1"/>
              <a:t>Xenios</a:t>
            </a:r>
            <a:r>
              <a:rPr lang="nl-NL" sz="2400" b="1" i="1" dirty="0"/>
              <a:t>-leden de voordelen van een eigen blaashal 	opwegen tegen de bijkomende kosten, risico’s en extra vrijwilligers 	inspanningen?”</a:t>
            </a:r>
          </a:p>
          <a:p>
            <a:pPr>
              <a:spcAft>
                <a:spcPts val="600"/>
              </a:spcAft>
            </a:pPr>
            <a:endParaRPr lang="nl-NL" sz="2400" dirty="0"/>
          </a:p>
          <a:p>
            <a:pPr>
              <a:spcAft>
                <a:spcPts val="600"/>
              </a:spcAft>
            </a:pPr>
            <a:r>
              <a:rPr lang="nl-NL" sz="2400" dirty="0"/>
              <a:t>Goedkeuring van de algemene ledenvergadering voor:	</a:t>
            </a:r>
          </a:p>
          <a:p>
            <a:pPr marL="457200" indent="-457200">
              <a:spcAft>
                <a:spcPts val="600"/>
              </a:spcAft>
              <a:buFont typeface="+mj-lt"/>
              <a:buAutoNum type="arabicPeriod"/>
            </a:pPr>
            <a:r>
              <a:rPr lang="nl-NL" sz="2400" dirty="0"/>
              <a:t>Aanvraag vergunningen</a:t>
            </a:r>
          </a:p>
          <a:p>
            <a:pPr marL="457200" indent="-457200">
              <a:spcAft>
                <a:spcPts val="600"/>
              </a:spcAft>
              <a:buFont typeface="+mj-lt"/>
              <a:buAutoNum type="arabicPeriod"/>
            </a:pPr>
            <a:r>
              <a:rPr lang="nl-NL" sz="2400" dirty="0"/>
              <a:t>Financiering </a:t>
            </a:r>
          </a:p>
          <a:p>
            <a:pPr marL="914400" lvl="1" indent="-457200">
              <a:spcAft>
                <a:spcPts val="600"/>
              </a:spcAft>
              <a:buFont typeface="Arial" panose="020B0604020202020204" pitchFamily="34" charset="0"/>
              <a:buChar char="•"/>
            </a:pPr>
            <a:r>
              <a:rPr lang="nl-NL" sz="2400" dirty="0"/>
              <a:t>Obligatie lening gefaciliteerd door Sponsorvisie en</a:t>
            </a:r>
          </a:p>
          <a:p>
            <a:pPr marL="914400" lvl="1" indent="-457200">
              <a:spcAft>
                <a:spcPts val="600"/>
              </a:spcAft>
              <a:buFont typeface="Arial" panose="020B0604020202020204" pitchFamily="34" charset="0"/>
              <a:buChar char="•"/>
            </a:pPr>
            <a:r>
              <a:rPr lang="nl-NL" sz="2400" dirty="0"/>
              <a:t>Bancaire lening</a:t>
            </a:r>
          </a:p>
          <a:p>
            <a:pPr marL="457200" indent="-457200">
              <a:spcAft>
                <a:spcPts val="600"/>
              </a:spcAft>
              <a:buFont typeface="+mj-lt"/>
              <a:buAutoNum type="arabicPeriod"/>
            </a:pPr>
            <a:r>
              <a:rPr lang="nl-NL" sz="2400" dirty="0"/>
              <a:t>Aanschaf van de blaashal, vloer en overige materialen bij </a:t>
            </a:r>
            <a:r>
              <a:rPr lang="nl-NL" sz="2400" dirty="0" err="1"/>
              <a:t>Polyned</a:t>
            </a:r>
            <a:r>
              <a:rPr lang="nl-NL" sz="2400" dirty="0"/>
              <a:t> en Royal Campen</a:t>
            </a:r>
          </a:p>
          <a:p>
            <a:pPr>
              <a:spcAft>
                <a:spcPts val="600"/>
              </a:spcAft>
            </a:pPr>
            <a:endParaRPr lang="nl-NL" sz="2400" dirty="0"/>
          </a:p>
        </p:txBody>
      </p:sp>
      <p:pic>
        <p:nvPicPr>
          <p:cNvPr id="4" name="Afbeelding 3"/>
          <p:cNvPicPr>
            <a:picLocks noChangeAspect="1"/>
          </p:cNvPicPr>
          <p:nvPr/>
        </p:nvPicPr>
        <p:blipFill>
          <a:blip r:embed="rId2"/>
          <a:stretch>
            <a:fillRect/>
          </a:stretch>
        </p:blipFill>
        <p:spPr>
          <a:xfrm>
            <a:off x="10245568" y="134408"/>
            <a:ext cx="1658256" cy="1658256"/>
          </a:xfrm>
          <a:prstGeom prst="rect">
            <a:avLst/>
          </a:prstGeom>
        </p:spPr>
      </p:pic>
    </p:spTree>
    <p:extLst>
      <p:ext uri="{BB962C8B-B14F-4D97-AF65-F5344CB8AC3E}">
        <p14:creationId xmlns:p14="http://schemas.microsoft.com/office/powerpoint/2010/main" val="310285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0558" y="241069"/>
            <a:ext cx="10619886" cy="4047262"/>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Waarom nu?</a:t>
            </a:r>
          </a:p>
          <a:p>
            <a:pPr marL="342900" indent="-342900">
              <a:spcAft>
                <a:spcPts val="600"/>
              </a:spcAft>
              <a:buFont typeface="Arial" panose="020B0604020202020204" pitchFamily="34" charset="0"/>
              <a:buChar char="•"/>
            </a:pPr>
            <a:r>
              <a:rPr lang="nl-NL" sz="2400" dirty="0"/>
              <a:t>Jarenlange ambitie om zaalhockey voor alle jeugdleden naar hoger niveau te tillen. Dit wordt steeds meer gefrustreerd door beperkte beschikbaarheid van zalen.*</a:t>
            </a:r>
          </a:p>
          <a:p>
            <a:pPr marL="342900" indent="-342900">
              <a:spcAft>
                <a:spcPts val="600"/>
              </a:spcAft>
              <a:buFont typeface="Arial" panose="020B0604020202020204" pitchFamily="34" charset="0"/>
              <a:buChar char="•"/>
            </a:pPr>
            <a:r>
              <a:rPr lang="nl-NL" sz="2400" dirty="0"/>
              <a:t>Recentelijk is momentum ontstaan door positieve steun van de Gemeente Amsterdam voor het gebruik van veld 3</a:t>
            </a:r>
          </a:p>
          <a:p>
            <a:pPr marL="342900" indent="-342900">
              <a:spcAft>
                <a:spcPts val="600"/>
              </a:spcAft>
              <a:buFont typeface="Arial" panose="020B0604020202020204" pitchFamily="34" charset="0"/>
              <a:buChar char="•"/>
            </a:pPr>
            <a:r>
              <a:rPr lang="nl-NL" sz="2400" dirty="0"/>
              <a:t>Financiële </a:t>
            </a:r>
            <a:r>
              <a:rPr lang="nl-NL" sz="2400" dirty="0" err="1"/>
              <a:t>Bosa</a:t>
            </a:r>
            <a:r>
              <a:rPr lang="nl-NL" sz="2400" dirty="0"/>
              <a:t>** subsidie lijkt nu goed te gaan, en zal in toekomst verder worden afgebouwd.</a:t>
            </a:r>
          </a:p>
          <a:p>
            <a:pPr>
              <a:spcAft>
                <a:spcPts val="600"/>
              </a:spcAft>
            </a:pPr>
            <a:endParaRPr lang="nl-NL" sz="2400" dirty="0"/>
          </a:p>
        </p:txBody>
      </p:sp>
      <p:pic>
        <p:nvPicPr>
          <p:cNvPr id="4" name="Afbeelding 3"/>
          <p:cNvPicPr>
            <a:picLocks noChangeAspect="1"/>
          </p:cNvPicPr>
          <p:nvPr/>
        </p:nvPicPr>
        <p:blipFill>
          <a:blip r:embed="rId2"/>
          <a:stretch>
            <a:fillRect/>
          </a:stretch>
        </p:blipFill>
        <p:spPr>
          <a:xfrm>
            <a:off x="10245568" y="134408"/>
            <a:ext cx="1658256" cy="1658256"/>
          </a:xfrm>
          <a:prstGeom prst="rect">
            <a:avLst/>
          </a:prstGeom>
        </p:spPr>
      </p:pic>
      <p:sp>
        <p:nvSpPr>
          <p:cNvPr id="5" name="TextBox 4">
            <a:extLst>
              <a:ext uri="{FF2B5EF4-FFF2-40B4-BE49-F238E27FC236}">
                <a16:creationId xmlns:a16="http://schemas.microsoft.com/office/drawing/2014/main" id="{DBA015DA-446E-9EDF-2211-EC9BE94F56FF}"/>
              </a:ext>
            </a:extLst>
          </p:cNvPr>
          <p:cNvSpPr txBox="1"/>
          <p:nvPr/>
        </p:nvSpPr>
        <p:spPr>
          <a:xfrm>
            <a:off x="314367" y="5892595"/>
            <a:ext cx="11563266" cy="830997"/>
          </a:xfrm>
          <a:prstGeom prst="rect">
            <a:avLst/>
          </a:prstGeom>
          <a:noFill/>
        </p:spPr>
        <p:txBody>
          <a:bodyPr wrap="square" rtlCol="0">
            <a:spAutoFit/>
          </a:bodyPr>
          <a:lstStyle/>
          <a:p>
            <a:r>
              <a:rPr lang="en-NL" sz="1600" i="1" dirty="0"/>
              <a:t>*) Zie bijlage ontwikkeling zaaluren (slide 32)</a:t>
            </a:r>
          </a:p>
          <a:p>
            <a:r>
              <a:rPr lang="en-NL" sz="1600" i="1" dirty="0"/>
              <a:t>**) Bosa : Stimulering bouw en onderhoud van sportaccommodaties. Bosa subsidie aanwenden door start bouw binnen 9 maanden en afronden project binnen 3 jaar. </a:t>
            </a:r>
          </a:p>
        </p:txBody>
      </p:sp>
    </p:spTree>
    <p:extLst>
      <p:ext uri="{BB962C8B-B14F-4D97-AF65-F5344CB8AC3E}">
        <p14:creationId xmlns:p14="http://schemas.microsoft.com/office/powerpoint/2010/main" val="42559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0558" y="241070"/>
            <a:ext cx="9905010" cy="5016758"/>
          </a:xfrm>
          <a:prstGeom prst="rect">
            <a:avLst/>
          </a:prstGeom>
        </p:spPr>
        <p:txBody>
          <a:bodyPr wrap="square" lIns="91440" tIns="45720" rIns="91440" bIns="45720" anchor="t">
            <a:spAutoFit/>
          </a:bodyPr>
          <a:lstStyle/>
          <a:p>
            <a:pPr>
              <a:spcAft>
                <a:spcPts val="1200"/>
              </a:spcAft>
            </a:pPr>
            <a:r>
              <a:rPr lang="nl-NL" sz="4000" b="1" dirty="0">
                <a:solidFill>
                  <a:schemeClr val="accent1">
                    <a:lumMod val="60000"/>
                    <a:lumOff val="40000"/>
                  </a:schemeClr>
                </a:solidFill>
              </a:rPr>
              <a:t>Zorgen leden</a:t>
            </a:r>
          </a:p>
          <a:p>
            <a:pPr marL="342900" indent="-342900">
              <a:spcAft>
                <a:spcPts val="600"/>
              </a:spcAft>
              <a:buFont typeface="Arial" panose="020B0604020202020204" pitchFamily="34" charset="0"/>
              <a:buChar char="•"/>
            </a:pPr>
            <a:r>
              <a:rPr lang="nl-NL" sz="2400" dirty="0"/>
              <a:t>Vanuit de bijeenkomsten op 22 november 2024 en 11 februari 2025 komen de volgende zorgen samengevat:</a:t>
            </a:r>
          </a:p>
          <a:p>
            <a:pPr marL="800100" lvl="1" indent="-342900">
              <a:spcAft>
                <a:spcPts val="600"/>
              </a:spcAft>
              <a:buFont typeface="Arial" panose="020B0604020202020204" pitchFamily="34" charset="0"/>
              <a:buChar char="•"/>
            </a:pPr>
            <a:r>
              <a:rPr lang="nl-NL" sz="2400" dirty="0"/>
              <a:t>Nog openstaande vraag : Doorrekening exacte financiële lasten</a:t>
            </a:r>
          </a:p>
          <a:p>
            <a:pPr marL="800100" lvl="1" indent="-342900">
              <a:spcAft>
                <a:spcPts val="600"/>
              </a:spcAft>
              <a:buFont typeface="Arial" panose="020B0604020202020204" pitchFamily="34" charset="0"/>
              <a:buChar char="•"/>
            </a:pPr>
            <a:r>
              <a:rPr lang="nl-NL" sz="2400" dirty="0"/>
              <a:t>Is de financiële lange termijn planning, inclusief een blaashal, voor </a:t>
            </a:r>
            <a:r>
              <a:rPr lang="nl-NL" sz="2400" dirty="0" err="1"/>
              <a:t>Xenios</a:t>
            </a:r>
            <a:r>
              <a:rPr lang="nl-NL" sz="2400" dirty="0"/>
              <a:t> voldoende geborgd?</a:t>
            </a:r>
          </a:p>
          <a:p>
            <a:pPr marL="800100" lvl="1" indent="-342900">
              <a:spcAft>
                <a:spcPts val="600"/>
              </a:spcAft>
              <a:buFont typeface="Arial" panose="020B0604020202020204" pitchFamily="34" charset="0"/>
              <a:buChar char="•"/>
            </a:pPr>
            <a:r>
              <a:rPr lang="nl-NL" sz="2400" dirty="0"/>
              <a:t>Juistheid van de business case</a:t>
            </a:r>
          </a:p>
          <a:p>
            <a:pPr marL="800100" lvl="1" indent="-342900">
              <a:spcAft>
                <a:spcPts val="600"/>
              </a:spcAft>
              <a:buFont typeface="Arial" panose="020B0604020202020204" pitchFamily="34" charset="0"/>
              <a:buChar char="•"/>
            </a:pPr>
            <a:r>
              <a:rPr lang="nl-NL" sz="2400" dirty="0"/>
              <a:t>Welke risico’s zijn er verbonden aan een blaashal en welke mitigerende maatregelen kunnen we nemen?</a:t>
            </a:r>
          </a:p>
          <a:p>
            <a:pPr marL="800100" lvl="1" indent="-342900">
              <a:spcAft>
                <a:spcPts val="600"/>
              </a:spcAft>
              <a:buFont typeface="Arial" panose="020B0604020202020204" pitchFamily="34" charset="0"/>
              <a:buChar char="•"/>
            </a:pPr>
            <a:r>
              <a:rPr lang="nl-NL" sz="2400" dirty="0"/>
              <a:t>Ontwikkeling ledenaantallen</a:t>
            </a:r>
          </a:p>
          <a:p>
            <a:pPr>
              <a:spcAft>
                <a:spcPts val="600"/>
              </a:spcAft>
            </a:pPr>
            <a:endParaRPr lang="nl-NL" sz="2400" dirty="0"/>
          </a:p>
        </p:txBody>
      </p:sp>
      <p:pic>
        <p:nvPicPr>
          <p:cNvPr id="4" name="Afbeelding 3"/>
          <p:cNvPicPr>
            <a:picLocks noChangeAspect="1"/>
          </p:cNvPicPr>
          <p:nvPr/>
        </p:nvPicPr>
        <p:blipFill>
          <a:blip r:embed="rId2"/>
          <a:stretch>
            <a:fillRect/>
          </a:stretch>
        </p:blipFill>
        <p:spPr>
          <a:xfrm>
            <a:off x="10245568" y="134408"/>
            <a:ext cx="1658256" cy="1658256"/>
          </a:xfrm>
          <a:prstGeom prst="rect">
            <a:avLst/>
          </a:prstGeom>
        </p:spPr>
      </p:pic>
    </p:spTree>
    <p:extLst>
      <p:ext uri="{BB962C8B-B14F-4D97-AF65-F5344CB8AC3E}">
        <p14:creationId xmlns:p14="http://schemas.microsoft.com/office/powerpoint/2010/main" val="160371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D6F8872E03D1419DD6365D2707D861" ma:contentTypeVersion="15" ma:contentTypeDescription="Een nieuw document maken." ma:contentTypeScope="" ma:versionID="f028e8133d38db887fcaab11c1001269">
  <xsd:schema xmlns:xsd="http://www.w3.org/2001/XMLSchema" xmlns:xs="http://www.w3.org/2001/XMLSchema" xmlns:p="http://schemas.microsoft.com/office/2006/metadata/properties" xmlns:ns2="463aefe3-82a8-4ed4-820d-901cd20b045a" xmlns:ns3="4882ad63-8066-49a6-a136-00ef4c974228" targetNamespace="http://schemas.microsoft.com/office/2006/metadata/properties" ma:root="true" ma:fieldsID="cf170871f1d65925b8554c0e8a916ec9" ns2:_="" ns3:_="">
    <xsd:import namespace="463aefe3-82a8-4ed4-820d-901cd20b045a"/>
    <xsd:import namespace="4882ad63-8066-49a6-a136-00ef4c9742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3aefe3-82a8-4ed4-820d-901cd20b04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9d534c0-bf66-421b-979f-f0e5aa6f100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2ad63-8066-49a6-a136-00ef4c97422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16a33402-78e9-4133-9cd2-23728a7a5250}" ma:internalName="TaxCatchAll" ma:showField="CatchAllData" ma:web="4882ad63-8066-49a6-a136-00ef4c9742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3aefe3-82a8-4ed4-820d-901cd20b045a">
      <Terms xmlns="http://schemas.microsoft.com/office/infopath/2007/PartnerControls"/>
    </lcf76f155ced4ddcb4097134ff3c332f>
    <TaxCatchAll xmlns="4882ad63-8066-49a6-a136-00ef4c974228" xsi:nil="true"/>
  </documentManagement>
</p:properties>
</file>

<file path=customXml/itemProps1.xml><?xml version="1.0" encoding="utf-8"?>
<ds:datastoreItem xmlns:ds="http://schemas.openxmlformats.org/officeDocument/2006/customXml" ds:itemID="{B34C27D2-F908-449E-BC54-87DC9EAA4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3aefe3-82a8-4ed4-820d-901cd20b045a"/>
    <ds:schemaRef ds:uri="4882ad63-8066-49a6-a136-00ef4c9742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0B970A-0DD8-4416-9353-51B9B9035E36}">
  <ds:schemaRefs>
    <ds:schemaRef ds:uri="http://schemas.microsoft.com/sharepoint/v3/contenttype/forms"/>
  </ds:schemaRefs>
</ds:datastoreItem>
</file>

<file path=customXml/itemProps3.xml><?xml version="1.0" encoding="utf-8"?>
<ds:datastoreItem xmlns:ds="http://schemas.openxmlformats.org/officeDocument/2006/customXml" ds:itemID="{84BC12DD-E913-47ED-84BE-FC9804755E3E}">
  <ds:schemaRefs>
    <ds:schemaRef ds:uri="http://schemas.microsoft.com/office/2006/metadata/properties"/>
    <ds:schemaRef ds:uri="http://schemas.microsoft.com/office/infopath/2007/PartnerControls"/>
    <ds:schemaRef ds:uri="463aefe3-82a8-4ed4-820d-901cd20b045a"/>
    <ds:schemaRef ds:uri="4882ad63-8066-49a6-a136-00ef4c974228"/>
  </ds:schemaRefs>
</ds:datastoreItem>
</file>

<file path=docProps/app.xml><?xml version="1.0" encoding="utf-8"?>
<Properties xmlns="http://schemas.openxmlformats.org/officeDocument/2006/extended-properties" xmlns:vt="http://schemas.openxmlformats.org/officeDocument/2006/docPropsVTypes">
  <TotalTime>16110</TotalTime>
  <Words>3432</Words>
  <Application>Microsoft Office PowerPoint</Application>
  <PresentationFormat>Breedbeeld</PresentationFormat>
  <Paragraphs>381</Paragraphs>
  <Slides>43</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43</vt:i4>
      </vt:variant>
    </vt:vector>
  </HeadingPairs>
  <TitlesOfParts>
    <vt:vector size="50" baseType="lpstr">
      <vt:lpstr>Arial</vt:lpstr>
      <vt:lpstr>Calibri</vt:lpstr>
      <vt:lpstr>Calibri Light</vt:lpstr>
      <vt:lpstr>Congenial Black</vt:lpstr>
      <vt:lpstr>Verdana</vt:lpstr>
      <vt:lpstr>Wingdings</vt:lpstr>
      <vt:lpstr>Kantoorthema</vt:lpstr>
      <vt:lpstr>WELKOM</vt:lpstr>
      <vt:lpstr>BALV</vt:lpstr>
      <vt:lpstr>AGENDA </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Vraag: Besluit omtrent aanschaf Blaashal (1)</vt:lpstr>
      <vt:lpstr>Vraag: Besluit omtrent aanschaf Blaashal (2)</vt:lpstr>
      <vt:lpstr>Bijlagen</vt:lpstr>
      <vt:lpstr>PowerPoint-presentatie</vt:lpstr>
      <vt:lpstr>PowerPoint-presentatie</vt:lpstr>
      <vt:lpstr>PowerPoint-presentatie</vt:lpstr>
      <vt:lpstr>Binnenkant</vt:lpstr>
      <vt:lpstr>Installaties – permanente plaatsing</vt:lpstr>
      <vt:lpstr>Verkorte balans uit jaarrekening 2023/2024</vt:lpstr>
      <vt:lpstr>Investering in de Blaashal</vt:lpstr>
      <vt:lpstr>Voortgang vergunningen en overleg gemeente</vt:lpstr>
      <vt:lpstr>Belangrijke mijlpalen voor de haalbaarheid  (Blaashal voor seizoen ‘25/’26)</vt:lpstr>
      <vt:lpstr>Visie KNHB op zaalhockey</vt:lpstr>
      <vt:lpstr>Bijlage: ontwikkeling zaaluren</vt:lpstr>
      <vt:lpstr>Bijlage: aantal trainingsuren</vt:lpstr>
      <vt:lpstr>Obligatie lening</vt:lpstr>
      <vt:lpstr>PowerPoint-presentatie</vt:lpstr>
      <vt:lpstr>PowerPoint-presentatie</vt:lpstr>
      <vt:lpstr>Bijlage: vergelijking contributie </vt:lpstr>
      <vt:lpstr>Kosten sponsorvisie</vt:lpstr>
      <vt:lpstr>Verhouding speeluren en contributie</vt:lpstr>
      <vt:lpstr>PowerPoint-presentatie</vt:lpstr>
      <vt:lpstr>PowerPoint-presentatie</vt:lpstr>
      <vt:lpstr>Vragen / antwoorden informatie bijeenkomst 11 februari 2025 (III)</vt:lpstr>
      <vt:lpstr>TOT ZIENS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Sabine Cast - Flotrans</dc:creator>
  <cp:lastModifiedBy>Sandra Van Rhijn</cp:lastModifiedBy>
  <cp:revision>226</cp:revision>
  <cp:lastPrinted>2025-01-31T15:53:02Z</cp:lastPrinted>
  <dcterms:created xsi:type="dcterms:W3CDTF">2025-01-29T12:44:59Z</dcterms:created>
  <dcterms:modified xsi:type="dcterms:W3CDTF">2025-03-17T12:59:19Z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0x0101006ED6F8872E03D1419DD6365D2707D861</vt:lpwstr>
  </property>
</Properties>
</file>