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 id="273" r:id="rId10"/>
    <p:sldId id="262" r:id="rId11"/>
    <p:sldId id="263" r:id="rId12"/>
    <p:sldId id="264" r:id="rId13"/>
    <p:sldId id="265" r:id="rId14"/>
    <p:sldId id="266" r:id="rId15"/>
    <p:sldId id="267" r:id="rId16"/>
    <p:sldId id="268" r:id="rId17"/>
    <p:sldId id="269" r:id="rId18"/>
    <p:sldId id="270" r:id="rId19"/>
    <p:sldId id="271" r:id="rId20"/>
    <p:sldId id="272" r:id="rId21"/>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47" d="100"/>
          <a:sy n="47" d="100"/>
        </p:scale>
        <p:origin x="2200" y="5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40346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196704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89994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53776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233445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C09AF2-ADAE-4418-A5D0-D710E8115F84}"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733260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C09AF2-ADAE-4418-A5D0-D710E8115F84}" type="datetimeFigureOut">
              <a:rPr lang="en-GB" smtClean="0"/>
              <a:t>25/09/2025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448521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C09AF2-ADAE-4418-A5D0-D710E8115F84}" type="datetimeFigureOut">
              <a:rPr lang="en-GB" smtClean="0"/>
              <a:t>25/09/2025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640069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09AF2-ADAE-4418-A5D0-D710E8115F84}" type="datetimeFigureOut">
              <a:rPr lang="en-GB" smtClean="0"/>
              <a:t>25/09/2025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271865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7C09AF2-ADAE-4418-A5D0-D710E8115F84}"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185245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7C09AF2-ADAE-4418-A5D0-D710E8115F84}"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864323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7C09AF2-ADAE-4418-A5D0-D710E8115F84}" type="datetimeFigureOut">
              <a:rPr lang="en-GB" smtClean="0"/>
              <a:t>25/09/2025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173B0B8-6BED-4643-9B82-5D8AF92357CB}" type="slidenum">
              <a:rPr lang="en-GB" smtClean="0"/>
              <a:t>‹#›</a:t>
            </a:fld>
            <a:endParaRPr lang="en-GB"/>
          </a:p>
        </p:txBody>
      </p:sp>
    </p:spTree>
    <p:extLst>
      <p:ext uri="{BB962C8B-B14F-4D97-AF65-F5344CB8AC3E}">
        <p14:creationId xmlns:p14="http://schemas.microsoft.com/office/powerpoint/2010/main" val="35566745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8762" y="1334959"/>
            <a:ext cx="1247775" cy="1487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533400" y="380852"/>
            <a:ext cx="5829300" cy="954107"/>
          </a:xfrm>
          <a:prstGeom prst="rect">
            <a:avLst/>
          </a:prstGeom>
          <a:noFill/>
        </p:spPr>
        <p:txBody>
          <a:bodyPr wrap="square" rtlCol="0">
            <a:spAutoFit/>
          </a:bodyPr>
          <a:lstStyle/>
          <a:p>
            <a:pPr algn="ctr"/>
            <a:r>
              <a:rPr lang="en-GB" sz="2800" b="1" dirty="0">
                <a:latin typeface="Garamond" panose="02020404030301010803" pitchFamily="18" charset="0"/>
              </a:rPr>
              <a:t>FARCET C. of E PRIMARY SCHOOL</a:t>
            </a:r>
          </a:p>
        </p:txBody>
      </p:sp>
      <p:sp>
        <p:nvSpPr>
          <p:cNvPr id="7" name="TextBox 6"/>
          <p:cNvSpPr txBox="1"/>
          <p:nvPr/>
        </p:nvSpPr>
        <p:spPr>
          <a:xfrm>
            <a:off x="514350" y="3075472"/>
            <a:ext cx="5829300" cy="1815882"/>
          </a:xfrm>
          <a:prstGeom prst="rect">
            <a:avLst/>
          </a:prstGeom>
          <a:noFill/>
        </p:spPr>
        <p:txBody>
          <a:bodyPr wrap="square" rtlCol="0">
            <a:spAutoFit/>
          </a:bodyPr>
          <a:lstStyle/>
          <a:p>
            <a:pPr algn="ctr"/>
            <a:r>
              <a:rPr lang="en-GB" sz="2800" b="1" dirty="0">
                <a:solidFill>
                  <a:srgbClr val="0070C0"/>
                </a:solidFill>
                <a:latin typeface="Garamond" panose="02020404030301010803" pitchFamily="18" charset="0"/>
              </a:rPr>
              <a:t>POSITIVE BEHAVIOUR POLICY</a:t>
            </a:r>
          </a:p>
          <a:p>
            <a:pPr algn="ctr"/>
            <a:r>
              <a:rPr lang="en-GB" sz="2800" b="1" dirty="0">
                <a:solidFill>
                  <a:srgbClr val="0070C0"/>
                </a:solidFill>
                <a:latin typeface="Garamond" panose="02020404030301010803" pitchFamily="18" charset="0"/>
              </a:rPr>
              <a:t>and</a:t>
            </a:r>
          </a:p>
          <a:p>
            <a:pPr algn="ctr"/>
            <a:r>
              <a:rPr lang="en-GB" sz="2800" b="1" dirty="0">
                <a:solidFill>
                  <a:srgbClr val="0070C0"/>
                </a:solidFill>
                <a:latin typeface="Garamond" panose="02020404030301010803" pitchFamily="18" charset="0"/>
              </a:rPr>
              <a:t>THE FARCET BEHAVIOUR CURRICULUM</a:t>
            </a:r>
          </a:p>
        </p:txBody>
      </p:sp>
      <p:sp>
        <p:nvSpPr>
          <p:cNvPr id="6" name="Rectangle 5"/>
          <p:cNvSpPr/>
          <p:nvPr/>
        </p:nvSpPr>
        <p:spPr>
          <a:xfrm>
            <a:off x="533400" y="5143960"/>
            <a:ext cx="5829300" cy="1077218"/>
          </a:xfrm>
          <a:prstGeom prst="rect">
            <a:avLst/>
          </a:prstGeom>
        </p:spPr>
        <p:txBody>
          <a:bodyPr wrap="square">
            <a:spAutoFit/>
          </a:bodyPr>
          <a:lstStyle/>
          <a:p>
            <a:pPr algn="ctr"/>
            <a:r>
              <a:rPr lang="en-US" sz="3200" dirty="0">
                <a:solidFill>
                  <a:srgbClr val="92D050"/>
                </a:solidFill>
              </a:rPr>
              <a:t>‘Let your light shine’ Matthew 5:16</a:t>
            </a:r>
            <a:endParaRPr lang="en-GB" sz="3200" dirty="0">
              <a:solidFill>
                <a:srgbClr val="92D050"/>
              </a:solidFill>
            </a:endParaRPr>
          </a:p>
        </p:txBody>
      </p:sp>
      <p:sp>
        <p:nvSpPr>
          <p:cNvPr id="8" name="TextBox 7"/>
          <p:cNvSpPr txBox="1"/>
          <p:nvPr/>
        </p:nvSpPr>
        <p:spPr>
          <a:xfrm>
            <a:off x="533400" y="6365076"/>
            <a:ext cx="5829300" cy="3231654"/>
          </a:xfrm>
          <a:prstGeom prst="rect">
            <a:avLst/>
          </a:prstGeom>
          <a:noFill/>
        </p:spPr>
        <p:txBody>
          <a:bodyPr wrap="square" rtlCol="0">
            <a:spAutoFit/>
          </a:bodyPr>
          <a:lstStyle/>
          <a:p>
            <a:r>
              <a:rPr lang="en-GB" sz="1400" b="1" dirty="0">
                <a:latin typeface="Garamond" panose="02020404030301010803" pitchFamily="18" charset="0"/>
              </a:rPr>
              <a:t>Date Agreed:</a:t>
            </a:r>
            <a:r>
              <a:rPr lang="en-GB" sz="1400" dirty="0">
                <a:latin typeface="Garamond" panose="02020404030301010803" pitchFamily="18" charset="0"/>
              </a:rPr>
              <a:t> September 2025</a:t>
            </a:r>
          </a:p>
          <a:p>
            <a:r>
              <a:rPr lang="en-GB" sz="1400" b="1" dirty="0">
                <a:latin typeface="Garamond" panose="02020404030301010803" pitchFamily="18" charset="0"/>
              </a:rPr>
              <a:t>Date for Review:</a:t>
            </a:r>
            <a:r>
              <a:rPr lang="en-GB" sz="1400" dirty="0">
                <a:latin typeface="Garamond" panose="02020404030301010803" pitchFamily="18" charset="0"/>
              </a:rPr>
              <a:t>  September 2026</a:t>
            </a:r>
          </a:p>
          <a:p>
            <a:endParaRPr lang="en-GB" sz="1400" dirty="0">
              <a:latin typeface="Garamond" panose="02020404030301010803" pitchFamily="18" charset="0"/>
            </a:endParaRPr>
          </a:p>
          <a:p>
            <a:r>
              <a:rPr lang="en-GB" sz="1400" dirty="0">
                <a:latin typeface="Garamond" panose="02020404030301010803" pitchFamily="18" charset="0"/>
              </a:rPr>
              <a:t>This policy, having been presented to, and agreed upon by the whole staff and Governors, will be distributed to:</a:t>
            </a:r>
          </a:p>
          <a:p>
            <a:pPr marL="285750" lvl="0" indent="-285750">
              <a:buFont typeface="Arial" panose="020B0604020202020204" pitchFamily="34" charset="0"/>
              <a:buChar char="•"/>
            </a:pPr>
            <a:r>
              <a:rPr lang="en-GB" sz="1400" dirty="0">
                <a:latin typeface="Garamond" panose="02020404030301010803" pitchFamily="18" charset="0"/>
              </a:rPr>
              <a:t>All teaching staff</a:t>
            </a:r>
          </a:p>
          <a:p>
            <a:pPr marL="285750" lvl="0" indent="-285750">
              <a:buFont typeface="Arial" panose="020B0604020202020204" pitchFamily="34" charset="0"/>
              <a:buChar char="•"/>
            </a:pPr>
            <a:r>
              <a:rPr lang="en-GB" sz="1400" dirty="0">
                <a:latin typeface="Garamond" panose="02020404030301010803" pitchFamily="18" charset="0"/>
              </a:rPr>
              <a:t>School governors</a:t>
            </a:r>
          </a:p>
          <a:p>
            <a:r>
              <a:rPr lang="en-GB" sz="1400" dirty="0">
                <a:latin typeface="Garamond" panose="02020404030301010803" pitchFamily="18" charset="0"/>
              </a:rPr>
              <a:t> </a:t>
            </a:r>
          </a:p>
          <a:p>
            <a:r>
              <a:rPr lang="en-GB" sz="1400" dirty="0">
                <a:latin typeface="Garamond" panose="02020404030301010803" pitchFamily="18" charset="0"/>
              </a:rPr>
              <a:t>A copy of the policy will also be available in:</a:t>
            </a:r>
          </a:p>
          <a:p>
            <a:pPr marL="285750" lvl="0" indent="-285750">
              <a:buFont typeface="Arial" panose="020B0604020202020204" pitchFamily="34" charset="0"/>
              <a:buChar char="•"/>
            </a:pPr>
            <a:r>
              <a:rPr lang="en-GB" sz="1400" dirty="0">
                <a:latin typeface="Garamond" panose="02020404030301010803" pitchFamily="18" charset="0"/>
              </a:rPr>
              <a:t>The staffroom</a:t>
            </a:r>
          </a:p>
          <a:p>
            <a:pPr marL="285750" lvl="0" indent="-285750">
              <a:buFont typeface="Arial" panose="020B0604020202020204" pitchFamily="34" charset="0"/>
              <a:buChar char="•"/>
            </a:pPr>
            <a:r>
              <a:rPr lang="en-GB" sz="1400" dirty="0">
                <a:latin typeface="Garamond" panose="02020404030301010803" pitchFamily="18" charset="0"/>
              </a:rPr>
              <a:t>The school website</a:t>
            </a:r>
          </a:p>
          <a:p>
            <a:pPr marL="285750" lvl="0" indent="-285750">
              <a:buFont typeface="Arial" panose="020B0604020202020204" pitchFamily="34" charset="0"/>
              <a:buChar char="•"/>
            </a:pPr>
            <a:r>
              <a:rPr lang="en-GB" sz="1400" dirty="0">
                <a:latin typeface="Garamond" panose="02020404030301010803" pitchFamily="18" charset="0"/>
              </a:rPr>
              <a:t>The school office</a:t>
            </a:r>
          </a:p>
          <a:p>
            <a:r>
              <a:rPr lang="en-GB" dirty="0"/>
              <a:t> </a:t>
            </a:r>
          </a:p>
          <a:p>
            <a:endParaRPr lang="en-GB" dirty="0"/>
          </a:p>
        </p:txBody>
      </p:sp>
    </p:spTree>
    <p:extLst>
      <p:ext uri="{BB962C8B-B14F-4D97-AF65-F5344CB8AC3E}">
        <p14:creationId xmlns:p14="http://schemas.microsoft.com/office/powerpoint/2010/main" val="311987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B8A0D3B-B046-4033-BEAE-24AF9EB212F1}"/>
              </a:ext>
            </a:extLst>
          </p:cNvPr>
          <p:cNvSpPr/>
          <p:nvPr/>
        </p:nvSpPr>
        <p:spPr>
          <a:xfrm>
            <a:off x="150471" y="127322"/>
            <a:ext cx="6574420" cy="963013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1FD9274F-C2F7-482C-B181-6D1AB28CF0B9}"/>
              </a:ext>
            </a:extLst>
          </p:cNvPr>
          <p:cNvSpPr/>
          <p:nvPr/>
        </p:nvSpPr>
        <p:spPr>
          <a:xfrm>
            <a:off x="3336634" y="4491335"/>
            <a:ext cx="184730" cy="923330"/>
          </a:xfrm>
          <a:prstGeom prst="rect">
            <a:avLst/>
          </a:prstGeom>
          <a:noFill/>
        </p:spPr>
        <p:txBody>
          <a:bodyPr wrap="none" lIns="91440" tIns="45720" rIns="91440" bIns="45720">
            <a:spAutoFit/>
          </a:bodyPr>
          <a:lstStyle/>
          <a:p>
            <a:pPr algn="ct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4" name="TextBox 3">
            <a:extLst>
              <a:ext uri="{FF2B5EF4-FFF2-40B4-BE49-F238E27FC236}">
                <a16:creationId xmlns:a16="http://schemas.microsoft.com/office/drawing/2014/main" id="{1FD4D2C0-11D6-4B89-B725-1963FC9F1650}"/>
              </a:ext>
            </a:extLst>
          </p:cNvPr>
          <p:cNvSpPr txBox="1"/>
          <p:nvPr/>
        </p:nvSpPr>
        <p:spPr>
          <a:xfrm>
            <a:off x="708947" y="1497822"/>
            <a:ext cx="5440101" cy="2308324"/>
          </a:xfrm>
          <a:prstGeom prst="rect">
            <a:avLst/>
          </a:prstGeom>
          <a:noFill/>
        </p:spPr>
        <p:txBody>
          <a:bodyPr wrap="square" rtlCol="0">
            <a:spAutoFit/>
          </a:bodyPr>
          <a:lstStyle/>
          <a:p>
            <a:pPr algn="ctr"/>
            <a:r>
              <a:rPr lang="en-GB" sz="4800" b="1" dirty="0">
                <a:solidFill>
                  <a:srgbClr val="002060"/>
                </a:solidFill>
                <a:latin typeface="Segoe UI" panose="020B0502040204020203" pitchFamily="34" charset="0"/>
                <a:cs typeface="Segoe UI" panose="020B0502040204020203" pitchFamily="34" charset="0"/>
              </a:rPr>
              <a:t>THE FARCET WAY</a:t>
            </a:r>
            <a:endParaRPr lang="en-GB" sz="2800" b="1" dirty="0">
              <a:solidFill>
                <a:srgbClr val="002060"/>
              </a:solidFill>
              <a:latin typeface="Segoe UI" panose="020B0502040204020203" pitchFamily="34" charset="0"/>
              <a:cs typeface="Segoe UI" panose="020B0502040204020203" pitchFamily="34" charset="0"/>
            </a:endParaRPr>
          </a:p>
          <a:p>
            <a:pPr algn="ctr"/>
            <a:endParaRPr lang="en-GB" sz="3200" b="1" dirty="0">
              <a:latin typeface="Segoe UI" panose="020B0502040204020203" pitchFamily="34" charset="0"/>
              <a:cs typeface="Segoe UI" panose="020B0502040204020203" pitchFamily="34" charset="0"/>
            </a:endParaRPr>
          </a:p>
          <a:p>
            <a:pPr algn="ctr"/>
            <a:r>
              <a:rPr lang="en-GB" sz="3200" b="1" dirty="0">
                <a:latin typeface="Segoe UI" panose="020B0502040204020203" pitchFamily="34" charset="0"/>
                <a:cs typeface="Segoe UI" panose="020B0502040204020203" pitchFamily="34" charset="0"/>
              </a:rPr>
              <a:t>POSITIVE BEHAVIOUR CURRICULUM</a:t>
            </a:r>
          </a:p>
        </p:txBody>
      </p:sp>
      <p:pic>
        <p:nvPicPr>
          <p:cNvPr id="16" name="Picture 15">
            <a:extLst>
              <a:ext uri="{FF2B5EF4-FFF2-40B4-BE49-F238E27FC236}">
                <a16:creationId xmlns:a16="http://schemas.microsoft.com/office/drawing/2014/main" id="{D3FB122C-C3D0-4B6E-B812-956AF36382FA}"/>
              </a:ext>
            </a:extLst>
          </p:cNvPr>
          <p:cNvPicPr>
            <a:picLocks noChangeAspect="1"/>
          </p:cNvPicPr>
          <p:nvPr/>
        </p:nvPicPr>
        <p:blipFill rotWithShape="1">
          <a:blip r:embed="rId2"/>
          <a:srcRect b="11446"/>
          <a:stretch/>
        </p:blipFill>
        <p:spPr>
          <a:xfrm>
            <a:off x="2619808" y="8882164"/>
            <a:ext cx="1803109" cy="814403"/>
          </a:xfrm>
          <a:prstGeom prst="rect">
            <a:avLst/>
          </a:prstGeom>
        </p:spPr>
      </p:pic>
      <p:pic>
        <p:nvPicPr>
          <p:cNvPr id="1026" name="Picture 2" descr="Farcet C of E Primary Scho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817" y="274409"/>
            <a:ext cx="847725" cy="107632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845128" y="5249928"/>
            <a:ext cx="5440100" cy="3372846"/>
          </a:xfrm>
          <a:prstGeom prst="rect">
            <a:avLst/>
          </a:prstGeom>
        </p:spPr>
        <p:txBody>
          <a:bodyPr wrap="square">
            <a:spAutoFit/>
          </a:bodyPr>
          <a:lstStyle/>
          <a:p>
            <a:pPr algn="ctr" fontAlgn="base">
              <a:lnSpc>
                <a:spcPct val="150000"/>
              </a:lnSpc>
            </a:pPr>
            <a:r>
              <a:rPr lang="en-US" b="1" dirty="0">
                <a:solidFill>
                  <a:srgbClr val="002060"/>
                </a:solidFill>
                <a:latin typeface="Garamond" panose="02020404030301010803" pitchFamily="18" charset="0"/>
              </a:rPr>
              <a:t>Our Values</a:t>
            </a:r>
            <a:endParaRPr lang="en-US" dirty="0">
              <a:solidFill>
                <a:srgbClr val="002060"/>
              </a:solidFill>
              <a:latin typeface="Garamond" panose="02020404030301010803" pitchFamily="18" charset="0"/>
            </a:endParaRPr>
          </a:p>
          <a:p>
            <a:pPr>
              <a:lnSpc>
                <a:spcPct val="107000"/>
              </a:lnSpc>
              <a:spcAft>
                <a:spcPts val="800"/>
              </a:spcAft>
            </a:pPr>
            <a:r>
              <a:rPr lang="en-GB" sz="800" b="1" dirty="0">
                <a:solidFill>
                  <a:srgbClr val="0070C0"/>
                </a:solidFill>
                <a:effectLst/>
                <a:latin typeface="Debbie Hepplewhite Print Font" panose="03050602040000000000" pitchFamily="66" charset="0"/>
                <a:ea typeface="Calibri" panose="020F0502020204030204" pitchFamily="34" charset="0"/>
                <a:cs typeface="Times New Roman" panose="02020603050405020304" pitchFamily="18" charset="0"/>
              </a:rPr>
              <a:t>We are Farcet…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b="1" dirty="0">
                <a:solidFill>
                  <a:srgbClr val="0070C0"/>
                </a:solidFill>
                <a:effectLst/>
                <a:latin typeface="Debbie Hepplewhite Print Font" panose="03050602040000000000" pitchFamily="66" charset="0"/>
                <a:ea typeface="Calibri" panose="020F0502020204030204" pitchFamily="34" charset="0"/>
                <a:cs typeface="Times New Roman" panose="02020603050405020304" pitchFamily="18" charset="0"/>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We are </a:t>
            </a:r>
            <a:r>
              <a:rPr lang="en-GB" sz="800" b="1" dirty="0">
                <a:solidFill>
                  <a:srgbClr val="0070C0"/>
                </a:solidFill>
                <a:effectLst/>
                <a:latin typeface="Debbie Hepplewhite Print Font" panose="03050602040000000000" pitchFamily="66" charset="0"/>
                <a:ea typeface="Calibri" panose="020F0502020204030204" pitchFamily="34" charset="0"/>
                <a:cs typeface="Times New Roman" panose="02020603050405020304" pitchFamily="18" charset="0"/>
              </a:rPr>
              <a:t>F</a:t>
            </a: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orgiving </a:t>
            </a:r>
            <a:r>
              <a:rPr lang="en-GB" sz="800" dirty="0">
                <a:effectLst/>
                <a:latin typeface="Debbie Hepplewhite Print Font" panose="03050602040000000000" pitchFamily="66" charset="0"/>
                <a:ea typeface="Calibri" panose="020F0502020204030204" pitchFamily="34" charset="0"/>
                <a:cs typeface="Times New Roman" panose="02020603050405020304" pitchFamily="18" charset="0"/>
              </a:rPr>
              <a:t>- ‘The Lord our God is merciful and forgiving’ </a:t>
            </a:r>
            <a:r>
              <a:rPr lang="en-GB" sz="800" b="1" dirty="0">
                <a:effectLst/>
                <a:latin typeface="Debbie Hepplewhite Print Font" panose="03050602040000000000" pitchFamily="66" charset="0"/>
                <a:ea typeface="Calibri" panose="020F0502020204030204" pitchFamily="34" charset="0"/>
                <a:cs typeface="Times New Roman" panose="02020603050405020304" pitchFamily="18" charset="0"/>
              </a:rPr>
              <a:t>(Daniel 9:9)</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We are </a:t>
            </a:r>
            <a:r>
              <a:rPr lang="en-GB" sz="800" b="1" dirty="0">
                <a:solidFill>
                  <a:srgbClr val="0070C0"/>
                </a:solidFill>
                <a:effectLst/>
                <a:latin typeface="Debbie Hepplewhite Print Font" panose="03050602040000000000" pitchFamily="66" charset="0"/>
                <a:ea typeface="Calibri" panose="020F0502020204030204" pitchFamily="34" charset="0"/>
                <a:cs typeface="Times New Roman" panose="02020603050405020304" pitchFamily="18" charset="0"/>
              </a:rPr>
              <a:t>A</a:t>
            </a: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mbitious </a:t>
            </a:r>
            <a:r>
              <a:rPr lang="en-GB" sz="800" dirty="0">
                <a:effectLst/>
                <a:latin typeface="Debbie Hepplewhite Print Font" panose="03050602040000000000" pitchFamily="66" charset="0"/>
                <a:ea typeface="Calibri" panose="020F0502020204030204" pitchFamily="34" charset="0"/>
                <a:cs typeface="Times New Roman" panose="02020603050405020304" pitchFamily="18" charset="0"/>
              </a:rPr>
              <a:t>- ‘</a:t>
            </a:r>
            <a:r>
              <a:rPr lang="en-GB" sz="800" dirty="0">
                <a:solidFill>
                  <a:srgbClr val="000000"/>
                </a:solidFill>
                <a:effectLst/>
                <a:latin typeface="Debbie Hepplewhite Print Font" panose="03050602040000000000" pitchFamily="66" charset="0"/>
                <a:ea typeface="Calibri" panose="020F0502020204030204" pitchFamily="34" charset="0"/>
                <a:cs typeface="Segoe UI" panose="020B0502040204020203" pitchFamily="34" charset="0"/>
              </a:rPr>
              <a:t>As for these four youths, God gave them learning and skill in all literature and wisdom.</a:t>
            </a:r>
            <a:r>
              <a:rPr lang="en-GB" sz="800" dirty="0">
                <a:effectLst/>
                <a:latin typeface="Calibri" panose="020F0502020204030204" pitchFamily="34" charset="0"/>
                <a:ea typeface="Calibri" panose="020F0502020204030204" pitchFamily="34" charset="0"/>
                <a:cs typeface="Times New Roman" panose="02020603050405020304" pitchFamily="18" charset="0"/>
              </a:rPr>
              <a:t> </a:t>
            </a:r>
            <a:r>
              <a:rPr lang="en-GB" sz="800" b="1" dirty="0">
                <a:effectLst/>
                <a:latin typeface="Calibri" panose="020F0502020204030204" pitchFamily="34" charset="0"/>
                <a:ea typeface="Calibri" panose="020F0502020204030204" pitchFamily="34" charset="0"/>
                <a:cs typeface="Times New Roman" panose="02020603050405020304" pitchFamily="18" charset="0"/>
              </a:rPr>
              <a:t>(</a:t>
            </a:r>
            <a:r>
              <a:rPr lang="en-GB" sz="800" b="1" dirty="0">
                <a:effectLst/>
                <a:latin typeface="Debbie Hepplewhite Print Font" panose="03050602040000000000" pitchFamily="66" charset="0"/>
                <a:ea typeface="Calibri" panose="020F0502020204030204" pitchFamily="34" charset="0"/>
                <a:cs typeface="Times New Roman" panose="02020603050405020304" pitchFamily="18" charset="0"/>
              </a:rPr>
              <a:t>Colossians 3:23)</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We are </a:t>
            </a:r>
            <a:r>
              <a:rPr lang="en-GB" sz="800" b="1" dirty="0">
                <a:solidFill>
                  <a:srgbClr val="0070C0"/>
                </a:solidFill>
                <a:effectLst/>
                <a:latin typeface="Debbie Hepplewhite Print Font" panose="03050602040000000000" pitchFamily="66" charset="0"/>
                <a:ea typeface="Calibri" panose="020F0502020204030204" pitchFamily="34" charset="0"/>
                <a:cs typeface="Times New Roman" panose="02020603050405020304" pitchFamily="18" charset="0"/>
              </a:rPr>
              <a:t>R</a:t>
            </a: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esilient</a:t>
            </a:r>
            <a:r>
              <a:rPr lang="en-GB" sz="800" dirty="0">
                <a:effectLst/>
                <a:latin typeface="Debbie Hepplewhite Print Font" panose="03050602040000000000" pitchFamily="66" charset="0"/>
                <a:ea typeface="Calibri" panose="020F0502020204030204" pitchFamily="34" charset="0"/>
                <a:cs typeface="Times New Roman" panose="02020603050405020304" pitchFamily="18" charset="0"/>
              </a:rPr>
              <a:t> – ‘In due season we will reap, if we do not give up. (Galatians 6:9)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We are </a:t>
            </a:r>
            <a:r>
              <a:rPr lang="en-GB" sz="800" b="1" dirty="0">
                <a:solidFill>
                  <a:srgbClr val="0070C0"/>
                </a:solidFill>
                <a:effectLst/>
                <a:latin typeface="Debbie Hepplewhite Print Font" panose="03050602040000000000" pitchFamily="66" charset="0"/>
                <a:ea typeface="Calibri" panose="020F0502020204030204" pitchFamily="34" charset="0"/>
                <a:cs typeface="Times New Roman" panose="02020603050405020304" pitchFamily="18" charset="0"/>
              </a:rPr>
              <a:t>C</a:t>
            </a: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ompassionate </a:t>
            </a:r>
            <a:r>
              <a:rPr lang="en-GB" sz="800" dirty="0">
                <a:effectLst/>
                <a:latin typeface="Debbie Hepplewhite Print Font" panose="03050602040000000000" pitchFamily="66" charset="0"/>
                <a:ea typeface="Calibri" panose="020F0502020204030204" pitchFamily="34" charset="0"/>
                <a:cs typeface="Times New Roman" panose="02020603050405020304" pitchFamily="18" charset="0"/>
              </a:rPr>
              <a:t>- ‘Finally, all of you, live in harmony with one another; be sympathetic, love one another, be compassionate and humble.’ </a:t>
            </a:r>
            <a:r>
              <a:rPr lang="en-GB" sz="800" b="1" dirty="0">
                <a:effectLst/>
                <a:latin typeface="Debbie Hepplewhite Print Font" panose="03050602040000000000" pitchFamily="66" charset="0"/>
                <a:ea typeface="Calibri" panose="020F0502020204030204" pitchFamily="34" charset="0"/>
                <a:cs typeface="Times New Roman" panose="02020603050405020304" pitchFamily="18" charset="0"/>
              </a:rPr>
              <a:t>(Peter 3:8)</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We are </a:t>
            </a:r>
            <a:r>
              <a:rPr lang="en-GB" sz="800" b="1" dirty="0">
                <a:solidFill>
                  <a:srgbClr val="0070C0"/>
                </a:solidFill>
                <a:effectLst/>
                <a:latin typeface="Debbie Hepplewhite Print Font" panose="03050602040000000000" pitchFamily="66" charset="0"/>
                <a:ea typeface="Calibri" panose="020F0502020204030204" pitchFamily="34" charset="0"/>
                <a:cs typeface="Times New Roman" panose="02020603050405020304" pitchFamily="18" charset="0"/>
              </a:rPr>
              <a:t>E</a:t>
            </a: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qual</a:t>
            </a:r>
            <a:r>
              <a:rPr lang="en-GB" sz="800" dirty="0">
                <a:effectLst/>
                <a:latin typeface="Debbie Hepplewhite Print Font" panose="03050602040000000000" pitchFamily="66" charset="0"/>
                <a:ea typeface="Calibri" panose="020F0502020204030204" pitchFamily="34" charset="0"/>
                <a:cs typeface="Times New Roman" panose="02020603050405020304" pitchFamily="18" charset="0"/>
              </a:rPr>
              <a:t>-</a:t>
            </a: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 </a:t>
            </a:r>
            <a:r>
              <a:rPr lang="en-GB" sz="800" dirty="0">
                <a:effectLst/>
                <a:latin typeface="Debbie Hepplewhite Print Font" panose="03050602040000000000" pitchFamily="66" charset="0"/>
                <a:ea typeface="Calibri" panose="020F0502020204030204" pitchFamily="34" charset="0"/>
                <a:cs typeface="Times New Roman" panose="02020603050405020304" pitchFamily="18" charset="0"/>
              </a:rPr>
              <a:t>‘</a:t>
            </a:r>
            <a:r>
              <a:rPr lang="en-GB" sz="800" dirty="0">
                <a:solidFill>
                  <a:srgbClr val="000000"/>
                </a:solidFill>
                <a:effectLst/>
                <a:latin typeface="Debbie Hepplewhite Print Font" panose="03050602040000000000" pitchFamily="66" charset="0"/>
                <a:ea typeface="Calibri" panose="020F0502020204030204" pitchFamily="34" charset="0"/>
                <a:cs typeface="Times New Roman" panose="02020603050405020304" pitchFamily="18" charset="0"/>
              </a:rPr>
              <a:t>So God created man in his own image, in the image of God he created him; male and female he created them". This verse establishes the foundational equality of all humans, regardless of gender, as they are all equally made in the image of God. </a:t>
            </a:r>
            <a:r>
              <a:rPr lang="en-GB" sz="800" b="1" dirty="0">
                <a:solidFill>
                  <a:srgbClr val="000000"/>
                </a:solidFill>
                <a:effectLst/>
                <a:latin typeface="Debbie Hepplewhite Print Font" panose="03050602040000000000" pitchFamily="66" charset="0"/>
                <a:ea typeface="Calibri" panose="020F0502020204030204" pitchFamily="34" charset="0"/>
                <a:cs typeface="Times New Roman" panose="02020603050405020304" pitchFamily="18" charset="0"/>
              </a:rPr>
              <a:t>(Genesis 1:27)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800"/>
              </a:lnSpc>
              <a:spcAft>
                <a:spcPts val="600"/>
              </a:spcAft>
            </a:pP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We are </a:t>
            </a:r>
            <a:r>
              <a:rPr lang="en-GB" sz="800" b="1" dirty="0">
                <a:solidFill>
                  <a:srgbClr val="0070C0"/>
                </a:solidFill>
                <a:effectLst/>
                <a:latin typeface="Debbie Hepplewhite Print Font" panose="03050602040000000000" pitchFamily="66" charset="0"/>
                <a:ea typeface="Calibri" panose="020F0502020204030204" pitchFamily="34" charset="0"/>
                <a:cs typeface="Times New Roman" panose="02020603050405020304" pitchFamily="18" charset="0"/>
              </a:rPr>
              <a:t>T</a:t>
            </a:r>
            <a:r>
              <a:rPr lang="en-GB" sz="800" dirty="0">
                <a:solidFill>
                  <a:srgbClr val="FF0000"/>
                </a:solidFill>
                <a:effectLst/>
                <a:latin typeface="Debbie Hepplewhite Print Font" panose="03050602040000000000" pitchFamily="66" charset="0"/>
                <a:ea typeface="Calibri" panose="020F0502020204030204" pitchFamily="34" charset="0"/>
                <a:cs typeface="Times New Roman" panose="02020603050405020304" pitchFamily="18" charset="0"/>
              </a:rPr>
              <a:t>ogether </a:t>
            </a:r>
            <a:r>
              <a:rPr lang="en-GB" sz="800" dirty="0">
                <a:solidFill>
                  <a:srgbClr val="000000"/>
                </a:solidFill>
                <a:effectLst/>
                <a:latin typeface="Debbie Hepplewhite Print Font" panose="03050602040000000000" pitchFamily="66" charset="0"/>
                <a:ea typeface="Calibri" panose="020F0502020204030204" pitchFamily="34" charset="0"/>
                <a:cs typeface="Times New Roman" panose="02020603050405020304" pitchFamily="18" charset="0"/>
              </a:rPr>
              <a:t>- </a:t>
            </a:r>
            <a:r>
              <a:rPr lang="en-GB" sz="800" spc="10" dirty="0">
                <a:solidFill>
                  <a:srgbClr val="001D35"/>
                </a:solidFill>
                <a:effectLst/>
                <a:latin typeface="Debbie Hepplewhite Print Font" panose="03050602040000000000" pitchFamily="66" charset="0"/>
                <a:ea typeface="Times New Roman" panose="02020603050405020304" pitchFamily="18" charset="0"/>
                <a:cs typeface="Arial" panose="020B0604020202020204" pitchFamily="34" charset="0"/>
              </a:rPr>
              <a:t>"Behold, how good and how pleasant it is for brethren to dwell together in unity!" </a:t>
            </a:r>
            <a:r>
              <a:rPr lang="en-GB" sz="800" b="1" dirty="0">
                <a:solidFill>
                  <a:srgbClr val="001D35"/>
                </a:solidFill>
                <a:effectLst/>
                <a:latin typeface="Debbie Hepplewhite Print Font" panose="03050602040000000000" pitchFamily="66" charset="0"/>
                <a:ea typeface="Times New Roman" panose="02020603050405020304" pitchFamily="18" charset="0"/>
                <a:cs typeface="Arial" panose="020B0604020202020204" pitchFamily="34" charset="0"/>
              </a:rPr>
              <a:t>(Psalm 133:1</a:t>
            </a:r>
            <a:r>
              <a:rPr lang="en-GB" sz="800" dirty="0">
                <a:solidFill>
                  <a:srgbClr val="001D35"/>
                </a:solidFill>
                <a:effectLst/>
                <a:latin typeface="Debbie Hepplewhite Print Font" panose="03050602040000000000" pitchFamily="66" charset="0"/>
                <a:ea typeface="Times New Roman" panose="02020603050405020304" pitchFamily="18" charset="0"/>
                <a:cs typeface="Arial" panose="020B0604020202020204" pitchFamily="34" charset="0"/>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p:cNvSpPr txBox="1"/>
          <p:nvPr/>
        </p:nvSpPr>
        <p:spPr>
          <a:xfrm>
            <a:off x="304800" y="274409"/>
            <a:ext cx="2315008" cy="307777"/>
          </a:xfrm>
          <a:prstGeom prst="rect">
            <a:avLst/>
          </a:prstGeom>
          <a:noFill/>
        </p:spPr>
        <p:txBody>
          <a:bodyPr wrap="square" rtlCol="0">
            <a:spAutoFit/>
          </a:bodyPr>
          <a:lstStyle/>
          <a:p>
            <a:r>
              <a:rPr lang="en-GB" sz="1400" b="1" dirty="0">
                <a:latin typeface="Garamond" panose="02020404030301010803" pitchFamily="18" charset="0"/>
              </a:rPr>
              <a:t>APPENDIX 1</a:t>
            </a:r>
          </a:p>
        </p:txBody>
      </p:sp>
      <p:sp>
        <p:nvSpPr>
          <p:cNvPr id="11" name="TextBox 10">
            <a:extLst>
              <a:ext uri="{FF2B5EF4-FFF2-40B4-BE49-F238E27FC236}">
                <a16:creationId xmlns:a16="http://schemas.microsoft.com/office/drawing/2014/main" id="{F4987C93-048E-430B-8972-88A5EFA05D24}"/>
              </a:ext>
            </a:extLst>
          </p:cNvPr>
          <p:cNvSpPr txBox="1"/>
          <p:nvPr/>
        </p:nvSpPr>
        <p:spPr>
          <a:xfrm>
            <a:off x="1723179" y="4338567"/>
            <a:ext cx="3429000" cy="646331"/>
          </a:xfrm>
          <a:prstGeom prst="rect">
            <a:avLst/>
          </a:prstGeom>
          <a:noFill/>
        </p:spPr>
        <p:txBody>
          <a:bodyPr wrap="square">
            <a:spAutoFit/>
          </a:bodyPr>
          <a:lstStyle/>
          <a:p>
            <a:pPr algn="ctr"/>
            <a:r>
              <a:rPr lang="en-US" sz="1800" dirty="0">
                <a:solidFill>
                  <a:srgbClr val="92D050"/>
                </a:solidFill>
              </a:rPr>
              <a:t>‘Let your light shine’ </a:t>
            </a:r>
          </a:p>
          <a:p>
            <a:pPr algn="ctr"/>
            <a:r>
              <a:rPr lang="en-US" sz="1800" dirty="0">
                <a:solidFill>
                  <a:srgbClr val="92D050"/>
                </a:solidFill>
              </a:rPr>
              <a:t>Matthew 5:16</a:t>
            </a:r>
            <a:endParaRPr lang="en-GB" sz="1800" dirty="0">
              <a:solidFill>
                <a:srgbClr val="92D050"/>
              </a:solidFill>
            </a:endParaRPr>
          </a:p>
        </p:txBody>
      </p:sp>
    </p:spTree>
    <p:extLst>
      <p:ext uri="{BB962C8B-B14F-4D97-AF65-F5344CB8AC3E}">
        <p14:creationId xmlns:p14="http://schemas.microsoft.com/office/powerpoint/2010/main" val="952437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598D4E-A98A-42A2-ACDC-CFFB1BDA5F97}"/>
              </a:ext>
            </a:extLst>
          </p:cNvPr>
          <p:cNvSpPr/>
          <p:nvPr/>
        </p:nvSpPr>
        <p:spPr>
          <a:xfrm>
            <a:off x="188999" y="228922"/>
            <a:ext cx="6535891" cy="9207264"/>
          </a:xfrm>
          <a:prstGeom prst="rect">
            <a:avLst/>
          </a:prstGeom>
        </p:spPr>
        <p:txBody>
          <a:bodyPr wrap="square">
            <a:spAutoFit/>
          </a:bodyPr>
          <a:lstStyle/>
          <a:p>
            <a:pPr>
              <a:lnSpc>
                <a:spcPct val="150000"/>
              </a:lnSpc>
            </a:pPr>
            <a:r>
              <a:rPr lang="en-US" sz="1200" b="1" dirty="0">
                <a:latin typeface="Garamond" panose="02020404030301010803" pitchFamily="18" charset="0"/>
                <a:cs typeface="Segoe UI" panose="020B0502040204020203" pitchFamily="34" charset="0"/>
              </a:rPr>
              <a:t>Rational and Approach:</a:t>
            </a:r>
          </a:p>
          <a:p>
            <a:pPr>
              <a:lnSpc>
                <a:spcPct val="150000"/>
              </a:lnSpc>
            </a:pPr>
            <a:r>
              <a:rPr lang="en-US" sz="1200" dirty="0">
                <a:latin typeface="Garamond" panose="02020404030301010803" pitchFamily="18" charset="0"/>
                <a:cs typeface="Segoe UI" panose="020B0502040204020203" pitchFamily="34" charset="0"/>
              </a:rPr>
              <a:t>Staff at Farcet School offer a broad and balanced, knowledge-rich curriculum through researched- informed  teaching and learning practice. The planning and delivery of high-quality inclusive learning is enhanced with appropriate scaffolding and challenge for all children to thrive. For children to achieve their best, a quiet, respectful, purposeful classroom with established routines and clear consistent expectations is cultivated in each class. </a:t>
            </a: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r>
              <a:rPr lang="en-US" sz="1200" dirty="0">
                <a:latin typeface="Garamond" panose="02020404030301010803" pitchFamily="18" charset="0"/>
                <a:cs typeface="Segoe UI" panose="020B0502040204020203" pitchFamily="34" charset="0"/>
              </a:rPr>
              <a:t>Our </a:t>
            </a:r>
            <a:r>
              <a:rPr lang="en-US" sz="1200" b="1" dirty="0">
                <a:latin typeface="Garamond" panose="02020404030301010803" pitchFamily="18" charset="0"/>
                <a:cs typeface="Segoe UI" panose="020B0502040204020203" pitchFamily="34" charset="0"/>
              </a:rPr>
              <a:t>Behaviour Curriculum: The Farcet Way </a:t>
            </a:r>
            <a:r>
              <a:rPr lang="en-US" sz="1200" dirty="0">
                <a:latin typeface="Garamond" panose="02020404030301010803" pitchFamily="18" charset="0"/>
                <a:cs typeface="Segoe UI" panose="020B0502040204020203" pitchFamily="34" charset="0"/>
              </a:rPr>
              <a:t>dictates that routines and expectations for behavior are explicitly taught and rehearsed and that feedback is given daily so that all children are secure in what they need to do to and how to achieve it. ‘Positive Framing’ and oral narration of good examples is used by all adults to reinforce and encourage appropriate behavior in a motivational manner. We take a ‘warm-strict’ approach that communicates to children that our expectations are high and that we uphold our expectations because we </a:t>
            </a:r>
            <a:r>
              <a:rPr lang="en-US" sz="1200" i="1" dirty="0">
                <a:latin typeface="Garamond" panose="02020404030301010803" pitchFamily="18" charset="0"/>
                <a:cs typeface="Segoe UI" panose="020B0502040204020203" pitchFamily="34" charset="0"/>
              </a:rPr>
              <a:t>care</a:t>
            </a:r>
            <a:r>
              <a:rPr lang="en-US" sz="1200" dirty="0">
                <a:latin typeface="Garamond" panose="02020404030301010803" pitchFamily="18" charset="0"/>
                <a:cs typeface="Segoe UI" panose="020B0502040204020203" pitchFamily="34" charset="0"/>
              </a:rPr>
              <a:t> and it will allow our children to flourish as they take their place in the wider world. Nurture break offers a daily opportunity for discussion about our school values and responsibilities as members of the school community – ensuring that we have a school that children want to be part of and has their best interests at its core.</a:t>
            </a: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r>
              <a:rPr lang="en-US" sz="1200" dirty="0">
                <a:latin typeface="Garamond" panose="02020404030301010803" pitchFamily="18" charset="0"/>
                <a:cs typeface="Segoe UI" panose="020B0502040204020203" pitchFamily="34" charset="0"/>
              </a:rPr>
              <a:t>Where children do not to meet the behavior expectations, a nurture approach is applied to support pupils’ understanding of the behavior routines and any appropriate adaptations made based on additional needs or differences. The adults will take steps to repair the relationship and re-teach the child how to meet the required expectation and feel pride in doing so. </a:t>
            </a: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r>
              <a:rPr lang="en-US" sz="1200" dirty="0">
                <a:latin typeface="Garamond" panose="02020404030301010803" pitchFamily="18" charset="0"/>
                <a:cs typeface="Segoe UI" panose="020B0502040204020203" pitchFamily="34" charset="0"/>
              </a:rPr>
              <a:t>Where children </a:t>
            </a:r>
            <a:r>
              <a:rPr lang="en-US" sz="1200" b="1" i="1" dirty="0">
                <a:latin typeface="Garamond" panose="02020404030301010803" pitchFamily="18" charset="0"/>
                <a:cs typeface="Segoe UI" panose="020B0502040204020203" pitchFamily="34" charset="0"/>
              </a:rPr>
              <a:t>continue</a:t>
            </a:r>
            <a:r>
              <a:rPr lang="en-US" sz="1200" dirty="0">
                <a:latin typeface="Garamond" panose="02020404030301010803" pitchFamily="18" charset="0"/>
                <a:cs typeface="Segoe UI" panose="020B0502040204020203" pitchFamily="34" charset="0"/>
              </a:rPr>
              <a:t> to not meet expectations and choose to disrupt either their own or other children’s learning, consistent and  proportionate consequences are given to address the behavior and signal clearly that it is unacceptable. These consequences range from but are not limited to: reflection time at break, completion of learning in their own time, missed learning sent home, removal of particular privileges, internal seclusion and fixed term suspension. </a:t>
            </a: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r>
              <a:rPr lang="en-US" sz="1200" dirty="0">
                <a:latin typeface="Garamond" panose="02020404030301010803" pitchFamily="18" charset="0"/>
                <a:cs typeface="Segoe UI" panose="020B0502040204020203" pitchFamily="34" charset="0"/>
              </a:rPr>
              <a:t>Where consequences are required to address behavior, parents and </a:t>
            </a:r>
            <a:r>
              <a:rPr lang="en-US" sz="1200" dirty="0" err="1">
                <a:latin typeface="Garamond" panose="02020404030301010803" pitchFamily="18" charset="0"/>
                <a:cs typeface="Segoe UI" panose="020B0502040204020203" pitchFamily="34" charset="0"/>
              </a:rPr>
              <a:t>carers</a:t>
            </a:r>
            <a:r>
              <a:rPr lang="en-US" sz="1200" dirty="0">
                <a:latin typeface="Garamond" panose="02020404030301010803" pitchFamily="18" charset="0"/>
                <a:cs typeface="Segoe UI" panose="020B0502040204020203" pitchFamily="34" charset="0"/>
              </a:rPr>
              <a:t> will be informed either through a telephone call, a conversation at the end of the school day or a meeting arranged by the class teacher or Senior Leader. </a:t>
            </a:r>
          </a:p>
          <a:p>
            <a:pPr>
              <a:lnSpc>
                <a:spcPct val="150000"/>
              </a:lnSpc>
            </a:pPr>
            <a:endParaRPr lang="en-US" sz="1200" b="1"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p:txBody>
      </p:sp>
      <p:sp>
        <p:nvSpPr>
          <p:cNvPr id="3" name="Rectangle 2">
            <a:extLst>
              <a:ext uri="{FF2B5EF4-FFF2-40B4-BE49-F238E27FC236}">
                <a16:creationId xmlns:a16="http://schemas.microsoft.com/office/drawing/2014/main" id="{FB8A0D3B-B046-4033-BEAE-24AF9EB212F1}"/>
              </a:ext>
            </a:extLst>
          </p:cNvPr>
          <p:cNvSpPr/>
          <p:nvPr/>
        </p:nvSpPr>
        <p:spPr>
          <a:xfrm>
            <a:off x="150471" y="127322"/>
            <a:ext cx="6574420" cy="963013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9871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598D4E-A98A-42A2-ACDC-CFFB1BDA5F97}"/>
              </a:ext>
            </a:extLst>
          </p:cNvPr>
          <p:cNvSpPr/>
          <p:nvPr/>
        </p:nvSpPr>
        <p:spPr>
          <a:xfrm>
            <a:off x="189000" y="127322"/>
            <a:ext cx="6480000" cy="7822270"/>
          </a:xfrm>
          <a:prstGeom prst="rect">
            <a:avLst/>
          </a:prstGeom>
        </p:spPr>
        <p:txBody>
          <a:bodyPr wrap="square">
            <a:spAutoFit/>
          </a:bodyPr>
          <a:lstStyle/>
          <a:p>
            <a:pPr>
              <a:lnSpc>
                <a:spcPct val="150000"/>
              </a:lnSpc>
            </a:pPr>
            <a:r>
              <a:rPr lang="en-US" sz="1200" b="1" u="sng" dirty="0">
                <a:latin typeface="Garamond" panose="02020404030301010803" pitchFamily="18" charset="0"/>
                <a:cs typeface="Segoe UI" panose="020B0502040204020203" pitchFamily="34" charset="0"/>
              </a:rPr>
              <a:t>ROUTINES:</a:t>
            </a:r>
          </a:p>
          <a:p>
            <a:pPr>
              <a:lnSpc>
                <a:spcPct val="150000"/>
              </a:lnSpc>
            </a:pPr>
            <a:r>
              <a:rPr lang="en-US" sz="1200" b="1" u="sng" dirty="0">
                <a:latin typeface="Garamond" panose="02020404030301010803" pitchFamily="18" charset="0"/>
                <a:cs typeface="Segoe UI" panose="020B0502040204020203" pitchFamily="34" charset="0"/>
              </a:rPr>
              <a:t>Morning:</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Teachers are expected to model good manners by welcoming children into the classroom from the playground with a greeting and smile</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Children will be taught to respond by looking at the teacher and offering a greeting </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Children will hang up their coats and bags in the cloakroom quickly and quietly and return to the class</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The morning task will be set for pupils ready to sit in their seating place and begin in silence, allowing the teacher to continue welcoming in other children and talking with parents and </a:t>
            </a:r>
            <a:r>
              <a:rPr lang="en-US" sz="1200" dirty="0" err="1">
                <a:latin typeface="Garamond" panose="02020404030301010803" pitchFamily="18" charset="0"/>
                <a:cs typeface="Segoe UI" panose="020B0502040204020203" pitchFamily="34" charset="0"/>
              </a:rPr>
              <a:t>carers</a:t>
            </a:r>
            <a:r>
              <a:rPr lang="en-US" sz="1200" dirty="0">
                <a:latin typeface="Garamond" panose="02020404030301010803" pitchFamily="18" charset="0"/>
                <a:cs typeface="Segoe UI" panose="020B0502040204020203" pitchFamily="34" charset="0"/>
              </a:rPr>
              <a:t>.</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Children will be taught to answer the register with ‘Good morning </a:t>
            </a:r>
            <a:r>
              <a:rPr lang="en-US" sz="1200" dirty="0" err="1">
                <a:latin typeface="Garamond" panose="02020404030301010803" pitchFamily="18" charset="0"/>
                <a:cs typeface="Segoe UI" panose="020B0502040204020203" pitchFamily="34" charset="0"/>
              </a:rPr>
              <a:t>Mrs</a:t>
            </a:r>
            <a:r>
              <a:rPr lang="en-US" sz="1200" dirty="0">
                <a:latin typeface="Garamond" panose="02020404030301010803" pitchFamily="18" charset="0"/>
                <a:cs typeface="Segoe UI" panose="020B0502040204020203" pitchFamily="34" charset="0"/>
              </a:rPr>
              <a:t>/ Miss/ </a:t>
            </a:r>
            <a:r>
              <a:rPr lang="en-US" sz="1200" dirty="0" err="1">
                <a:latin typeface="Garamond" panose="02020404030301010803" pitchFamily="18" charset="0"/>
                <a:cs typeface="Segoe UI" panose="020B0502040204020203" pitchFamily="34" charset="0"/>
              </a:rPr>
              <a:t>Mr</a:t>
            </a:r>
            <a:r>
              <a:rPr lang="en-US" sz="1200" dirty="0">
                <a:latin typeface="Garamond" panose="02020404030301010803" pitchFamily="18" charset="0"/>
                <a:cs typeface="Segoe UI" panose="020B0502040204020203" pitchFamily="34" charset="0"/>
              </a:rPr>
              <a:t> _________________________’ in any language </a:t>
            </a:r>
          </a:p>
          <a:p>
            <a:pPr>
              <a:lnSpc>
                <a:spcPct val="150000"/>
              </a:lnSpc>
            </a:pPr>
            <a:endParaRPr lang="en-US" sz="1200" b="1" u="sng" dirty="0">
              <a:latin typeface="Garamond" panose="02020404030301010803" pitchFamily="18" charset="0"/>
              <a:cs typeface="Segoe UI" panose="020B0502040204020203" pitchFamily="34" charset="0"/>
            </a:endParaRPr>
          </a:p>
          <a:p>
            <a:pPr>
              <a:lnSpc>
                <a:spcPct val="150000"/>
              </a:lnSpc>
            </a:pPr>
            <a:r>
              <a:rPr lang="en-US" sz="1200" b="1" u="sng" dirty="0">
                <a:latin typeface="Garamond" panose="02020404030301010803" pitchFamily="18" charset="0"/>
                <a:cs typeface="Segoe UI" panose="020B0502040204020203" pitchFamily="34" charset="0"/>
              </a:rPr>
              <a:t>Lining up and Moving through the School:</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Children will line up in register order – reasonable adjustments to the order can be made by the adults to address any issues. </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Lining up in silence is expected when children are walking through the corridors, facing the front with their arms by the side and walking on the left hand side</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Adults and children are encouraged to exchange greetings and pleasantries where time allows, to build a culture of good manners and build relationships. </a:t>
            </a:r>
          </a:p>
          <a:p>
            <a:pPr marL="171450" indent="-171450">
              <a:lnSpc>
                <a:spcPct val="150000"/>
              </a:lnSpc>
              <a:buFont typeface="Arial" panose="020B0604020202020204" pitchFamily="34" charset="0"/>
              <a:buChar char="•"/>
            </a:pPr>
            <a:endParaRPr lang="en-US" sz="1200" dirty="0">
              <a:latin typeface="Garamond" panose="02020404030301010803" pitchFamily="18" charset="0"/>
              <a:cs typeface="Segoe UI" panose="020B0502040204020203" pitchFamily="34" charset="0"/>
            </a:endParaRPr>
          </a:p>
          <a:p>
            <a:pPr>
              <a:lnSpc>
                <a:spcPct val="150000"/>
              </a:lnSpc>
            </a:pPr>
            <a:r>
              <a:rPr lang="en-US" sz="1200" b="1" u="sng" dirty="0">
                <a:latin typeface="Garamond" panose="02020404030301010803" pitchFamily="18" charset="0"/>
                <a:cs typeface="Segoe UI" panose="020B0502040204020203" pitchFamily="34" charset="0"/>
              </a:rPr>
              <a:t>Moving in the classroom:</a:t>
            </a:r>
          </a:p>
          <a:p>
            <a:pPr>
              <a:lnSpc>
                <a:spcPct val="150000"/>
              </a:lnSpc>
            </a:pPr>
            <a:r>
              <a:rPr lang="en-US" sz="1200" dirty="0">
                <a:latin typeface="Garamond" panose="02020404030301010803" pitchFamily="18" charset="0"/>
                <a:cs typeface="Segoe UI" panose="020B0502040204020203" pitchFamily="34" charset="0"/>
              </a:rPr>
              <a:t>For whole class movement, children will be taught a 1,2,3 system </a:t>
            </a:r>
            <a:r>
              <a:rPr lang="en-US" sz="1200" dirty="0" err="1">
                <a:latin typeface="Garamond" panose="02020404030301010803" pitchFamily="18" charset="0"/>
                <a:cs typeface="Segoe UI" panose="020B0502040204020203" pitchFamily="34" charset="0"/>
              </a:rPr>
              <a:t>e.g</a:t>
            </a:r>
            <a:r>
              <a:rPr lang="en-US" sz="1200" dirty="0">
                <a:latin typeface="Garamond" panose="02020404030301010803" pitchFamily="18" charset="0"/>
                <a:cs typeface="Segoe UI" panose="020B0502040204020203" pitchFamily="34" charset="0"/>
              </a:rPr>
              <a:t>: </a:t>
            </a:r>
          </a:p>
          <a:p>
            <a:pPr>
              <a:lnSpc>
                <a:spcPct val="150000"/>
              </a:lnSpc>
            </a:pPr>
            <a:endParaRPr lang="en-US" sz="1200" dirty="0">
              <a:latin typeface="Garamond" panose="02020404030301010803" pitchFamily="18" charset="0"/>
              <a:cs typeface="Segoe UI" panose="020B0502040204020203" pitchFamily="34" charset="0"/>
            </a:endParaRP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1 stand up, 2 move to your seat, 3 sit down</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1 stand up, 2 tuck in your chair, 3 line up</a:t>
            </a:r>
          </a:p>
          <a:p>
            <a:pPr marL="171450" indent="-171450">
              <a:lnSpc>
                <a:spcPct val="150000"/>
              </a:lnSpc>
              <a:buFont typeface="Arial" panose="020B0604020202020204" pitchFamily="34" charset="0"/>
              <a:buChar char="•"/>
            </a:pPr>
            <a:r>
              <a:rPr lang="en-US" sz="1200" dirty="0">
                <a:latin typeface="Garamond" panose="02020404030301010803" pitchFamily="18" charset="0"/>
                <a:cs typeface="Segoe UI" panose="020B0502040204020203" pitchFamily="34" charset="0"/>
              </a:rPr>
              <a:t>1 stand up, 2 tuck in your chair, 3 sit in your carpet spaces.</a:t>
            </a:r>
          </a:p>
          <a:p>
            <a:pPr marL="171450" indent="-171450">
              <a:lnSpc>
                <a:spcPct val="150000"/>
              </a:lnSpc>
              <a:buFont typeface="Arial" panose="020B0604020202020204" pitchFamily="34" charset="0"/>
              <a:buChar char="•"/>
            </a:pPr>
            <a:endParaRPr lang="en-US" sz="1200" dirty="0">
              <a:latin typeface="Garamond" panose="02020404030301010803" pitchFamily="18" charset="0"/>
              <a:cs typeface="Segoe UI" panose="020B0502040204020203" pitchFamily="34" charset="0"/>
            </a:endParaRPr>
          </a:p>
          <a:p>
            <a:pPr>
              <a:lnSpc>
                <a:spcPct val="150000"/>
              </a:lnSpc>
            </a:pPr>
            <a:r>
              <a:rPr lang="en-US" sz="1200" dirty="0">
                <a:latin typeface="Garamond" panose="02020404030301010803" pitchFamily="18" charset="0"/>
                <a:cs typeface="Segoe UI" panose="020B0502040204020203" pitchFamily="34" charset="0"/>
              </a:rPr>
              <a:t>When individuals have asked for permission to leave their seat, they should walk in the classroom and not disturb the learning of others. </a:t>
            </a:r>
          </a:p>
        </p:txBody>
      </p:sp>
      <p:sp>
        <p:nvSpPr>
          <p:cNvPr id="3" name="Rectangle 2">
            <a:extLst>
              <a:ext uri="{FF2B5EF4-FFF2-40B4-BE49-F238E27FC236}">
                <a16:creationId xmlns:a16="http://schemas.microsoft.com/office/drawing/2014/main" id="{FB8A0D3B-B046-4033-BEAE-24AF9EB212F1}"/>
              </a:ext>
            </a:extLst>
          </p:cNvPr>
          <p:cNvSpPr/>
          <p:nvPr/>
        </p:nvSpPr>
        <p:spPr>
          <a:xfrm>
            <a:off x="150471" y="127322"/>
            <a:ext cx="6574420" cy="963013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24313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598D4E-A98A-42A2-ACDC-CFFB1BDA5F97}"/>
              </a:ext>
            </a:extLst>
          </p:cNvPr>
          <p:cNvSpPr/>
          <p:nvPr/>
        </p:nvSpPr>
        <p:spPr>
          <a:xfrm>
            <a:off x="189000" y="127322"/>
            <a:ext cx="6480000" cy="8930265"/>
          </a:xfrm>
          <a:prstGeom prst="rect">
            <a:avLst/>
          </a:prstGeom>
        </p:spPr>
        <p:txBody>
          <a:bodyPr wrap="square">
            <a:spAutoFit/>
          </a:bodyPr>
          <a:lstStyle/>
          <a:p>
            <a:pPr>
              <a:lnSpc>
                <a:spcPct val="150000"/>
              </a:lnSpc>
            </a:pPr>
            <a:r>
              <a:rPr lang="en-US" sz="1200" b="1" u="sng" dirty="0">
                <a:latin typeface="Garamond" panose="02020404030301010803" pitchFamily="18" charset="0"/>
                <a:cs typeface="Segoe UI" panose="020B0502040204020203" pitchFamily="34" charset="0"/>
              </a:rPr>
              <a:t>LESSON TIME</a:t>
            </a:r>
            <a:r>
              <a:rPr lang="en-US" sz="1200" b="1" dirty="0">
                <a:latin typeface="Garamond" panose="02020404030301010803" pitchFamily="18" charset="0"/>
                <a:cs typeface="Segoe UI" panose="020B0502040204020203" pitchFamily="34" charset="0"/>
              </a:rPr>
              <a:t>:</a:t>
            </a:r>
          </a:p>
          <a:p>
            <a:pPr>
              <a:lnSpc>
                <a:spcPct val="150000"/>
              </a:lnSpc>
            </a:pPr>
            <a:r>
              <a:rPr lang="en-US" sz="1200" dirty="0">
                <a:latin typeface="Garamond" panose="02020404030301010803" pitchFamily="18" charset="0"/>
                <a:cs typeface="Segoe UI" panose="020B0502040204020203" pitchFamily="34" charset="0"/>
              </a:rPr>
              <a:t>All children are taught how to exhibit good learning </a:t>
            </a:r>
            <a:r>
              <a:rPr lang="en-US" sz="1200" dirty="0" err="1">
                <a:latin typeface="Garamond" panose="02020404030301010803" pitchFamily="18" charset="0"/>
                <a:cs typeface="Segoe UI" panose="020B0502040204020203" pitchFamily="34" charset="0"/>
              </a:rPr>
              <a:t>behaviours</a:t>
            </a:r>
            <a:r>
              <a:rPr lang="en-US" sz="1200" dirty="0">
                <a:latin typeface="Garamond" panose="02020404030301010803" pitchFamily="18" charset="0"/>
                <a:cs typeface="Segoe UI" panose="020B0502040204020203" pitchFamily="34" charset="0"/>
              </a:rPr>
              <a:t>. In the classrooms and corridors, there are posters reminding children about how to prepare themselves for learning and give themselves the best chance of listening to the teaching and understand what is being taught. </a:t>
            </a:r>
            <a:endParaRPr lang="en-US" sz="1200" b="1" dirty="0">
              <a:latin typeface="Garamond" panose="02020404030301010803" pitchFamily="18" charset="0"/>
              <a:cs typeface="Segoe UI" panose="020B0502040204020203" pitchFamily="34" charset="0"/>
            </a:endParaRPr>
          </a:p>
          <a:p>
            <a:pPr marL="171450" indent="-171450">
              <a:lnSpc>
                <a:spcPct val="150000"/>
              </a:lnSpc>
              <a:buFont typeface="Wingdings" panose="05000000000000000000" pitchFamily="2" charset="2"/>
              <a:buChar char="v"/>
            </a:pPr>
            <a:r>
              <a:rPr lang="en-US" sz="1200" b="1" dirty="0">
                <a:latin typeface="Garamond" panose="02020404030301010803" pitchFamily="18" charset="0"/>
                <a:cs typeface="Segoe UI" panose="020B0502040204020203" pitchFamily="34" charset="0"/>
              </a:rPr>
              <a:t>SHINE:</a:t>
            </a:r>
            <a:endParaRPr lang="en-US" sz="1200" dirty="0">
              <a:latin typeface="Garamond" panose="02020404030301010803" pitchFamily="18" charset="0"/>
              <a:cs typeface="Segoe UI" panose="020B0502040204020203" pitchFamily="34" charset="0"/>
            </a:endParaRPr>
          </a:p>
          <a:p>
            <a:pPr marL="628650" lvl="1" indent="-171450">
              <a:lnSpc>
                <a:spcPct val="150000"/>
              </a:lnSpc>
              <a:buFont typeface="Courier New" panose="02070309020205020404" pitchFamily="49" charset="0"/>
              <a:buChar char="o"/>
            </a:pPr>
            <a:r>
              <a:rPr lang="en-US" sz="1200" b="1" dirty="0">
                <a:latin typeface="Garamond" panose="02020404030301010803" pitchFamily="18" charset="0"/>
                <a:cs typeface="Segoe UI" panose="020B0502040204020203" pitchFamily="34" charset="0"/>
              </a:rPr>
              <a:t>S</a:t>
            </a:r>
            <a:r>
              <a:rPr lang="en-US" sz="1200" dirty="0">
                <a:latin typeface="Garamond" panose="02020404030301010803" pitchFamily="18" charset="0"/>
                <a:cs typeface="Segoe UI" panose="020B0502040204020203" pitchFamily="34" charset="0"/>
              </a:rPr>
              <a:t>it up straight – on chair properly, both feet on the floor</a:t>
            </a:r>
          </a:p>
          <a:p>
            <a:pPr marL="628650" lvl="1" indent="-171450">
              <a:lnSpc>
                <a:spcPct val="150000"/>
              </a:lnSpc>
              <a:buFont typeface="Courier New" panose="02070309020205020404" pitchFamily="49" charset="0"/>
              <a:buChar char="o"/>
            </a:pPr>
            <a:r>
              <a:rPr lang="en-US" sz="1200" b="1" dirty="0">
                <a:latin typeface="Garamond" panose="02020404030301010803" pitchFamily="18" charset="0"/>
                <a:cs typeface="Segoe UI" panose="020B0502040204020203" pitchFamily="34" charset="0"/>
              </a:rPr>
              <a:t>H</a:t>
            </a:r>
            <a:r>
              <a:rPr lang="en-US" sz="1200" dirty="0">
                <a:latin typeface="Garamond" panose="02020404030301010803" pitchFamily="18" charset="0"/>
                <a:cs typeface="Segoe UI" panose="020B0502040204020203" pitchFamily="34" charset="0"/>
              </a:rPr>
              <a:t>ands to yourself – in lap or on the desk in front of you</a:t>
            </a:r>
          </a:p>
          <a:p>
            <a:pPr marL="628650" lvl="1" indent="-171450">
              <a:lnSpc>
                <a:spcPct val="150000"/>
              </a:lnSpc>
              <a:buFont typeface="Courier New" panose="02070309020205020404" pitchFamily="49" charset="0"/>
              <a:buChar char="o"/>
            </a:pPr>
            <a:r>
              <a:rPr lang="en-US" sz="1200" b="1" dirty="0">
                <a:latin typeface="Garamond" panose="02020404030301010803" pitchFamily="18" charset="0"/>
                <a:cs typeface="Segoe UI" panose="020B0502040204020203" pitchFamily="34" charset="0"/>
              </a:rPr>
              <a:t>I</a:t>
            </a:r>
            <a:r>
              <a:rPr lang="en-US" sz="1200" dirty="0">
                <a:latin typeface="Garamond" panose="02020404030301010803" pitchFamily="18" charset="0"/>
                <a:cs typeface="Segoe UI" panose="020B0502040204020203" pitchFamily="34" charset="0"/>
              </a:rPr>
              <a:t>ndividual Space – keeping to your designated space </a:t>
            </a:r>
          </a:p>
          <a:p>
            <a:pPr marL="628650" lvl="1" indent="-171450">
              <a:lnSpc>
                <a:spcPct val="150000"/>
              </a:lnSpc>
              <a:buFont typeface="Courier New" panose="02070309020205020404" pitchFamily="49" charset="0"/>
              <a:buChar char="o"/>
            </a:pPr>
            <a:r>
              <a:rPr lang="en-US" sz="1200" b="1" dirty="0">
                <a:latin typeface="Garamond" panose="02020404030301010803" pitchFamily="18" charset="0"/>
                <a:cs typeface="Segoe UI" panose="020B0502040204020203" pitchFamily="34" charset="0"/>
              </a:rPr>
              <a:t>N</a:t>
            </a:r>
            <a:r>
              <a:rPr lang="en-US" sz="1200" dirty="0">
                <a:latin typeface="Garamond" panose="02020404030301010803" pitchFamily="18" charset="0"/>
                <a:cs typeface="Segoe UI" panose="020B0502040204020203" pitchFamily="34" charset="0"/>
              </a:rPr>
              <a:t>o Noise – children should not be talking when an adult  is speaking. Questions are encouraged but a hand up should be used to signal to the teacher when the child wants to speak during teaching time.</a:t>
            </a:r>
          </a:p>
          <a:p>
            <a:pPr marL="628650" lvl="1" indent="-171450">
              <a:lnSpc>
                <a:spcPct val="150000"/>
              </a:lnSpc>
              <a:buFont typeface="Courier New" panose="02070309020205020404" pitchFamily="49" charset="0"/>
              <a:buChar char="o"/>
            </a:pPr>
            <a:r>
              <a:rPr lang="en-US" sz="1200" b="1" dirty="0">
                <a:latin typeface="Garamond" panose="02020404030301010803" pitchFamily="18" charset="0"/>
                <a:cs typeface="Segoe UI" panose="020B0502040204020203" pitchFamily="34" charset="0"/>
              </a:rPr>
              <a:t>E</a:t>
            </a:r>
            <a:r>
              <a:rPr lang="en-US" sz="1200" dirty="0">
                <a:latin typeface="Garamond" panose="02020404030301010803" pitchFamily="18" charset="0"/>
                <a:cs typeface="Segoe UI" panose="020B0502040204020203" pitchFamily="34" charset="0"/>
              </a:rPr>
              <a:t>yes on the speaker – children must ‘track’ the speaker or the board where appropriate to support their learning and access the non-verbal communication and visual supports used in lessons. </a:t>
            </a:r>
          </a:p>
          <a:p>
            <a:pPr>
              <a:lnSpc>
                <a:spcPct val="150000"/>
              </a:lnSpc>
            </a:pPr>
            <a:r>
              <a:rPr lang="en-US" sz="1200" b="1" dirty="0">
                <a:latin typeface="Garamond" panose="02020404030301010803" pitchFamily="18" charset="0"/>
                <a:cs typeface="Segoe UI" panose="020B0502040204020203" pitchFamily="34" charset="0"/>
              </a:rPr>
              <a:t>Environment:</a:t>
            </a:r>
          </a:p>
          <a:p>
            <a:pPr>
              <a:lnSpc>
                <a:spcPct val="150000"/>
              </a:lnSpc>
            </a:pPr>
            <a:r>
              <a:rPr lang="en-US" sz="1200" dirty="0">
                <a:latin typeface="Garamond" panose="02020404030301010803" pitchFamily="18" charset="0"/>
                <a:cs typeface="Segoe UI" panose="020B0502040204020203" pitchFamily="34" charset="0"/>
              </a:rPr>
              <a:t>The </a:t>
            </a:r>
            <a:r>
              <a:rPr lang="en-US" sz="1200" b="1" dirty="0">
                <a:latin typeface="Garamond" panose="02020404030301010803" pitchFamily="18" charset="0"/>
                <a:cs typeface="Segoe UI" panose="020B0502040204020203" pitchFamily="34" charset="0"/>
              </a:rPr>
              <a:t>table layouts </a:t>
            </a:r>
            <a:r>
              <a:rPr lang="en-US" sz="1200" dirty="0">
                <a:latin typeface="Garamond" panose="02020404030301010803" pitchFamily="18" charset="0"/>
                <a:cs typeface="Segoe UI" panose="020B0502040204020203" pitchFamily="34" charset="0"/>
              </a:rPr>
              <a:t>in class are set so that children are generally facing forwards to physically enable them to see the teaching at the front of the class. This helps to promote the teaching and learning as the focus for the time spent in class and reduces distractions and opportunities to talk off task. </a:t>
            </a: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r>
              <a:rPr lang="en-US" sz="1200" dirty="0">
                <a:latin typeface="Garamond" panose="02020404030301010803" pitchFamily="18" charset="0"/>
                <a:cs typeface="Segoe UI" panose="020B0502040204020203" pitchFamily="34" charset="0"/>
              </a:rPr>
              <a:t>Children will have designated </a:t>
            </a:r>
            <a:r>
              <a:rPr lang="en-US" sz="1200" b="1" dirty="0">
                <a:latin typeface="Garamond" panose="02020404030301010803" pitchFamily="18" charset="0"/>
                <a:cs typeface="Segoe UI" panose="020B0502040204020203" pitchFamily="34" charset="0"/>
              </a:rPr>
              <a:t>learning partners </a:t>
            </a:r>
            <a:r>
              <a:rPr lang="en-US" sz="1200" dirty="0">
                <a:latin typeface="Garamond" panose="02020404030301010803" pitchFamily="18" charset="0"/>
                <a:cs typeface="Segoe UI" panose="020B0502040204020203" pitchFamily="34" charset="0"/>
              </a:rPr>
              <a:t>and be taught how to use talk-time effectively to develop their thinking and share ideas or to problem solve. </a:t>
            </a:r>
          </a:p>
          <a:p>
            <a:pPr>
              <a:lnSpc>
                <a:spcPct val="150000"/>
              </a:lnSpc>
            </a:pPr>
            <a:r>
              <a:rPr lang="en-US" sz="1200" dirty="0">
                <a:latin typeface="Garamond" panose="02020404030301010803" pitchFamily="18" charset="0"/>
                <a:cs typeface="Segoe UI" panose="020B0502040204020203" pitchFamily="34" charset="0"/>
              </a:rPr>
              <a:t>Learning partners will change fortnightly so that all children have opportunities to work with a range of classmates and develop varied peer relationships. </a:t>
            </a:r>
          </a:p>
          <a:p>
            <a:pPr marL="628650" lvl="1" indent="-171450">
              <a:lnSpc>
                <a:spcPct val="150000"/>
              </a:lnSpc>
              <a:buFont typeface="Courier New" panose="02070309020205020404" pitchFamily="49" charset="0"/>
              <a:buChar char="o"/>
            </a:pPr>
            <a:endParaRPr lang="en-US" sz="1200" b="1" dirty="0">
              <a:latin typeface="Garamond" panose="02020404030301010803" pitchFamily="18" charset="0"/>
              <a:cs typeface="Segoe UI" panose="020B0502040204020203" pitchFamily="34" charset="0"/>
            </a:endParaRPr>
          </a:p>
        </p:txBody>
      </p:sp>
      <p:pic>
        <p:nvPicPr>
          <p:cNvPr id="32" name="Picture 31"/>
          <p:cNvPicPr>
            <a:picLocks noChangeAspect="1"/>
          </p:cNvPicPr>
          <p:nvPr/>
        </p:nvPicPr>
        <p:blipFill>
          <a:blip r:embed="rId2"/>
          <a:stretch>
            <a:fillRect/>
          </a:stretch>
        </p:blipFill>
        <p:spPr>
          <a:xfrm>
            <a:off x="1432329" y="5582841"/>
            <a:ext cx="4010703" cy="1745059"/>
          </a:xfrm>
          <a:prstGeom prst="rect">
            <a:avLst/>
          </a:prstGeom>
        </p:spPr>
      </p:pic>
      <p:sp>
        <p:nvSpPr>
          <p:cNvPr id="4" name="Rectangle 3">
            <a:extLst>
              <a:ext uri="{FF2B5EF4-FFF2-40B4-BE49-F238E27FC236}">
                <a16:creationId xmlns:a16="http://schemas.microsoft.com/office/drawing/2014/main" id="{FB8A0D3B-B046-4033-BEAE-24AF9EB212F1}"/>
              </a:ext>
            </a:extLst>
          </p:cNvPr>
          <p:cNvSpPr/>
          <p:nvPr/>
        </p:nvSpPr>
        <p:spPr>
          <a:xfrm>
            <a:off x="150471" y="127322"/>
            <a:ext cx="6574420" cy="963013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26707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810719-E285-43D1-9327-81145044356F}"/>
              </a:ext>
            </a:extLst>
          </p:cNvPr>
          <p:cNvSpPr/>
          <p:nvPr/>
        </p:nvSpPr>
        <p:spPr>
          <a:xfrm>
            <a:off x="189000" y="148542"/>
            <a:ext cx="6480000" cy="10064294"/>
          </a:xfrm>
          <a:prstGeom prst="rect">
            <a:avLst/>
          </a:prstGeom>
        </p:spPr>
        <p:txBody>
          <a:bodyPr>
            <a:spAutoFit/>
          </a:bodyPr>
          <a:lstStyle/>
          <a:p>
            <a:pPr>
              <a:lnSpc>
                <a:spcPct val="150000"/>
              </a:lnSpc>
            </a:pPr>
            <a:r>
              <a:rPr lang="en-US" sz="1200" b="1" dirty="0">
                <a:latin typeface="Segoe UI" panose="020B0502040204020203" pitchFamily="34" charset="0"/>
                <a:cs typeface="Segoe UI" panose="020B0502040204020203" pitchFamily="34" charset="0"/>
              </a:rPr>
              <a:t>Working walls:</a:t>
            </a:r>
          </a:p>
          <a:p>
            <a:pPr>
              <a:lnSpc>
                <a:spcPct val="150000"/>
              </a:lnSpc>
            </a:pPr>
            <a:r>
              <a:rPr lang="en-US" sz="1200" dirty="0">
                <a:latin typeface="Segoe UI" panose="020B0502040204020203" pitchFamily="34" charset="0"/>
                <a:cs typeface="Segoe UI" panose="020B0502040204020203" pitchFamily="34" charset="0"/>
              </a:rPr>
              <a:t>Displays in the classrooms are purposeful and display key vocabulary linked to subjects and models or examples required for learning. Children are taught to refer to the working walls when learning so that they have reliable models and examples to support their understanding and include in their own work. Working walls are updated as lessons progress and build over time – to show how our learning schema also builds over time. </a:t>
            </a:r>
          </a:p>
          <a:p>
            <a:pPr>
              <a:lnSpc>
                <a:spcPct val="150000"/>
              </a:lnSpc>
            </a:pPr>
            <a:endParaRPr lang="en-US" sz="1200" dirty="0">
              <a:latin typeface="Segoe UI" panose="020B0502040204020203" pitchFamily="34" charset="0"/>
              <a:cs typeface="Segoe UI" panose="020B0502040204020203" pitchFamily="34" charset="0"/>
            </a:endParaRPr>
          </a:p>
          <a:p>
            <a:pPr>
              <a:lnSpc>
                <a:spcPct val="150000"/>
              </a:lnSpc>
            </a:pPr>
            <a:r>
              <a:rPr lang="en-US" sz="1200" b="1" dirty="0">
                <a:latin typeface="Segoe UI" panose="020B0502040204020203" pitchFamily="34" charset="0"/>
                <a:cs typeface="Segoe UI" panose="020B0502040204020203" pitchFamily="34" charset="0"/>
              </a:rPr>
              <a:t>Equipment:</a:t>
            </a:r>
          </a:p>
          <a:p>
            <a:pPr>
              <a:lnSpc>
                <a:spcPct val="150000"/>
              </a:lnSpc>
            </a:pPr>
            <a:r>
              <a:rPr lang="en-US" sz="1200" dirty="0">
                <a:latin typeface="Segoe UI" panose="020B0502040204020203" pitchFamily="34" charset="0"/>
                <a:cs typeface="Segoe UI" panose="020B0502040204020203" pitchFamily="34" charset="0"/>
              </a:rPr>
              <a:t>All children have a named pencil and whiteboard pen. They are expected to look after these and ensure that they are kept safe </a:t>
            </a:r>
          </a:p>
          <a:p>
            <a:pPr>
              <a:lnSpc>
                <a:spcPct val="150000"/>
              </a:lnSpc>
            </a:pPr>
            <a:r>
              <a:rPr lang="en-US" sz="1200" dirty="0">
                <a:latin typeface="Segoe UI" panose="020B0502040204020203" pitchFamily="34" charset="0"/>
                <a:cs typeface="Segoe UI" panose="020B0502040204020203" pitchFamily="34" charset="0"/>
              </a:rPr>
              <a:t>Whiteboards are handed out at the beginning of each day and collected at the end of the day so that children have ready access to ‘show me’ boards and jottings. </a:t>
            </a:r>
          </a:p>
          <a:p>
            <a:pPr>
              <a:lnSpc>
                <a:spcPct val="150000"/>
              </a:lnSpc>
            </a:pPr>
            <a:endParaRPr lang="en-US" sz="1200" b="1" dirty="0">
              <a:latin typeface="Segoe UI" panose="020B0502040204020203" pitchFamily="34" charset="0"/>
              <a:cs typeface="Segoe UI" panose="020B0502040204020203" pitchFamily="34" charset="0"/>
            </a:endParaRPr>
          </a:p>
          <a:p>
            <a:pPr>
              <a:lnSpc>
                <a:spcPct val="150000"/>
              </a:lnSpc>
            </a:pPr>
            <a:r>
              <a:rPr lang="en-US" sz="1200" b="1" dirty="0">
                <a:latin typeface="Segoe UI" panose="020B0502040204020203" pitchFamily="34" charset="0"/>
                <a:cs typeface="Segoe UI" panose="020B0502040204020203" pitchFamily="34" charset="0"/>
              </a:rPr>
              <a:t>Presentation:</a:t>
            </a:r>
          </a:p>
          <a:p>
            <a:pPr>
              <a:lnSpc>
                <a:spcPct val="150000"/>
              </a:lnSpc>
            </a:pPr>
            <a:r>
              <a:rPr lang="en-US" sz="1200" dirty="0">
                <a:latin typeface="Segoe UI" panose="020B0502040204020203" pitchFamily="34" charset="0"/>
                <a:cs typeface="Segoe UI" panose="020B0502040204020203" pitchFamily="34" charset="0"/>
              </a:rPr>
              <a:t>Exercise books should be carefully stored and handed out for lessons with children taking pride in their presentation. Teachers model presentation expectations throughout lessons and expect children to try their best. If this is not the case, then children may be asked re-write their work so that it is up to an acceptable standard. </a:t>
            </a:r>
          </a:p>
          <a:p>
            <a:pPr>
              <a:lnSpc>
                <a:spcPct val="150000"/>
              </a:lnSpc>
            </a:pPr>
            <a:endParaRPr lang="en-US" sz="1200" b="1" dirty="0">
              <a:latin typeface="Segoe UI" panose="020B0502040204020203" pitchFamily="34" charset="0"/>
              <a:cs typeface="Segoe UI" panose="020B0502040204020203" pitchFamily="34" charset="0"/>
            </a:endParaRPr>
          </a:p>
          <a:p>
            <a:pPr>
              <a:lnSpc>
                <a:spcPct val="150000"/>
              </a:lnSpc>
            </a:pPr>
            <a:r>
              <a:rPr lang="en-US" sz="1200" b="1" dirty="0">
                <a:latin typeface="Segoe UI" panose="020B0502040204020203" pitchFamily="34" charset="0"/>
                <a:cs typeface="Segoe UI" panose="020B0502040204020203" pitchFamily="34" charset="0"/>
              </a:rPr>
              <a:t>Communication: </a:t>
            </a:r>
          </a:p>
          <a:p>
            <a:pPr>
              <a:lnSpc>
                <a:spcPct val="150000"/>
              </a:lnSpc>
            </a:pPr>
            <a:r>
              <a:rPr lang="en-US" sz="1200" dirty="0">
                <a:latin typeface="Segoe UI" panose="020B0502040204020203" pitchFamily="34" charset="0"/>
                <a:cs typeface="Segoe UI" panose="020B0502040204020203" pitchFamily="34" charset="0"/>
              </a:rPr>
              <a:t>We are responsible for teaching all our children to become effective communicators. Cold Calling strategies are applied to ensure that all children are valued and encouraged to participate in lessons. Adaptations for specific needs are made so that children feel safe and successful. We encourage children to respond to questions using the Shape model. This is because we want all children to develop confidence in their voice and opinion and know that we value and appreciate what it is they have to contribute. </a:t>
            </a:r>
          </a:p>
          <a:p>
            <a:pPr>
              <a:lnSpc>
                <a:spcPct val="150000"/>
              </a:lnSpc>
            </a:pPr>
            <a:endParaRPr lang="en-US" sz="1200" b="1" dirty="0">
              <a:latin typeface="Segoe UI" panose="020B0502040204020203" pitchFamily="34" charset="0"/>
              <a:cs typeface="Segoe UI" panose="020B0502040204020203" pitchFamily="34" charset="0"/>
            </a:endParaRPr>
          </a:p>
          <a:p>
            <a:pPr>
              <a:lnSpc>
                <a:spcPct val="150000"/>
              </a:lnSpc>
            </a:pPr>
            <a:r>
              <a:rPr lang="en-US" sz="1200" b="1" dirty="0">
                <a:latin typeface="Segoe UI" panose="020B0502040204020203" pitchFamily="34" charset="0"/>
                <a:cs typeface="Segoe UI" panose="020B0502040204020203" pitchFamily="34" charset="0"/>
              </a:rPr>
              <a:t>SHAPE:</a:t>
            </a:r>
            <a:endParaRPr lang="en-US" sz="1200" dirty="0">
              <a:latin typeface="Segoe UI" panose="020B0502040204020203" pitchFamily="34" charset="0"/>
              <a:cs typeface="Segoe UI" panose="020B0502040204020203" pitchFamily="34" charset="0"/>
            </a:endParaRPr>
          </a:p>
          <a:p>
            <a:pPr marL="628650" lvl="1" indent="-171450">
              <a:lnSpc>
                <a:spcPct val="150000"/>
              </a:lnSpc>
              <a:buFont typeface="Courier New" panose="02070309020205020404" pitchFamily="49" charset="0"/>
              <a:buChar char="o"/>
            </a:pPr>
            <a:r>
              <a:rPr lang="en-US" sz="1200" b="1" u="sng" dirty="0">
                <a:latin typeface="Segoe UI" panose="020B0502040204020203" pitchFamily="34" charset="0"/>
                <a:cs typeface="Segoe UI" panose="020B0502040204020203" pitchFamily="34" charset="0"/>
              </a:rPr>
              <a:t>S</a:t>
            </a:r>
            <a:r>
              <a:rPr lang="en-US" sz="1200" u="sng" dirty="0">
                <a:latin typeface="Segoe UI" panose="020B0502040204020203" pitchFamily="34" charset="0"/>
                <a:cs typeface="Segoe UI" panose="020B0502040204020203" pitchFamily="34" charset="0"/>
              </a:rPr>
              <a:t>entences</a:t>
            </a:r>
            <a:r>
              <a:rPr lang="en-US" sz="1200" dirty="0">
                <a:latin typeface="Segoe UI" panose="020B0502040204020203" pitchFamily="34" charset="0"/>
                <a:cs typeface="Segoe UI" panose="020B0502040204020203" pitchFamily="34" charset="0"/>
              </a:rPr>
              <a:t> – Give your answer in full sentences</a:t>
            </a:r>
          </a:p>
          <a:p>
            <a:pPr marL="628650" lvl="1" indent="-171450">
              <a:lnSpc>
                <a:spcPct val="150000"/>
              </a:lnSpc>
              <a:buFont typeface="Courier New" panose="02070309020205020404" pitchFamily="49" charset="0"/>
              <a:buChar char="o"/>
            </a:pPr>
            <a:r>
              <a:rPr lang="en-US" sz="1200" b="1" u="sng" dirty="0">
                <a:latin typeface="Segoe UI" panose="020B0502040204020203" pitchFamily="34" charset="0"/>
                <a:cs typeface="Segoe UI" panose="020B0502040204020203" pitchFamily="34" charset="0"/>
              </a:rPr>
              <a:t>H</a:t>
            </a:r>
            <a:r>
              <a:rPr lang="en-US" sz="1200" u="sng" dirty="0">
                <a:latin typeface="Segoe UI" panose="020B0502040204020203" pitchFamily="34" charset="0"/>
                <a:cs typeface="Segoe UI" panose="020B0502040204020203" pitchFamily="34" charset="0"/>
              </a:rPr>
              <a:t>ands away from face </a:t>
            </a:r>
            <a:r>
              <a:rPr lang="en-US" sz="1200" dirty="0">
                <a:latin typeface="Segoe UI" panose="020B0502040204020203" pitchFamily="34" charset="0"/>
                <a:cs typeface="Segoe UI" panose="020B0502040204020203" pitchFamily="34" charset="0"/>
              </a:rPr>
              <a:t>– keep your mouth clear so that we can hear you properly</a:t>
            </a:r>
          </a:p>
          <a:p>
            <a:pPr marL="628650" lvl="1" indent="-171450">
              <a:lnSpc>
                <a:spcPct val="150000"/>
              </a:lnSpc>
              <a:buFont typeface="Courier New" panose="02070309020205020404" pitchFamily="49" charset="0"/>
              <a:buChar char="o"/>
            </a:pPr>
            <a:r>
              <a:rPr lang="en-US" sz="1200" b="1" u="sng" dirty="0">
                <a:latin typeface="Segoe UI" panose="020B0502040204020203" pitchFamily="34" charset="0"/>
                <a:cs typeface="Segoe UI" panose="020B0502040204020203" pitchFamily="34" charset="0"/>
              </a:rPr>
              <a:t>A</a:t>
            </a:r>
            <a:r>
              <a:rPr lang="en-US" sz="1200" u="sng" dirty="0">
                <a:latin typeface="Segoe UI" panose="020B0502040204020203" pitchFamily="34" charset="0"/>
                <a:cs typeface="Segoe UI" panose="020B0502040204020203" pitchFamily="34" charset="0"/>
              </a:rPr>
              <a:t>rticulate</a:t>
            </a:r>
            <a:r>
              <a:rPr lang="en-US" sz="1200" dirty="0">
                <a:latin typeface="Segoe UI" panose="020B0502040204020203" pitchFamily="34" charset="0"/>
                <a:cs typeface="Segoe UI" panose="020B0502040204020203" pitchFamily="34" charset="0"/>
              </a:rPr>
              <a:t> - express your thoughts and ideas clearly in words</a:t>
            </a:r>
          </a:p>
          <a:p>
            <a:pPr marL="628650" lvl="1" indent="-171450">
              <a:lnSpc>
                <a:spcPct val="150000"/>
              </a:lnSpc>
              <a:buFont typeface="Courier New" panose="02070309020205020404" pitchFamily="49" charset="0"/>
              <a:buChar char="o"/>
            </a:pPr>
            <a:r>
              <a:rPr lang="en-US" sz="1200" b="1" u="sng" dirty="0">
                <a:latin typeface="Segoe UI" panose="020B0502040204020203" pitchFamily="34" charset="0"/>
                <a:cs typeface="Segoe UI" panose="020B0502040204020203" pitchFamily="34" charset="0"/>
              </a:rPr>
              <a:t>P</a:t>
            </a:r>
            <a:r>
              <a:rPr lang="en-US" sz="1200" u="sng" dirty="0">
                <a:latin typeface="Segoe UI" panose="020B0502040204020203" pitchFamily="34" charset="0"/>
                <a:cs typeface="Segoe UI" panose="020B0502040204020203" pitchFamily="34" charset="0"/>
              </a:rPr>
              <a:t>roject</a:t>
            </a:r>
            <a:r>
              <a:rPr lang="en-US" sz="1200" dirty="0">
                <a:latin typeface="Segoe UI" panose="020B0502040204020203" pitchFamily="34" charset="0"/>
                <a:cs typeface="Segoe UI" panose="020B0502040204020203" pitchFamily="34" charset="0"/>
              </a:rPr>
              <a:t> – speak in appropriate volume so that everyone in the class can hear you</a:t>
            </a:r>
          </a:p>
          <a:p>
            <a:pPr marL="628650" lvl="1" indent="-171450">
              <a:lnSpc>
                <a:spcPct val="150000"/>
              </a:lnSpc>
              <a:buFont typeface="Courier New" panose="02070309020205020404" pitchFamily="49" charset="0"/>
              <a:buChar char="o"/>
            </a:pPr>
            <a:r>
              <a:rPr lang="en-US" sz="1200" b="1" u="sng" dirty="0">
                <a:latin typeface="Segoe UI" panose="020B0502040204020203" pitchFamily="34" charset="0"/>
                <a:cs typeface="Segoe UI" panose="020B0502040204020203" pitchFamily="34" charset="0"/>
              </a:rPr>
              <a:t>E</a:t>
            </a:r>
            <a:r>
              <a:rPr lang="en-US" sz="1200" u="sng" dirty="0">
                <a:latin typeface="Segoe UI" panose="020B0502040204020203" pitchFamily="34" charset="0"/>
                <a:cs typeface="Segoe UI" panose="020B0502040204020203" pitchFamily="34" charset="0"/>
              </a:rPr>
              <a:t>ye contact </a:t>
            </a:r>
            <a:r>
              <a:rPr lang="en-US" sz="1200" dirty="0">
                <a:latin typeface="Segoe UI" panose="020B0502040204020203" pitchFamily="34" charset="0"/>
                <a:cs typeface="Segoe UI" panose="020B0502040204020203" pitchFamily="34" charset="0"/>
              </a:rPr>
              <a:t>– face the person/ people you are talking to and maintain eye contact with them</a:t>
            </a:r>
          </a:p>
          <a:p>
            <a:pPr lvl="1">
              <a:lnSpc>
                <a:spcPct val="150000"/>
              </a:lnSpc>
            </a:pPr>
            <a:endParaRPr lang="en-US" sz="1200" dirty="0">
              <a:latin typeface="Segoe UI" panose="020B0502040204020203" pitchFamily="34" charset="0"/>
              <a:cs typeface="Segoe UI" panose="020B0502040204020203" pitchFamily="34" charset="0"/>
            </a:endParaRPr>
          </a:p>
          <a:p>
            <a:pPr>
              <a:lnSpc>
                <a:spcPct val="150000"/>
              </a:lnSpc>
            </a:pPr>
            <a:endParaRPr lang="en-US" sz="1200" dirty="0">
              <a:latin typeface="Segoe UI" panose="020B0502040204020203" pitchFamily="34" charset="0"/>
              <a:cs typeface="Segoe UI" panose="020B0502040204020203" pitchFamily="34" charset="0"/>
            </a:endParaRPr>
          </a:p>
        </p:txBody>
      </p:sp>
      <p:sp>
        <p:nvSpPr>
          <p:cNvPr id="3" name="Rectangle 2">
            <a:extLst>
              <a:ext uri="{FF2B5EF4-FFF2-40B4-BE49-F238E27FC236}">
                <a16:creationId xmlns:a16="http://schemas.microsoft.com/office/drawing/2014/main" id="{FB8A0D3B-B046-4033-BEAE-24AF9EB212F1}"/>
              </a:ext>
            </a:extLst>
          </p:cNvPr>
          <p:cNvSpPr/>
          <p:nvPr/>
        </p:nvSpPr>
        <p:spPr>
          <a:xfrm>
            <a:off x="150471" y="127322"/>
            <a:ext cx="6574420" cy="963013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41830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9CA14-7202-470E-AD90-585293639A06}"/>
              </a:ext>
            </a:extLst>
          </p:cNvPr>
          <p:cNvSpPr/>
          <p:nvPr/>
        </p:nvSpPr>
        <p:spPr>
          <a:xfrm>
            <a:off x="189000" y="185542"/>
            <a:ext cx="6480000" cy="7017306"/>
          </a:xfrm>
          <a:prstGeom prst="rect">
            <a:avLst/>
          </a:prstGeom>
        </p:spPr>
        <p:txBody>
          <a:bodyPr wrap="square">
            <a:spAutoFit/>
          </a:bodyPr>
          <a:lstStyle/>
          <a:p>
            <a:pPr>
              <a:lnSpc>
                <a:spcPct val="150000"/>
              </a:lnSpc>
            </a:pPr>
            <a:r>
              <a:rPr lang="en-US" sz="1200" b="1" dirty="0">
                <a:latin typeface="Garamond" panose="02020404030301010803" pitchFamily="18" charset="0"/>
                <a:cs typeface="Segoe UI" panose="020B0502040204020203" pitchFamily="34" charset="0"/>
              </a:rPr>
              <a:t>Playground Expectations</a:t>
            </a:r>
          </a:p>
          <a:p>
            <a:pPr>
              <a:lnSpc>
                <a:spcPct val="150000"/>
              </a:lnSpc>
            </a:pPr>
            <a:r>
              <a:rPr lang="en-US" sz="1200" dirty="0">
                <a:latin typeface="Garamond" panose="02020404030301010803" pitchFamily="18" charset="0"/>
                <a:cs typeface="Segoe UI" panose="020B0502040204020203" pitchFamily="34" charset="0"/>
              </a:rPr>
              <a:t>At FARCET C. of E Primary School, we </a:t>
            </a:r>
            <a:r>
              <a:rPr lang="en-US" sz="1200" dirty="0" err="1">
                <a:latin typeface="Garamond" panose="02020404030301010803" pitchFamily="18" charset="0"/>
                <a:cs typeface="Segoe UI" panose="020B0502040204020203" pitchFamily="34" charset="0"/>
              </a:rPr>
              <a:t>recognise</a:t>
            </a:r>
            <a:r>
              <a:rPr lang="en-US" sz="1200" dirty="0">
                <a:latin typeface="Garamond" panose="02020404030301010803" pitchFamily="18" charset="0"/>
                <a:cs typeface="Segoe UI" panose="020B0502040204020203" pitchFamily="34" charset="0"/>
              </a:rPr>
              <a:t> the unique contribution playground activities makes to the wellbeing of the children at our school. Providing a safe and supportive environment, the playground offers children opportunities for play, sports, fun and enjoyment. We attach great importance to ensuring that break and lunchtimes at our school offer children experiences that contribute to their social, physical and emotional health. </a:t>
            </a:r>
          </a:p>
          <a:p>
            <a:pPr>
              <a:lnSpc>
                <a:spcPct val="150000"/>
              </a:lnSpc>
            </a:pPr>
            <a:r>
              <a:rPr lang="en-US" sz="1200" dirty="0">
                <a:latin typeface="Garamond" panose="02020404030301010803" pitchFamily="18" charset="0"/>
                <a:cs typeface="Segoe UI" panose="020B0502040204020203" pitchFamily="34" charset="0"/>
              </a:rPr>
              <a:t>In particular, we </a:t>
            </a:r>
            <a:r>
              <a:rPr lang="en-US" sz="1200" dirty="0" err="1">
                <a:latin typeface="Garamond" panose="02020404030301010803" pitchFamily="18" charset="0"/>
                <a:cs typeface="Segoe UI" panose="020B0502040204020203" pitchFamily="34" charset="0"/>
              </a:rPr>
              <a:t>recognise</a:t>
            </a:r>
            <a:r>
              <a:rPr lang="en-US" sz="1200" dirty="0">
                <a:latin typeface="Garamond" panose="02020404030301010803" pitchFamily="18" charset="0"/>
                <a:cs typeface="Segoe UI" panose="020B0502040204020203" pitchFamily="34" charset="0"/>
              </a:rPr>
              <a:t> that increased levels of physical activity not only improve children’s health and fitness, but also have a large impact on ensuring positive </a:t>
            </a:r>
            <a:r>
              <a:rPr lang="en-US" sz="1200" dirty="0" err="1">
                <a:latin typeface="Garamond" panose="02020404030301010803" pitchFamily="18" charset="0"/>
                <a:cs typeface="Segoe UI" panose="020B0502040204020203" pitchFamily="34" charset="0"/>
              </a:rPr>
              <a:t>behaviours</a:t>
            </a:r>
            <a:r>
              <a:rPr lang="en-US" sz="1200" dirty="0">
                <a:latin typeface="Garamond" panose="02020404030301010803" pitchFamily="18" charset="0"/>
                <a:cs typeface="Segoe UI" panose="020B0502040204020203" pitchFamily="34" charset="0"/>
              </a:rPr>
              <a:t> and attitudes. We use Sports Premium funds to pay for Sports Coaches and play leaders to run lunch clubs safely and knowledgeably so that maximum enjoyment can be had at lunchtime.</a:t>
            </a:r>
          </a:p>
          <a:p>
            <a:pPr>
              <a:lnSpc>
                <a:spcPct val="150000"/>
              </a:lnSpc>
            </a:pPr>
            <a:endParaRPr lang="en-US" sz="1200" b="1" dirty="0">
              <a:latin typeface="Garamond" panose="02020404030301010803" pitchFamily="18" charset="0"/>
              <a:cs typeface="Segoe UI" panose="020B0502040204020203" pitchFamily="34" charset="0"/>
            </a:endParaRPr>
          </a:p>
          <a:p>
            <a:pPr>
              <a:lnSpc>
                <a:spcPct val="150000"/>
              </a:lnSpc>
            </a:pPr>
            <a:r>
              <a:rPr lang="en-US" sz="1200" b="1" u="sng" dirty="0">
                <a:latin typeface="Garamond" panose="02020404030301010803" pitchFamily="18" charset="0"/>
                <a:cs typeface="Segoe UI" panose="020B0502040204020203" pitchFamily="34" charset="0"/>
              </a:rPr>
              <a:t>Pupils must follow the playground mantra</a:t>
            </a:r>
            <a:r>
              <a:rPr lang="en-US" sz="1200" b="1" dirty="0">
                <a:latin typeface="Garamond" panose="02020404030301010803" pitchFamily="18" charset="0"/>
                <a:cs typeface="Segoe UI" panose="020B0502040204020203" pitchFamily="34" charset="0"/>
              </a:rPr>
              <a:t>:</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Have fun with one another and playing fairly</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Follow instructions given by an adult – first time, every time</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Show respect to others at all times</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Look after equipment and playing sensibly with it</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Tidy up equipment at the end of breaktimes and lunchtimes</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Put litter in the bins provided</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Be kind and helpful</a:t>
            </a:r>
          </a:p>
          <a:p>
            <a:pPr marL="171450" indent="-171450">
              <a:lnSpc>
                <a:spcPct val="150000"/>
              </a:lnSpc>
              <a:buFont typeface="Wingdings" panose="05000000000000000000" pitchFamily="2" charset="2"/>
              <a:buChar char="v"/>
            </a:pPr>
            <a:r>
              <a:rPr lang="en-US" sz="1200" b="1" dirty="0">
                <a:latin typeface="Garamond" panose="02020404030301010803" pitchFamily="18" charset="0"/>
                <a:cs typeface="Segoe UI" panose="020B0502040204020203" pitchFamily="34" charset="0"/>
              </a:rPr>
              <a:t>Stop</a:t>
            </a:r>
            <a:r>
              <a:rPr lang="en-US" sz="1200" dirty="0">
                <a:latin typeface="Garamond" panose="02020404030301010803" pitchFamily="18" charset="0"/>
                <a:cs typeface="Segoe UI" panose="020B0502040204020203" pitchFamily="34" charset="0"/>
              </a:rPr>
              <a:t> when the bell rings once</a:t>
            </a:r>
          </a:p>
          <a:p>
            <a:pPr marL="171450" indent="-171450">
              <a:lnSpc>
                <a:spcPct val="150000"/>
              </a:lnSpc>
              <a:buFont typeface="Wingdings" panose="05000000000000000000" pitchFamily="2" charset="2"/>
              <a:buChar char="v"/>
            </a:pPr>
            <a:r>
              <a:rPr lang="en-US" sz="1200" b="1" dirty="0">
                <a:latin typeface="Garamond" panose="02020404030301010803" pitchFamily="18" charset="0"/>
                <a:cs typeface="Segoe UI" panose="020B0502040204020203" pitchFamily="34" charset="0"/>
              </a:rPr>
              <a:t>Walk</a:t>
            </a:r>
            <a:r>
              <a:rPr lang="en-US" sz="1200" dirty="0">
                <a:latin typeface="Garamond" panose="02020404030301010803" pitchFamily="18" charset="0"/>
                <a:cs typeface="Segoe UI" panose="020B0502040204020203" pitchFamily="34" charset="0"/>
              </a:rPr>
              <a:t> quietly and sensibly to the line with the second bell</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Walk sensibly, safely and quietly when entering/exiting the playground</a:t>
            </a:r>
          </a:p>
          <a:p>
            <a:pPr marL="171450" indent="-171450">
              <a:lnSpc>
                <a:spcPct val="150000"/>
              </a:lnSpc>
              <a:buFont typeface="Wingdings" panose="05000000000000000000" pitchFamily="2" charset="2"/>
              <a:buChar char="v"/>
            </a:pPr>
            <a:r>
              <a:rPr lang="en-US" i="1" dirty="0">
                <a:solidFill>
                  <a:srgbClr val="FFC000"/>
                </a:solidFill>
                <a:latin typeface="Garamond" panose="02020404030301010803" pitchFamily="18" charset="0"/>
                <a:cs typeface="Segoe UI" panose="020B0502040204020203" pitchFamily="34" charset="0"/>
              </a:rPr>
              <a:t>Golden Rule: Treat others the way you want to be treated</a:t>
            </a:r>
          </a:p>
          <a:p>
            <a:pPr>
              <a:lnSpc>
                <a:spcPct val="150000"/>
              </a:lnSpc>
            </a:pPr>
            <a:endParaRPr lang="en-US" i="1" dirty="0">
              <a:latin typeface="Garamond" panose="02020404030301010803" pitchFamily="18" charset="0"/>
              <a:cs typeface="Segoe UI" panose="020B0502040204020203" pitchFamily="34" charset="0"/>
            </a:endParaRPr>
          </a:p>
        </p:txBody>
      </p:sp>
      <p:sp>
        <p:nvSpPr>
          <p:cNvPr id="3" name="Rectangle 2">
            <a:extLst>
              <a:ext uri="{FF2B5EF4-FFF2-40B4-BE49-F238E27FC236}">
                <a16:creationId xmlns:a16="http://schemas.microsoft.com/office/drawing/2014/main" id="{FB8A0D3B-B046-4033-BEAE-24AF9EB212F1}"/>
              </a:ext>
            </a:extLst>
          </p:cNvPr>
          <p:cNvSpPr/>
          <p:nvPr/>
        </p:nvSpPr>
        <p:spPr>
          <a:xfrm>
            <a:off x="150471" y="127322"/>
            <a:ext cx="6574420" cy="963013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33475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971D750-0524-4428-8D88-CD02CE605621}"/>
              </a:ext>
            </a:extLst>
          </p:cNvPr>
          <p:cNvSpPr/>
          <p:nvPr/>
        </p:nvSpPr>
        <p:spPr>
          <a:xfrm>
            <a:off x="227529" y="220433"/>
            <a:ext cx="6480000" cy="6705875"/>
          </a:xfrm>
          <a:prstGeom prst="rect">
            <a:avLst/>
          </a:prstGeom>
        </p:spPr>
        <p:txBody>
          <a:bodyPr>
            <a:spAutoFit/>
          </a:bodyPr>
          <a:lstStyle/>
          <a:p>
            <a:pPr>
              <a:lnSpc>
                <a:spcPct val="150000"/>
              </a:lnSpc>
            </a:pPr>
            <a:r>
              <a:rPr lang="en-US" sz="1200" b="1" dirty="0">
                <a:latin typeface="Garamond" panose="02020404030301010803" pitchFamily="18" charset="0"/>
                <a:cs typeface="Segoe UI" panose="020B0502040204020203" pitchFamily="34" charset="0"/>
              </a:rPr>
              <a:t>Dining Hall Expectations</a:t>
            </a:r>
            <a:endParaRPr lang="en-US" sz="1200" dirty="0">
              <a:latin typeface="Garamond" panose="02020404030301010803" pitchFamily="18" charset="0"/>
              <a:cs typeface="Segoe UI" panose="020B0502040204020203" pitchFamily="34" charset="0"/>
            </a:endParaRPr>
          </a:p>
          <a:p>
            <a:pPr>
              <a:lnSpc>
                <a:spcPct val="150000"/>
              </a:lnSpc>
            </a:pPr>
            <a:r>
              <a:rPr lang="en-US" sz="1200" dirty="0">
                <a:latin typeface="Garamond" panose="02020404030301010803" pitchFamily="18" charset="0"/>
                <a:cs typeface="Segoe UI" panose="020B0502040204020203" pitchFamily="34" charset="0"/>
              </a:rPr>
              <a:t>At Farcet C of E Primary School, we understand the value of sharing meals together. Children are encouraged to eat well, </a:t>
            </a:r>
            <a:r>
              <a:rPr lang="en-US" sz="1200" dirty="0" err="1">
                <a:latin typeface="Garamond" panose="02020404030301010803" pitchFamily="18" charset="0"/>
                <a:cs typeface="Segoe UI" panose="020B0502040204020203" pitchFamily="34" charset="0"/>
              </a:rPr>
              <a:t>socialise</a:t>
            </a:r>
            <a:r>
              <a:rPr lang="en-US" sz="1200" dirty="0">
                <a:latin typeface="Garamond" panose="02020404030301010803" pitchFamily="18" charset="0"/>
                <a:cs typeface="Segoe UI" panose="020B0502040204020203" pitchFamily="34" charset="0"/>
              </a:rPr>
              <a:t> and use good manners at lunchtimes. It is vital that meal times are safe and well-structured so that we can accommodate the large numbers of children in the hall at one time where liquids and hot foods are around. </a:t>
            </a:r>
          </a:p>
          <a:p>
            <a:pPr>
              <a:lnSpc>
                <a:spcPct val="150000"/>
              </a:lnSpc>
            </a:pPr>
            <a:endParaRPr lang="en-US" sz="1200" dirty="0">
              <a:latin typeface="Garamond" panose="02020404030301010803" pitchFamily="18" charset="0"/>
              <a:cs typeface="Segoe UI" panose="020B0502040204020203" pitchFamily="34" charset="0"/>
            </a:endParaRP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Line up respectfully at the serving counter taking care not to lean over the food</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Demonstrate polite manners at all times, always saying please and thank you</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Talk politely and at a </a:t>
            </a:r>
            <a:r>
              <a:rPr lang="en-US" sz="1200" b="1" dirty="0">
                <a:latin typeface="Garamond" panose="02020404030301010803" pitchFamily="18" charset="0"/>
                <a:cs typeface="Segoe UI" panose="020B0502040204020203" pitchFamily="34" charset="0"/>
              </a:rPr>
              <a:t>moderate volume </a:t>
            </a:r>
            <a:r>
              <a:rPr lang="en-US" sz="1200" dirty="0">
                <a:latin typeface="Garamond" panose="02020404030301010803" pitchFamily="18" charset="0"/>
                <a:cs typeface="Segoe UI" panose="020B0502040204020203" pitchFamily="34" charset="0"/>
              </a:rPr>
              <a:t>with the other pupils on their tables</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 Use the cutlery to eat hot dinners, practice closed-mouth chewing and respect other pupils’ personal space</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Only touch their own food</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Stay seated at all times whilst eating</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Make a conscious effort to eat their lunch within the time allocated</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Ask an adult before they begin eating their dessert</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Tidy up after themselves: scrape plates and stack them sensibly/take all their rubbish home with them in their lunch box/inform an adult of any spillages</a:t>
            </a:r>
          </a:p>
          <a:p>
            <a:pPr marL="171450" indent="-171450">
              <a:lnSpc>
                <a:spcPct val="150000"/>
              </a:lnSpc>
              <a:buFont typeface="Wingdings" panose="05000000000000000000" pitchFamily="2" charset="2"/>
              <a:buChar char="v"/>
            </a:pPr>
            <a:r>
              <a:rPr lang="en-US" sz="1200" b="1" dirty="0">
                <a:latin typeface="Garamond" panose="02020404030301010803" pitchFamily="18" charset="0"/>
                <a:cs typeface="Segoe UI" panose="020B0502040204020203" pitchFamily="34" charset="0"/>
              </a:rPr>
              <a:t>Walk</a:t>
            </a:r>
            <a:r>
              <a:rPr lang="en-US" sz="1200" dirty="0">
                <a:latin typeface="Garamond" panose="02020404030301010803" pitchFamily="18" charset="0"/>
                <a:cs typeface="Segoe UI" panose="020B0502040204020203" pitchFamily="34" charset="0"/>
              </a:rPr>
              <a:t> sensibly, safely and quietly between the playground and the dining hall/classroom</a:t>
            </a:r>
          </a:p>
          <a:p>
            <a:pPr marL="171450" indent="-171450">
              <a:lnSpc>
                <a:spcPct val="150000"/>
              </a:lnSpc>
              <a:buFont typeface="Wingdings" panose="05000000000000000000" pitchFamily="2" charset="2"/>
              <a:buChar char="v"/>
            </a:pPr>
            <a:endParaRPr lang="en-US" sz="1200" dirty="0">
              <a:latin typeface="Garamond" panose="02020404030301010803" pitchFamily="18" charset="0"/>
              <a:cs typeface="Segoe UI" panose="020B0502040204020203" pitchFamily="34" charset="0"/>
            </a:endParaRPr>
          </a:p>
          <a:p>
            <a:pPr>
              <a:lnSpc>
                <a:spcPct val="150000"/>
              </a:lnSpc>
            </a:pPr>
            <a:r>
              <a:rPr lang="en-US" sz="1200" dirty="0">
                <a:latin typeface="Garamond" panose="02020404030301010803" pitchFamily="18" charset="0"/>
                <a:cs typeface="Segoe UI" panose="020B0502040204020203" pitchFamily="34" charset="0"/>
              </a:rPr>
              <a:t>We hope that all children have the opportunity to enjoy their lunches and time to talk with their friends. Children are always positively encouraged to follow the dinner hall expectations but if reminders are ineffective, a child will be asked to eat in another designated area in school. </a:t>
            </a:r>
          </a:p>
          <a:p>
            <a:pPr marL="171450" indent="-171450">
              <a:lnSpc>
                <a:spcPct val="150000"/>
              </a:lnSpc>
              <a:buFont typeface="Arial" panose="020B0604020202020204" pitchFamily="34" charset="0"/>
              <a:buChar char="•"/>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Segoe UI" panose="020B0502040204020203" pitchFamily="34" charset="0"/>
              <a:cs typeface="Segoe UI" panose="020B0502040204020203" pitchFamily="34" charset="0"/>
            </a:endParaRPr>
          </a:p>
        </p:txBody>
      </p:sp>
      <p:sp>
        <p:nvSpPr>
          <p:cNvPr id="3" name="Rectangle 2">
            <a:extLst>
              <a:ext uri="{FF2B5EF4-FFF2-40B4-BE49-F238E27FC236}">
                <a16:creationId xmlns:a16="http://schemas.microsoft.com/office/drawing/2014/main" id="{FB8A0D3B-B046-4033-BEAE-24AF9EB212F1}"/>
              </a:ext>
            </a:extLst>
          </p:cNvPr>
          <p:cNvSpPr/>
          <p:nvPr/>
        </p:nvSpPr>
        <p:spPr>
          <a:xfrm>
            <a:off x="150471" y="127322"/>
            <a:ext cx="6574420" cy="963013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02392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B1A96C-5F53-41FE-8E8F-9AA6C67E53B0}"/>
              </a:ext>
            </a:extLst>
          </p:cNvPr>
          <p:cNvSpPr/>
          <p:nvPr/>
        </p:nvSpPr>
        <p:spPr>
          <a:xfrm>
            <a:off x="189000" y="353567"/>
            <a:ext cx="6480000" cy="8679299"/>
          </a:xfrm>
          <a:prstGeom prst="rect">
            <a:avLst/>
          </a:prstGeom>
        </p:spPr>
        <p:txBody>
          <a:bodyPr>
            <a:spAutoFit/>
          </a:bodyPr>
          <a:lstStyle/>
          <a:p>
            <a:pPr>
              <a:lnSpc>
                <a:spcPct val="150000"/>
              </a:lnSpc>
            </a:pPr>
            <a:r>
              <a:rPr lang="en-US" sz="1200" b="1" dirty="0">
                <a:latin typeface="Garamond" panose="02020404030301010803" pitchFamily="18" charset="0"/>
                <a:cs typeface="Segoe UI" panose="020B0502040204020203" pitchFamily="34" charset="0"/>
              </a:rPr>
              <a:t>Collective Worship:</a:t>
            </a:r>
          </a:p>
          <a:p>
            <a:pPr>
              <a:lnSpc>
                <a:spcPct val="150000"/>
              </a:lnSpc>
            </a:pPr>
            <a:r>
              <a:rPr lang="en-US" sz="1200" dirty="0">
                <a:latin typeface="Garamond" panose="02020404030301010803" pitchFamily="18" charset="0"/>
                <a:ea typeface="Segoe UI Black" panose="020B0A02040204020203" pitchFamily="34" charset="0"/>
                <a:cs typeface="Segoe UI" panose="020B0502040204020203" pitchFamily="34" charset="0"/>
              </a:rPr>
              <a:t>Collective worship gives pupils and school staff the opportunity to:</a:t>
            </a:r>
          </a:p>
          <a:p>
            <a:pPr marL="171450" indent="-171450">
              <a:lnSpc>
                <a:spcPct val="150000"/>
              </a:lnSpc>
              <a:buFont typeface="Arial" panose="020B0604020202020204" pitchFamily="34" charset="0"/>
              <a:buChar char="•"/>
            </a:pPr>
            <a:r>
              <a:rPr lang="en-US" sz="1200" dirty="0">
                <a:latin typeface="Garamond" panose="02020404030301010803" pitchFamily="18" charset="0"/>
                <a:ea typeface="Segoe UI Black" panose="020B0A02040204020203" pitchFamily="34" charset="0"/>
                <a:cs typeface="Segoe UI" panose="020B0502040204020203" pitchFamily="34" charset="0"/>
              </a:rPr>
              <a:t>Engage in an act of community.</a:t>
            </a:r>
          </a:p>
          <a:p>
            <a:pPr marL="171450" indent="-171450">
              <a:lnSpc>
                <a:spcPct val="150000"/>
              </a:lnSpc>
              <a:buFont typeface="Arial" panose="020B0604020202020204" pitchFamily="34" charset="0"/>
              <a:buChar char="•"/>
            </a:pPr>
            <a:r>
              <a:rPr lang="en-US" sz="1200" dirty="0">
                <a:latin typeface="Garamond" panose="02020404030301010803" pitchFamily="18" charset="0"/>
                <a:ea typeface="Segoe UI Black" panose="020B0A02040204020203" pitchFamily="34" charset="0"/>
                <a:cs typeface="Segoe UI" panose="020B0502040204020203" pitchFamily="34" charset="0"/>
              </a:rPr>
              <a:t>Express praise and thanksgiving to God.</a:t>
            </a:r>
          </a:p>
          <a:p>
            <a:pPr marL="171450" indent="-171450">
              <a:lnSpc>
                <a:spcPct val="150000"/>
              </a:lnSpc>
              <a:buFont typeface="Arial" panose="020B0604020202020204" pitchFamily="34" charset="0"/>
              <a:buChar char="•"/>
            </a:pPr>
            <a:r>
              <a:rPr lang="en-US" sz="1200" dirty="0">
                <a:latin typeface="Garamond" panose="02020404030301010803" pitchFamily="18" charset="0"/>
                <a:ea typeface="Segoe UI Black" panose="020B0A02040204020203" pitchFamily="34" charset="0"/>
                <a:cs typeface="Segoe UI" panose="020B0502040204020203" pitchFamily="34" charset="0"/>
              </a:rPr>
              <a:t>Be still and reflect.</a:t>
            </a:r>
          </a:p>
          <a:p>
            <a:pPr marL="171450" indent="-171450">
              <a:lnSpc>
                <a:spcPct val="150000"/>
              </a:lnSpc>
              <a:buFont typeface="Arial" panose="020B0604020202020204" pitchFamily="34" charset="0"/>
              <a:buChar char="•"/>
            </a:pPr>
            <a:r>
              <a:rPr lang="en-US" sz="1200" dirty="0">
                <a:latin typeface="Garamond" panose="02020404030301010803" pitchFamily="18" charset="0"/>
                <a:ea typeface="Segoe UI Black" panose="020B0A02040204020203" pitchFamily="34" charset="0"/>
                <a:cs typeface="Segoe UI" panose="020B0502040204020203" pitchFamily="34" charset="0"/>
              </a:rPr>
              <a:t>Explore the big questions of life and respond to national events.</a:t>
            </a:r>
          </a:p>
          <a:p>
            <a:pPr marL="171450" indent="-171450">
              <a:lnSpc>
                <a:spcPct val="150000"/>
              </a:lnSpc>
              <a:buFont typeface="Arial" panose="020B0604020202020204" pitchFamily="34" charset="0"/>
              <a:buChar char="•"/>
            </a:pPr>
            <a:r>
              <a:rPr lang="en-US" sz="1200" dirty="0">
                <a:latin typeface="Garamond" panose="02020404030301010803" pitchFamily="18" charset="0"/>
                <a:ea typeface="Segoe UI Black" panose="020B0A02040204020203" pitchFamily="34" charset="0"/>
                <a:cs typeface="Segoe UI" panose="020B0502040204020203" pitchFamily="34" charset="0"/>
              </a:rPr>
              <a:t>Foster respect and deepen spiritual awareness.</a:t>
            </a:r>
          </a:p>
          <a:p>
            <a:pPr marL="171450" indent="-171450">
              <a:lnSpc>
                <a:spcPct val="150000"/>
              </a:lnSpc>
              <a:buFont typeface="Arial" panose="020B0604020202020204" pitchFamily="34" charset="0"/>
              <a:buChar char="•"/>
            </a:pPr>
            <a:r>
              <a:rPr lang="en-US" sz="1200" dirty="0">
                <a:latin typeface="Garamond" panose="02020404030301010803" pitchFamily="18" charset="0"/>
                <a:ea typeface="Segoe UI Black" panose="020B0A02040204020203" pitchFamily="34" charset="0"/>
                <a:cs typeface="Segoe UI" panose="020B0502040204020203" pitchFamily="34" charset="0"/>
              </a:rPr>
              <a:t>Reflect on the character of God and on the teachings of Christ.</a:t>
            </a:r>
          </a:p>
          <a:p>
            <a:pPr marL="171450" indent="-171450">
              <a:lnSpc>
                <a:spcPct val="150000"/>
              </a:lnSpc>
              <a:buFont typeface="Arial" panose="020B0604020202020204" pitchFamily="34" charset="0"/>
              <a:buChar char="•"/>
            </a:pPr>
            <a:r>
              <a:rPr lang="en-US" sz="1200" dirty="0">
                <a:latin typeface="Garamond" panose="02020404030301010803" pitchFamily="18" charset="0"/>
                <a:ea typeface="Segoe UI Black" panose="020B0A02040204020203" pitchFamily="34" charset="0"/>
                <a:cs typeface="Segoe UI" panose="020B0502040204020203" pitchFamily="34" charset="0"/>
              </a:rPr>
              <a:t>Affirm Christian values and attitudes.</a:t>
            </a:r>
          </a:p>
          <a:p>
            <a:pPr marL="171450" indent="-171450">
              <a:lnSpc>
                <a:spcPct val="150000"/>
              </a:lnSpc>
              <a:buFont typeface="Arial" panose="020B0604020202020204" pitchFamily="34" charset="0"/>
              <a:buChar char="•"/>
            </a:pPr>
            <a:r>
              <a:rPr lang="en-US" sz="1200" dirty="0">
                <a:latin typeface="Garamond" panose="02020404030301010803" pitchFamily="18" charset="0"/>
                <a:ea typeface="Segoe UI Black" panose="020B0A02040204020203" pitchFamily="34" charset="0"/>
                <a:cs typeface="Segoe UI" panose="020B0502040204020203" pitchFamily="34" charset="0"/>
              </a:rPr>
              <a:t>Share each other's joys and challenges.</a:t>
            </a:r>
          </a:p>
          <a:p>
            <a:pPr marL="171450" indent="-171450">
              <a:lnSpc>
                <a:spcPct val="150000"/>
              </a:lnSpc>
              <a:buFont typeface="Arial" panose="020B0604020202020204" pitchFamily="34" charset="0"/>
              <a:buChar char="•"/>
            </a:pPr>
            <a:r>
              <a:rPr lang="en-US" sz="1200" dirty="0">
                <a:latin typeface="Garamond" panose="02020404030301010803" pitchFamily="18" charset="0"/>
                <a:ea typeface="Segoe UI Black" panose="020B0A02040204020203" pitchFamily="34" charset="0"/>
                <a:cs typeface="Segoe UI" panose="020B0502040204020203" pitchFamily="34" charset="0"/>
              </a:rPr>
              <a:t>Celebrate special times in the Christian calendar.</a:t>
            </a:r>
          </a:p>
          <a:p>
            <a:pPr>
              <a:lnSpc>
                <a:spcPct val="150000"/>
              </a:lnSpc>
            </a:pPr>
            <a:endParaRPr lang="en-US" sz="1200" dirty="0">
              <a:latin typeface="Garamond" panose="02020404030301010803" pitchFamily="18" charset="0"/>
              <a:ea typeface="Segoe UI Black" panose="020B0A02040204020203" pitchFamily="34" charset="0"/>
              <a:cs typeface="Segoe UI" panose="020B0502040204020203" pitchFamily="34" charset="0"/>
            </a:endParaRPr>
          </a:p>
          <a:p>
            <a:pPr>
              <a:lnSpc>
                <a:spcPct val="150000"/>
              </a:lnSpc>
            </a:pPr>
            <a:r>
              <a:rPr lang="en-US" sz="1200" dirty="0">
                <a:latin typeface="Garamond" panose="02020404030301010803" pitchFamily="18" charset="0"/>
                <a:cs typeface="Segoe UI" panose="020B0502040204020203" pitchFamily="34" charset="0"/>
              </a:rPr>
              <a:t>Collective Worship is the heartbeat of our school community and we strive to ensure it is a time of day that all pupils enjoy and feel part of.  </a:t>
            </a:r>
            <a:endParaRPr lang="en-US" sz="1200" b="1" dirty="0">
              <a:latin typeface="Garamond" panose="02020404030301010803" pitchFamily="18" charset="0"/>
              <a:cs typeface="Segoe UI" panose="020B0502040204020203" pitchFamily="34" charset="0"/>
            </a:endParaRPr>
          </a:p>
          <a:p>
            <a:pPr>
              <a:lnSpc>
                <a:spcPct val="150000"/>
              </a:lnSpc>
            </a:pPr>
            <a:endParaRPr lang="en-US" sz="1200" b="1" u="sng" dirty="0">
              <a:latin typeface="Garamond" panose="02020404030301010803" pitchFamily="18" charset="0"/>
              <a:cs typeface="Segoe UI" panose="020B0502040204020203" pitchFamily="34" charset="0"/>
            </a:endParaRPr>
          </a:p>
          <a:p>
            <a:pPr>
              <a:lnSpc>
                <a:spcPct val="150000"/>
              </a:lnSpc>
            </a:pPr>
            <a:r>
              <a:rPr lang="en-US" sz="1200" b="1" u="sng" dirty="0">
                <a:latin typeface="Garamond" panose="02020404030301010803" pitchFamily="18" charset="0"/>
                <a:cs typeface="Segoe UI" panose="020B0502040204020203" pitchFamily="34" charset="0"/>
              </a:rPr>
              <a:t>Behaviour for Collective Worship: </a:t>
            </a:r>
            <a:endParaRPr lang="en-US" sz="1200" b="1" dirty="0">
              <a:latin typeface="Garamond" panose="02020404030301010803" pitchFamily="18" charset="0"/>
              <a:cs typeface="Segoe UI" panose="020B0502040204020203" pitchFamily="34" charset="0"/>
            </a:endParaRPr>
          </a:p>
          <a:p>
            <a:pPr>
              <a:lnSpc>
                <a:spcPct val="150000"/>
              </a:lnSpc>
            </a:pPr>
            <a:endParaRPr lang="en-US" sz="1200" b="1" dirty="0">
              <a:latin typeface="Garamond" panose="02020404030301010803" pitchFamily="18" charset="0"/>
              <a:cs typeface="Segoe UI" panose="020B0502040204020203" pitchFamily="34" charset="0"/>
            </a:endParaRP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Walk into assembly silently, sensibly and safely in class line order</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Line up in the allocated position for their class, leaving space between themselves and the person next to them </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Wait to be invited to sit down by a member of teaching staff</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SHINE</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Show reverence during worship and prayer – mindful to observe the religious rights and beliefs of others</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Join in with songs </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Celebrate the success of others through applause</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Stand up silently at the end of assembly when asked to do so</a:t>
            </a:r>
          </a:p>
          <a:p>
            <a:pPr marL="171450" indent="-171450">
              <a:lnSpc>
                <a:spcPct val="150000"/>
              </a:lnSpc>
              <a:buFont typeface="Wingdings" panose="05000000000000000000" pitchFamily="2" charset="2"/>
              <a:buChar char="v"/>
            </a:pPr>
            <a:r>
              <a:rPr lang="en-US" sz="1200" dirty="0">
                <a:latin typeface="Garamond" panose="02020404030301010803" pitchFamily="18" charset="0"/>
                <a:cs typeface="Segoe UI" panose="020B0502040204020203" pitchFamily="34" charset="0"/>
              </a:rPr>
              <a:t>Walk sensibly, safely and silently back to class </a:t>
            </a: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dirty="0">
              <a:latin typeface="Garamond" panose="02020404030301010803" pitchFamily="18" charset="0"/>
              <a:cs typeface="Segoe UI" panose="020B0502040204020203" pitchFamily="34" charset="0"/>
            </a:endParaRPr>
          </a:p>
          <a:p>
            <a:pPr>
              <a:lnSpc>
                <a:spcPct val="150000"/>
              </a:lnSpc>
            </a:pPr>
            <a:endParaRPr lang="en-US" sz="1200" i="1" dirty="0">
              <a:latin typeface="Garamond" panose="02020404030301010803" pitchFamily="18" charset="0"/>
              <a:cs typeface="Segoe UI" panose="020B0502040204020203" pitchFamily="34" charset="0"/>
            </a:endParaRPr>
          </a:p>
        </p:txBody>
      </p:sp>
      <p:sp>
        <p:nvSpPr>
          <p:cNvPr id="3" name="Rectangle 2">
            <a:extLst>
              <a:ext uri="{FF2B5EF4-FFF2-40B4-BE49-F238E27FC236}">
                <a16:creationId xmlns:a16="http://schemas.microsoft.com/office/drawing/2014/main" id="{FB8A0D3B-B046-4033-BEAE-24AF9EB212F1}"/>
              </a:ext>
            </a:extLst>
          </p:cNvPr>
          <p:cNvSpPr/>
          <p:nvPr/>
        </p:nvSpPr>
        <p:spPr>
          <a:xfrm>
            <a:off x="150471" y="127322"/>
            <a:ext cx="6574420" cy="963013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49769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457200" y="787400"/>
            <a:ext cx="5943600" cy="2308324"/>
          </a:xfrm>
          <a:prstGeom prst="rect">
            <a:avLst/>
          </a:prstGeom>
          <a:noFill/>
        </p:spPr>
        <p:txBody>
          <a:bodyPr wrap="square" rtlCol="0">
            <a:spAutoFit/>
          </a:bodyPr>
          <a:lstStyle/>
          <a:p>
            <a:pPr algn="just">
              <a:lnSpc>
                <a:spcPct val="150000"/>
              </a:lnSpc>
            </a:pPr>
            <a:r>
              <a:rPr lang="en-GB" sz="1200" b="1" dirty="0">
                <a:latin typeface="Garamond" panose="02020404030301010803" pitchFamily="18" charset="0"/>
              </a:rPr>
              <a:t>INTRODUCTION:</a:t>
            </a:r>
          </a:p>
          <a:p>
            <a:pPr algn="just">
              <a:lnSpc>
                <a:spcPct val="150000"/>
              </a:lnSpc>
            </a:pPr>
            <a:r>
              <a:rPr lang="en-GB" sz="1200" dirty="0">
                <a:latin typeface="Garamond" panose="02020404030301010803" pitchFamily="18" charset="0"/>
              </a:rPr>
              <a:t>At Farcet C. of E. Primary school, we recognise and promote explicit teaching of excellent learning behaviours, good manners and developing social-communication skills. All staff ensure that pupils have a deep understanding of the expectations for positive behaviour and the reasoning behind it. Staff nurture a culture of respect by leading by example and modelling exemplary behaviours and manners. Child know and understand that the behaviour ethos in our school is rooted in Christian Values that support all children to flourish academically and spiritually in an environment that cultivates </a:t>
            </a:r>
            <a:r>
              <a:rPr lang="en-GB" sz="1200" dirty="0">
                <a:solidFill>
                  <a:srgbClr val="002060"/>
                </a:solidFill>
                <a:latin typeface="Garamond" panose="02020404030301010803" pitchFamily="18" charset="0"/>
              </a:rPr>
              <a:t>trust</a:t>
            </a:r>
            <a:r>
              <a:rPr lang="en-GB" sz="1200" dirty="0">
                <a:latin typeface="Garamond" panose="02020404030301010803" pitchFamily="18" charset="0"/>
              </a:rPr>
              <a:t>, </a:t>
            </a:r>
            <a:r>
              <a:rPr lang="en-GB" sz="1200" dirty="0">
                <a:solidFill>
                  <a:srgbClr val="002060"/>
                </a:solidFill>
                <a:latin typeface="Garamond" panose="02020404030301010803" pitchFamily="18" charset="0"/>
              </a:rPr>
              <a:t>friendship</a:t>
            </a:r>
            <a:r>
              <a:rPr lang="en-GB" sz="1200" dirty="0">
                <a:latin typeface="Garamond" panose="02020404030301010803" pitchFamily="18" charset="0"/>
              </a:rPr>
              <a:t>, </a:t>
            </a:r>
            <a:r>
              <a:rPr lang="en-GB" sz="1200" dirty="0">
                <a:solidFill>
                  <a:srgbClr val="002060"/>
                </a:solidFill>
                <a:latin typeface="Garamond" panose="02020404030301010803" pitchFamily="18" charset="0"/>
              </a:rPr>
              <a:t>compassion</a:t>
            </a:r>
            <a:r>
              <a:rPr lang="en-GB" sz="1200" dirty="0">
                <a:latin typeface="Garamond" panose="02020404030301010803" pitchFamily="18" charset="0"/>
              </a:rPr>
              <a:t> and </a:t>
            </a:r>
            <a:r>
              <a:rPr lang="en-GB" sz="1200" dirty="0">
                <a:solidFill>
                  <a:srgbClr val="002060"/>
                </a:solidFill>
                <a:latin typeface="Garamond" panose="02020404030301010803" pitchFamily="18" charset="0"/>
              </a:rPr>
              <a:t>forgiveness</a:t>
            </a:r>
            <a:r>
              <a:rPr lang="en-GB" sz="1200" dirty="0">
                <a:latin typeface="Garamond" panose="02020404030301010803" pitchFamily="18" charset="0"/>
              </a:rPr>
              <a:t>.  </a:t>
            </a:r>
          </a:p>
        </p:txBody>
      </p:sp>
      <p:sp>
        <p:nvSpPr>
          <p:cNvPr id="5" name="TextBox 4"/>
          <p:cNvSpPr txBox="1"/>
          <p:nvPr/>
        </p:nvSpPr>
        <p:spPr>
          <a:xfrm>
            <a:off x="508000" y="3748124"/>
            <a:ext cx="5943600" cy="2004395"/>
          </a:xfrm>
          <a:prstGeom prst="rect">
            <a:avLst/>
          </a:prstGeom>
          <a:noFill/>
        </p:spPr>
        <p:txBody>
          <a:bodyPr wrap="square" rtlCol="0">
            <a:spAutoFit/>
          </a:bodyPr>
          <a:lstStyle/>
          <a:p>
            <a:r>
              <a:rPr lang="en-US" sz="800" b="1" dirty="0">
                <a:solidFill>
                  <a:srgbClr val="0070C0"/>
                </a:solidFill>
                <a:effectLst/>
                <a:latin typeface="Debbie Hepplewhite Print Font" panose="03050602040000000000" pitchFamily="66" charset="0"/>
                <a:ea typeface="Garamond" panose="02020404030301010803" pitchFamily="18" charset="0"/>
                <a:cs typeface="Garamond" panose="02020404030301010803" pitchFamily="18" charset="0"/>
              </a:rPr>
              <a:t>We are Farcet…</a:t>
            </a:r>
            <a:endParaRPr lang="en-GB" sz="800" dirty="0">
              <a:effectLst/>
              <a:latin typeface="Garamond" panose="02020404030301010803" pitchFamily="18" charset="0"/>
              <a:ea typeface="Garamond" panose="02020404030301010803" pitchFamily="18" charset="0"/>
              <a:cs typeface="Garamond" panose="02020404030301010803" pitchFamily="18" charset="0"/>
            </a:endParaRPr>
          </a:p>
          <a:p>
            <a:r>
              <a:rPr lang="en-US" sz="800" b="1" dirty="0">
                <a:solidFill>
                  <a:srgbClr val="0070C0"/>
                </a:solidFill>
                <a:effectLst/>
                <a:latin typeface="Debbie Hepplewhite Print Font" panose="03050602040000000000" pitchFamily="66" charset="0"/>
                <a:ea typeface="Garamond" panose="02020404030301010803" pitchFamily="18" charset="0"/>
                <a:cs typeface="Garamond" panose="02020404030301010803" pitchFamily="18" charset="0"/>
              </a:rPr>
              <a:t> </a:t>
            </a:r>
            <a:endParaRPr lang="en-GB" sz="800" dirty="0">
              <a:effectLst/>
              <a:latin typeface="Garamond" panose="02020404030301010803" pitchFamily="18" charset="0"/>
              <a:ea typeface="Garamond" panose="02020404030301010803" pitchFamily="18" charset="0"/>
              <a:cs typeface="Garamond" panose="02020404030301010803" pitchFamily="18" charset="0"/>
            </a:endParaRPr>
          </a:p>
          <a:p>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We are </a:t>
            </a:r>
            <a:r>
              <a:rPr lang="en-US" sz="800" b="1" dirty="0">
                <a:solidFill>
                  <a:srgbClr val="0070C0"/>
                </a:solidFill>
                <a:effectLst/>
                <a:latin typeface="Debbie Hepplewhite Print Font" panose="03050602040000000000" pitchFamily="66" charset="0"/>
                <a:ea typeface="Garamond" panose="02020404030301010803" pitchFamily="18" charset="0"/>
                <a:cs typeface="Garamond" panose="02020404030301010803" pitchFamily="18" charset="0"/>
              </a:rPr>
              <a:t>F</a:t>
            </a:r>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orgiving </a:t>
            </a:r>
            <a:r>
              <a:rPr lang="en-US" sz="800" dirty="0">
                <a:effectLst/>
                <a:latin typeface="Debbie Hepplewhite Print Font" panose="03050602040000000000" pitchFamily="66" charset="0"/>
                <a:ea typeface="Garamond" panose="02020404030301010803" pitchFamily="18" charset="0"/>
                <a:cs typeface="Garamond" panose="02020404030301010803" pitchFamily="18" charset="0"/>
              </a:rPr>
              <a:t>- ‘The Lord our God is merciful and forgiving’ </a:t>
            </a:r>
            <a:r>
              <a:rPr lang="en-US" sz="800" b="1" dirty="0">
                <a:effectLst/>
                <a:latin typeface="Debbie Hepplewhite Print Font" panose="03050602040000000000" pitchFamily="66" charset="0"/>
                <a:ea typeface="Garamond" panose="02020404030301010803" pitchFamily="18" charset="0"/>
                <a:cs typeface="Garamond" panose="02020404030301010803" pitchFamily="18" charset="0"/>
              </a:rPr>
              <a:t>(Daniel 9:9)</a:t>
            </a:r>
            <a:endParaRPr lang="en-GB" sz="800" dirty="0">
              <a:effectLst/>
              <a:latin typeface="Garamond" panose="02020404030301010803" pitchFamily="18" charset="0"/>
              <a:ea typeface="Garamond" panose="02020404030301010803" pitchFamily="18" charset="0"/>
              <a:cs typeface="Garamond" panose="02020404030301010803" pitchFamily="18" charset="0"/>
            </a:endParaRPr>
          </a:p>
          <a:p>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We are </a:t>
            </a:r>
            <a:r>
              <a:rPr lang="en-US" sz="800" b="1" dirty="0">
                <a:solidFill>
                  <a:srgbClr val="0070C0"/>
                </a:solidFill>
                <a:effectLst/>
                <a:latin typeface="Debbie Hepplewhite Print Font" panose="03050602040000000000" pitchFamily="66" charset="0"/>
                <a:ea typeface="Garamond" panose="02020404030301010803" pitchFamily="18" charset="0"/>
                <a:cs typeface="Garamond" panose="02020404030301010803" pitchFamily="18" charset="0"/>
              </a:rPr>
              <a:t>A</a:t>
            </a:r>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mbitious </a:t>
            </a:r>
            <a:r>
              <a:rPr lang="en-US" sz="800" dirty="0">
                <a:effectLst/>
                <a:latin typeface="Debbie Hepplewhite Print Font" panose="03050602040000000000" pitchFamily="66" charset="0"/>
                <a:ea typeface="Garamond" panose="02020404030301010803" pitchFamily="18" charset="0"/>
                <a:cs typeface="Garamond" panose="02020404030301010803" pitchFamily="18" charset="0"/>
              </a:rPr>
              <a:t>- ‘</a:t>
            </a:r>
            <a:r>
              <a:rPr lang="en-US" sz="800" dirty="0">
                <a:solidFill>
                  <a:srgbClr val="000000"/>
                </a:solidFill>
                <a:effectLst/>
                <a:latin typeface="Debbie Hepplewhite Print Font" panose="03050602040000000000" pitchFamily="66" charset="0"/>
                <a:ea typeface="Garamond" panose="02020404030301010803" pitchFamily="18" charset="0"/>
                <a:cs typeface="Segoe UI" panose="020B0502040204020203" pitchFamily="34" charset="0"/>
              </a:rPr>
              <a:t>As for these four youths, God gave them learning and skill in all literature and wisdom.</a:t>
            </a:r>
            <a:r>
              <a:rPr lang="en-GB" sz="800" dirty="0">
                <a:effectLst/>
                <a:latin typeface="Garamond" panose="02020404030301010803" pitchFamily="18" charset="0"/>
                <a:ea typeface="Garamond" panose="02020404030301010803" pitchFamily="18" charset="0"/>
                <a:cs typeface="Garamond" panose="02020404030301010803" pitchFamily="18" charset="0"/>
              </a:rPr>
              <a:t> </a:t>
            </a:r>
            <a:r>
              <a:rPr lang="en-GB" sz="800" b="1" dirty="0">
                <a:effectLst/>
                <a:latin typeface="Garamond" panose="02020404030301010803" pitchFamily="18" charset="0"/>
                <a:ea typeface="Garamond" panose="02020404030301010803" pitchFamily="18" charset="0"/>
                <a:cs typeface="Garamond" panose="02020404030301010803" pitchFamily="18" charset="0"/>
              </a:rPr>
              <a:t>(</a:t>
            </a:r>
            <a:r>
              <a:rPr lang="en-US" sz="800" b="1" dirty="0">
                <a:effectLst/>
                <a:latin typeface="Debbie Hepplewhite Print Font" panose="03050602040000000000" pitchFamily="66" charset="0"/>
                <a:ea typeface="Garamond" panose="02020404030301010803" pitchFamily="18" charset="0"/>
                <a:cs typeface="Garamond" panose="02020404030301010803" pitchFamily="18" charset="0"/>
              </a:rPr>
              <a:t>Colossians 3:23)</a:t>
            </a:r>
            <a:endParaRPr lang="en-GB" sz="800" dirty="0">
              <a:effectLst/>
              <a:latin typeface="Garamond" panose="02020404030301010803" pitchFamily="18" charset="0"/>
              <a:ea typeface="Garamond" panose="02020404030301010803" pitchFamily="18" charset="0"/>
              <a:cs typeface="Garamond" panose="02020404030301010803" pitchFamily="18" charset="0"/>
            </a:endParaRPr>
          </a:p>
          <a:p>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We are </a:t>
            </a:r>
            <a:r>
              <a:rPr lang="en-US" sz="800" b="1" dirty="0">
                <a:solidFill>
                  <a:srgbClr val="0070C0"/>
                </a:solidFill>
                <a:effectLst/>
                <a:latin typeface="Debbie Hepplewhite Print Font" panose="03050602040000000000" pitchFamily="66" charset="0"/>
                <a:ea typeface="Garamond" panose="02020404030301010803" pitchFamily="18" charset="0"/>
                <a:cs typeface="Garamond" panose="02020404030301010803" pitchFamily="18" charset="0"/>
              </a:rPr>
              <a:t>R</a:t>
            </a:r>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esilient</a:t>
            </a:r>
            <a:r>
              <a:rPr lang="en-US" sz="800" dirty="0">
                <a:effectLst/>
                <a:latin typeface="Debbie Hepplewhite Print Font" panose="03050602040000000000" pitchFamily="66" charset="0"/>
                <a:ea typeface="Garamond" panose="02020404030301010803" pitchFamily="18" charset="0"/>
                <a:cs typeface="Garamond" panose="02020404030301010803" pitchFamily="18" charset="0"/>
              </a:rPr>
              <a:t> – ‘In due season we will reap, if we do not give up. (Galatians 6:9) </a:t>
            </a:r>
            <a:endParaRPr lang="en-GB" sz="800" dirty="0">
              <a:effectLst/>
              <a:latin typeface="Garamond" panose="02020404030301010803" pitchFamily="18" charset="0"/>
              <a:ea typeface="Garamond" panose="02020404030301010803" pitchFamily="18" charset="0"/>
              <a:cs typeface="Garamond" panose="02020404030301010803" pitchFamily="18" charset="0"/>
            </a:endParaRPr>
          </a:p>
          <a:p>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We are </a:t>
            </a:r>
            <a:r>
              <a:rPr lang="en-US" sz="800" b="1" dirty="0">
                <a:solidFill>
                  <a:srgbClr val="0070C0"/>
                </a:solidFill>
                <a:effectLst/>
                <a:latin typeface="Debbie Hepplewhite Print Font" panose="03050602040000000000" pitchFamily="66" charset="0"/>
                <a:ea typeface="Garamond" panose="02020404030301010803" pitchFamily="18" charset="0"/>
                <a:cs typeface="Garamond" panose="02020404030301010803" pitchFamily="18" charset="0"/>
              </a:rPr>
              <a:t>C</a:t>
            </a:r>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ompassionate </a:t>
            </a:r>
            <a:r>
              <a:rPr lang="en-US" sz="800" dirty="0">
                <a:effectLst/>
                <a:latin typeface="Debbie Hepplewhite Print Font" panose="03050602040000000000" pitchFamily="66" charset="0"/>
                <a:ea typeface="Garamond" panose="02020404030301010803" pitchFamily="18" charset="0"/>
                <a:cs typeface="Garamond" panose="02020404030301010803" pitchFamily="18" charset="0"/>
              </a:rPr>
              <a:t>- ‘Finally, all of you, live in harmony with one another; be sympathetic, love one another, be compassionate and humble.’ </a:t>
            </a:r>
            <a:r>
              <a:rPr lang="en-US" sz="800" b="1" dirty="0">
                <a:effectLst/>
                <a:latin typeface="Debbie Hepplewhite Print Font" panose="03050602040000000000" pitchFamily="66" charset="0"/>
                <a:ea typeface="Garamond" panose="02020404030301010803" pitchFamily="18" charset="0"/>
                <a:cs typeface="Garamond" panose="02020404030301010803" pitchFamily="18" charset="0"/>
              </a:rPr>
              <a:t>(Peter 3:8)</a:t>
            </a:r>
            <a:endParaRPr lang="en-GB" sz="800" dirty="0">
              <a:effectLst/>
              <a:latin typeface="Garamond" panose="02020404030301010803" pitchFamily="18" charset="0"/>
              <a:ea typeface="Garamond" panose="02020404030301010803" pitchFamily="18" charset="0"/>
              <a:cs typeface="Garamond" panose="02020404030301010803" pitchFamily="18" charset="0"/>
            </a:endParaRPr>
          </a:p>
          <a:p>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We are </a:t>
            </a:r>
            <a:r>
              <a:rPr lang="en-US" sz="800" b="1" dirty="0">
                <a:solidFill>
                  <a:srgbClr val="0070C0"/>
                </a:solidFill>
                <a:effectLst/>
                <a:latin typeface="Debbie Hepplewhite Print Font" panose="03050602040000000000" pitchFamily="66" charset="0"/>
                <a:ea typeface="Garamond" panose="02020404030301010803" pitchFamily="18" charset="0"/>
                <a:cs typeface="Garamond" panose="02020404030301010803" pitchFamily="18" charset="0"/>
              </a:rPr>
              <a:t>E</a:t>
            </a:r>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qual</a:t>
            </a:r>
            <a:r>
              <a:rPr lang="en-US" sz="800" dirty="0">
                <a:effectLst/>
                <a:latin typeface="Debbie Hepplewhite Print Font" panose="03050602040000000000" pitchFamily="66" charset="0"/>
                <a:ea typeface="Garamond" panose="02020404030301010803" pitchFamily="18" charset="0"/>
                <a:cs typeface="Garamond" panose="02020404030301010803" pitchFamily="18" charset="0"/>
              </a:rPr>
              <a:t>-</a:t>
            </a:r>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 </a:t>
            </a:r>
            <a:r>
              <a:rPr lang="en-US" sz="800" dirty="0">
                <a:effectLst/>
                <a:latin typeface="Debbie Hepplewhite Print Font" panose="03050602040000000000" pitchFamily="66" charset="0"/>
                <a:ea typeface="Garamond" panose="02020404030301010803" pitchFamily="18" charset="0"/>
                <a:cs typeface="Garamond" panose="02020404030301010803" pitchFamily="18" charset="0"/>
              </a:rPr>
              <a:t>‘</a:t>
            </a:r>
            <a:r>
              <a:rPr lang="en-US" sz="800" dirty="0">
                <a:solidFill>
                  <a:srgbClr val="000000"/>
                </a:solidFill>
                <a:effectLst/>
                <a:latin typeface="Debbie Hepplewhite Print Font" panose="03050602040000000000" pitchFamily="66" charset="0"/>
                <a:ea typeface="Garamond" panose="02020404030301010803" pitchFamily="18" charset="0"/>
                <a:cs typeface="Garamond" panose="02020404030301010803" pitchFamily="18" charset="0"/>
              </a:rPr>
              <a:t>So God created man in his own image, in the image of God he created him; male and female he created them". This verse establishes the foundational equality of all humans, regardless of gender, as they are all equally made in the image of God. </a:t>
            </a:r>
            <a:r>
              <a:rPr lang="en-US" sz="800" b="1" dirty="0">
                <a:solidFill>
                  <a:srgbClr val="000000"/>
                </a:solidFill>
                <a:effectLst/>
                <a:latin typeface="Debbie Hepplewhite Print Font" panose="03050602040000000000" pitchFamily="66" charset="0"/>
                <a:ea typeface="Garamond" panose="02020404030301010803" pitchFamily="18" charset="0"/>
                <a:cs typeface="Garamond" panose="02020404030301010803" pitchFamily="18" charset="0"/>
              </a:rPr>
              <a:t>(Genesis 1:27)  </a:t>
            </a:r>
            <a:endParaRPr lang="en-GB" sz="800" dirty="0">
              <a:effectLst/>
              <a:latin typeface="Garamond" panose="02020404030301010803" pitchFamily="18" charset="0"/>
              <a:ea typeface="Garamond" panose="02020404030301010803" pitchFamily="18" charset="0"/>
              <a:cs typeface="Garamond" panose="02020404030301010803" pitchFamily="18" charset="0"/>
            </a:endParaRPr>
          </a:p>
          <a:p>
            <a:pPr>
              <a:lnSpc>
                <a:spcPts val="1800"/>
              </a:lnSpc>
              <a:spcAft>
                <a:spcPts val="600"/>
              </a:spcAft>
            </a:pPr>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We are </a:t>
            </a:r>
            <a:r>
              <a:rPr lang="en-US" sz="800" b="1" dirty="0">
                <a:solidFill>
                  <a:srgbClr val="0070C0"/>
                </a:solidFill>
                <a:effectLst/>
                <a:latin typeface="Debbie Hepplewhite Print Font" panose="03050602040000000000" pitchFamily="66" charset="0"/>
                <a:ea typeface="Garamond" panose="02020404030301010803" pitchFamily="18" charset="0"/>
                <a:cs typeface="Garamond" panose="02020404030301010803" pitchFamily="18" charset="0"/>
              </a:rPr>
              <a:t>T</a:t>
            </a:r>
            <a:r>
              <a:rPr lang="en-US" sz="800" dirty="0">
                <a:solidFill>
                  <a:srgbClr val="FF0000"/>
                </a:solidFill>
                <a:effectLst/>
                <a:latin typeface="Debbie Hepplewhite Print Font" panose="03050602040000000000" pitchFamily="66" charset="0"/>
                <a:ea typeface="Garamond" panose="02020404030301010803" pitchFamily="18" charset="0"/>
                <a:cs typeface="Garamond" panose="02020404030301010803" pitchFamily="18" charset="0"/>
              </a:rPr>
              <a:t>ogether </a:t>
            </a:r>
            <a:r>
              <a:rPr lang="en-US" sz="800" dirty="0">
                <a:solidFill>
                  <a:srgbClr val="000000"/>
                </a:solidFill>
                <a:effectLst/>
                <a:latin typeface="Debbie Hepplewhite Print Font" panose="03050602040000000000" pitchFamily="66" charset="0"/>
                <a:ea typeface="Garamond" panose="02020404030301010803" pitchFamily="18" charset="0"/>
                <a:cs typeface="Garamond" panose="02020404030301010803" pitchFamily="18" charset="0"/>
              </a:rPr>
              <a:t>- </a:t>
            </a:r>
            <a:r>
              <a:rPr lang="en-US" sz="800" spc="10" dirty="0">
                <a:solidFill>
                  <a:srgbClr val="001D35"/>
                </a:solidFill>
                <a:effectLst/>
                <a:latin typeface="Debbie Hepplewhite Print Font" panose="03050602040000000000" pitchFamily="66" charset="0"/>
                <a:ea typeface="Times New Roman" panose="02020603050405020304" pitchFamily="18" charset="0"/>
                <a:cs typeface="Arial" panose="020B0604020202020204" pitchFamily="34" charset="0"/>
              </a:rPr>
              <a:t>"Behold, how good and how pleasant it is for brethren to dwell together in unity!" </a:t>
            </a:r>
            <a:r>
              <a:rPr lang="en-US" sz="800" b="1" dirty="0">
                <a:solidFill>
                  <a:srgbClr val="001D35"/>
                </a:solidFill>
                <a:effectLst/>
                <a:latin typeface="Debbie Hepplewhite Print Font" panose="03050602040000000000" pitchFamily="66" charset="0"/>
                <a:ea typeface="Times New Roman" panose="02020603050405020304" pitchFamily="18" charset="0"/>
                <a:cs typeface="Arial" panose="020B0604020202020204" pitchFamily="34" charset="0"/>
              </a:rPr>
              <a:t>(Psalm 133:1</a:t>
            </a:r>
            <a:r>
              <a:rPr lang="en-US" sz="800" dirty="0">
                <a:solidFill>
                  <a:srgbClr val="001D35"/>
                </a:solidFill>
                <a:effectLst/>
                <a:latin typeface="Debbie Hepplewhite Print Font" panose="03050602040000000000" pitchFamily="66" charset="0"/>
                <a:ea typeface="Times New Roman" panose="02020603050405020304" pitchFamily="18" charset="0"/>
                <a:cs typeface="Arial" panose="020B0604020202020204" pitchFamily="34" charset="0"/>
              </a:rPr>
              <a:t>)</a:t>
            </a:r>
            <a:endParaRPr lang="en-GB" sz="800" dirty="0">
              <a:effectLst/>
              <a:latin typeface="Garamond" panose="02020404030301010803" pitchFamily="18" charset="0"/>
              <a:ea typeface="Garamond" panose="02020404030301010803" pitchFamily="18" charset="0"/>
              <a:cs typeface="Garamond" panose="02020404030301010803" pitchFamily="18" charset="0"/>
            </a:endParaRPr>
          </a:p>
        </p:txBody>
      </p:sp>
      <p:sp>
        <p:nvSpPr>
          <p:cNvPr id="6" name="Rounded Rectangle 5"/>
          <p:cNvSpPr/>
          <p:nvPr/>
        </p:nvSpPr>
        <p:spPr>
          <a:xfrm>
            <a:off x="457200" y="3146081"/>
            <a:ext cx="5943600" cy="2708619"/>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p:cNvPicPr>
            <a:picLocks noChangeAspect="1"/>
          </p:cNvPicPr>
          <p:nvPr/>
        </p:nvPicPr>
        <p:blipFill>
          <a:blip r:embed="rId2"/>
          <a:stretch>
            <a:fillRect/>
          </a:stretch>
        </p:blipFill>
        <p:spPr>
          <a:xfrm>
            <a:off x="3136842" y="3008465"/>
            <a:ext cx="584316" cy="893169"/>
          </a:xfrm>
          <a:prstGeom prst="rect">
            <a:avLst/>
          </a:prstGeom>
        </p:spPr>
      </p:pic>
      <p:sp>
        <p:nvSpPr>
          <p:cNvPr id="8" name="TextBox 7"/>
          <p:cNvSpPr txBox="1"/>
          <p:nvPr/>
        </p:nvSpPr>
        <p:spPr>
          <a:xfrm>
            <a:off x="457200" y="5807276"/>
            <a:ext cx="6032500" cy="4431983"/>
          </a:xfrm>
          <a:prstGeom prst="rect">
            <a:avLst/>
          </a:prstGeom>
          <a:noFill/>
        </p:spPr>
        <p:txBody>
          <a:bodyPr wrap="square" rtlCol="0">
            <a:spAutoFit/>
          </a:bodyPr>
          <a:lstStyle/>
          <a:p>
            <a:pPr>
              <a:lnSpc>
                <a:spcPct val="150000"/>
              </a:lnSpc>
            </a:pPr>
            <a:r>
              <a:rPr lang="en-GB" sz="1200" b="1" dirty="0">
                <a:latin typeface="Garamond" panose="02020404030301010803" pitchFamily="18" charset="0"/>
              </a:rPr>
              <a:t>RATIONALE:</a:t>
            </a:r>
          </a:p>
          <a:p>
            <a:pPr algn="just">
              <a:lnSpc>
                <a:spcPct val="150000"/>
              </a:lnSpc>
            </a:pPr>
            <a:r>
              <a:rPr lang="en-US" sz="1200" dirty="0">
                <a:latin typeface="Garamond" panose="02020404030301010803" pitchFamily="18" charset="0"/>
              </a:rPr>
              <a:t>At Farcet, it is </a:t>
            </a:r>
            <a:r>
              <a:rPr lang="en-US" sz="1200" dirty="0" err="1">
                <a:latin typeface="Garamond" panose="02020404030301010803" pitchFamily="18" charset="0"/>
              </a:rPr>
              <a:t>recognised</a:t>
            </a:r>
            <a:r>
              <a:rPr lang="en-US" sz="1200" dirty="0">
                <a:latin typeface="Garamond" panose="02020404030301010803" pitchFamily="18" charset="0"/>
              </a:rPr>
              <a:t> that appropriate behaviour and good order is a necessary prerequisite to effective teaching and learning. Every member of staff strives to develop the whole person, including spiritual, moral, social and cultural education. Within our school community, we aim: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To be welcoming and inclusive.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To create a firm and consistent approach throughout the school.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To maintain, encourage and promote positive behaviour, self-discipline and respect.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To encourage independence and personal confidence.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To uphold our school values as a rights respecting school.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To encourage consideration for others in the community by promoting respect, courtesy, tolerance, teamwork, trust and honesty.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To support the development of self-esteem and self-respect by distinguishing between a pupil and that pupil’s behaviour.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To develop pride in the school, in work, in effort as well as achievement. </a:t>
            </a:r>
            <a:endParaRPr lang="en-GB" sz="1200" dirty="0">
              <a:latin typeface="Garamond" panose="02020404030301010803" pitchFamily="18" charset="0"/>
            </a:endParaRPr>
          </a:p>
          <a:p>
            <a:r>
              <a:rPr lang="en-US" sz="1200" dirty="0">
                <a:latin typeface="Garamond" panose="02020404030301010803" pitchFamily="18" charset="0"/>
              </a:rPr>
              <a:t> </a:t>
            </a:r>
            <a:endParaRPr lang="en-GB" sz="1200" dirty="0">
              <a:latin typeface="Garamond" panose="02020404030301010803" pitchFamily="18" charset="0"/>
            </a:endParaRPr>
          </a:p>
          <a:p>
            <a:pPr>
              <a:lnSpc>
                <a:spcPct val="150000"/>
              </a:lnSpc>
            </a:pPr>
            <a:endParaRPr lang="en-GB" sz="1200" b="1" dirty="0">
              <a:latin typeface="Garamond" panose="02020404030301010803" pitchFamily="18" charset="0"/>
            </a:endParaRPr>
          </a:p>
        </p:txBody>
      </p:sp>
      <p:sp>
        <p:nvSpPr>
          <p:cNvPr id="9" name="TextBox 8"/>
          <p:cNvSpPr txBox="1"/>
          <p:nvPr/>
        </p:nvSpPr>
        <p:spPr>
          <a:xfrm>
            <a:off x="736600" y="3263006"/>
            <a:ext cx="2590800" cy="369332"/>
          </a:xfrm>
          <a:prstGeom prst="rect">
            <a:avLst/>
          </a:prstGeom>
          <a:noFill/>
        </p:spPr>
        <p:txBody>
          <a:bodyPr wrap="square" rtlCol="0">
            <a:spAutoFit/>
          </a:bodyPr>
          <a:lstStyle/>
          <a:p>
            <a:r>
              <a:rPr lang="en-GB" b="1" dirty="0">
                <a:latin typeface="Garamond" panose="02020404030301010803" pitchFamily="18" charset="0"/>
              </a:rPr>
              <a:t>FARCET SCHOOL’S</a:t>
            </a:r>
          </a:p>
        </p:txBody>
      </p:sp>
      <p:sp>
        <p:nvSpPr>
          <p:cNvPr id="10" name="TextBox 9"/>
          <p:cNvSpPr txBox="1"/>
          <p:nvPr/>
        </p:nvSpPr>
        <p:spPr>
          <a:xfrm>
            <a:off x="3695700" y="3263006"/>
            <a:ext cx="2590800" cy="369332"/>
          </a:xfrm>
          <a:prstGeom prst="rect">
            <a:avLst/>
          </a:prstGeom>
          <a:noFill/>
        </p:spPr>
        <p:txBody>
          <a:bodyPr wrap="square" rtlCol="0">
            <a:spAutoFit/>
          </a:bodyPr>
          <a:lstStyle/>
          <a:p>
            <a:r>
              <a:rPr lang="en-GB" b="1" dirty="0">
                <a:latin typeface="Garamond" panose="02020404030301010803" pitchFamily="18" charset="0"/>
              </a:rPr>
              <a:t>CHRISTIAN VALUES</a:t>
            </a: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6864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374650" y="1649718"/>
            <a:ext cx="6096000" cy="5355312"/>
          </a:xfrm>
          <a:prstGeom prst="rect">
            <a:avLst/>
          </a:prstGeom>
          <a:noFill/>
        </p:spPr>
        <p:txBody>
          <a:bodyPr wrap="square" rtlCol="0">
            <a:spAutoFit/>
          </a:bodyPr>
          <a:lstStyle/>
          <a:p>
            <a:pPr>
              <a:lnSpc>
                <a:spcPct val="150000"/>
              </a:lnSpc>
            </a:pPr>
            <a:r>
              <a:rPr lang="en-US" sz="1200" b="1" dirty="0">
                <a:latin typeface="Garamond" panose="02020404030301010803" pitchFamily="18" charset="0"/>
              </a:rPr>
              <a:t>PROMOTING POSITIVE BEHAVIOURS:</a:t>
            </a:r>
            <a:endParaRPr lang="en-GB" sz="1200" dirty="0">
              <a:latin typeface="Garamond" panose="02020404030301010803" pitchFamily="18" charset="0"/>
            </a:endParaRPr>
          </a:p>
          <a:p>
            <a:pPr>
              <a:lnSpc>
                <a:spcPct val="150000"/>
              </a:lnSpc>
            </a:pPr>
            <a:r>
              <a:rPr lang="en-US" sz="1200" dirty="0">
                <a:latin typeface="Garamond" panose="02020404030301010803" pitchFamily="18" charset="0"/>
              </a:rPr>
              <a:t>All learners, parents, staff and visitors who come into school have responsibility for promoting positive behaviour by demonstrating and modelling clear values and principles through;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Teaching honesty and respect for others.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Encouraging internal discipline, self-management of behaviour and a sense of responsibility for pro-social </a:t>
            </a:r>
            <a:r>
              <a:rPr lang="en-US" sz="1200" dirty="0" err="1">
                <a:latin typeface="Garamond" panose="02020404030301010803" pitchFamily="18" charset="0"/>
              </a:rPr>
              <a:t>behaviours</a:t>
            </a:r>
            <a:r>
              <a:rPr lang="en-US" sz="1200" dirty="0">
                <a:latin typeface="Garamond" panose="02020404030301010803" pitchFamily="18" charset="0"/>
              </a:rPr>
              <a:t> that we value such as showing compassion, respect, ambition and being ready to learn.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Prompting positive behaviour, using positive framing and reminding.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Providing opportunities for all pupils to be successful and therefore promote positive behaviour. </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Being good role models through patterning and copying.</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Using scripts to deescalate and manage high levels of behavior more effectively.</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Setting consistent, clear and agreed boundaries that all pupils understand and respect.</a:t>
            </a:r>
            <a:endParaRPr lang="en-GB" sz="1200" dirty="0">
              <a:latin typeface="Garamond" panose="02020404030301010803" pitchFamily="18" charset="0"/>
            </a:endParaRPr>
          </a:p>
          <a:p>
            <a:pPr marL="171450" lvl="0" indent="-171450">
              <a:lnSpc>
                <a:spcPct val="150000"/>
              </a:lnSpc>
              <a:buFont typeface="Arial" panose="020B0604020202020204" pitchFamily="34" charset="0"/>
              <a:buChar char="•"/>
            </a:pPr>
            <a:r>
              <a:rPr lang="en-US" sz="1200" dirty="0">
                <a:latin typeface="Garamond" panose="02020404030301010803" pitchFamily="18" charset="0"/>
              </a:rPr>
              <a:t>Applying rewards and consequences with consistency and fairness.</a:t>
            </a:r>
            <a:endParaRPr lang="en-GB" sz="1200" dirty="0">
              <a:latin typeface="Garamond" panose="02020404030301010803" pitchFamily="18" charset="0"/>
            </a:endParaRPr>
          </a:p>
          <a:p>
            <a:pPr>
              <a:lnSpc>
                <a:spcPct val="150000"/>
              </a:lnSpc>
            </a:pPr>
            <a:endParaRPr lang="en-GB" sz="1200" b="1" dirty="0">
              <a:latin typeface="Garamond" panose="02020404030301010803" pitchFamily="18" charset="0"/>
            </a:endParaRPr>
          </a:p>
          <a:p>
            <a:pPr>
              <a:lnSpc>
                <a:spcPct val="150000"/>
              </a:lnSpc>
            </a:pPr>
            <a:r>
              <a:rPr lang="en-GB" sz="1200" b="1" dirty="0">
                <a:latin typeface="Garamond" panose="02020404030301010803" pitchFamily="18" charset="0"/>
              </a:rPr>
              <a:t>OUR SCHOOL RULES</a:t>
            </a:r>
            <a:endParaRPr lang="en-GB" sz="1200" dirty="0">
              <a:latin typeface="Garamond" panose="02020404030301010803" pitchFamily="18" charset="0"/>
            </a:endParaRPr>
          </a:p>
          <a:p>
            <a:pPr>
              <a:lnSpc>
                <a:spcPct val="150000"/>
              </a:lnSpc>
            </a:pPr>
            <a:r>
              <a:rPr lang="en-GB" sz="1200" dirty="0">
                <a:latin typeface="Garamond" panose="02020404030301010803" pitchFamily="18" charset="0"/>
              </a:rPr>
              <a:t>Our School Rules are displayed in every classroom and are referred to regularly. We expect all pupils and adults to follow the following expectations:</a:t>
            </a:r>
          </a:p>
          <a:p>
            <a:pPr>
              <a:lnSpc>
                <a:spcPct val="150000"/>
              </a:lnSpc>
            </a:pPr>
            <a:endParaRPr lang="en-GB" sz="1200" dirty="0">
              <a:latin typeface="Garamond" panose="02020404030301010803" pitchFamily="18" charset="0"/>
            </a:endParaRPr>
          </a:p>
          <a:p>
            <a:endParaRPr lang="en-GB"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37A324FF-A03F-49EB-987E-B5B844710B6D}"/>
              </a:ext>
            </a:extLst>
          </p:cNvPr>
          <p:cNvSpPr txBox="1"/>
          <p:nvPr/>
        </p:nvSpPr>
        <p:spPr>
          <a:xfrm>
            <a:off x="1884507" y="6478398"/>
            <a:ext cx="3429000" cy="954107"/>
          </a:xfrm>
          <a:prstGeom prst="rect">
            <a:avLst/>
          </a:prstGeom>
          <a:noFill/>
        </p:spPr>
        <p:txBody>
          <a:bodyPr wrap="square">
            <a:spAutoFit/>
          </a:bodyPr>
          <a:lstStyle/>
          <a:p>
            <a:pPr algn="ctr"/>
            <a:r>
              <a:rPr lang="en-US" sz="1400" dirty="0"/>
              <a:t>Show our values of  forgiveness, amotion, resilience, compassion, equality and togetherness to everyone in our school community</a:t>
            </a:r>
          </a:p>
        </p:txBody>
      </p:sp>
      <p:sp>
        <p:nvSpPr>
          <p:cNvPr id="8" name="TextBox 7">
            <a:extLst>
              <a:ext uri="{FF2B5EF4-FFF2-40B4-BE49-F238E27FC236}">
                <a16:creationId xmlns:a16="http://schemas.microsoft.com/office/drawing/2014/main" id="{92F54762-D7FB-4EC0-91E5-BE35D280A2D6}"/>
              </a:ext>
            </a:extLst>
          </p:cNvPr>
          <p:cNvSpPr txBox="1"/>
          <p:nvPr/>
        </p:nvSpPr>
        <p:spPr>
          <a:xfrm>
            <a:off x="2231736" y="9105347"/>
            <a:ext cx="2258290" cy="523220"/>
          </a:xfrm>
          <a:prstGeom prst="rect">
            <a:avLst/>
          </a:prstGeom>
          <a:noFill/>
        </p:spPr>
        <p:txBody>
          <a:bodyPr wrap="square">
            <a:spAutoFit/>
          </a:bodyPr>
          <a:lstStyle/>
          <a:p>
            <a:pPr algn="ctr"/>
            <a:r>
              <a:rPr lang="en-US" sz="1400" dirty="0"/>
              <a:t>Treat each other with respect</a:t>
            </a:r>
          </a:p>
        </p:txBody>
      </p:sp>
      <p:sp>
        <p:nvSpPr>
          <p:cNvPr id="10" name="TextBox 9">
            <a:extLst>
              <a:ext uri="{FF2B5EF4-FFF2-40B4-BE49-F238E27FC236}">
                <a16:creationId xmlns:a16="http://schemas.microsoft.com/office/drawing/2014/main" id="{BB76F7FA-B74D-4496-A4BA-413D59E18982}"/>
              </a:ext>
            </a:extLst>
          </p:cNvPr>
          <p:cNvSpPr txBox="1"/>
          <p:nvPr/>
        </p:nvSpPr>
        <p:spPr>
          <a:xfrm>
            <a:off x="4694021" y="7420957"/>
            <a:ext cx="2151279" cy="523220"/>
          </a:xfrm>
          <a:prstGeom prst="rect">
            <a:avLst/>
          </a:prstGeom>
          <a:noFill/>
        </p:spPr>
        <p:txBody>
          <a:bodyPr wrap="square">
            <a:spAutoFit/>
          </a:bodyPr>
          <a:lstStyle/>
          <a:p>
            <a:pPr algn="ctr"/>
            <a:r>
              <a:rPr lang="en-US" sz="1400" dirty="0"/>
              <a:t>SHINE in at every opportunity</a:t>
            </a:r>
          </a:p>
        </p:txBody>
      </p:sp>
      <p:sp>
        <p:nvSpPr>
          <p:cNvPr id="12" name="TextBox 11">
            <a:extLst>
              <a:ext uri="{FF2B5EF4-FFF2-40B4-BE49-F238E27FC236}">
                <a16:creationId xmlns:a16="http://schemas.microsoft.com/office/drawing/2014/main" id="{D41F3C4E-5A05-4BBC-A6B7-8383C3E0A434}"/>
              </a:ext>
            </a:extLst>
          </p:cNvPr>
          <p:cNvSpPr txBox="1"/>
          <p:nvPr/>
        </p:nvSpPr>
        <p:spPr>
          <a:xfrm>
            <a:off x="0" y="7503876"/>
            <a:ext cx="2701636" cy="523220"/>
          </a:xfrm>
          <a:prstGeom prst="rect">
            <a:avLst/>
          </a:prstGeom>
          <a:noFill/>
        </p:spPr>
        <p:txBody>
          <a:bodyPr wrap="square">
            <a:spAutoFit/>
          </a:bodyPr>
          <a:lstStyle/>
          <a:p>
            <a:pPr algn="ctr"/>
            <a:r>
              <a:rPr lang="en-US" sz="1400" dirty="0"/>
              <a:t>Use Fantastic Walking inside school</a:t>
            </a:r>
          </a:p>
        </p:txBody>
      </p:sp>
      <p:sp>
        <p:nvSpPr>
          <p:cNvPr id="14" name="TextBox 13">
            <a:extLst>
              <a:ext uri="{FF2B5EF4-FFF2-40B4-BE49-F238E27FC236}">
                <a16:creationId xmlns:a16="http://schemas.microsoft.com/office/drawing/2014/main" id="{83F7567A-BE55-45CB-8E59-A4EB7E0A58F0}"/>
              </a:ext>
            </a:extLst>
          </p:cNvPr>
          <p:cNvSpPr txBox="1"/>
          <p:nvPr/>
        </p:nvSpPr>
        <p:spPr>
          <a:xfrm>
            <a:off x="4572000" y="8485713"/>
            <a:ext cx="2133600" cy="738664"/>
          </a:xfrm>
          <a:prstGeom prst="rect">
            <a:avLst/>
          </a:prstGeom>
          <a:noFill/>
        </p:spPr>
        <p:txBody>
          <a:bodyPr wrap="square">
            <a:spAutoFit/>
          </a:bodyPr>
          <a:lstStyle/>
          <a:p>
            <a:pPr algn="ctr"/>
            <a:r>
              <a:rPr lang="en-US" sz="1400" dirty="0"/>
              <a:t>Look after our school environment and equipment </a:t>
            </a:r>
          </a:p>
        </p:txBody>
      </p:sp>
      <p:sp>
        <p:nvSpPr>
          <p:cNvPr id="16" name="TextBox 15">
            <a:extLst>
              <a:ext uri="{FF2B5EF4-FFF2-40B4-BE49-F238E27FC236}">
                <a16:creationId xmlns:a16="http://schemas.microsoft.com/office/drawing/2014/main" id="{4E919926-75BB-4CAB-99FB-7011A66FD766}"/>
              </a:ext>
            </a:extLst>
          </p:cNvPr>
          <p:cNvSpPr txBox="1"/>
          <p:nvPr/>
        </p:nvSpPr>
        <p:spPr>
          <a:xfrm>
            <a:off x="153843" y="8438848"/>
            <a:ext cx="2500168" cy="307777"/>
          </a:xfrm>
          <a:prstGeom prst="rect">
            <a:avLst/>
          </a:prstGeom>
          <a:noFill/>
        </p:spPr>
        <p:txBody>
          <a:bodyPr wrap="square">
            <a:spAutoFit/>
          </a:bodyPr>
          <a:lstStyle/>
          <a:p>
            <a:pPr algn="ctr"/>
            <a:r>
              <a:rPr lang="en-US" sz="1400" dirty="0"/>
              <a:t>Try our best in every lesson</a:t>
            </a:r>
          </a:p>
        </p:txBody>
      </p:sp>
    </p:spTree>
    <p:extLst>
      <p:ext uri="{BB962C8B-B14F-4D97-AF65-F5344CB8AC3E}">
        <p14:creationId xmlns:p14="http://schemas.microsoft.com/office/powerpoint/2010/main" val="3870062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431800" y="1350884"/>
            <a:ext cx="5994400" cy="6740307"/>
          </a:xfrm>
          <a:prstGeom prst="rect">
            <a:avLst/>
          </a:prstGeom>
          <a:noFill/>
        </p:spPr>
        <p:txBody>
          <a:bodyPr wrap="square" rtlCol="0">
            <a:spAutoFit/>
          </a:bodyPr>
          <a:lstStyle/>
          <a:p>
            <a:pPr>
              <a:lnSpc>
                <a:spcPct val="150000"/>
              </a:lnSpc>
            </a:pPr>
            <a:endParaRPr lang="en-US" sz="1200" b="1" dirty="0">
              <a:latin typeface="Garamond" panose="02020404030301010803" pitchFamily="18" charset="0"/>
            </a:endParaRPr>
          </a:p>
          <a:p>
            <a:pPr>
              <a:lnSpc>
                <a:spcPct val="150000"/>
              </a:lnSpc>
            </a:pPr>
            <a:r>
              <a:rPr lang="en-US" sz="1200" b="1" dirty="0">
                <a:latin typeface="Garamond" panose="02020404030301010803" pitchFamily="18" charset="0"/>
              </a:rPr>
              <a:t>THE CURRICULUM AND LEARNING </a:t>
            </a:r>
            <a:endParaRPr lang="en-GB" sz="1200" dirty="0">
              <a:latin typeface="Garamond" panose="02020404030301010803" pitchFamily="18" charset="0"/>
            </a:endParaRPr>
          </a:p>
          <a:p>
            <a:pPr>
              <a:lnSpc>
                <a:spcPct val="150000"/>
              </a:lnSpc>
            </a:pPr>
            <a:r>
              <a:rPr lang="en-US" sz="1200" dirty="0">
                <a:latin typeface="Garamond" panose="02020404030301010803" pitchFamily="18" charset="0"/>
              </a:rPr>
              <a:t>We need to teach valued </a:t>
            </a:r>
            <a:r>
              <a:rPr lang="en-US" sz="1200" dirty="0" err="1">
                <a:latin typeface="Garamond" panose="02020404030301010803" pitchFamily="18" charset="0"/>
              </a:rPr>
              <a:t>behaviours</a:t>
            </a:r>
            <a:r>
              <a:rPr lang="en-US" sz="1200" dirty="0">
                <a:latin typeface="Garamond" panose="02020404030301010803" pitchFamily="18" charset="0"/>
              </a:rPr>
              <a:t> explicitly, as we teach other areas of the curriculum through modelling of and praise for good practice. Pupils are taught about their feelings and emotions and how to manage them during daily nurture breaks, collective worship and curriculum lessons such as PSHE. </a:t>
            </a:r>
          </a:p>
          <a:p>
            <a:pPr>
              <a:lnSpc>
                <a:spcPct val="150000"/>
              </a:lnSpc>
            </a:pPr>
            <a:r>
              <a:rPr lang="en-US" sz="1200" dirty="0">
                <a:latin typeface="Garamond" panose="02020404030301010803" pitchFamily="18" charset="0"/>
              </a:rPr>
              <a:t>We strive to achieve a safe, calm and dignified learning environment where deliberate  opportunities to learn from each other are as conducive to encouraging valued </a:t>
            </a:r>
            <a:r>
              <a:rPr lang="en-US" sz="1200" dirty="0" err="1">
                <a:latin typeface="Garamond" panose="02020404030301010803" pitchFamily="18" charset="0"/>
              </a:rPr>
              <a:t>behaviours</a:t>
            </a:r>
            <a:r>
              <a:rPr lang="en-US" sz="1200" dirty="0">
                <a:latin typeface="Garamond" panose="02020404030301010803" pitchFamily="18" charset="0"/>
              </a:rPr>
              <a:t>, as they are to good learning. We explicitly praise and celebrate valued </a:t>
            </a:r>
            <a:r>
              <a:rPr lang="en-US" sz="1200" dirty="0" err="1">
                <a:latin typeface="Garamond" panose="02020404030301010803" pitchFamily="18" charset="0"/>
              </a:rPr>
              <a:t>behaviours</a:t>
            </a:r>
            <a:r>
              <a:rPr lang="en-US" sz="1200" dirty="0">
                <a:latin typeface="Garamond" panose="02020404030301010803" pitchFamily="18" charset="0"/>
              </a:rPr>
              <a:t> to deliberately grow our school culture and norms. </a:t>
            </a:r>
            <a:endParaRPr lang="en-GB" sz="1200" dirty="0">
              <a:latin typeface="Garamond" panose="02020404030301010803" pitchFamily="18" charset="0"/>
            </a:endParaRPr>
          </a:p>
          <a:p>
            <a:pPr>
              <a:lnSpc>
                <a:spcPct val="150000"/>
              </a:lnSpc>
            </a:pPr>
            <a:r>
              <a:rPr lang="en-US" sz="1200" dirty="0">
                <a:latin typeface="Garamond" panose="02020404030301010803" pitchFamily="18" charset="0"/>
              </a:rPr>
              <a:t> Our Behaviour Curriculum –The Farcet Way- carefully lays out the sequence and content for teaching exemplary behaviour and typifies the high-expectations that staff have of children and each other (see appendix 1). The learning is explicitly taught and revisited regularly across all curriculum subjects as well as during less-structured times such as break and lunchtime. The effectiveness of the Behaviour Curriculum will be assessed at individual and school level with relevant intervention for behavior applied where children need support to develop the expected </a:t>
            </a:r>
            <a:r>
              <a:rPr lang="en-US" sz="1200" dirty="0" err="1">
                <a:latin typeface="Garamond" panose="02020404030301010803" pitchFamily="18" charset="0"/>
              </a:rPr>
              <a:t>behaviours</a:t>
            </a:r>
            <a:r>
              <a:rPr lang="en-US" sz="1200" dirty="0">
                <a:latin typeface="Garamond" panose="02020404030301010803" pitchFamily="18" charset="0"/>
              </a:rPr>
              <a:t>. </a:t>
            </a:r>
          </a:p>
          <a:p>
            <a:pPr>
              <a:lnSpc>
                <a:spcPct val="150000"/>
              </a:lnSpc>
            </a:pPr>
            <a:endParaRPr lang="en-GB" sz="1200" dirty="0">
              <a:latin typeface="Garamond" panose="02020404030301010803" pitchFamily="18" charset="0"/>
            </a:endParaRPr>
          </a:p>
          <a:p>
            <a:pPr>
              <a:lnSpc>
                <a:spcPct val="150000"/>
              </a:lnSpc>
            </a:pPr>
            <a:r>
              <a:rPr lang="en-US" sz="1200" dirty="0">
                <a:latin typeface="Garamond" panose="02020404030301010803" pitchFamily="18" charset="0"/>
              </a:rPr>
              <a:t>A distinction has to be made between developmental behaviour and persistently unacceptable, challenging and inappropriate behaviour. Some children, including those with SEND who have specific needs that impact on their behaviour, may find it continually difficult to follow the school and class expectations. Individual behaviour management plans can be developed and shared with parents/ </a:t>
            </a:r>
            <a:r>
              <a:rPr lang="en-US" sz="1200" dirty="0" err="1">
                <a:latin typeface="Garamond" panose="02020404030301010803" pitchFamily="18" charset="0"/>
              </a:rPr>
              <a:t>carers</a:t>
            </a:r>
            <a:r>
              <a:rPr lang="en-US" sz="1200" dirty="0">
                <a:latin typeface="Garamond" panose="02020404030301010803" pitchFamily="18" charset="0"/>
              </a:rPr>
              <a:t> that give all young people in our care the very best chances of success in our school.  </a:t>
            </a:r>
            <a:endParaRPr lang="en-GB"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0166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425450" y="1088103"/>
            <a:ext cx="5994400" cy="7294305"/>
          </a:xfrm>
          <a:prstGeom prst="rect">
            <a:avLst/>
          </a:prstGeom>
        </p:spPr>
        <p:txBody>
          <a:bodyPr wrap="square">
            <a:spAutoFit/>
          </a:bodyPr>
          <a:lstStyle/>
          <a:p>
            <a:pPr>
              <a:lnSpc>
                <a:spcPct val="150000"/>
              </a:lnSpc>
            </a:pPr>
            <a:r>
              <a:rPr lang="en-US" sz="1200" b="1" dirty="0">
                <a:latin typeface="Garamond" panose="02020404030301010803" pitchFamily="18" charset="0"/>
              </a:rPr>
              <a:t>PRAISE, REWARD AND CELEBRATION</a:t>
            </a:r>
          </a:p>
          <a:p>
            <a:pPr>
              <a:lnSpc>
                <a:spcPct val="150000"/>
              </a:lnSpc>
            </a:pPr>
            <a:r>
              <a:rPr lang="en-US" sz="1200" dirty="0">
                <a:latin typeface="Garamond" panose="02020404030301010803" pitchFamily="18" charset="0"/>
              </a:rPr>
              <a:t>Learners should develop the understanding that their behaviour can be rewarding in itself and can also bring about positive experiences and feelings in others. When children are enacting valued </a:t>
            </a:r>
            <a:r>
              <a:rPr lang="en-US" sz="1200" dirty="0" err="1">
                <a:latin typeface="Garamond" panose="02020404030301010803" pitchFamily="18" charset="0"/>
              </a:rPr>
              <a:t>behaviours</a:t>
            </a:r>
            <a:r>
              <a:rPr lang="en-US" sz="1200" dirty="0">
                <a:latin typeface="Garamond" panose="02020404030301010803" pitchFamily="18" charset="0"/>
              </a:rPr>
              <a:t> and taking responsibility for their learning we need to ‘catch the children getting it right’ through specific praise to continue to grow the culture of our school.  </a:t>
            </a:r>
          </a:p>
          <a:p>
            <a:pPr>
              <a:lnSpc>
                <a:spcPct val="150000"/>
              </a:lnSpc>
            </a:pPr>
            <a:r>
              <a:rPr lang="en-US" sz="1200" dirty="0">
                <a:latin typeface="Garamond" panose="02020404030301010803" pitchFamily="18" charset="0"/>
              </a:rPr>
              <a:t>This can be done by:  </a:t>
            </a:r>
          </a:p>
          <a:p>
            <a:pPr marL="171450" indent="-171450">
              <a:lnSpc>
                <a:spcPct val="150000"/>
              </a:lnSpc>
              <a:buFont typeface="Arial" panose="020B0604020202020204" pitchFamily="34" charset="0"/>
              <a:buChar char="•"/>
            </a:pPr>
            <a:r>
              <a:rPr lang="en-US" sz="1200" dirty="0">
                <a:latin typeface="Garamond" panose="02020404030301010803" pitchFamily="18" charset="0"/>
              </a:rPr>
              <a:t>Praise from adults and peers </a:t>
            </a:r>
          </a:p>
          <a:p>
            <a:pPr marL="171450" indent="-171450">
              <a:lnSpc>
                <a:spcPct val="150000"/>
              </a:lnSpc>
              <a:buFont typeface="Arial" panose="020B0604020202020204" pitchFamily="34" charset="0"/>
              <a:buChar char="•"/>
            </a:pPr>
            <a:r>
              <a:rPr lang="en-US" sz="1200" dirty="0">
                <a:latin typeface="Garamond" panose="02020404030301010803" pitchFamily="18" charset="0"/>
              </a:rPr>
              <a:t>Stickers</a:t>
            </a:r>
          </a:p>
          <a:p>
            <a:pPr marL="171450" indent="-171450">
              <a:lnSpc>
                <a:spcPct val="150000"/>
              </a:lnSpc>
              <a:buFont typeface="Arial" panose="020B0604020202020204" pitchFamily="34" charset="0"/>
              <a:buChar char="•"/>
            </a:pPr>
            <a:r>
              <a:rPr lang="en-US" sz="1200" dirty="0">
                <a:latin typeface="Garamond" panose="02020404030301010803" pitchFamily="18" charset="0"/>
              </a:rPr>
              <a:t>House Points House</a:t>
            </a:r>
          </a:p>
          <a:p>
            <a:pPr marL="171450" indent="-171450">
              <a:lnSpc>
                <a:spcPct val="150000"/>
              </a:lnSpc>
              <a:buFont typeface="Arial" panose="020B0604020202020204" pitchFamily="34" charset="0"/>
              <a:buChar char="•"/>
            </a:pPr>
            <a:r>
              <a:rPr lang="en-US" sz="1200" dirty="0">
                <a:latin typeface="Garamond" panose="02020404030301010803" pitchFamily="18" charset="0"/>
              </a:rPr>
              <a:t>Class Dojos</a:t>
            </a:r>
          </a:p>
          <a:p>
            <a:pPr marL="171450" indent="-171450">
              <a:lnSpc>
                <a:spcPct val="150000"/>
              </a:lnSpc>
              <a:buFont typeface="Arial" panose="020B0604020202020204" pitchFamily="34" charset="0"/>
              <a:buChar char="•"/>
            </a:pPr>
            <a:r>
              <a:rPr lang="en-US" sz="1200" dirty="0">
                <a:latin typeface="Garamond" panose="02020404030301010803" pitchFamily="18" charset="0"/>
              </a:rPr>
              <a:t>Celebration Assembly ‘Proud </a:t>
            </a:r>
            <a:r>
              <a:rPr lang="en-US" sz="1200" dirty="0" err="1">
                <a:latin typeface="Garamond" panose="02020404030301010803" pitchFamily="18" charset="0"/>
              </a:rPr>
              <a:t>Ofs</a:t>
            </a:r>
            <a:r>
              <a:rPr lang="en-US" sz="1200" dirty="0">
                <a:latin typeface="Garamond" panose="02020404030301010803" pitchFamily="18" charset="0"/>
              </a:rPr>
              <a:t>’ </a:t>
            </a:r>
          </a:p>
          <a:p>
            <a:pPr marL="171450" indent="-171450">
              <a:lnSpc>
                <a:spcPct val="150000"/>
              </a:lnSpc>
              <a:buFont typeface="Arial" panose="020B0604020202020204" pitchFamily="34" charset="0"/>
              <a:buChar char="•"/>
            </a:pPr>
            <a:r>
              <a:rPr lang="en-US" sz="1200" dirty="0">
                <a:latin typeface="Garamond" panose="02020404030301010803" pitchFamily="18" charset="0"/>
              </a:rPr>
              <a:t>Showing examples of excellent learning</a:t>
            </a:r>
          </a:p>
          <a:p>
            <a:pPr marL="171450" indent="-171450">
              <a:lnSpc>
                <a:spcPct val="150000"/>
              </a:lnSpc>
              <a:buFont typeface="Arial" panose="020B0604020202020204" pitchFamily="34" charset="0"/>
              <a:buChar char="•"/>
            </a:pPr>
            <a:r>
              <a:rPr lang="en-US" sz="1200" dirty="0">
                <a:latin typeface="Garamond" panose="02020404030301010803" pitchFamily="18" charset="0"/>
              </a:rPr>
              <a:t>Good work and achievements being displayed around the school and on social media</a:t>
            </a:r>
          </a:p>
          <a:p>
            <a:pPr marL="171450" indent="-171450">
              <a:lnSpc>
                <a:spcPct val="150000"/>
              </a:lnSpc>
              <a:buFont typeface="Arial" panose="020B0604020202020204" pitchFamily="34" charset="0"/>
              <a:buChar char="•"/>
            </a:pPr>
            <a:r>
              <a:rPr lang="en-US" sz="1200" dirty="0">
                <a:latin typeface="Garamond" panose="02020404030301010803" pitchFamily="18" charset="0"/>
              </a:rPr>
              <a:t>‘Proud Of’ certificates which are awarded in celebration assemblies </a:t>
            </a:r>
          </a:p>
          <a:p>
            <a:pPr marL="171450" indent="-171450">
              <a:lnSpc>
                <a:spcPct val="150000"/>
              </a:lnSpc>
              <a:buFont typeface="Arial" panose="020B0604020202020204" pitchFamily="34" charset="0"/>
              <a:buChar char="•"/>
            </a:pPr>
            <a:r>
              <a:rPr lang="en-US" sz="1200" dirty="0">
                <a:latin typeface="Garamond" panose="02020404030301010803" pitchFamily="18" charset="0"/>
              </a:rPr>
              <a:t>Farcet Fellows – children that have shown excellent conduct </a:t>
            </a:r>
          </a:p>
          <a:p>
            <a:pPr>
              <a:lnSpc>
                <a:spcPct val="150000"/>
              </a:lnSpc>
            </a:pPr>
            <a:endParaRPr lang="en-US" sz="1200" b="1" dirty="0">
              <a:latin typeface="Garamond" panose="02020404030301010803" pitchFamily="18" charset="0"/>
            </a:endParaRPr>
          </a:p>
          <a:p>
            <a:pPr>
              <a:lnSpc>
                <a:spcPct val="150000"/>
              </a:lnSpc>
            </a:pPr>
            <a:r>
              <a:rPr lang="en-US" sz="1200" b="1" dirty="0">
                <a:latin typeface="Garamond" panose="02020404030301010803" pitchFamily="18" charset="0"/>
              </a:rPr>
              <a:t>CONSEQUENCES AND SANCTIONS </a:t>
            </a:r>
          </a:p>
          <a:p>
            <a:pPr>
              <a:lnSpc>
                <a:spcPct val="150000"/>
              </a:lnSpc>
            </a:pPr>
            <a:r>
              <a:rPr lang="en-US" sz="1200" dirty="0">
                <a:latin typeface="Garamond" panose="02020404030301010803" pitchFamily="18" charset="0"/>
              </a:rPr>
              <a:t>At Farcet, adults have the responsibility to use consequences, which have a relation to the behaviour and as a result help the young person to learn and develop positive coping strategies. Consequences act on internal discipline by creating a learning opportunity directly relating to the anti-social behaviour and the harm caused. When a child is exhibiting anti-social and harmful </a:t>
            </a:r>
            <a:r>
              <a:rPr lang="en-US" sz="1200" dirty="0" err="1">
                <a:latin typeface="Garamond" panose="02020404030301010803" pitchFamily="18" charset="0"/>
              </a:rPr>
              <a:t>behaviours</a:t>
            </a:r>
            <a:r>
              <a:rPr lang="en-US" sz="1200" dirty="0">
                <a:latin typeface="Garamond" panose="02020404030301010803" pitchFamily="18" charset="0"/>
              </a:rPr>
              <a:t>, staff will in the first instance praise pro-social behaviour from other learners. Adults will then refer to the script below:</a:t>
            </a:r>
          </a:p>
          <a:p>
            <a:pPr>
              <a:lnSpc>
                <a:spcPct val="150000"/>
              </a:lnSpc>
            </a:pPr>
            <a:endParaRPr lang="en-US" sz="1200" dirty="0">
              <a:latin typeface="Garamond" panose="02020404030301010803" pitchFamily="18" charset="0"/>
            </a:endParaRPr>
          </a:p>
          <a:p>
            <a:pPr>
              <a:lnSpc>
                <a:spcPct val="150000"/>
              </a:lnSpc>
            </a:pPr>
            <a:endParaRPr lang="en-US" sz="1200" dirty="0">
              <a:latin typeface="Garamond" panose="02020404030301010803" pitchFamily="18" charset="0"/>
            </a:endParaRPr>
          </a:p>
          <a:p>
            <a:pPr>
              <a:lnSpc>
                <a:spcPct val="150000"/>
              </a:lnSpc>
            </a:pPr>
            <a:endParaRPr lang="en-US" sz="1200" dirty="0">
              <a:latin typeface="Garamond" panose="02020404030301010803"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5194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425450" y="1088103"/>
            <a:ext cx="5994400" cy="9694962"/>
          </a:xfrm>
          <a:prstGeom prst="rect">
            <a:avLst/>
          </a:prstGeom>
        </p:spPr>
        <p:txBody>
          <a:bodyPr wrap="square">
            <a:spAutoFit/>
          </a:bodyPr>
          <a:lstStyle/>
          <a:p>
            <a:pPr fontAlgn="base"/>
            <a:r>
              <a:rPr lang="en-GB" sz="1200" b="1" dirty="0">
                <a:latin typeface="Garamond" panose="02020404030301010803" pitchFamily="18" charset="0"/>
              </a:rPr>
              <a:t>OUR SCHOOL BEHAVIOUR SCRIPT </a:t>
            </a:r>
          </a:p>
          <a:p>
            <a:pPr fontAlgn="base"/>
            <a:r>
              <a:rPr lang="en-GB" sz="1200" dirty="0">
                <a:latin typeface="Garamond" panose="02020404030301010803" pitchFamily="18" charset="0"/>
              </a:rPr>
              <a:t>Rationale: Research shows that behaviour is best improved when a consistent approach to teaching behaviour is applied. Here at Farcet School, a script is used by all staff to address undesirable behaviours as they begin and signal to the child that they could change their behaviour before it causes harm.  </a:t>
            </a:r>
          </a:p>
          <a:p>
            <a:pPr fontAlgn="base"/>
            <a:endParaRPr lang="en-GB" sz="1200" dirty="0">
              <a:latin typeface="Garamond" panose="02020404030301010803" pitchFamily="18" charset="0"/>
            </a:endParaRPr>
          </a:p>
          <a:p>
            <a:pPr fontAlgn="base"/>
            <a:r>
              <a:rPr lang="en-GB" sz="1200" dirty="0">
                <a:latin typeface="Garamond" panose="02020404030301010803" pitchFamily="18" charset="0"/>
              </a:rPr>
              <a:t>When a child starts to make undesirable behaviour choices, we link the behaviour back to our school values of Compassion, Trust, Kindness and Friendship. We will use a ‘reminder’ and ‘last chance’ system. After receiving a whole class instruction, any children that choose not to follow the instruction first time will be given a ‘Reminder’.  This reminder will help the children to know they need to alter their behaviour. A ‘Reminder’ would not become as a yellow on the positive behaviour tracker, it is simply a request to the child to think carefully about their next step.  </a:t>
            </a:r>
          </a:p>
          <a:p>
            <a:pPr fontAlgn="base"/>
            <a:r>
              <a:rPr lang="en-GB" sz="1200" dirty="0">
                <a:latin typeface="Garamond" panose="02020404030301010803" pitchFamily="18" charset="0"/>
              </a:rPr>
              <a:t> </a:t>
            </a:r>
          </a:p>
          <a:p>
            <a:pPr fontAlgn="base"/>
            <a:r>
              <a:rPr lang="en-GB" sz="1200" dirty="0">
                <a:latin typeface="Garamond" panose="02020404030301010803" pitchFamily="18" charset="0"/>
              </a:rPr>
              <a:t>If the undesirable behaviour continues, the child will be given a last chance. This incurs a yellow/ orange on their behaviour tracker but still enables the child to turn it around and make the right choice. However, the teacher may choose to speak with the child at break or lunchtime to reset the expectations and ensure that the child understands the behaviour correction and that a fresh start will begin from that point forward to enable all pupils to finish the day successfully if they choose to.  </a:t>
            </a:r>
          </a:p>
          <a:p>
            <a:pPr fontAlgn="base"/>
            <a:r>
              <a:rPr lang="en-GB" sz="1200" dirty="0">
                <a:latin typeface="Garamond" panose="02020404030301010803" pitchFamily="18" charset="0"/>
              </a:rPr>
              <a:t>Where a child continues to make choices that disrupt the teaching and learning of others, the child will be uninvited form the classroom, the teacher will call for a member of SLT and the child will be placed in internal seclusion with access to the learning for that session. This incurs a red on their positive behaviour tracker.   </a:t>
            </a:r>
          </a:p>
          <a:p>
            <a:pPr fontAlgn="base"/>
            <a:endParaRPr lang="en-GB" sz="1200" b="1" dirty="0">
              <a:latin typeface="Garamond" panose="02020404030301010803" pitchFamily="18" charset="0"/>
            </a:endParaRPr>
          </a:p>
          <a:p>
            <a:pPr fontAlgn="base"/>
            <a:r>
              <a:rPr lang="en-GB" sz="1200" b="1" dirty="0">
                <a:latin typeface="Garamond" panose="02020404030301010803" pitchFamily="18" charset="0"/>
              </a:rPr>
              <a:t>EXAMPLE SCRIPT</a:t>
            </a:r>
            <a:r>
              <a:rPr lang="en-GB" sz="1200" dirty="0">
                <a:latin typeface="Garamond" panose="02020404030301010803" pitchFamily="18" charset="0"/>
              </a:rPr>
              <a:t> </a:t>
            </a:r>
          </a:p>
          <a:p>
            <a:pPr fontAlgn="base"/>
            <a:r>
              <a:rPr lang="en-GB" sz="1200" b="1" dirty="0">
                <a:latin typeface="Garamond" panose="02020404030301010803" pitchFamily="18" charset="0"/>
              </a:rPr>
              <a:t>Adult: </a:t>
            </a:r>
            <a:r>
              <a:rPr lang="en-GB" sz="1200" b="1" i="1" dirty="0">
                <a:latin typeface="Garamond" panose="02020404030301010803" pitchFamily="18" charset="0"/>
              </a:rPr>
              <a:t>At Farcet school we are respectful, please stop talking when I am. This is your reminder. </a:t>
            </a:r>
            <a:r>
              <a:rPr lang="en-GB" sz="1200" i="1" dirty="0">
                <a:latin typeface="Garamond" panose="02020404030301010803" pitchFamily="18" charset="0"/>
              </a:rPr>
              <a:t> </a:t>
            </a:r>
          </a:p>
          <a:p>
            <a:pPr fontAlgn="base"/>
            <a:endParaRPr lang="en-GB" sz="1200" dirty="0">
              <a:latin typeface="Garamond" panose="02020404030301010803" pitchFamily="18" charset="0"/>
            </a:endParaRPr>
          </a:p>
          <a:p>
            <a:pPr fontAlgn="base"/>
            <a:r>
              <a:rPr lang="en-GB" sz="1200" dirty="0">
                <a:latin typeface="Garamond" panose="02020404030301010803" pitchFamily="18" charset="0"/>
              </a:rPr>
              <a:t>If the pupil continues to show undesirable or disruptive </a:t>
            </a:r>
            <a:r>
              <a:rPr lang="en-GB" sz="1200" dirty="0" err="1">
                <a:latin typeface="Garamond" panose="02020404030301010803" pitchFamily="18" charset="0"/>
              </a:rPr>
              <a:t>behaviors</a:t>
            </a:r>
            <a:r>
              <a:rPr lang="en-GB" sz="1200" dirty="0">
                <a:latin typeface="Garamond" panose="02020404030301010803" pitchFamily="18" charset="0"/>
              </a:rPr>
              <a:t>, the adult will continue with the script and an orange will be recorded on the Positive behaviour chart. </a:t>
            </a:r>
          </a:p>
          <a:p>
            <a:pPr fontAlgn="base"/>
            <a:endParaRPr lang="en-GB" sz="1200" dirty="0">
              <a:latin typeface="Garamond" panose="02020404030301010803" pitchFamily="18" charset="0"/>
            </a:endParaRPr>
          </a:p>
          <a:p>
            <a:pPr fontAlgn="base"/>
            <a:r>
              <a:rPr lang="en-GB" sz="1200" b="1" dirty="0">
                <a:latin typeface="Garamond" panose="02020404030301010803" pitchFamily="18" charset="0"/>
              </a:rPr>
              <a:t>Adult: </a:t>
            </a:r>
            <a:r>
              <a:rPr lang="en-GB" sz="1200" b="1" i="1" dirty="0">
                <a:latin typeface="Garamond" panose="02020404030301010803" pitchFamily="18" charset="0"/>
              </a:rPr>
              <a:t>At Farcet school we show respect. I have asked you to stop talking, you are disrupting the learning for others and this is your last chance.  I wonder if there is a different choice you could make. </a:t>
            </a:r>
            <a:endParaRPr lang="en-GB" sz="1200" i="1" dirty="0">
              <a:latin typeface="Garamond" panose="02020404030301010803" pitchFamily="18" charset="0"/>
            </a:endParaRPr>
          </a:p>
          <a:p>
            <a:pPr fontAlgn="base"/>
            <a:endParaRPr lang="en-GB" sz="1200" dirty="0">
              <a:latin typeface="Garamond" panose="02020404030301010803" pitchFamily="18" charset="0"/>
            </a:endParaRPr>
          </a:p>
          <a:p>
            <a:pPr fontAlgn="base"/>
            <a:r>
              <a:rPr lang="en-GB" sz="1200" dirty="0">
                <a:latin typeface="Garamond" panose="02020404030301010803" pitchFamily="18" charset="0"/>
              </a:rPr>
              <a:t>If the pupil makes a positive choice and shows valued behaviours, an orange  If the pupil continues to show undesirable or disruptive </a:t>
            </a:r>
            <a:r>
              <a:rPr lang="en-GB" sz="1200" dirty="0" err="1">
                <a:latin typeface="Garamond" panose="02020404030301010803" pitchFamily="18" charset="0"/>
              </a:rPr>
              <a:t>behaviors</a:t>
            </a:r>
            <a:r>
              <a:rPr lang="en-GB" sz="1200" dirty="0">
                <a:latin typeface="Garamond" panose="02020404030301010803" pitchFamily="18" charset="0"/>
              </a:rPr>
              <a:t>, the adult will continue with the script, as follows. </a:t>
            </a:r>
          </a:p>
          <a:p>
            <a:pPr fontAlgn="base"/>
            <a:endParaRPr lang="en-GB" sz="1200" dirty="0">
              <a:latin typeface="Garamond" panose="02020404030301010803" pitchFamily="18" charset="0"/>
            </a:endParaRPr>
          </a:p>
          <a:p>
            <a:pPr fontAlgn="base"/>
            <a:r>
              <a:rPr lang="en-GB" sz="1200" b="1" dirty="0">
                <a:latin typeface="Garamond" panose="02020404030301010803" pitchFamily="18" charset="0"/>
              </a:rPr>
              <a:t>Adult: You have been given your last chance and you are speaking when I am. You are uninvited from our class learning. </a:t>
            </a:r>
            <a:r>
              <a:rPr lang="en-GB" sz="1200" dirty="0">
                <a:latin typeface="Garamond" panose="02020404030301010803" pitchFamily="18" charset="0"/>
              </a:rPr>
              <a:t>(Adult then radios for SLT) </a:t>
            </a:r>
          </a:p>
          <a:p>
            <a:pPr fontAlgn="base"/>
            <a:endParaRPr lang="en-GB" sz="1200" dirty="0">
              <a:latin typeface="Garamond" panose="02020404030301010803" pitchFamily="18" charset="0"/>
            </a:endParaRPr>
          </a:p>
          <a:p>
            <a:pPr fontAlgn="base"/>
            <a:r>
              <a:rPr lang="en-GB" sz="1200" dirty="0">
                <a:latin typeface="Garamond" panose="02020404030301010803" pitchFamily="18" charset="0"/>
              </a:rPr>
              <a:t>Please remember, there will always be an instruction before the reminder is given e.g. “Empty hands please”; only once an instruction has been given would we then begin the script for a reminder and last chance. </a:t>
            </a:r>
          </a:p>
          <a:p>
            <a:pPr fontAlgn="base"/>
            <a:r>
              <a:rPr lang="en-GB" dirty="0"/>
              <a:t> *</a:t>
            </a:r>
            <a:r>
              <a:rPr lang="en-US" sz="1100" b="1" i="1" dirty="0">
                <a:latin typeface="Garamond" panose="02020404030301010803" pitchFamily="18" charset="0"/>
              </a:rPr>
              <a:t>Whole class sanctions or consequences are not used. </a:t>
            </a:r>
          </a:p>
          <a:p>
            <a:pPr fontAlgn="base"/>
            <a:endParaRPr lang="en-GB" dirty="0"/>
          </a:p>
          <a:p>
            <a:pPr>
              <a:lnSpc>
                <a:spcPct val="150000"/>
              </a:lnSpc>
            </a:pPr>
            <a:endParaRPr lang="en-US" sz="1200" dirty="0">
              <a:latin typeface="Garamond" panose="02020404030301010803" pitchFamily="18" charset="0"/>
            </a:endParaRPr>
          </a:p>
          <a:p>
            <a:pPr>
              <a:lnSpc>
                <a:spcPct val="150000"/>
              </a:lnSpc>
            </a:pPr>
            <a:endParaRPr lang="en-US" sz="1200" dirty="0">
              <a:latin typeface="Garamond" panose="02020404030301010803" pitchFamily="18" charset="0"/>
            </a:endParaRPr>
          </a:p>
          <a:p>
            <a:pPr>
              <a:lnSpc>
                <a:spcPct val="150000"/>
              </a:lnSpc>
            </a:pPr>
            <a:endParaRPr lang="en-US" sz="1200" dirty="0">
              <a:latin typeface="Garamond" panose="02020404030301010803"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7017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403860" y="311483"/>
            <a:ext cx="6149340" cy="9233297"/>
          </a:xfrm>
          <a:prstGeom prst="rect">
            <a:avLst/>
          </a:prstGeom>
        </p:spPr>
        <p:txBody>
          <a:bodyPr wrap="square">
            <a:spAutoFit/>
          </a:bodyPr>
          <a:lstStyle/>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endParaRPr lang="en-US" sz="1200" b="1" dirty="0">
              <a:latin typeface="Garamond" panose="02020404030301010803" pitchFamily="18" charset="0"/>
            </a:endParaRPr>
          </a:p>
          <a:p>
            <a:pPr>
              <a:lnSpc>
                <a:spcPct val="150000"/>
              </a:lnSpc>
            </a:pPr>
            <a:r>
              <a:rPr lang="en-US" sz="1200" b="1" dirty="0">
                <a:latin typeface="Garamond" panose="02020404030301010803" pitchFamily="18" charset="0"/>
              </a:rPr>
              <a:t>SUSPENSION AND EXCLUSION:</a:t>
            </a:r>
          </a:p>
          <a:p>
            <a:pPr>
              <a:lnSpc>
                <a:spcPct val="150000"/>
              </a:lnSpc>
            </a:pPr>
            <a:r>
              <a:rPr lang="en-US" sz="1200" dirty="0">
                <a:latin typeface="Garamond" panose="02020404030301010803" pitchFamily="18" charset="0"/>
              </a:rPr>
              <a:t>Dangerous and harmful behavior or persistent disruptive </a:t>
            </a:r>
            <a:r>
              <a:rPr lang="en-US" sz="1200" dirty="0" err="1">
                <a:latin typeface="Garamond" panose="02020404030301010803" pitchFamily="18" charset="0"/>
              </a:rPr>
              <a:t>behaviour</a:t>
            </a:r>
            <a:r>
              <a:rPr lang="en-US" sz="1200" dirty="0">
                <a:latin typeface="Garamond" panose="02020404030301010803" pitchFamily="18" charset="0"/>
              </a:rPr>
              <a:t> may result in a fixed term suspension or permanent exclusion. These decisions are not made lightly and are informed by Local Authority Guidance. Parents/ </a:t>
            </a:r>
            <a:r>
              <a:rPr lang="en-US" sz="1200" dirty="0" err="1">
                <a:latin typeface="Garamond" panose="02020404030301010803" pitchFamily="18" charset="0"/>
              </a:rPr>
              <a:t>Carers</a:t>
            </a:r>
            <a:r>
              <a:rPr lang="en-US" sz="1200" dirty="0">
                <a:latin typeface="Garamond" panose="02020404030301010803" pitchFamily="18" charset="0"/>
              </a:rPr>
              <a:t> are informed of the decision and reasons for the suspension or exclusion. A reintegration meeting may be held with the family and child on their return to school to put plans in place so that the risks of additional suspensions or permanent exclusions are minimized.  </a:t>
            </a:r>
          </a:p>
          <a:p>
            <a:pPr>
              <a:lnSpc>
                <a:spcPct val="150000"/>
              </a:lnSpc>
            </a:pPr>
            <a:endParaRPr lang="en-US" sz="1200" dirty="0">
              <a:latin typeface="Garamond" panose="02020404030301010803" pitchFamily="18" charset="0"/>
            </a:endParaRPr>
          </a:p>
          <a:p>
            <a:pPr>
              <a:lnSpc>
                <a:spcPct val="150000"/>
              </a:lnSpc>
            </a:pPr>
            <a:r>
              <a:rPr lang="en-US" sz="1200" b="1" dirty="0">
                <a:latin typeface="Garamond" panose="02020404030301010803" pitchFamily="18" charset="0"/>
              </a:rPr>
              <a:t>RISK MANAGEMENT PLAN:</a:t>
            </a:r>
          </a:p>
          <a:p>
            <a:pPr>
              <a:lnSpc>
                <a:spcPct val="150000"/>
              </a:lnSpc>
            </a:pPr>
            <a:r>
              <a:rPr lang="en-US" sz="1200" dirty="0">
                <a:latin typeface="Garamond" panose="02020404030301010803" pitchFamily="18" charset="0"/>
              </a:rPr>
              <a:t>Pupils whose behaviour may place themselves and others at a risk of harm must have an individual Risk Management Plan. These are overseen by the </a:t>
            </a:r>
            <a:r>
              <a:rPr lang="en-US" sz="1200" dirty="0" err="1">
                <a:latin typeface="Garamond" panose="02020404030301010803" pitchFamily="18" charset="0"/>
              </a:rPr>
              <a:t>Headteacher</a:t>
            </a:r>
            <a:r>
              <a:rPr lang="en-US" sz="1200" dirty="0">
                <a:latin typeface="Garamond" panose="02020404030301010803" pitchFamily="18" charset="0"/>
              </a:rPr>
              <a:t>, who will ensure that they are reviewed and updated in order to reflect changes and progress. Children who may need a risk management plan are those whose needs are exceptional. This will include children who may require some specific intervention to maintain their own and others’ safety and to ensure learning takes place for all. </a:t>
            </a:r>
          </a:p>
          <a:p>
            <a:pPr>
              <a:lnSpc>
                <a:spcPct val="150000"/>
              </a:lnSpc>
            </a:pPr>
            <a:endParaRPr lang="en-US" sz="1200" dirty="0">
              <a:latin typeface="Garamond" panose="02020404030301010803" pitchFamily="18" charset="0"/>
            </a:endParaRPr>
          </a:p>
          <a:p>
            <a:pPr>
              <a:lnSpc>
                <a:spcPct val="150000"/>
              </a:lnSpc>
            </a:pPr>
            <a:r>
              <a:rPr lang="en-US" sz="1200" dirty="0">
                <a:latin typeface="Garamond" panose="02020404030301010803" pitchFamily="18" charset="0"/>
              </a:rPr>
              <a:t>A Risk Management Plan will: </a:t>
            </a:r>
          </a:p>
          <a:p>
            <a:pPr marL="171450" indent="-171450">
              <a:lnSpc>
                <a:spcPct val="150000"/>
              </a:lnSpc>
              <a:buFont typeface="Arial" panose="020B0604020202020204" pitchFamily="34" charset="0"/>
              <a:buChar char="•"/>
            </a:pPr>
            <a:r>
              <a:rPr lang="en-US" sz="1200" dirty="0">
                <a:latin typeface="Garamond" panose="02020404030301010803" pitchFamily="18" charset="0"/>
              </a:rPr>
              <a:t>Identify and repeated triggers or patterns to the difficult or dangerous behavior</a:t>
            </a:r>
          </a:p>
          <a:p>
            <a:pPr marL="171450" indent="-171450">
              <a:lnSpc>
                <a:spcPct val="150000"/>
              </a:lnSpc>
              <a:buFont typeface="Arial" panose="020B0604020202020204" pitchFamily="34" charset="0"/>
              <a:buChar char="•"/>
            </a:pPr>
            <a:r>
              <a:rPr lang="en-US" sz="1200" dirty="0">
                <a:latin typeface="Garamond" panose="02020404030301010803" pitchFamily="18" charset="0"/>
              </a:rPr>
              <a:t>Put in place risk reduction measures </a:t>
            </a:r>
          </a:p>
          <a:p>
            <a:pPr marL="171450" indent="-171450">
              <a:lnSpc>
                <a:spcPct val="150000"/>
              </a:lnSpc>
              <a:buFont typeface="Arial" panose="020B0604020202020204" pitchFamily="34" charset="0"/>
              <a:buChar char="•"/>
            </a:pPr>
            <a:r>
              <a:rPr lang="en-US" sz="1200" dirty="0">
                <a:latin typeface="Garamond" panose="02020404030301010803" pitchFamily="18" charset="0"/>
              </a:rPr>
              <a:t>Give clear de-escalation strategies and scripts that all adults can follow when speaking to the child to quickly resolve or re-direct difficult and dangerous </a:t>
            </a:r>
            <a:r>
              <a:rPr lang="en-US" sz="1200" dirty="0" err="1">
                <a:latin typeface="Garamond" panose="02020404030301010803" pitchFamily="18" charset="0"/>
              </a:rPr>
              <a:t>behaviours</a:t>
            </a:r>
            <a:r>
              <a:rPr lang="en-US" sz="1200" dirty="0">
                <a:latin typeface="Garamond" panose="02020404030301010803" pitchFamily="18" charset="0"/>
              </a:rPr>
              <a:t> from taking place </a:t>
            </a:r>
          </a:p>
        </p:txBody>
      </p:sp>
      <p:sp>
        <p:nvSpPr>
          <p:cNvPr id="4" name="TextBox 3"/>
          <p:cNvSpPr txBox="1"/>
          <p:nvPr/>
        </p:nvSpPr>
        <p:spPr>
          <a:xfrm>
            <a:off x="403860" y="311483"/>
            <a:ext cx="6041390" cy="3308598"/>
          </a:xfrm>
          <a:prstGeom prst="rect">
            <a:avLst/>
          </a:prstGeom>
          <a:noFill/>
        </p:spPr>
        <p:txBody>
          <a:bodyPr wrap="square" rtlCol="0">
            <a:spAutoFit/>
          </a:bodyPr>
          <a:lstStyle/>
          <a:p>
            <a:r>
              <a:rPr lang="en-GB" sz="1100" b="1" dirty="0">
                <a:latin typeface="Garamond" panose="02020404030301010803" pitchFamily="18" charset="0"/>
              </a:rPr>
              <a:t>THRESHOLDS:</a:t>
            </a:r>
          </a:p>
          <a:p>
            <a:pPr>
              <a:lnSpc>
                <a:spcPct val="150000"/>
              </a:lnSpc>
            </a:pPr>
            <a:r>
              <a:rPr lang="en-GB" sz="1200" dirty="0">
                <a:latin typeface="Garamond" panose="02020404030301010803" pitchFamily="18" charset="0"/>
              </a:rPr>
              <a:t>Consequences are given where pupil’s behaviour falls short of our very clear expectations.</a:t>
            </a:r>
          </a:p>
          <a:p>
            <a:pPr>
              <a:lnSpc>
                <a:spcPct val="150000"/>
              </a:lnSpc>
            </a:pPr>
            <a:r>
              <a:rPr lang="en-GB" sz="1200" dirty="0">
                <a:latin typeface="Garamond" panose="02020404030301010803" pitchFamily="18" charset="0"/>
              </a:rPr>
              <a:t>If a child is uninvited from the learning in the classroom twice in one day, then they will be given an </a:t>
            </a:r>
            <a:r>
              <a:rPr lang="en-GB" sz="1200" b="1" dirty="0">
                <a:latin typeface="Garamond" panose="02020404030301010803" pitchFamily="18" charset="0"/>
              </a:rPr>
              <a:t>‘Internal Seclusion’ </a:t>
            </a:r>
            <a:r>
              <a:rPr lang="en-GB" sz="1200" dirty="0">
                <a:latin typeface="Garamond" panose="02020404030301010803" pitchFamily="18" charset="0"/>
              </a:rPr>
              <a:t>for the remainder of the day and in some cases, the next day also. This is at the discretion of the </a:t>
            </a:r>
            <a:r>
              <a:rPr lang="en-GB" sz="1200" dirty="0" err="1">
                <a:latin typeface="Garamond" panose="02020404030301010803" pitchFamily="18" charset="0"/>
              </a:rPr>
              <a:t>Headteacher</a:t>
            </a:r>
            <a:r>
              <a:rPr lang="en-GB" sz="1200" dirty="0">
                <a:latin typeface="Garamond" panose="02020404030301010803" pitchFamily="18" charset="0"/>
              </a:rPr>
              <a:t> and SLT when considering the impact of the poor behaviour on members of the school community. </a:t>
            </a:r>
          </a:p>
          <a:p>
            <a:pPr>
              <a:lnSpc>
                <a:spcPct val="150000"/>
              </a:lnSpc>
            </a:pPr>
            <a:endParaRPr lang="en-GB" sz="1200" dirty="0">
              <a:latin typeface="Garamond" panose="02020404030301010803" pitchFamily="18" charset="0"/>
            </a:endParaRPr>
          </a:p>
          <a:p>
            <a:pPr>
              <a:lnSpc>
                <a:spcPct val="150000"/>
              </a:lnSpc>
            </a:pPr>
            <a:r>
              <a:rPr lang="en-GB" sz="1200" dirty="0">
                <a:latin typeface="Garamond" panose="02020404030301010803" pitchFamily="18" charset="0"/>
              </a:rPr>
              <a:t>If a pupil is given </a:t>
            </a:r>
            <a:r>
              <a:rPr lang="en-GB" sz="1200" b="1" dirty="0">
                <a:latin typeface="Garamond" panose="02020404030301010803" pitchFamily="18" charset="0"/>
              </a:rPr>
              <a:t>more </a:t>
            </a:r>
            <a:r>
              <a:rPr lang="en-GB" sz="1200" dirty="0">
                <a:latin typeface="Garamond" panose="02020404030301010803" pitchFamily="18" charset="0"/>
              </a:rPr>
              <a:t>that two ‘Internal Seclusions’ in any one week, then the </a:t>
            </a:r>
            <a:r>
              <a:rPr lang="en-GB" sz="1200" dirty="0" err="1">
                <a:latin typeface="Garamond" panose="02020404030301010803" pitchFamily="18" charset="0"/>
              </a:rPr>
              <a:t>Headteacher</a:t>
            </a:r>
            <a:r>
              <a:rPr lang="en-GB" sz="1200" dirty="0">
                <a:latin typeface="Garamond" panose="02020404030301010803" pitchFamily="18" charset="0"/>
              </a:rPr>
              <a:t>  may issue a suspension for repeated breaches of the behaviour policy. The length of the suspension will always depend on the seriousness of the incident, the disruption, level of verbal or physical abuse and whether or not the behaviour has been repeated. </a:t>
            </a:r>
            <a:r>
              <a:rPr lang="en-GB" sz="1200" i="1" dirty="0">
                <a:latin typeface="Garamond" panose="02020404030301010803" pitchFamily="18" charset="0"/>
              </a:rPr>
              <a:t>The length of the suspension is at the discretion of the </a:t>
            </a:r>
            <a:r>
              <a:rPr lang="en-GB" sz="1200" i="1" dirty="0" err="1">
                <a:latin typeface="Garamond" panose="02020404030301010803" pitchFamily="18" charset="0"/>
              </a:rPr>
              <a:t>Headteacher</a:t>
            </a:r>
            <a:r>
              <a:rPr lang="en-GB" sz="1200" i="1" dirty="0">
                <a:latin typeface="Garamond" panose="02020404030301010803" pitchFamily="18" charset="0"/>
              </a:rPr>
              <a:t>. </a:t>
            </a:r>
          </a:p>
        </p:txBody>
      </p:sp>
    </p:spTree>
    <p:extLst>
      <p:ext uri="{BB962C8B-B14F-4D97-AF65-F5344CB8AC3E}">
        <p14:creationId xmlns:p14="http://schemas.microsoft.com/office/powerpoint/2010/main" val="172957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292100" y="335846"/>
            <a:ext cx="6106160" cy="7848302"/>
          </a:xfrm>
          <a:prstGeom prst="rect">
            <a:avLst/>
          </a:prstGeom>
        </p:spPr>
        <p:txBody>
          <a:bodyPr wrap="square">
            <a:spAutoFit/>
          </a:bodyPr>
          <a:lstStyle/>
          <a:p>
            <a:pPr>
              <a:lnSpc>
                <a:spcPct val="150000"/>
              </a:lnSpc>
            </a:pPr>
            <a:r>
              <a:rPr lang="en-US" sz="1200" b="1" dirty="0">
                <a:latin typeface="Garamond" panose="02020404030301010803" pitchFamily="18" charset="0"/>
              </a:rPr>
              <a:t>LUNCHTIME BEHAVIOR:</a:t>
            </a:r>
          </a:p>
          <a:p>
            <a:pPr>
              <a:lnSpc>
                <a:spcPct val="150000"/>
              </a:lnSpc>
            </a:pPr>
            <a:r>
              <a:rPr lang="en-US" sz="1200" dirty="0">
                <a:latin typeface="Garamond" panose="02020404030301010803" pitchFamily="18" charset="0"/>
              </a:rPr>
              <a:t> The expectations for behaviour at lunchtime are the same as for any other time of the school day. Children will be supervised by Lunchtime Supervisors who will be responsible for resolving any minor problems. Anti-Social </a:t>
            </a:r>
            <a:r>
              <a:rPr lang="en-US" sz="1200" dirty="0" err="1">
                <a:latin typeface="Garamond" panose="02020404030301010803" pitchFamily="18" charset="0"/>
              </a:rPr>
              <a:t>behaviour</a:t>
            </a:r>
            <a:r>
              <a:rPr lang="en-US" sz="1200" dirty="0">
                <a:latin typeface="Garamond" panose="02020404030301010803" pitchFamily="18" charset="0"/>
              </a:rPr>
              <a:t> will be managed  In all serious or persistent cases of </a:t>
            </a:r>
            <a:r>
              <a:rPr lang="en-US" sz="1200" dirty="0" err="1">
                <a:latin typeface="Garamond" panose="02020404030301010803" pitchFamily="18" charset="0"/>
              </a:rPr>
              <a:t>misbehaviour</a:t>
            </a:r>
            <a:r>
              <a:rPr lang="en-US" sz="1200" dirty="0">
                <a:latin typeface="Garamond" panose="02020404030301010803" pitchFamily="18" charset="0"/>
              </a:rPr>
              <a:t> at lunchtime, the school will work closely with the parents/</a:t>
            </a:r>
            <a:r>
              <a:rPr lang="en-US" sz="1200" dirty="0" err="1">
                <a:latin typeface="Garamond" panose="02020404030301010803" pitchFamily="18" charset="0"/>
              </a:rPr>
              <a:t>carers</a:t>
            </a:r>
            <a:r>
              <a:rPr lang="en-US" sz="1200" dirty="0">
                <a:latin typeface="Garamond" panose="02020404030301010803" pitchFamily="18" charset="0"/>
              </a:rPr>
              <a:t> and children concerned to ensure that the children learn to behave in an appropriate manner. Where lunchtime issues are persistent and repeated, lunchtime suspensions can be issued for fixed periods of time.</a:t>
            </a:r>
          </a:p>
          <a:p>
            <a:pPr>
              <a:lnSpc>
                <a:spcPct val="150000"/>
              </a:lnSpc>
            </a:pPr>
            <a:endParaRPr lang="en-US" sz="1200" dirty="0">
              <a:latin typeface="Garamond" panose="02020404030301010803" pitchFamily="18" charset="0"/>
            </a:endParaRPr>
          </a:p>
          <a:p>
            <a:pPr>
              <a:lnSpc>
                <a:spcPct val="150000"/>
              </a:lnSpc>
            </a:pPr>
            <a:r>
              <a:rPr lang="en-US" sz="1200" b="1" dirty="0">
                <a:latin typeface="Garamond" panose="02020404030301010803" pitchFamily="18" charset="0"/>
              </a:rPr>
              <a:t>PHYSICAL INTERVENTION </a:t>
            </a:r>
          </a:p>
          <a:p>
            <a:pPr>
              <a:lnSpc>
                <a:spcPct val="150000"/>
              </a:lnSpc>
            </a:pPr>
            <a:r>
              <a:rPr lang="en-US" sz="1200" dirty="0">
                <a:latin typeface="Garamond" panose="02020404030301010803" pitchFamily="18" charset="0"/>
              </a:rPr>
              <a:t>Very occasionally situations may arise in which physical intervention may be required. Wherever time allows, members of staff may use such restraint as is reasonable in exceptional circumstances for the purpose of preventing the child from doing, or continuing to do, any of the following: </a:t>
            </a:r>
          </a:p>
          <a:p>
            <a:pPr marL="171450" indent="-171450">
              <a:lnSpc>
                <a:spcPct val="150000"/>
              </a:lnSpc>
              <a:buFont typeface="Arial" panose="020B0604020202020204" pitchFamily="34" charset="0"/>
              <a:buChar char="•"/>
            </a:pPr>
            <a:r>
              <a:rPr lang="en-US" sz="1200" dirty="0">
                <a:latin typeface="Garamond" panose="02020404030301010803" pitchFamily="18" charset="0"/>
              </a:rPr>
              <a:t>Causing personal injury or damage to property </a:t>
            </a:r>
          </a:p>
          <a:p>
            <a:pPr marL="171450" indent="-171450">
              <a:lnSpc>
                <a:spcPct val="150000"/>
              </a:lnSpc>
              <a:buFont typeface="Arial" panose="020B0604020202020204" pitchFamily="34" charset="0"/>
              <a:buChar char="•"/>
            </a:pPr>
            <a:r>
              <a:rPr lang="en-US" sz="1200" dirty="0">
                <a:latin typeface="Garamond" panose="02020404030301010803" pitchFamily="18" charset="0"/>
              </a:rPr>
              <a:t>Engaging in behaviour which puts their own or others personal safety at risk </a:t>
            </a:r>
          </a:p>
          <a:p>
            <a:pPr>
              <a:lnSpc>
                <a:spcPct val="150000"/>
              </a:lnSpc>
            </a:pPr>
            <a:r>
              <a:rPr lang="en-US" sz="1200" dirty="0">
                <a:latin typeface="Garamond" panose="02020404030301010803" pitchFamily="18" charset="0"/>
              </a:rPr>
              <a:t>In all cases where behaviour does pose a danger to pupils, either the </a:t>
            </a:r>
            <a:r>
              <a:rPr lang="en-US" sz="1200" dirty="0" err="1">
                <a:latin typeface="Garamond" panose="02020404030301010803" pitchFamily="18" charset="0"/>
              </a:rPr>
              <a:t>Headteacher</a:t>
            </a:r>
            <a:r>
              <a:rPr lang="en-US" sz="1200" dirty="0">
                <a:latin typeface="Garamond" panose="02020404030301010803" pitchFamily="18" charset="0"/>
              </a:rPr>
              <a:t> or Deputy </a:t>
            </a:r>
            <a:r>
              <a:rPr lang="en-US" sz="1200" dirty="0" err="1">
                <a:latin typeface="Garamond" panose="02020404030301010803" pitchFamily="18" charset="0"/>
              </a:rPr>
              <a:t>Headteacher</a:t>
            </a:r>
            <a:r>
              <a:rPr lang="en-US" sz="1200" dirty="0">
                <a:latin typeface="Garamond" panose="02020404030301010803" pitchFamily="18" charset="0"/>
              </a:rPr>
              <a:t> should be sent for before any form of physical intervention is used. In a serious incident leading to physical intervention, the member(s) of staff involved should complete a Record of Physical Restraint form available from the </a:t>
            </a:r>
            <a:r>
              <a:rPr lang="en-US" sz="1200" dirty="0" err="1">
                <a:latin typeface="Garamond" panose="02020404030301010803" pitchFamily="18" charset="0"/>
              </a:rPr>
              <a:t>Headteacher</a:t>
            </a:r>
            <a:r>
              <a:rPr lang="en-US" sz="1200" dirty="0">
                <a:latin typeface="Garamond" panose="02020404030301010803" pitchFamily="18" charset="0"/>
              </a:rPr>
              <a:t>. Parents/</a:t>
            </a:r>
            <a:r>
              <a:rPr lang="en-US" sz="1200" dirty="0" err="1">
                <a:latin typeface="Garamond" panose="02020404030301010803" pitchFamily="18" charset="0"/>
              </a:rPr>
              <a:t>carers</a:t>
            </a:r>
            <a:r>
              <a:rPr lang="en-US" sz="1200" dirty="0">
                <a:latin typeface="Garamond" panose="02020404030301010803" pitchFamily="18" charset="0"/>
              </a:rPr>
              <a:t> will also be informed of the incident. Parent/</a:t>
            </a:r>
            <a:r>
              <a:rPr lang="en-US" sz="1200" dirty="0" err="1">
                <a:latin typeface="Garamond" panose="02020404030301010803" pitchFamily="18" charset="0"/>
              </a:rPr>
              <a:t>Carer</a:t>
            </a:r>
            <a:r>
              <a:rPr lang="en-US" sz="1200" dirty="0">
                <a:latin typeface="Garamond" panose="02020404030301010803" pitchFamily="18" charset="0"/>
              </a:rPr>
              <a:t> Involvement Parent/</a:t>
            </a:r>
            <a:r>
              <a:rPr lang="en-US" sz="1200" dirty="0" err="1">
                <a:latin typeface="Garamond" panose="02020404030301010803" pitchFamily="18" charset="0"/>
              </a:rPr>
              <a:t>carer</a:t>
            </a:r>
            <a:r>
              <a:rPr lang="en-US" sz="1200" dirty="0">
                <a:latin typeface="Garamond" panose="02020404030301010803" pitchFamily="18" charset="0"/>
              </a:rPr>
              <a:t> support and involvement are essential in all aspects of the school. We all have an equal responsibility and part to play in helping our children to develop into independent, responsible and caring individuals. Where there is a problem with behaviour, active support from home nearly always improves </a:t>
            </a:r>
            <a:r>
              <a:rPr lang="en-US" sz="1200" dirty="0" err="1">
                <a:latin typeface="Garamond" panose="02020404030301010803" pitchFamily="18" charset="0"/>
              </a:rPr>
              <a:t>behaviour</a:t>
            </a:r>
            <a:r>
              <a:rPr lang="en-US" sz="1200" dirty="0">
                <a:latin typeface="Garamond" panose="02020404030301010803" pitchFamily="18" charset="0"/>
              </a:rPr>
              <a:t> at school. Regular communication between home and school are crucial to the success of this policy. Meeting parents at the classroom door at the beginning and end of the day is one of our primary methods of communication. Parents/</a:t>
            </a:r>
            <a:r>
              <a:rPr lang="en-US" sz="1200" dirty="0" err="1">
                <a:latin typeface="Garamond" panose="02020404030301010803" pitchFamily="18" charset="0"/>
              </a:rPr>
              <a:t>carers</a:t>
            </a:r>
            <a:r>
              <a:rPr lang="en-US" sz="1200" dirty="0">
                <a:latin typeface="Garamond" panose="02020404030301010803" pitchFamily="18" charset="0"/>
              </a:rPr>
              <a:t>, children and the </a:t>
            </a:r>
            <a:r>
              <a:rPr lang="en-US" sz="1200" dirty="0" err="1">
                <a:latin typeface="Garamond" panose="02020404030301010803" pitchFamily="18" charset="0"/>
              </a:rPr>
              <a:t>Headteacher</a:t>
            </a:r>
            <a:r>
              <a:rPr lang="en-US" sz="1200" dirty="0">
                <a:latin typeface="Garamond" panose="02020404030301010803" pitchFamily="18" charset="0"/>
              </a:rPr>
              <a:t> are also expected to sign the annual Home/School Agreement and adhere to the expectations set out in this. Parents/</a:t>
            </a:r>
            <a:r>
              <a:rPr lang="en-US" sz="1200" dirty="0" err="1">
                <a:latin typeface="Garamond" panose="02020404030301010803" pitchFamily="18" charset="0"/>
              </a:rPr>
              <a:t>carers</a:t>
            </a:r>
            <a:r>
              <a:rPr lang="en-US" sz="1200" dirty="0">
                <a:latin typeface="Garamond" panose="02020404030301010803" pitchFamily="18" charset="0"/>
              </a:rPr>
              <a:t> with concerns about their child’s behaviour at school are encouraged to raise them with the class teacher in the first instance.  Please refer to the </a:t>
            </a:r>
            <a:r>
              <a:rPr lang="en-US" sz="1200" i="1" dirty="0">
                <a:latin typeface="Garamond" panose="02020404030301010803" pitchFamily="18" charset="0"/>
              </a:rPr>
              <a:t>Positive Communications Policy</a:t>
            </a:r>
            <a:r>
              <a:rPr lang="en-US" sz="1200" dirty="0">
                <a:latin typeface="Garamond" panose="02020404030301010803" pitchFamily="18" charset="0"/>
              </a:rPr>
              <a:t> for more information. </a:t>
            </a:r>
            <a:endParaRPr lang="en-GB" sz="1200" dirty="0">
              <a:latin typeface="Garamond" panose="02020404030301010803" pitchFamily="18" charset="0"/>
            </a:endParaRPr>
          </a:p>
        </p:txBody>
      </p:sp>
    </p:spTree>
    <p:extLst>
      <p:ext uri="{BB962C8B-B14F-4D97-AF65-F5344CB8AC3E}">
        <p14:creationId xmlns:p14="http://schemas.microsoft.com/office/powerpoint/2010/main" val="3509146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405130" y="215900"/>
            <a:ext cx="6035040" cy="7848302"/>
          </a:xfrm>
          <a:prstGeom prst="rect">
            <a:avLst/>
          </a:prstGeom>
        </p:spPr>
        <p:txBody>
          <a:bodyPr wrap="square">
            <a:spAutoFit/>
          </a:bodyPr>
          <a:lstStyle/>
          <a:p>
            <a:pPr>
              <a:lnSpc>
                <a:spcPct val="150000"/>
              </a:lnSpc>
            </a:pPr>
            <a:r>
              <a:rPr lang="en-US" sz="1200" b="1" dirty="0">
                <a:latin typeface="Garamond" panose="02020404030301010803" pitchFamily="18" charset="0"/>
              </a:rPr>
              <a:t>SUPPORT FOR STAFF </a:t>
            </a:r>
          </a:p>
          <a:p>
            <a:pPr>
              <a:lnSpc>
                <a:spcPct val="150000"/>
              </a:lnSpc>
            </a:pPr>
            <a:r>
              <a:rPr lang="en-US" sz="1200" dirty="0">
                <a:latin typeface="Garamond" panose="02020404030301010803" pitchFamily="18" charset="0"/>
              </a:rPr>
              <a:t>It is </a:t>
            </a:r>
            <a:r>
              <a:rPr lang="en-US" sz="1200" dirty="0" err="1">
                <a:latin typeface="Garamond" panose="02020404030301010803" pitchFamily="18" charset="0"/>
              </a:rPr>
              <a:t>recognised</a:t>
            </a:r>
            <a:r>
              <a:rPr lang="en-US" sz="1200" dirty="0">
                <a:latin typeface="Garamond" panose="02020404030301010803" pitchFamily="18" charset="0"/>
              </a:rPr>
              <a:t> that dealing with behaviour can be very demanding of staff. Dealing with difficult or dangerous </a:t>
            </a:r>
            <a:r>
              <a:rPr lang="en-US" sz="1200" dirty="0" err="1">
                <a:latin typeface="Garamond" panose="02020404030301010803" pitchFamily="18" charset="0"/>
              </a:rPr>
              <a:t>behaviour</a:t>
            </a:r>
            <a:r>
              <a:rPr lang="en-US" sz="1200" dirty="0">
                <a:latin typeface="Garamond" panose="02020404030301010803" pitchFamily="18" charset="0"/>
              </a:rPr>
              <a:t> is the collective responsibility of all the staff in the school, not just the teachers immediately concerned with a child. On occasions it may be beneficial to hold a conference with all those people involved, to express concerns, show empathy, allow the child to speak, clarify expectations and rules and state expected behaviour. Also, discussions could take place about the level of support to be given and by whom. There will be a need for another meeting, to monitor progression and the next step forward. </a:t>
            </a:r>
          </a:p>
          <a:p>
            <a:pPr>
              <a:lnSpc>
                <a:spcPct val="150000"/>
              </a:lnSpc>
            </a:pPr>
            <a:r>
              <a:rPr lang="en-US" sz="1200" b="1" dirty="0">
                <a:latin typeface="Garamond" panose="02020404030301010803" pitchFamily="18" charset="0"/>
              </a:rPr>
              <a:t>MONITORING </a:t>
            </a:r>
          </a:p>
          <a:p>
            <a:pPr>
              <a:lnSpc>
                <a:spcPct val="150000"/>
              </a:lnSpc>
            </a:pPr>
            <a:r>
              <a:rPr lang="en-US" sz="1200" dirty="0">
                <a:latin typeface="Garamond" panose="02020404030301010803" pitchFamily="18" charset="0"/>
              </a:rPr>
              <a:t>Behaviour incidents will be monitored weekly by the SLT and reported to Governors. Exclusions are also reported termly to the Governing Body. The school has the right to confiscate inappropriate or dangerous items from children and can carry out a weapons search if necessary under the Violent Crime Reduction Act 2006. These actions are used with caution and only when necessary. Any form of bullying at Farcet C. of E. Primary School is not accepted. Bullying is defined as emotionally or physically harmful behaviour which is: </a:t>
            </a:r>
          </a:p>
          <a:p>
            <a:pPr marL="171450" indent="-171450">
              <a:lnSpc>
                <a:spcPct val="150000"/>
              </a:lnSpc>
              <a:buFont typeface="Arial" panose="020B0604020202020204" pitchFamily="34" charset="0"/>
              <a:buChar char="•"/>
            </a:pPr>
            <a:r>
              <a:rPr lang="en-US" sz="1200" dirty="0">
                <a:latin typeface="Garamond" panose="02020404030301010803" pitchFamily="18" charset="0"/>
              </a:rPr>
              <a:t>Persistent (usually repeated over time) </a:t>
            </a:r>
          </a:p>
          <a:p>
            <a:pPr marL="171450" indent="-171450">
              <a:lnSpc>
                <a:spcPct val="150000"/>
              </a:lnSpc>
              <a:buFont typeface="Arial" panose="020B0604020202020204" pitchFamily="34" charset="0"/>
              <a:buChar char="•"/>
            </a:pPr>
            <a:r>
              <a:rPr lang="en-US" sz="1200" dirty="0">
                <a:latin typeface="Garamond" panose="02020404030301010803" pitchFamily="18" charset="0"/>
              </a:rPr>
              <a:t>Premediated (planned, deliberate hurtful behaviour) </a:t>
            </a:r>
          </a:p>
          <a:p>
            <a:pPr marL="171450" indent="-171450">
              <a:lnSpc>
                <a:spcPct val="150000"/>
              </a:lnSpc>
              <a:buFont typeface="Arial" panose="020B0604020202020204" pitchFamily="34" charset="0"/>
              <a:buChar char="•"/>
            </a:pPr>
            <a:r>
              <a:rPr lang="en-US" sz="1200" dirty="0">
                <a:latin typeface="Garamond" panose="02020404030301010803" pitchFamily="18" charset="0"/>
              </a:rPr>
              <a:t>Power-Based (involves an imbalance of power) </a:t>
            </a:r>
          </a:p>
          <a:p>
            <a:pPr>
              <a:lnSpc>
                <a:spcPct val="150000"/>
              </a:lnSpc>
            </a:pPr>
            <a:r>
              <a:rPr lang="en-US" sz="1200" dirty="0">
                <a:latin typeface="Garamond" panose="02020404030301010803" pitchFamily="18" charset="0"/>
              </a:rPr>
              <a:t>All incidents of bullying, prejudicial behaviour and use of derogatory language are dealt with in accordance with the school’s Anti-Bullying Policy.</a:t>
            </a:r>
          </a:p>
          <a:p>
            <a:pPr>
              <a:lnSpc>
                <a:spcPct val="150000"/>
              </a:lnSpc>
            </a:pPr>
            <a:r>
              <a:rPr lang="en-US" sz="1200" b="1" dirty="0">
                <a:latin typeface="Garamond" panose="02020404030301010803" pitchFamily="18" charset="0"/>
              </a:rPr>
              <a:t>POSITIVE BEHAVIOUR TRACKERS: </a:t>
            </a:r>
          </a:p>
          <a:p>
            <a:pPr>
              <a:lnSpc>
                <a:spcPct val="150000"/>
              </a:lnSpc>
            </a:pPr>
            <a:r>
              <a:rPr lang="en-US" sz="1200" dirty="0">
                <a:latin typeface="Garamond" panose="02020404030301010803" pitchFamily="18" charset="0"/>
              </a:rPr>
              <a:t>All children are given a behavior tracker grid that they </a:t>
            </a:r>
            <a:r>
              <a:rPr lang="en-US" sz="1200" dirty="0" err="1">
                <a:latin typeface="Garamond" panose="02020404030301010803" pitchFamily="18" charset="0"/>
              </a:rPr>
              <a:t>colour</a:t>
            </a:r>
            <a:r>
              <a:rPr lang="en-US" sz="1200" dirty="0">
                <a:latin typeface="Garamond" panose="02020404030301010803" pitchFamily="18" charset="0"/>
              </a:rPr>
              <a:t> code after each session of the day, to reflect their behavior. This is effective for a number of reasons. Children that always follow the school rules and ethos are </a:t>
            </a:r>
            <a:r>
              <a:rPr lang="en-US" sz="1200" dirty="0" err="1">
                <a:latin typeface="Garamond" panose="02020404030301010803" pitchFamily="18" charset="0"/>
              </a:rPr>
              <a:t>recognised</a:t>
            </a:r>
            <a:r>
              <a:rPr lang="en-US" sz="1200" dirty="0">
                <a:latin typeface="Garamond" panose="02020404030301010803" pitchFamily="18" charset="0"/>
              </a:rPr>
              <a:t> through their green charts, praised and rewarded where appropriate. Adults in school and at home can quickly identify trends in a pupil’s behavior and it also encourages children to routinely reflect on their conduct and effort in school. </a:t>
            </a:r>
          </a:p>
          <a:p>
            <a:pPr>
              <a:lnSpc>
                <a:spcPct val="150000"/>
              </a:lnSpc>
            </a:pPr>
            <a:endParaRPr lang="en-US" sz="1200" dirty="0">
              <a:latin typeface="Garamond" panose="02020404030301010803" pitchFamily="18" charset="0"/>
            </a:endParaRPr>
          </a:p>
          <a:p>
            <a:pPr>
              <a:lnSpc>
                <a:spcPct val="150000"/>
              </a:lnSpc>
            </a:pPr>
            <a:endParaRPr lang="en-GB" sz="1200" dirty="0">
              <a:latin typeface="Garamond" panose="02020404030301010803" pitchFamily="18" charset="0"/>
            </a:endParaRPr>
          </a:p>
        </p:txBody>
      </p:sp>
      <p:pic>
        <p:nvPicPr>
          <p:cNvPr id="3" name="Picture 2"/>
          <p:cNvPicPr>
            <a:picLocks noChangeAspect="1"/>
          </p:cNvPicPr>
          <p:nvPr/>
        </p:nvPicPr>
        <p:blipFill>
          <a:blip r:embed="rId2"/>
          <a:stretch>
            <a:fillRect/>
          </a:stretch>
        </p:blipFill>
        <p:spPr>
          <a:xfrm>
            <a:off x="1488869" y="7466507"/>
            <a:ext cx="3762581" cy="2151325"/>
          </a:xfrm>
          <a:prstGeom prst="rect">
            <a:avLst/>
          </a:prstGeom>
        </p:spPr>
      </p:pic>
    </p:spTree>
    <p:extLst>
      <p:ext uri="{BB962C8B-B14F-4D97-AF65-F5344CB8AC3E}">
        <p14:creationId xmlns:p14="http://schemas.microsoft.com/office/powerpoint/2010/main" val="28944397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DD31D5125F74459C59725B9AC668C5" ma:contentTypeVersion="18" ma:contentTypeDescription="Create a new document." ma:contentTypeScope="" ma:versionID="327f95ad09aa121d62b347835fbf7088">
  <xsd:schema xmlns:xsd="http://www.w3.org/2001/XMLSchema" xmlns:xs="http://www.w3.org/2001/XMLSchema" xmlns:p="http://schemas.microsoft.com/office/2006/metadata/properties" xmlns:ns3="686fcda3-b595-4d07-b796-0347d9315a30" xmlns:ns4="ea5105d9-848b-4516-8206-aff1007cc7e7" targetNamespace="http://schemas.microsoft.com/office/2006/metadata/properties" ma:root="true" ma:fieldsID="ad47311c158a19058b4e4d3c4d035610" ns3:_="" ns4:_="">
    <xsd:import namespace="686fcda3-b595-4d07-b796-0347d9315a30"/>
    <xsd:import namespace="ea5105d9-848b-4516-8206-aff1007cc7e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3:_activity" minOccurs="0"/>
                <xsd:element ref="ns3:MediaServiceObjectDetectorVersions" minOccurs="0"/>
                <xsd:element ref="ns3:MediaServiceSystemTags" minOccurs="0"/>
                <xsd:element ref="ns3:MediaServiceSearchPropertie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6fcda3-b595-4d07-b796-0347d9315a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105d9-848b-4516-8206-aff1007cc7e7"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SharingHintHash" ma:index="2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686fcda3-b595-4d07-b796-0347d9315a30" xsi:nil="true"/>
  </documentManagement>
</p:properties>
</file>

<file path=customXml/itemProps1.xml><?xml version="1.0" encoding="utf-8"?>
<ds:datastoreItem xmlns:ds="http://schemas.openxmlformats.org/officeDocument/2006/customXml" ds:itemID="{D62493AA-96B7-4915-A7E9-71A23ADDB0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6fcda3-b595-4d07-b796-0347d9315a30"/>
    <ds:schemaRef ds:uri="ea5105d9-848b-4516-8206-aff1007cc7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35FA01-4BC1-4FDC-AF17-23019FAE8AD3}">
  <ds:schemaRefs>
    <ds:schemaRef ds:uri="http://schemas.microsoft.com/sharepoint/v3/contenttype/forms"/>
  </ds:schemaRefs>
</ds:datastoreItem>
</file>

<file path=customXml/itemProps3.xml><?xml version="1.0" encoding="utf-8"?>
<ds:datastoreItem xmlns:ds="http://schemas.openxmlformats.org/officeDocument/2006/customXml" ds:itemID="{8247014D-301D-409C-AE92-515CCD63C25E}">
  <ds:schemaRefs>
    <ds:schemaRef ds:uri="http://schemas.microsoft.com/office/2006/documentManagement/types"/>
    <ds:schemaRef ds:uri="686fcda3-b595-4d07-b796-0347d9315a30"/>
    <ds:schemaRef ds:uri="http://purl.org/dc/terms/"/>
    <ds:schemaRef ds:uri="http://purl.org/dc/elements/1.1/"/>
    <ds:schemaRef ds:uri="http://purl.org/dc/dcmitype/"/>
    <ds:schemaRef ds:uri="http://www.w3.org/XML/1998/namespace"/>
    <ds:schemaRef ds:uri="ea5105d9-848b-4516-8206-aff1007cc7e7"/>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3113</TotalTime>
  <Words>5198</Words>
  <Application>Microsoft Office PowerPoint</Application>
  <PresentationFormat>A4 Paper (210x297 mm)</PresentationFormat>
  <Paragraphs>293</Paragraphs>
  <Slides>17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Arial</vt:lpstr>
      <vt:lpstr>Calibri</vt:lpstr>
      <vt:lpstr>Calibri Light</vt:lpstr>
      <vt:lpstr>Courier New</vt:lpstr>
      <vt:lpstr>Debbie Hepplewhite Print Font</vt:lpstr>
      <vt:lpstr>Garamond</vt:lpstr>
      <vt:lpstr>Segoe UI</vt:lpstr>
      <vt:lpstr>Segoe UI Black</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Head at Farcet Primary</dc:creator>
  <cp:lastModifiedBy>Head</cp:lastModifiedBy>
  <cp:revision>55</cp:revision>
  <dcterms:created xsi:type="dcterms:W3CDTF">2023-01-12T08:42:25Z</dcterms:created>
  <dcterms:modified xsi:type="dcterms:W3CDTF">2025-09-25T15:18:45Z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0x01010051DD31D5125F74459C59725B9AC668C5</vt:lpwstr>
  </property>
</Properties>
</file>