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8B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068" autoAdjust="0"/>
    <p:restoredTop sz="94660"/>
  </p:normalViewPr>
  <p:slideViewPr>
    <p:cSldViewPr snapToGrid="0">
      <p:cViewPr varScale="1">
        <p:scale>
          <a:sx n="68" d="100"/>
          <a:sy n="68" d="100"/>
        </p:scale>
        <p:origin x="1076" y="-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875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96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866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4295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435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920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836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87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545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20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867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1A9F0-370B-4C53-9CD7-99D05CE06307}" type="datetimeFigureOut">
              <a:rPr lang="en-GB" smtClean="0"/>
              <a:t>29/05/2026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574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3462301" y="402837"/>
            <a:ext cx="5030134" cy="946757"/>
            <a:chOff x="3804921" y="286171"/>
            <a:chExt cx="5030134" cy="946757"/>
          </a:xfrm>
        </p:grpSpPr>
        <p:sp>
          <p:nvSpPr>
            <p:cNvPr id="5" name="Text Box 2"/>
            <p:cNvSpPr txBox="1">
              <a:spLocks noChangeArrowheads="1"/>
            </p:cNvSpPr>
            <p:nvPr/>
          </p:nvSpPr>
          <p:spPr bwMode="auto">
            <a:xfrm>
              <a:off x="3804921" y="286171"/>
              <a:ext cx="5030134" cy="9467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1400" b="1" i="0" u="none" strike="noStrike" cap="none" normalizeH="0" baseline="0" dirty="0">
                  <a:ln>
                    <a:noFill/>
                  </a:ln>
                  <a:solidFill>
                    <a:srgbClr val="0000CE"/>
                  </a:solidFill>
                  <a:effectLst/>
                  <a:latin typeface="Garamond" panose="02020404030301010803" pitchFamily="18" charset="0"/>
                </a:rPr>
                <a:t>Farcet C. of E. Primary School Curriculum Overview:</a:t>
              </a:r>
              <a:r>
                <a:rPr kumimoji="0" lang="en-GB" altLang="en-US" sz="1400" b="1" i="0" u="none" strike="noStrike" cap="none" normalizeH="0" dirty="0">
                  <a:ln>
                    <a:noFill/>
                  </a:ln>
                  <a:solidFill>
                    <a:srgbClr val="0000CE"/>
                  </a:solidFill>
                  <a:effectLst/>
                  <a:latin typeface="Garamond" panose="02020404030301010803" pitchFamily="18" charset="0"/>
                </a:rPr>
                <a:t>       </a:t>
              </a:r>
              <a:r>
                <a:rPr kumimoji="0" lang="en-GB" altLang="en-US" sz="1400" b="1" i="0" u="none" strike="noStrike" cap="none" normalizeH="0" baseline="0" dirty="0">
                  <a:ln>
                    <a:noFill/>
                  </a:ln>
                  <a:solidFill>
                    <a:srgbClr val="0000CE"/>
                  </a:solidFill>
                  <a:effectLst/>
                  <a:latin typeface="Garamond" panose="02020404030301010803" pitchFamily="18" charset="0"/>
                </a:rPr>
                <a:t>Summer 1</a:t>
              </a:r>
              <a:endParaRPr kumimoji="0" lang="en-GB" altLang="en-US" sz="1400" b="0" i="0" u="none" strike="noStrike" cap="none" normalizeH="0" baseline="0" dirty="0">
                <a:ln>
                  <a:noFill/>
                </a:ln>
                <a:solidFill>
                  <a:srgbClr val="0000CE"/>
                </a:solidFill>
                <a:effectLst/>
                <a:latin typeface="Garamond" panose="02020404030301010803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4740553" y="696314"/>
              <a:ext cx="337938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1200" b="1" dirty="0">
                  <a:solidFill>
                    <a:srgbClr val="538135"/>
                  </a:solidFill>
                  <a:latin typeface="Garamond" panose="02020404030301010803" pitchFamily="18" charset="0"/>
                  <a:ea typeface="Times New Roman" panose="02020603050405020304" pitchFamily="18" charset="0"/>
                </a:rPr>
                <a:t>Year Group</a:t>
              </a:r>
              <a:r>
                <a:rPr lang="en-GB" sz="1200" b="1">
                  <a:solidFill>
                    <a:srgbClr val="538135"/>
                  </a:solidFill>
                  <a:latin typeface="Garamond" panose="02020404030301010803" pitchFamily="18" charset="0"/>
                  <a:ea typeface="Times New Roman" panose="02020603050405020304" pitchFamily="18" charset="0"/>
                </a:rPr>
                <a:t>: RECEPTION – Kings and Queens  </a:t>
              </a:r>
              <a:endParaRPr lang="en-GB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8192" y="83973"/>
            <a:ext cx="338860" cy="432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4237" y="0"/>
            <a:ext cx="1312333" cy="683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469431" y="132496"/>
            <a:ext cx="3283878" cy="3830721"/>
          </a:xfrm>
          <a:prstGeom prst="round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>
            <a:off x="3835990" y="1079822"/>
            <a:ext cx="4114659" cy="2796853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ounded Rectangle 18"/>
          <p:cNvSpPr/>
          <p:nvPr/>
        </p:nvSpPr>
        <p:spPr>
          <a:xfrm>
            <a:off x="8033329" y="708509"/>
            <a:ext cx="4076106" cy="1767697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ounded Rectangle 24"/>
          <p:cNvSpPr/>
          <p:nvPr/>
        </p:nvSpPr>
        <p:spPr>
          <a:xfrm>
            <a:off x="44918" y="4069335"/>
            <a:ext cx="3715513" cy="773216"/>
          </a:xfrm>
          <a:prstGeom prst="round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ounded Rectangle 29"/>
          <p:cNvSpPr/>
          <p:nvPr/>
        </p:nvSpPr>
        <p:spPr>
          <a:xfrm>
            <a:off x="3855266" y="4494430"/>
            <a:ext cx="4076106" cy="554843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ounded Rectangle 37"/>
          <p:cNvSpPr/>
          <p:nvPr/>
        </p:nvSpPr>
        <p:spPr>
          <a:xfrm>
            <a:off x="45124" y="4918459"/>
            <a:ext cx="3606126" cy="1763996"/>
          </a:xfrm>
          <a:prstGeom prst="round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ounded Rectangle 40"/>
          <p:cNvSpPr/>
          <p:nvPr/>
        </p:nvSpPr>
        <p:spPr>
          <a:xfrm>
            <a:off x="8261326" y="4534256"/>
            <a:ext cx="1902952" cy="2237583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430304" y="82136"/>
            <a:ext cx="3381019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000" b="1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Literacy: The Boy Who Cried Wolf</a:t>
            </a:r>
            <a:endParaRPr lang="en-GB" sz="1000" b="1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We will learn about:</a:t>
            </a:r>
            <a:endParaRPr lang="en-GB" sz="10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Fiction &amp; Non-fiction texts about the monarchy, </a:t>
            </a:r>
          </a:p>
          <a:p>
            <a:pPr lvl="0">
              <a:spcAft>
                <a:spcPts val="0"/>
              </a:spcAft>
            </a:pPr>
            <a:r>
              <a:rPr lang="en-US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      history etc. 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Children can annotate pictures of monarchs with speech bubbles and thought bubbles. 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Descriptive sentence writing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Instructions; writing simple instructions for a familiar process in a numbered list. 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Verbal sequencing using temporal connectives. E.g. First I climbed on the climbing frame, then I slid down the big slide! 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Create fact books about kings and queens and notice the difference between writing stories and writing information. 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Role play using newly acquired vocabulary e.g. role play a coronation 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Write simple phrases and sentences with phonetically plausible attempts at unknown spellings. 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Ongoing provision for emergent writing and creative mark making e.g. playdough and letter stamps, clipboards and paper, painting on an upright tuff tray, writing with fingers in sand, rice etc.</a:t>
            </a:r>
            <a:endParaRPr lang="en-US" sz="10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r>
              <a:rPr lang="en-GB" sz="1000" b="1" dirty="0">
                <a:latin typeface="Garamond" panose="02020404030301010803" pitchFamily="18" charset="0"/>
              </a:rPr>
              <a:t> Phonics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Continue to learn our Sounds-Write linguistics phonics programme, focusing on the initial code and blending and segmenting sounds to read and write words and sentences.</a:t>
            </a:r>
          </a:p>
        </p:txBody>
      </p:sp>
      <p:sp>
        <p:nvSpPr>
          <p:cNvPr id="7" name="Rectangle 6"/>
          <p:cNvSpPr/>
          <p:nvPr/>
        </p:nvSpPr>
        <p:spPr>
          <a:xfrm>
            <a:off x="4122044" y="1172950"/>
            <a:ext cx="2044692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1000" b="1" dirty="0">
                <a:latin typeface="Garamond" panose="02020404030301010803" pitchFamily="18" charset="0"/>
              </a:rPr>
              <a:t>Mathematics</a:t>
            </a:r>
          </a:p>
          <a:p>
            <a:pPr>
              <a:spcAft>
                <a:spcPts val="0"/>
              </a:spcAft>
            </a:pPr>
            <a:endParaRPr lang="en-GB" sz="1000" dirty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900" b="1" dirty="0">
                <a:latin typeface="Garamond" panose="02020404030301010803" pitchFamily="18" charset="0"/>
              </a:rPr>
              <a:t>To 20 </a:t>
            </a:r>
            <a:r>
              <a:rPr lang="en-GB" sz="900" b="1">
                <a:latin typeface="Garamond" panose="02020404030301010803" pitchFamily="18" charset="0"/>
              </a:rPr>
              <a:t>and beyond</a:t>
            </a:r>
            <a:endParaRPr lang="en-GB" sz="900" b="1" dirty="0">
              <a:latin typeface="Garamond" panose="02020404030301010803" pitchFamily="18" charset="0"/>
            </a:endParaRPr>
          </a:p>
          <a:p>
            <a:endParaRPr lang="en-GB" sz="900" dirty="0">
              <a:latin typeface="Garamond" panose="02020404030301010803" pitchFamily="18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Garamond" panose="02020404030301010803" pitchFamily="18" charset="0"/>
              </a:rPr>
              <a:t>Build numbers beyond 10 (10-13)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Garamond" panose="02020404030301010803" pitchFamily="18" charset="0"/>
              </a:rPr>
              <a:t>Continue patterns beyond 10 (10-13)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Garamond" panose="02020404030301010803" pitchFamily="18" charset="0"/>
              </a:rPr>
              <a:t>Build numbers beyond 10 (14-20)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Garamond" panose="02020404030301010803" pitchFamily="18" charset="0"/>
              </a:rPr>
              <a:t>Continue patterns beyond 10 (14-20)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Garamond" panose="02020404030301010803" pitchFamily="18" charset="0"/>
              </a:rPr>
              <a:t>Verbal counting beyond 20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Garamond" panose="02020404030301010803" pitchFamily="18" charset="0"/>
              </a:rPr>
              <a:t>Verbal counting patterns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900" dirty="0">
              <a:latin typeface="Garamond" panose="02020404030301010803" pitchFamily="18" charset="0"/>
            </a:endParaRPr>
          </a:p>
          <a:p>
            <a:pPr lvl="0"/>
            <a:r>
              <a:rPr lang="en-GB" sz="900" b="1" dirty="0">
                <a:latin typeface="Garamond" panose="02020404030301010803" pitchFamily="18" charset="0"/>
              </a:rPr>
              <a:t>How many now?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900" dirty="0">
              <a:latin typeface="Garamond" panose="02020404030301010803" pitchFamily="18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Garamond" panose="02020404030301010803" pitchFamily="18" charset="0"/>
              </a:rPr>
              <a:t>Add more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Garamond" panose="02020404030301010803" pitchFamily="18" charset="0"/>
              </a:rPr>
              <a:t>How many did I add?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Garamond" panose="02020404030301010803" pitchFamily="18" charset="0"/>
              </a:rPr>
              <a:t>Take away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Garamond" panose="02020404030301010803" pitchFamily="18" charset="0"/>
              </a:rPr>
              <a:t>How many did I take away?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Garamond" panose="02020404030301010803" pitchFamily="18" charset="0"/>
              </a:rPr>
              <a:t>Write addition and subtraction sentences.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900" dirty="0">
              <a:highlight>
                <a:srgbClr val="FFFF00"/>
              </a:highlight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132977" y="850882"/>
            <a:ext cx="395179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1000" b="1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Understanding the World, Science – Kings &amp; Queens </a:t>
            </a:r>
          </a:p>
          <a:p>
            <a:pPr>
              <a:spcAft>
                <a:spcPts val="0"/>
              </a:spcAft>
            </a:pPr>
            <a:endParaRPr lang="en-GB" sz="1000" b="1" dirty="0">
              <a:latin typeface="Garamond" panose="02020404030301010803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Seasons of the Year: Summer. Signs of summer; flowers, warmer days, sun safety, light evenings, butterflies, bees, minibeasts, birds. 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000" dirty="0">
              <a:latin typeface="Garamond" panose="02020404030301010803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Design a garden for the King; what could we grow? What would we include? Sketch some ideas and write about the design. </a:t>
            </a:r>
          </a:p>
          <a:p>
            <a:pPr lvl="0">
              <a:spcAft>
                <a:spcPts val="0"/>
              </a:spcAft>
            </a:pPr>
            <a:endParaRPr lang="en-GB" sz="1000" dirty="0">
              <a:latin typeface="Garamond" panose="02020404030301010803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0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1824" y="4113156"/>
            <a:ext cx="365393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000" b="1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Understanding the World, Computing</a:t>
            </a:r>
            <a:endParaRPr lang="en-GB" sz="10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Use technology within the provision – Computer Programming</a:t>
            </a:r>
          </a:p>
          <a:p>
            <a:pPr marL="285750" lvl="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To know and talk about the different factors that support their overall health and wellbeing – sensible amounts of ‘screen time’ </a:t>
            </a:r>
            <a:endParaRPr lang="en-GB" sz="10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4937508"/>
            <a:ext cx="376043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1000" b="1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Understanding the World, History &amp; Geography–</a:t>
            </a:r>
            <a:r>
              <a:rPr lang="en-GB" sz="1000" b="1" dirty="0" err="1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Kings&amp;Queens</a:t>
            </a:r>
            <a:endParaRPr lang="en-GB" sz="10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The Story of King John and the Magna Carta.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Locally significant areas in the past e.g. a local historical building.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King Charles III &amp; Queen Elizabeth II’s coronation. 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The Monarchy; King Charles III, the Royal Family, Buckingham Palace, Windsor Castle, Balmoral Castle. 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Countries around the world that have King Charles as their monarch including; Canada, Jamaica, New Zealand, Australia and more. 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The Union Flag of The United Kingdom, flags from countries the children have connections to.  </a:t>
            </a:r>
            <a:endParaRPr lang="en-US" sz="1000" dirty="0">
              <a:latin typeface="Garamond" panose="02020404030301010803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256119" y="4556830"/>
            <a:ext cx="1902596" cy="2508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900" b="1" dirty="0">
                <a:latin typeface="Garamond" panose="02020404030301010803" pitchFamily="18" charset="0"/>
              </a:rPr>
              <a:t>RE: What places are special to different people?</a:t>
            </a:r>
          </a:p>
          <a:p>
            <a:pPr>
              <a:spcAft>
                <a:spcPts val="0"/>
              </a:spcAft>
            </a:pPr>
            <a:r>
              <a:rPr lang="en-US" sz="800" dirty="0">
                <a:latin typeface="Garamond" panose="02020404030301010803" pitchFamily="18" charset="0"/>
              </a:rPr>
              <a:t>In this unit, children articulate which places are special to them and why. They find out a little more about the places that are special to religious people, including opportunities to engage with Christian, Hindu, Jewish, Muslim and Sikh worldviews. Using questions drawn from the human / social sciences, children explore what makes these places special.</a:t>
            </a:r>
          </a:p>
          <a:p>
            <a:pPr>
              <a:spcAft>
                <a:spcPts val="0"/>
              </a:spcAft>
            </a:pPr>
            <a:endParaRPr lang="en-US" sz="800" dirty="0">
              <a:latin typeface="Garamond" panose="02020404030301010803" pitchFamily="18" charset="0"/>
            </a:endParaRP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800" b="1" i="1" dirty="0">
                <a:latin typeface="Garamond" panose="02020404030301010803" pitchFamily="18" charset="0"/>
              </a:rPr>
              <a:t>Some places and things are very special to religious people</a:t>
            </a: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800" b="1" i="1" dirty="0">
                <a:latin typeface="Garamond" panose="02020404030301010803" pitchFamily="18" charset="0"/>
              </a:rPr>
              <a:t>Special places and things can look different in different contexts</a:t>
            </a:r>
            <a:endParaRPr lang="en-GB" sz="800" b="1" i="1" dirty="0">
              <a:latin typeface="Garamond" panose="02020404030301010803" pitchFamily="18" charset="0"/>
            </a:endParaRPr>
          </a:p>
          <a:p>
            <a:pPr>
              <a:spcAft>
                <a:spcPts val="0"/>
              </a:spcAft>
            </a:pPr>
            <a:endParaRPr lang="en-GB" sz="900" dirty="0">
              <a:highlight>
                <a:srgbClr val="FFFF00"/>
              </a:highlight>
              <a:latin typeface="Garamond" panose="02020404030301010803" pitchFamily="18" charset="0"/>
            </a:endParaRPr>
          </a:p>
          <a:p>
            <a:pPr marR="0" lv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305787" y="4476877"/>
            <a:ext cx="331482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000" b="1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Personal, Social and Emotional Developmen</a:t>
            </a:r>
            <a:r>
              <a:rPr lang="en-GB" sz="1000" b="1" u="sng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endParaRPr lang="en-GB" sz="10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000" b="1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GB" sz="10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Citizenship – Me and My World</a:t>
            </a:r>
            <a:endParaRPr lang="en-GB" sz="10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3726618" y="4827501"/>
            <a:ext cx="4473166" cy="1938992"/>
            <a:chOff x="3696184" y="4266134"/>
            <a:chExt cx="4473166" cy="1938992"/>
          </a:xfrm>
        </p:grpSpPr>
        <p:sp>
          <p:nvSpPr>
            <p:cNvPr id="18" name="Rounded Rectangle 17"/>
            <p:cNvSpPr/>
            <p:nvPr/>
          </p:nvSpPr>
          <p:spPr>
            <a:xfrm>
              <a:off x="3696184" y="4572940"/>
              <a:ext cx="4473166" cy="1552625"/>
            </a:xfrm>
            <a:prstGeom prst="roundRect">
              <a:avLst/>
            </a:prstGeom>
            <a:noFill/>
            <a:ln w="38100">
              <a:solidFill>
                <a:srgbClr val="F58BD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778316" y="4266134"/>
              <a:ext cx="4338190" cy="19389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1600" b="1" dirty="0">
                  <a:latin typeface="Garamond" panose="02020404030301010803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 </a:t>
              </a:r>
              <a:endParaRPr lang="en-GB" sz="16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en-GB" sz="800" b="1" dirty="0">
                  <a:latin typeface="Garamond" panose="02020404030301010803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Expressive Arts and Design</a:t>
              </a:r>
            </a:p>
            <a:p>
              <a:pPr>
                <a:spcAft>
                  <a:spcPts val="0"/>
                </a:spcAft>
              </a:pPr>
              <a:r>
                <a:rPr lang="en-GB" sz="800" b="1" dirty="0" smtClean="0">
                  <a:latin typeface="Garamond" panose="02020404030301010803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Art – </a:t>
              </a:r>
              <a:r>
                <a:rPr lang="en-GB" sz="800" b="1" i="1" dirty="0" smtClean="0">
                  <a:latin typeface="Garamond" panose="02020404030301010803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Pictures of people</a:t>
              </a:r>
              <a:endParaRPr lang="en-GB" sz="800" b="1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  <a:p>
              <a:pPr marL="171450" lvl="0" indent="-171450"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GB" sz="800" dirty="0" smtClean="0">
                  <a:latin typeface="Garamond" panose="02020404030301010803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Inspiration artworks: ‘Henry VIII’ by Hans </a:t>
              </a:r>
              <a:r>
                <a:rPr lang="en-GB" sz="800" dirty="0" err="1" smtClean="0">
                  <a:latin typeface="Garamond" panose="02020404030301010803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Holbien</a:t>
              </a:r>
              <a:r>
                <a:rPr lang="en-GB" sz="800" dirty="0" smtClean="0">
                  <a:latin typeface="Garamond" panose="02020404030301010803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 &amp; Ballerinas by Degas </a:t>
              </a:r>
            </a:p>
            <a:p>
              <a:pPr marL="171450" lvl="0" indent="-171450"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GB" sz="800" dirty="0" smtClean="0">
                  <a:latin typeface="Garamond" panose="02020404030301010803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We will know a picture of a person is called a </a:t>
              </a:r>
              <a:r>
                <a:rPr lang="en-GB" sz="800" dirty="0" err="1" smtClean="0">
                  <a:latin typeface="Garamond" panose="02020404030301010803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portait</a:t>
              </a:r>
              <a:r>
                <a:rPr lang="en-GB" sz="800" dirty="0" smtClean="0">
                  <a:latin typeface="Garamond" panose="02020404030301010803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 and a sketch is a quick, rough drawing</a:t>
              </a:r>
            </a:p>
            <a:p>
              <a:pPr marL="171450" lvl="0" indent="-171450"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GB" sz="800" dirty="0" smtClean="0">
                  <a:latin typeface="Garamond" panose="02020404030301010803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We will create collage self-portraits and charcoal sketches of </a:t>
              </a:r>
              <a:r>
                <a:rPr lang="en-GB" sz="800" dirty="0" err="1" smtClean="0">
                  <a:latin typeface="Garamond" panose="02020404030301010803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eachother</a:t>
              </a:r>
              <a:r>
                <a:rPr lang="en-GB" sz="800" dirty="0" smtClean="0">
                  <a:latin typeface="Garamond" panose="02020404030301010803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endParaRPr lang="en-GB" sz="800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  <a:p>
              <a:r>
                <a:rPr lang="en-GB" sz="800" b="1" dirty="0" smtClean="0">
                  <a:latin typeface="Garamond" panose="02020404030301010803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Music – </a:t>
              </a:r>
              <a:r>
                <a:rPr lang="en-GB" sz="800" b="1" i="1" dirty="0" smtClean="0">
                  <a:latin typeface="Garamond" panose="02020404030301010803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Music for kings and queens </a:t>
              </a:r>
              <a:endParaRPr lang="en-US" sz="800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  <a:p>
              <a:pPr marL="171450" lvl="0" indent="-171450"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GB" sz="800" dirty="0" smtClean="0">
                  <a:latin typeface="Garamond" panose="02020404030301010803" pitchFamily="18" charset="0"/>
                </a:rPr>
                <a:t>We will know that a fanfare is a loud piece of music which can announce the entrance of a king or queen; that soldiers use the beat of music to march; that composers sometimes make up music for celebrations; that a composer is someone who composes music.</a:t>
              </a:r>
              <a:endParaRPr lang="en-GB" sz="800" dirty="0">
                <a:latin typeface="Garamond" panose="02020404030301010803" pitchFamily="18" charset="0"/>
              </a:endParaRPr>
            </a:p>
            <a:p>
              <a:r>
                <a:rPr lang="en-GB" sz="800" b="1" dirty="0" smtClean="0">
                  <a:latin typeface="Garamond" panose="02020404030301010803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DT – </a:t>
              </a:r>
              <a:r>
                <a:rPr lang="en-GB" sz="800" b="1" i="1" dirty="0" smtClean="0">
                  <a:latin typeface="Garamond" panose="02020404030301010803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Being designers</a:t>
              </a:r>
              <a:endParaRPr lang="en-GB" sz="800" dirty="0">
                <a:latin typeface="Garamond" panose="02020404030301010803" pitchFamily="18" charset="0"/>
              </a:endParaRPr>
            </a:p>
            <a:p>
              <a:pPr marL="171450" lvl="0" indent="-171450"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GB" sz="800" dirty="0">
                  <a:latin typeface="Garamond" panose="02020404030301010803" pitchFamily="18" charset="0"/>
                </a:rPr>
                <a:t> </a:t>
              </a:r>
              <a:r>
                <a:rPr lang="en-GB" sz="800" dirty="0" smtClean="0">
                  <a:latin typeface="Garamond" panose="02020404030301010803" pitchFamily="18" charset="0"/>
                </a:rPr>
                <a:t>We will know that a designer needs to use the right materials; that clothes are made from fabric which is a flexible material; that a designer can make a model to show a design using other people’s ideas. </a:t>
              </a:r>
              <a:endParaRPr lang="en-GB" sz="800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sp>
        <p:nvSpPr>
          <p:cNvPr id="40" name="Rounded Rectangle 39"/>
          <p:cNvSpPr/>
          <p:nvPr/>
        </p:nvSpPr>
        <p:spPr>
          <a:xfrm>
            <a:off x="8081599" y="2594430"/>
            <a:ext cx="4076106" cy="1821602"/>
          </a:xfrm>
          <a:prstGeom prst="round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7990777" y="2641526"/>
            <a:ext cx="416579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000" b="1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Communication and Language </a:t>
            </a:r>
          </a:p>
          <a:p>
            <a:pPr algn="ctr">
              <a:spcAft>
                <a:spcPts val="0"/>
              </a:spcAft>
            </a:pPr>
            <a:endParaRPr lang="en-GB" sz="10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171450" lvl="0" indent="-171450" fontAlgn="base" hangingPunct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Describe a pretend object in play based situations, e.g. when role playing a coronation a child might use props for their orb and sceptre.</a:t>
            </a:r>
          </a:p>
          <a:p>
            <a:pPr marL="171450" lvl="0" indent="-171450" fontAlgn="base" hangingPunct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Question to understand why things happen e.g. who, what, when, how e.g. when a visitor comes in to talk to the class, children can ask questions rather than just sharing information they know.</a:t>
            </a:r>
          </a:p>
          <a:p>
            <a:pPr marL="171450" lvl="0" indent="-171450" fontAlgn="base" hangingPunct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 intonation and rhythm when joining in with stories and rhymes.</a:t>
            </a:r>
          </a:p>
          <a:p>
            <a:pPr marL="171450" lvl="0" indent="-171450" fontAlgn="base" hangingPunct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Respond to questions using full sentences, e.g. I think… because… this will be consistently modelled by adults in all curriculum areas.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10241280" y="4518330"/>
            <a:ext cx="1868154" cy="2237583"/>
          </a:xfrm>
          <a:prstGeom prst="roundRect">
            <a:avLst/>
          </a:prstGeom>
          <a:noFill/>
          <a:ln w="38100">
            <a:solidFill>
              <a:srgbClr val="F58BD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10202579" y="4494430"/>
            <a:ext cx="198942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900" b="1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Physical Development </a:t>
            </a:r>
            <a:endParaRPr lang="en-GB" sz="9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900" b="1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Games</a:t>
            </a:r>
            <a:endParaRPr lang="en-GB" sz="9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900" b="1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Forest school</a:t>
            </a:r>
            <a:endParaRPr lang="en-GB" sz="9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4000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900" b="1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Gross Motor Skills:</a:t>
            </a:r>
            <a:endParaRPr lang="en-GB" sz="9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900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Team games including relay races, using racquets and balls, throwing and catching.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900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Running, jumping, hopping, skipping, jumping over obstacles, skipping with a rope</a:t>
            </a:r>
          </a:p>
          <a:p>
            <a:pPr marL="4000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900" b="1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Fine Motor Skills:</a:t>
            </a:r>
            <a:r>
              <a:rPr lang="en-GB" sz="900" b="1" dirty="0"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endParaRPr lang="en-GB" sz="9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900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Small tools; cutlery, tweezers, pipettes, scissors. 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900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Cutting shapes e.g. spirals.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900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Drawing, painting and modelling dough animals, pencil control.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0" y="1256197"/>
            <a:ext cx="1725106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b="1" dirty="0">
                <a:latin typeface="Garamond" panose="02020404030301010803" pitchFamily="18" charset="0"/>
              </a:rPr>
              <a:t>Manipulate, compose and decompose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900" dirty="0">
              <a:latin typeface="Garamond" panose="02020404030301010803" pitchFamily="18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Garamond" panose="02020404030301010803" pitchFamily="18" charset="0"/>
              </a:rPr>
              <a:t>Select shapes for a purpose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Garamond" panose="02020404030301010803" pitchFamily="18" charset="0"/>
              </a:rPr>
              <a:t>Rotate shapes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Garamond" panose="02020404030301010803" pitchFamily="18" charset="0"/>
              </a:rPr>
              <a:t>Manipulate shapes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Garamond" panose="02020404030301010803" pitchFamily="18" charset="0"/>
              </a:rPr>
              <a:t>Explain shape arrangements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Garamond" panose="02020404030301010803" pitchFamily="18" charset="0"/>
              </a:rPr>
              <a:t>Decompose shapes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Garamond" panose="02020404030301010803" pitchFamily="18" charset="0"/>
              </a:rPr>
              <a:t>Copy 2D shape pictures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Garamond" panose="02020404030301010803" pitchFamily="18" charset="0"/>
              </a:rPr>
              <a:t>Find 2D shapes within 3D shapes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900" dirty="0">
              <a:latin typeface="Garamond" panose="02020404030301010803" pitchFamily="18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900" dirty="0">
              <a:latin typeface="Garamond" panose="02020404030301010803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230538F-D8B4-400F-9E2C-62B451FF24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175" y="87463"/>
            <a:ext cx="609102" cy="573734"/>
          </a:xfrm>
          <a:prstGeom prst="rect">
            <a:avLst/>
          </a:prstGeom>
        </p:spPr>
      </p:pic>
      <p:sp>
        <p:nvSpPr>
          <p:cNvPr id="32" name="Rounded Rectangle 24">
            <a:extLst>
              <a:ext uri="{FF2B5EF4-FFF2-40B4-BE49-F238E27FC236}">
                <a16:creationId xmlns:a16="http://schemas.microsoft.com/office/drawing/2014/main" id="{366A1973-CAA4-428F-9E46-5EEB23C30E6D}"/>
              </a:ext>
            </a:extLst>
          </p:cNvPr>
          <p:cNvSpPr/>
          <p:nvPr/>
        </p:nvSpPr>
        <p:spPr>
          <a:xfrm>
            <a:off x="4072783" y="3982206"/>
            <a:ext cx="3715513" cy="424778"/>
          </a:xfrm>
          <a:prstGeom prst="round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16D1D9A-CC3F-42BD-842F-39C95C0CD696}"/>
              </a:ext>
            </a:extLst>
          </p:cNvPr>
          <p:cNvSpPr txBox="1"/>
          <p:nvPr/>
        </p:nvSpPr>
        <p:spPr>
          <a:xfrm>
            <a:off x="4122044" y="3996232"/>
            <a:ext cx="36662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900" b="1" dirty="0">
                <a:latin typeface="Garamond" panose="02020404030301010803" pitchFamily="18" charset="0"/>
              </a:rPr>
              <a:t>Nursery Rhymes- </a:t>
            </a:r>
            <a:r>
              <a:rPr lang="en-GB" sz="900" dirty="0">
                <a:latin typeface="Garamond" panose="02020404030301010803" pitchFamily="18" charset="0"/>
              </a:rPr>
              <a:t>Humpty Dumpty, Grand Old Duke of York, She’ll be coming round the mountain.  </a:t>
            </a:r>
          </a:p>
        </p:txBody>
      </p:sp>
    </p:spTree>
    <p:extLst>
      <p:ext uri="{BB962C8B-B14F-4D97-AF65-F5344CB8AC3E}">
        <p14:creationId xmlns:p14="http://schemas.microsoft.com/office/powerpoint/2010/main" val="3517435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86fcda3-b595-4d07-b796-0347d9315a3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DD31D5125F74459C59725B9AC668C5" ma:contentTypeVersion="19" ma:contentTypeDescription="Create a new document." ma:contentTypeScope="" ma:versionID="3566511bddf3d80f3e89017684c7ebac">
  <xsd:schema xmlns:xsd="http://www.w3.org/2001/XMLSchema" xmlns:xs="http://www.w3.org/2001/XMLSchema" xmlns:p="http://schemas.microsoft.com/office/2006/metadata/properties" xmlns:ns3="686fcda3-b595-4d07-b796-0347d9315a30" xmlns:ns4="ea5105d9-848b-4516-8206-aff1007cc7e7" targetNamespace="http://schemas.microsoft.com/office/2006/metadata/properties" ma:root="true" ma:fieldsID="09f6de67e6d2cdb788102b8f4b7c8d0f" ns3:_="" ns4:_="">
    <xsd:import namespace="686fcda3-b595-4d07-b796-0347d9315a30"/>
    <xsd:import namespace="ea5105d9-848b-4516-8206-aff1007cc7e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6fcda3-b595-4d07-b796-0347d9315a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5105d9-848b-4516-8206-aff1007cc7e7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40649F7-325C-4BD7-80AF-E885389D354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FCBD7D9-184A-4F8A-8415-BB634F31E0F6}">
  <ds:schemaRefs>
    <ds:schemaRef ds:uri="http://purl.org/dc/dcmitype/"/>
    <ds:schemaRef ds:uri="http://schemas.microsoft.com/office/2006/metadata/properties"/>
    <ds:schemaRef ds:uri="http://purl.org/dc/elements/1.1/"/>
    <ds:schemaRef ds:uri="http://schemas.microsoft.com/office/2006/documentManagement/types"/>
    <ds:schemaRef ds:uri="686fcda3-b595-4d07-b796-0347d9315a30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ea5105d9-848b-4516-8206-aff1007cc7e7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2ACB62C2-5EDD-4935-A7F0-D354824381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6fcda3-b595-4d07-b796-0347d9315a30"/>
    <ds:schemaRef ds:uri="ea5105d9-848b-4516-8206-aff1007cc7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973</Words>
  <Application>Microsoft Office PowerPoint</Application>
  <PresentationFormat>Widescreen</PresentationFormat>
  <Paragraphs>93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Garamond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Head at Farcet Primary</dc:creator>
  <cp:lastModifiedBy>Head</cp:lastModifiedBy>
  <cp:revision>43</cp:revision>
  <dcterms:created xsi:type="dcterms:W3CDTF">2023-12-30T13:29:31Z</dcterms:created>
  <dcterms:modified xsi:type="dcterms:W3CDTF">2026-05-29T15:46:57Z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0x01010051DD31D5125F74459C59725B9AC668C5</vt:lpwstr>
  </property>
</Properties>
</file>