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47881-E000-4265-A76C-1EBD673BE4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DA4D6A-46AF-4550-8433-B70C9CA0B2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202FD8-E931-41B8-9A7B-24C977C1D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57860-4ED5-496C-ABE3-A7D20B366CE8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F554B9-42F5-4560-8796-AE1BD3BB0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FF3802-21EB-4479-ADE5-62AD6E815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ACA8C-7F6F-4680-8023-E16CEFCC88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7674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711CA-656F-4B35-A105-F15629716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6CD86C-3DEC-42C6-8F58-B38D9FFE7E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8AC75B-CDE7-4E5D-91BC-17039A3AA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57860-4ED5-496C-ABE3-A7D20B366CE8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D025EB-F5A8-4C31-B5ED-B2F348B42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F2528-497F-4458-BBCB-AEB759A77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ACA8C-7F6F-4680-8023-E16CEFCC88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1630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829B01-FDD4-439A-9218-028E400347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19B3FC-6D36-4BF4-AC07-3C381465B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2E7859-2DCE-49F2-9C49-C1B2FDF31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57860-4ED5-496C-ABE3-A7D20B366CE8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1B4001-20B3-4907-89C0-C85EC3DB2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8C0422-9907-4141-8613-3594417CC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ACA8C-7F6F-4680-8023-E16CEFCC88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9400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4E25E-BA8E-4780-AD00-B914C209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89CB15-7948-47B6-A0A1-D14BFA2C2E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627E5B-B5BE-4EC4-9824-489860ACB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57860-4ED5-496C-ABE3-A7D20B366CE8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5D1D03-A32E-4B9D-AF41-8ED3738B6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46A8D6-0928-4FC1-B709-10F4E00FB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ACA8C-7F6F-4680-8023-E16CEFCC88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057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6B029-2B8C-404B-93CC-E749F9664B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84E777-A3A0-4183-9F5E-4EBB8B797A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99D2F5-EBF0-4BBE-93DE-2BBF5E9C6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57860-4ED5-496C-ABE3-A7D20B366CE8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E441C3-805A-4F96-B863-B9A3A1F52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1F4388-8E6D-490C-81FF-D3192BA0F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ACA8C-7F6F-4680-8023-E16CEFCC88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8035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9DD0F-104C-46AA-9325-0248869CA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49D62C-9E05-415D-833E-B91E2DF29D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A0FA4E-322F-42A5-B778-3D60F248B4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0F76B7-915F-43C6-8297-018CEB10C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57860-4ED5-496C-ABE3-A7D20B366CE8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724106-84D1-4015-B3C9-94EE4C20E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F6786F-BE14-44AC-A4DF-A4274F35E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ACA8C-7F6F-4680-8023-E16CEFCC88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142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38F43-2E5E-42C3-955B-1A81712A4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8C36A1-55F8-451D-BA22-9C6E851203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534298-4013-4568-BC69-72C9D23C9D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106B90-0973-475C-895E-CB9258AC59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02170C-923A-44D5-BB26-1FA6285096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B915B60-BC32-4255-B882-ECA1B7A88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57860-4ED5-496C-ABE3-A7D20B366CE8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4AB50AF-F41B-4DB5-9C14-673C80D65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305C7B-F26C-44BC-8AF6-BD6BF21C7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ACA8C-7F6F-4680-8023-E16CEFCC88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1034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31CC5-A573-485C-8A72-5BACA6A25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84D3D7-795D-4AEA-9B8B-C0DE63489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57860-4ED5-496C-ABE3-A7D20B366CE8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8408F7-C7E9-44EB-8437-DC9980B1B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26A908-F082-4C94-868C-B07BAC49A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ACA8C-7F6F-4680-8023-E16CEFCC88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430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7C08B5E-3F54-4041-B5E1-06A9C7865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57860-4ED5-496C-ABE3-A7D20B366CE8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CFC17B-9410-4507-BB41-B80A7B06A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3FE60A-4A9C-48D5-8497-646E1243D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ACA8C-7F6F-4680-8023-E16CEFCC88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168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444BC-CC37-406F-813F-5E77D3C829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684164-1243-4E2E-855A-4282E2FFB5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E716A2-BED1-464A-8BB7-EACBC693FE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3C3D69-F713-4AC8-B256-F5A6853AE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57860-4ED5-496C-ABE3-A7D20B366CE8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39A42F-FC19-473E-A14F-BCE86C2C8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CDD764-8277-487A-A22F-BE9F0B23A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ACA8C-7F6F-4680-8023-E16CEFCC88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8307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93DA9-48C8-4228-A9F9-098F9F279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0A60DAE-5E4E-42E5-8E9B-EA8503CCF7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4E962F-DFFC-43CF-93A1-FBA3458444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E88C72-0592-42C0-90C0-7DFD5E9A5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57860-4ED5-496C-ABE3-A7D20B366CE8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2447F1-36A9-42AC-8CB3-CDE26A1B3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8BD4AF-1008-459A-8FE7-5E43D5255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ACA8C-7F6F-4680-8023-E16CEFCC88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8095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914605-1063-4317-A031-2DE7D9CE7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7756C1-8D3E-4440-8759-4D3C2A1B27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54F702-5E8F-4EC5-ABBF-3BBD790B8A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257860-4ED5-496C-ABE3-A7D20B366CE8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3B544E-7E81-4EC4-AA41-5393095559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5FD568-D0B4-42AB-8ECC-5347EC0A8C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ACA8C-7F6F-4680-8023-E16CEFCC88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9639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B230BF1-ABB4-450B-8971-62A165FC1A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0181" y="159755"/>
            <a:ext cx="9775911" cy="659898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C4932E6-04F4-43E2-8C8A-D19E63DD7206}"/>
              </a:ext>
            </a:extLst>
          </p:cNvPr>
          <p:cNvSpPr txBox="1"/>
          <p:nvPr/>
        </p:nvSpPr>
        <p:spPr>
          <a:xfrm>
            <a:off x="105878" y="159755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Garamond" panose="02020404030301010803" pitchFamily="18" charset="0"/>
              </a:rPr>
              <a:t>Reception</a:t>
            </a:r>
          </a:p>
        </p:txBody>
      </p:sp>
    </p:spTree>
    <p:extLst>
      <p:ext uri="{BB962C8B-B14F-4D97-AF65-F5344CB8AC3E}">
        <p14:creationId xmlns:p14="http://schemas.microsoft.com/office/powerpoint/2010/main" val="3192170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1C95E6B-95DD-4455-BCE8-C90658CEA3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0102" y="135716"/>
            <a:ext cx="6255071" cy="156218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90F7A3A-7D01-4EC3-A19F-1209BE7E41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0102" y="1438013"/>
            <a:ext cx="6248721" cy="135262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D5C8B9E-7F02-48BE-A057-268292738F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40101" y="2320708"/>
            <a:ext cx="6293173" cy="135897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45AEB69-2883-480D-8C24-4C067BAF6C5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14701" y="3203403"/>
            <a:ext cx="6274122" cy="135897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2633B11-E858-4A20-A56B-E67257A23F8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65501" y="4092448"/>
            <a:ext cx="6293173" cy="135897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A55A73D-FFFD-40FB-92CC-B48A9FC02C5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65501" y="5178353"/>
            <a:ext cx="6248722" cy="137167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C7070BE2-3385-4FB2-8A1B-484C42F41756}"/>
              </a:ext>
            </a:extLst>
          </p:cNvPr>
          <p:cNvSpPr txBox="1"/>
          <p:nvPr/>
        </p:nvSpPr>
        <p:spPr>
          <a:xfrm>
            <a:off x="173255" y="135716"/>
            <a:ext cx="1761423" cy="374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Garamond" panose="02020404030301010803" pitchFamily="18" charset="0"/>
              </a:rPr>
              <a:t>Year 1 and 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7CDB07C-F83E-49FE-9644-1F1AAABFD832}"/>
              </a:ext>
            </a:extLst>
          </p:cNvPr>
          <p:cNvSpPr txBox="1"/>
          <p:nvPr/>
        </p:nvSpPr>
        <p:spPr>
          <a:xfrm>
            <a:off x="3012707" y="596766"/>
            <a:ext cx="40199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Garamond" panose="02020404030301010803" pitchFamily="18" charset="0"/>
              </a:rPr>
              <a:t>1</a:t>
            </a:r>
          </a:p>
          <a:p>
            <a:endParaRPr lang="en-GB" dirty="0">
              <a:latin typeface="Garamond" panose="02020404030301010803" pitchFamily="18" charset="0"/>
            </a:endParaRPr>
          </a:p>
          <a:p>
            <a:endParaRPr lang="en-GB" dirty="0">
              <a:latin typeface="Garamond" panose="02020404030301010803" pitchFamily="18" charset="0"/>
            </a:endParaRPr>
          </a:p>
          <a:p>
            <a:endParaRPr lang="en-GB" dirty="0">
              <a:latin typeface="Garamond" panose="02020404030301010803" pitchFamily="18" charset="0"/>
            </a:endParaRPr>
          </a:p>
          <a:p>
            <a:r>
              <a:rPr lang="en-GB" dirty="0">
                <a:latin typeface="Garamond" panose="02020404030301010803" pitchFamily="18" charset="0"/>
              </a:rPr>
              <a:t>2</a:t>
            </a:r>
          </a:p>
          <a:p>
            <a:endParaRPr lang="en-GB" dirty="0">
              <a:latin typeface="Garamond" panose="02020404030301010803" pitchFamily="18" charset="0"/>
            </a:endParaRPr>
          </a:p>
          <a:p>
            <a:endParaRPr lang="en-GB" dirty="0">
              <a:latin typeface="Garamond" panose="02020404030301010803" pitchFamily="18" charset="0"/>
            </a:endParaRPr>
          </a:p>
          <a:p>
            <a:r>
              <a:rPr lang="en-GB" dirty="0">
                <a:latin typeface="Garamond" panose="02020404030301010803" pitchFamily="18" charset="0"/>
              </a:rPr>
              <a:t>1</a:t>
            </a:r>
          </a:p>
          <a:p>
            <a:endParaRPr lang="en-GB" dirty="0">
              <a:latin typeface="Garamond" panose="02020404030301010803" pitchFamily="18" charset="0"/>
            </a:endParaRPr>
          </a:p>
          <a:p>
            <a:endParaRPr lang="en-GB" dirty="0">
              <a:latin typeface="Garamond" panose="02020404030301010803" pitchFamily="18" charset="0"/>
            </a:endParaRPr>
          </a:p>
          <a:p>
            <a:endParaRPr lang="en-GB" dirty="0">
              <a:latin typeface="Garamond" panose="02020404030301010803" pitchFamily="18" charset="0"/>
            </a:endParaRPr>
          </a:p>
          <a:p>
            <a:r>
              <a:rPr lang="en-GB" dirty="0">
                <a:latin typeface="Garamond" panose="02020404030301010803" pitchFamily="18" charset="0"/>
              </a:rPr>
              <a:t>2</a:t>
            </a:r>
          </a:p>
          <a:p>
            <a:endParaRPr lang="en-GB" dirty="0">
              <a:latin typeface="Garamond" panose="02020404030301010803" pitchFamily="18" charset="0"/>
            </a:endParaRPr>
          </a:p>
          <a:p>
            <a:endParaRPr lang="en-GB" dirty="0">
              <a:latin typeface="Garamond" panose="02020404030301010803" pitchFamily="18" charset="0"/>
            </a:endParaRPr>
          </a:p>
          <a:p>
            <a:r>
              <a:rPr lang="en-GB" dirty="0">
                <a:latin typeface="Garamond" panose="02020404030301010803" pitchFamily="18" charset="0"/>
              </a:rPr>
              <a:t>1</a:t>
            </a:r>
          </a:p>
          <a:p>
            <a:endParaRPr lang="en-GB" dirty="0">
              <a:latin typeface="Garamond" panose="02020404030301010803" pitchFamily="18" charset="0"/>
            </a:endParaRPr>
          </a:p>
          <a:p>
            <a:endParaRPr lang="en-GB" dirty="0">
              <a:latin typeface="Garamond" panose="02020404030301010803" pitchFamily="18" charset="0"/>
            </a:endParaRPr>
          </a:p>
          <a:p>
            <a:endParaRPr lang="en-GB" dirty="0">
              <a:latin typeface="Garamond" panose="02020404030301010803" pitchFamily="18" charset="0"/>
            </a:endParaRPr>
          </a:p>
          <a:p>
            <a:r>
              <a:rPr lang="en-GB" dirty="0">
                <a:latin typeface="Garamond" panose="02020404030301010803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388680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8F69002-71DE-43B4-BDE7-285E16942C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0419" y="77665"/>
            <a:ext cx="6293173" cy="150502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8C88F11-ED15-44EF-ADD1-24E17B7C9E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419" y="1113220"/>
            <a:ext cx="6286823" cy="135897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DE94100-CEEF-4836-96A6-BD93A029FB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1368" y="2258662"/>
            <a:ext cx="6305874" cy="135897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046C286-0AEE-40B6-BCF4-327AFBFDE02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89944" y="3248242"/>
            <a:ext cx="6267772" cy="137802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7261166-33A4-476D-B2B2-3A64DE352C5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93119" y="4393684"/>
            <a:ext cx="6293173" cy="137802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787EABA-1F34-4430-AE1E-ED108588F3E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80418" y="5430298"/>
            <a:ext cx="6277297" cy="137167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885CB2F4-17A4-4823-A67A-D3C5DC8F8075}"/>
              </a:ext>
            </a:extLst>
          </p:cNvPr>
          <p:cNvSpPr txBox="1"/>
          <p:nvPr/>
        </p:nvSpPr>
        <p:spPr>
          <a:xfrm>
            <a:off x="2724758" y="570586"/>
            <a:ext cx="40199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Garamond" panose="02020404030301010803" pitchFamily="18" charset="0"/>
              </a:rPr>
              <a:t>3</a:t>
            </a:r>
          </a:p>
          <a:p>
            <a:endParaRPr lang="en-GB" dirty="0">
              <a:latin typeface="Garamond" panose="02020404030301010803" pitchFamily="18" charset="0"/>
            </a:endParaRPr>
          </a:p>
          <a:p>
            <a:endParaRPr lang="en-GB" dirty="0">
              <a:latin typeface="Garamond" panose="02020404030301010803" pitchFamily="18" charset="0"/>
            </a:endParaRPr>
          </a:p>
          <a:p>
            <a:r>
              <a:rPr lang="en-GB" dirty="0">
                <a:latin typeface="Garamond" panose="02020404030301010803" pitchFamily="18" charset="0"/>
              </a:rPr>
              <a:t>4</a:t>
            </a:r>
          </a:p>
          <a:p>
            <a:endParaRPr lang="en-GB" dirty="0">
              <a:latin typeface="Garamond" panose="02020404030301010803" pitchFamily="18" charset="0"/>
            </a:endParaRPr>
          </a:p>
          <a:p>
            <a:endParaRPr lang="en-GB" dirty="0">
              <a:latin typeface="Garamond" panose="02020404030301010803" pitchFamily="18" charset="0"/>
            </a:endParaRPr>
          </a:p>
          <a:p>
            <a:endParaRPr lang="en-GB" dirty="0">
              <a:latin typeface="Garamond" panose="02020404030301010803" pitchFamily="18" charset="0"/>
            </a:endParaRPr>
          </a:p>
          <a:p>
            <a:r>
              <a:rPr lang="en-GB" dirty="0">
                <a:latin typeface="Garamond" panose="02020404030301010803" pitchFamily="18" charset="0"/>
              </a:rPr>
              <a:t>3</a:t>
            </a:r>
          </a:p>
          <a:p>
            <a:endParaRPr lang="en-GB" dirty="0">
              <a:latin typeface="Garamond" panose="02020404030301010803" pitchFamily="18" charset="0"/>
            </a:endParaRPr>
          </a:p>
          <a:p>
            <a:endParaRPr lang="en-GB" dirty="0">
              <a:latin typeface="Garamond" panose="02020404030301010803" pitchFamily="18" charset="0"/>
            </a:endParaRPr>
          </a:p>
          <a:p>
            <a:endParaRPr lang="en-GB" dirty="0">
              <a:latin typeface="Garamond" panose="02020404030301010803" pitchFamily="18" charset="0"/>
            </a:endParaRPr>
          </a:p>
          <a:p>
            <a:r>
              <a:rPr lang="en-GB" dirty="0">
                <a:latin typeface="Garamond" panose="02020404030301010803" pitchFamily="18" charset="0"/>
              </a:rPr>
              <a:t>4</a:t>
            </a:r>
          </a:p>
          <a:p>
            <a:endParaRPr lang="en-GB" dirty="0">
              <a:latin typeface="Garamond" panose="02020404030301010803" pitchFamily="18" charset="0"/>
            </a:endParaRPr>
          </a:p>
          <a:p>
            <a:endParaRPr lang="en-GB" dirty="0">
              <a:latin typeface="Garamond" panose="02020404030301010803" pitchFamily="18" charset="0"/>
            </a:endParaRPr>
          </a:p>
          <a:p>
            <a:endParaRPr lang="en-GB" dirty="0">
              <a:latin typeface="Garamond" panose="02020404030301010803" pitchFamily="18" charset="0"/>
            </a:endParaRPr>
          </a:p>
          <a:p>
            <a:r>
              <a:rPr lang="en-GB" dirty="0">
                <a:latin typeface="Garamond" panose="02020404030301010803" pitchFamily="18" charset="0"/>
              </a:rPr>
              <a:t>3</a:t>
            </a:r>
          </a:p>
          <a:p>
            <a:endParaRPr lang="en-GB" dirty="0">
              <a:latin typeface="Garamond" panose="02020404030301010803" pitchFamily="18" charset="0"/>
            </a:endParaRPr>
          </a:p>
          <a:p>
            <a:endParaRPr lang="en-GB" dirty="0">
              <a:latin typeface="Garamond" panose="02020404030301010803" pitchFamily="18" charset="0"/>
            </a:endParaRPr>
          </a:p>
          <a:p>
            <a:endParaRPr lang="en-GB" dirty="0">
              <a:latin typeface="Garamond" panose="02020404030301010803" pitchFamily="18" charset="0"/>
            </a:endParaRPr>
          </a:p>
          <a:p>
            <a:r>
              <a:rPr lang="en-GB" dirty="0">
                <a:latin typeface="Garamond" panose="02020404030301010803" pitchFamily="18" charset="0"/>
              </a:rPr>
              <a:t>4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F0F4594-CA58-43FA-96E5-D2E73A9D5159}"/>
              </a:ext>
            </a:extLst>
          </p:cNvPr>
          <p:cNvSpPr txBox="1"/>
          <p:nvPr/>
        </p:nvSpPr>
        <p:spPr>
          <a:xfrm>
            <a:off x="173255" y="135716"/>
            <a:ext cx="1761423" cy="374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Garamond" panose="02020404030301010803" pitchFamily="18" charset="0"/>
              </a:rPr>
              <a:t>Year 3 and 4</a:t>
            </a:r>
          </a:p>
        </p:txBody>
      </p:sp>
    </p:spTree>
    <p:extLst>
      <p:ext uri="{BB962C8B-B14F-4D97-AF65-F5344CB8AC3E}">
        <p14:creationId xmlns:p14="http://schemas.microsoft.com/office/powerpoint/2010/main" val="2342741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13003BA-6C51-434A-B7AE-5AD0F4CEF2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270" y="101957"/>
            <a:ext cx="9698183" cy="663508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95AEE64-FA94-4853-831C-1A717D5AE7EC}"/>
              </a:ext>
            </a:extLst>
          </p:cNvPr>
          <p:cNvSpPr txBox="1"/>
          <p:nvPr/>
        </p:nvSpPr>
        <p:spPr>
          <a:xfrm>
            <a:off x="173255" y="135716"/>
            <a:ext cx="1761423" cy="374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Garamond" panose="02020404030301010803" pitchFamily="18" charset="0"/>
              </a:rPr>
              <a:t>Year 5</a:t>
            </a:r>
          </a:p>
        </p:txBody>
      </p:sp>
    </p:spTree>
    <p:extLst>
      <p:ext uri="{BB962C8B-B14F-4D97-AF65-F5344CB8AC3E}">
        <p14:creationId xmlns:p14="http://schemas.microsoft.com/office/powerpoint/2010/main" val="3153777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4577087-8DB6-4BF3-A509-7D7EDDACDB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7684431"/>
              </p:ext>
            </p:extLst>
          </p:nvPr>
        </p:nvGraphicFramePr>
        <p:xfrm>
          <a:off x="442761" y="1200928"/>
          <a:ext cx="11502192" cy="3450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8516">
                  <a:extLst>
                    <a:ext uri="{9D8B030D-6E8A-4147-A177-3AD203B41FA5}">
                      <a16:colId xmlns:a16="http://schemas.microsoft.com/office/drawing/2014/main" val="3784156559"/>
                    </a:ext>
                  </a:extLst>
                </a:gridCol>
                <a:gridCol w="958516">
                  <a:extLst>
                    <a:ext uri="{9D8B030D-6E8A-4147-A177-3AD203B41FA5}">
                      <a16:colId xmlns:a16="http://schemas.microsoft.com/office/drawing/2014/main" val="494262388"/>
                    </a:ext>
                  </a:extLst>
                </a:gridCol>
                <a:gridCol w="958516">
                  <a:extLst>
                    <a:ext uri="{9D8B030D-6E8A-4147-A177-3AD203B41FA5}">
                      <a16:colId xmlns:a16="http://schemas.microsoft.com/office/drawing/2014/main" val="3540806055"/>
                    </a:ext>
                  </a:extLst>
                </a:gridCol>
                <a:gridCol w="958516">
                  <a:extLst>
                    <a:ext uri="{9D8B030D-6E8A-4147-A177-3AD203B41FA5}">
                      <a16:colId xmlns:a16="http://schemas.microsoft.com/office/drawing/2014/main" val="4176673740"/>
                    </a:ext>
                  </a:extLst>
                </a:gridCol>
                <a:gridCol w="958516">
                  <a:extLst>
                    <a:ext uri="{9D8B030D-6E8A-4147-A177-3AD203B41FA5}">
                      <a16:colId xmlns:a16="http://schemas.microsoft.com/office/drawing/2014/main" val="3026923857"/>
                    </a:ext>
                  </a:extLst>
                </a:gridCol>
                <a:gridCol w="958516">
                  <a:extLst>
                    <a:ext uri="{9D8B030D-6E8A-4147-A177-3AD203B41FA5}">
                      <a16:colId xmlns:a16="http://schemas.microsoft.com/office/drawing/2014/main" val="3582089263"/>
                    </a:ext>
                  </a:extLst>
                </a:gridCol>
                <a:gridCol w="958516">
                  <a:extLst>
                    <a:ext uri="{9D8B030D-6E8A-4147-A177-3AD203B41FA5}">
                      <a16:colId xmlns:a16="http://schemas.microsoft.com/office/drawing/2014/main" val="2092111442"/>
                    </a:ext>
                  </a:extLst>
                </a:gridCol>
                <a:gridCol w="958516">
                  <a:extLst>
                    <a:ext uri="{9D8B030D-6E8A-4147-A177-3AD203B41FA5}">
                      <a16:colId xmlns:a16="http://schemas.microsoft.com/office/drawing/2014/main" val="3054834267"/>
                    </a:ext>
                  </a:extLst>
                </a:gridCol>
                <a:gridCol w="958516">
                  <a:extLst>
                    <a:ext uri="{9D8B030D-6E8A-4147-A177-3AD203B41FA5}">
                      <a16:colId xmlns:a16="http://schemas.microsoft.com/office/drawing/2014/main" val="1071337125"/>
                    </a:ext>
                  </a:extLst>
                </a:gridCol>
                <a:gridCol w="958516">
                  <a:extLst>
                    <a:ext uri="{9D8B030D-6E8A-4147-A177-3AD203B41FA5}">
                      <a16:colId xmlns:a16="http://schemas.microsoft.com/office/drawing/2014/main" val="3626424715"/>
                    </a:ext>
                  </a:extLst>
                </a:gridCol>
                <a:gridCol w="958516">
                  <a:extLst>
                    <a:ext uri="{9D8B030D-6E8A-4147-A177-3AD203B41FA5}">
                      <a16:colId xmlns:a16="http://schemas.microsoft.com/office/drawing/2014/main" val="351453881"/>
                    </a:ext>
                  </a:extLst>
                </a:gridCol>
                <a:gridCol w="958516">
                  <a:extLst>
                    <a:ext uri="{9D8B030D-6E8A-4147-A177-3AD203B41FA5}">
                      <a16:colId xmlns:a16="http://schemas.microsoft.com/office/drawing/2014/main" val="884748462"/>
                    </a:ext>
                  </a:extLst>
                </a:gridCol>
              </a:tblGrid>
              <a:tr h="615528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Week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Week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Week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Week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Week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Week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Week 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Week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Week 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Week 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Week 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Week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9631235"/>
                  </a:ext>
                </a:extLst>
              </a:tr>
              <a:tr h="615528"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latin typeface="Garamond" panose="02020404030301010803" pitchFamily="18" charset="0"/>
                        </a:rPr>
                        <a:t>Properties of Number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noProof="0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Compare, order and simplify fractions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noProof="0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noProof="0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Calculating with fractions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noProof="0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noProof="0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noProof="0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noProof="0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noProof="0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Place Value to 10 million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noProof="0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Multiply and divide by tens, hundreds or thousands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noProof="0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Order of operations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4700387"/>
                  </a:ext>
                </a:extLst>
              </a:tr>
              <a:tr h="615528"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latin typeface="Garamond" panose="02020404030301010803" pitchFamily="18" charset="0"/>
                        </a:rPr>
                        <a:t>Calculation </a:t>
                      </a:r>
                    </a:p>
                    <a:p>
                      <a:pPr algn="ctr"/>
                      <a:r>
                        <a:rPr lang="en-GB" sz="1400" b="0" dirty="0">
                          <a:latin typeface="Garamond" panose="02020404030301010803" pitchFamily="18" charset="0"/>
                        </a:rPr>
                        <a:t>(written)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b="0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noProof="0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Converting decimals to fractions and calculating with decimals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noProof="0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noProof="0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Percentages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noProof="0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noProof="0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Ratio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noProof="0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Geometry – Properties of Shape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noProof="0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noProof="0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Geometry – Position and movement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noProof="0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noProof="0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Algebra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0539999"/>
                  </a:ext>
                </a:extLst>
              </a:tr>
              <a:tr h="615528"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latin typeface="Garamond" panose="02020404030301010803" pitchFamily="18" charset="0"/>
                        </a:rPr>
                        <a:t>Area and perimeter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latin typeface="Garamond" panose="02020404030301010803" pitchFamily="18" charset="0"/>
                        </a:rPr>
                        <a:t>Volume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noProof="0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Converting Measures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noProof="0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Solving Worded Problems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noProof="0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SATs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noProof="0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noProof="0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Recap the four operations with whole numbers and decimals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noProof="0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noProof="0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noProof="0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noProof="0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Recap percentages, decimals and fractions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noProof="0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noProof="0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655843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C7152A7-F64D-4B0D-9840-438D3DD561E0}"/>
              </a:ext>
            </a:extLst>
          </p:cNvPr>
          <p:cNvSpPr txBox="1"/>
          <p:nvPr/>
        </p:nvSpPr>
        <p:spPr>
          <a:xfrm>
            <a:off x="298383" y="259882"/>
            <a:ext cx="17517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Garamond" panose="02020404030301010803" pitchFamily="18" charset="0"/>
              </a:rPr>
              <a:t>Year 6</a:t>
            </a:r>
          </a:p>
        </p:txBody>
      </p:sp>
    </p:spTree>
    <p:extLst>
      <p:ext uri="{BB962C8B-B14F-4D97-AF65-F5344CB8AC3E}">
        <p14:creationId xmlns:p14="http://schemas.microsoft.com/office/powerpoint/2010/main" val="4253444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DD31D5125F74459C59725B9AC668C5" ma:contentTypeVersion="18" ma:contentTypeDescription="Create a new document." ma:contentTypeScope="" ma:versionID="f22e4455c71ea810afe8ccaf13c9b172">
  <xsd:schema xmlns:xsd="http://www.w3.org/2001/XMLSchema" xmlns:xs="http://www.w3.org/2001/XMLSchema" xmlns:p="http://schemas.microsoft.com/office/2006/metadata/properties" xmlns:ns3="686fcda3-b595-4d07-b796-0347d9315a30" xmlns:ns4="ea5105d9-848b-4516-8206-aff1007cc7e7" targetNamespace="http://schemas.microsoft.com/office/2006/metadata/properties" ma:root="true" ma:fieldsID="ac1aeea7a30bb96c4d91655c87de6142" ns3:_="" ns4:_="">
    <xsd:import namespace="686fcda3-b595-4d07-b796-0347d9315a30"/>
    <xsd:import namespace="ea5105d9-848b-4516-8206-aff1007cc7e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6fcda3-b595-4d07-b796-0347d9315a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5105d9-848b-4516-8206-aff1007cc7e7" elementFormDefault="qualified">
    <xsd:import namespace="http://schemas.microsoft.com/office/2006/documentManagement/types"/>
    <xsd:import namespace="http://schemas.microsoft.com/office/infopath/2007/PartnerControls"/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86fcda3-b595-4d07-b796-0347d9315a30" xsi:nil="true"/>
  </documentManagement>
</p:properties>
</file>

<file path=customXml/itemProps1.xml><?xml version="1.0" encoding="utf-8"?>
<ds:datastoreItem xmlns:ds="http://schemas.openxmlformats.org/officeDocument/2006/customXml" ds:itemID="{B14112E0-6C01-4FA0-923B-1C81382FA48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86fcda3-b595-4d07-b796-0347d9315a30"/>
    <ds:schemaRef ds:uri="ea5105d9-848b-4516-8206-aff1007cc7e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E3E8A3B-2C03-49C6-82C2-C4A896D1EF3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ED44F7-AAA2-471F-8451-96C871398919}">
  <ds:schemaRefs>
    <ds:schemaRef ds:uri="http://www.w3.org/XML/1998/namespace"/>
    <ds:schemaRef ds:uri="ea5105d9-848b-4516-8206-aff1007cc7e7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686fcda3-b595-4d07-b796-0347d9315a30"/>
    <ds:schemaRef ds:uri="http://purl.org/dc/terms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129</Words>
  <Application>Microsoft Office PowerPoint</Application>
  <PresentationFormat>Widescreen</PresentationFormat>
  <Paragraphs>78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Garamond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Bramley Emma</dc:creator>
  <cp:lastModifiedBy>Head</cp:lastModifiedBy>
  <cp:revision>12</cp:revision>
  <dcterms:created xsi:type="dcterms:W3CDTF">2025-11-06T19:14:29Z</dcterms:created>
  <dcterms:modified xsi:type="dcterms:W3CDTF">2026-01-20T12:07:10Z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0x01010051DD31D5125F74459C59725B9AC668C5</vt:lpwstr>
  </property>
</Properties>
</file>