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3EA8"/>
    <a:srgbClr val="F58B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972" y="48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29/05/2026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2875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29/05/2026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096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29/05/2026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3866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29/05/2026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4295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29/05/2026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435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29/05/2026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7920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29/05/2026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1836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29/05/2026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787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29/05/2026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1545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29/05/2026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3201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29/05/2026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3867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1A9F0-370B-4C53-9CD7-99D05CE06307}" type="datetimeFigureOut">
              <a:rPr lang="en-GB" smtClean="0"/>
              <a:t>29/05/2026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4574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3580933" y="331622"/>
            <a:ext cx="5030134" cy="946757"/>
            <a:chOff x="3804921" y="155603"/>
            <a:chExt cx="5030134" cy="946757"/>
          </a:xfrm>
        </p:grpSpPr>
        <p:sp>
          <p:nvSpPr>
            <p:cNvPr id="5" name="Text Box 2"/>
            <p:cNvSpPr txBox="1">
              <a:spLocks noChangeArrowheads="1"/>
            </p:cNvSpPr>
            <p:nvPr/>
          </p:nvSpPr>
          <p:spPr bwMode="auto">
            <a:xfrm>
              <a:off x="3804921" y="155603"/>
              <a:ext cx="5030134" cy="9467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76200" cmpd="tri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1400" b="1" i="0" u="none" strike="noStrike" cap="none" normalizeH="0" baseline="0" dirty="0">
                  <a:ln>
                    <a:noFill/>
                  </a:ln>
                  <a:solidFill>
                    <a:srgbClr val="0000CE"/>
                  </a:solidFill>
                  <a:effectLst/>
                  <a:latin typeface="Garamond" panose="02020404030301010803" pitchFamily="18" charset="0"/>
                </a:rPr>
                <a:t>Farcet C. of E. Primary School Curriculum Overview:</a:t>
              </a:r>
              <a:r>
                <a:rPr kumimoji="0" lang="en-GB" altLang="en-US" sz="1400" b="1" i="0" u="none" strike="noStrike" cap="none" normalizeH="0" dirty="0">
                  <a:ln>
                    <a:noFill/>
                  </a:ln>
                  <a:solidFill>
                    <a:srgbClr val="0000CE"/>
                  </a:solidFill>
                  <a:effectLst/>
                  <a:latin typeface="Garamond" panose="02020404030301010803" pitchFamily="18" charset="0"/>
                </a:rPr>
                <a:t>       </a:t>
              </a:r>
              <a:r>
                <a:rPr kumimoji="0" lang="en-GB" altLang="en-US" sz="1400" b="1" i="0" u="none" strike="noStrike" cap="none" normalizeH="0" baseline="0" dirty="0">
                  <a:ln>
                    <a:noFill/>
                  </a:ln>
                  <a:solidFill>
                    <a:srgbClr val="0000CE"/>
                  </a:solidFill>
                  <a:effectLst/>
                  <a:latin typeface="Garamond" panose="02020404030301010803" pitchFamily="18" charset="0"/>
                </a:rPr>
                <a:t>Summer </a:t>
              </a:r>
              <a:r>
                <a:rPr kumimoji="0" lang="en-GB" altLang="en-US" sz="1400" b="1" i="0" u="none" strike="noStrike" cap="none" normalizeH="0" baseline="0">
                  <a:ln>
                    <a:noFill/>
                  </a:ln>
                  <a:solidFill>
                    <a:srgbClr val="0000CE"/>
                  </a:solidFill>
                  <a:effectLst/>
                  <a:latin typeface="Garamond" panose="02020404030301010803" pitchFamily="18" charset="0"/>
                </a:rPr>
                <a:t>1 2026</a:t>
              </a:r>
              <a:endParaRPr kumimoji="0" lang="en-GB" altLang="en-US" sz="1400" b="0" i="0" u="none" strike="noStrike" cap="none" normalizeH="0" baseline="0" dirty="0">
                <a:ln>
                  <a:noFill/>
                </a:ln>
                <a:solidFill>
                  <a:srgbClr val="0000CE"/>
                </a:solidFill>
                <a:effectLst/>
                <a:latin typeface="Garamond" panose="02020404030301010803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4889988" y="573828"/>
              <a:ext cx="3073214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en-GB" sz="1200" b="1" dirty="0">
                  <a:solidFill>
                    <a:srgbClr val="538135"/>
                  </a:solidFill>
                  <a:latin typeface="Garamond" panose="02020404030301010803" pitchFamily="18" charset="0"/>
                  <a:ea typeface="Times New Roman" panose="02020603050405020304" pitchFamily="18" charset="0"/>
                </a:rPr>
                <a:t>Year Group: 3 and 4 – Luther King Class       </a:t>
              </a:r>
              <a:endParaRPr lang="en-GB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6570" y="0"/>
            <a:ext cx="338860" cy="432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791"/>
          <a:stretch/>
        </p:blipFill>
        <p:spPr bwMode="auto">
          <a:xfrm>
            <a:off x="10844237" y="38501"/>
            <a:ext cx="1312333" cy="568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269051" y="80802"/>
            <a:ext cx="3442204" cy="2802794"/>
          </a:xfrm>
          <a:prstGeom prst="round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440799" y="198281"/>
            <a:ext cx="3276811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1000" b="1" dirty="0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ENGLISH: Beowulf</a:t>
            </a:r>
            <a:endParaRPr lang="en-GB" altLang="en-US" sz="1000" dirty="0">
              <a:latin typeface="Garamond" panose="02020404030301010803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1000" dirty="0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by Michael Morpurgo</a:t>
            </a:r>
            <a:endParaRPr kumimoji="0" lang="en-GB" altLang="en-US" sz="100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1000" dirty="0">
                <a:latin typeface="Garamond" panose="02020404030301010803" pitchFamily="18" charset="0"/>
                <a:cs typeface="Arial" panose="020B0604020202020204" pitchFamily="34" charset="0"/>
              </a:rPr>
              <a:t>we will learn about these language devices:</a:t>
            </a:r>
          </a:p>
          <a:p>
            <a:pPr marL="171450" lvl="0" indent="-171450" fontAlgn="base">
              <a:buFont typeface="Arial" panose="020B0604020202020204" pitchFamily="34" charset="0"/>
              <a:buChar char="•"/>
            </a:pPr>
            <a:r>
              <a:rPr lang="en-US" sz="1000" dirty="0">
                <a:latin typeface="Garamond" panose="02020404030301010803" pitchFamily="18" charset="0"/>
              </a:rPr>
              <a:t>Identify expanded noun phrases.</a:t>
            </a:r>
          </a:p>
          <a:p>
            <a:pPr marL="171450" lvl="0" indent="-171450" fontAlgn="base">
              <a:buFont typeface="Arial" panose="020B0604020202020204" pitchFamily="34" charset="0"/>
              <a:buChar char="•"/>
            </a:pPr>
            <a:r>
              <a:rPr lang="en-US" sz="1000" dirty="0">
                <a:latin typeface="Garamond" panose="02020404030301010803" pitchFamily="18" charset="0"/>
              </a:rPr>
              <a:t>Identify and use alliteration.</a:t>
            </a:r>
          </a:p>
          <a:p>
            <a:pPr marL="171450" lvl="0" indent="-171450" fontAlgn="base">
              <a:buFont typeface="Arial" panose="020B0604020202020204" pitchFamily="34" charset="0"/>
              <a:buChar char="•"/>
            </a:pPr>
            <a:r>
              <a:rPr lang="en-US" sz="1000" dirty="0">
                <a:latin typeface="Garamond" panose="02020404030301010803" pitchFamily="18" charset="0"/>
              </a:rPr>
              <a:t>Identify literal similes for comparison.</a:t>
            </a:r>
          </a:p>
          <a:p>
            <a:pPr marL="171450" lvl="0" indent="-171450" fontAlgn="base">
              <a:buFont typeface="Arial" panose="020B0604020202020204" pitchFamily="34" charset="0"/>
              <a:buChar char="•"/>
            </a:pPr>
            <a:r>
              <a:rPr lang="en-US" sz="1000" dirty="0">
                <a:latin typeface="Garamond" panose="02020404030301010803" pitchFamily="18" charset="0"/>
              </a:rPr>
              <a:t>Identify use of exaggeration to persuade.</a:t>
            </a:r>
          </a:p>
          <a:p>
            <a:pPr marL="171450" lvl="0" indent="-171450" fontAlgn="base">
              <a:buFont typeface="Arial" panose="020B0604020202020204" pitchFamily="34" charset="0"/>
              <a:buChar char="•"/>
            </a:pPr>
            <a:r>
              <a:rPr lang="en-US" sz="1000" dirty="0">
                <a:latin typeface="Garamond" panose="02020404030301010803" pitchFamily="18" charset="0"/>
              </a:rPr>
              <a:t>Identify and begin to use rhetorical questions to persuade.</a:t>
            </a:r>
          </a:p>
          <a:p>
            <a:pPr marL="171450" lvl="0" indent="-171450" fontAlgn="base">
              <a:buFont typeface="Arial" panose="020B0604020202020204" pitchFamily="34" charset="0"/>
              <a:buChar char="•"/>
            </a:pPr>
            <a:r>
              <a:rPr lang="en-US" sz="1000" dirty="0">
                <a:latin typeface="Garamond" panose="02020404030301010803" pitchFamily="18" charset="0"/>
              </a:rPr>
              <a:t>Identify tricolons.</a:t>
            </a:r>
          </a:p>
          <a:p>
            <a:pPr marL="171450" lvl="0" indent="-171450" fontAlgn="base">
              <a:buFont typeface="Arial" panose="020B0604020202020204" pitchFamily="34" charset="0"/>
              <a:buChar char="•"/>
            </a:pPr>
            <a:r>
              <a:rPr lang="en-US" sz="1000" dirty="0">
                <a:latin typeface="Garamond" panose="02020404030301010803" pitchFamily="18" charset="0"/>
              </a:rPr>
              <a:t>Identify and use onomatopoeia in poetry. </a:t>
            </a:r>
          </a:p>
          <a:p>
            <a:pPr lvl="0"/>
            <a:endParaRPr lang="en-GB" sz="1000" b="1" dirty="0">
              <a:latin typeface="Garamond" panose="02020404030301010803" pitchFamily="18" charset="0"/>
            </a:endParaRPr>
          </a:p>
          <a:p>
            <a:pPr lvl="0"/>
            <a:r>
              <a:rPr lang="en-GB" sz="1000" b="1" dirty="0">
                <a:latin typeface="Garamond" panose="02020404030301010803" pitchFamily="18" charset="0"/>
              </a:rPr>
              <a:t>Writing: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</a:rPr>
              <a:t>biography of Michael Morpurgo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</a:rPr>
              <a:t>Recount of a battle scene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</a:rPr>
              <a:t>Prequel to Beowulf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</a:rPr>
              <a:t>Shakespeare to Richard III 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922616" y="1079821"/>
            <a:ext cx="3722885" cy="2912939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ounded Rectangle 17"/>
          <p:cNvSpPr/>
          <p:nvPr/>
        </p:nvSpPr>
        <p:spPr>
          <a:xfrm>
            <a:off x="3625553" y="4081975"/>
            <a:ext cx="2186815" cy="2689863"/>
          </a:xfrm>
          <a:prstGeom prst="roundRect">
            <a:avLst/>
          </a:prstGeom>
          <a:noFill/>
          <a:ln w="38100">
            <a:solidFill>
              <a:srgbClr val="F58BD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ounded Rectangle 18"/>
          <p:cNvSpPr/>
          <p:nvPr/>
        </p:nvSpPr>
        <p:spPr>
          <a:xfrm>
            <a:off x="7778698" y="614398"/>
            <a:ext cx="4330737" cy="3378362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7778698" y="609417"/>
            <a:ext cx="4318027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000" b="1" u="sng" dirty="0">
                <a:latin typeface="Garamond" panose="02020404030301010803" pitchFamily="18" charset="0"/>
              </a:rPr>
              <a:t>SCIENCE: Rocks - physics</a:t>
            </a:r>
          </a:p>
          <a:p>
            <a:endParaRPr lang="en-GB" sz="1000" u="sng" dirty="0">
              <a:latin typeface="Garamond" panose="02020404030301010803" pitchFamily="18" charset="0"/>
            </a:endParaRPr>
          </a:p>
          <a:p>
            <a:endParaRPr lang="en-GB" sz="900" dirty="0">
              <a:latin typeface="Garamond" panose="02020404030301010803" pitchFamily="18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55583" y="2937273"/>
            <a:ext cx="3711506" cy="883767"/>
          </a:xfrm>
          <a:prstGeom prst="round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45124" y="2898395"/>
            <a:ext cx="375928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000" b="1" dirty="0">
                <a:latin typeface="Garamond" panose="02020404030301010803" pitchFamily="18" charset="0"/>
                <a:ea typeface="Times New Roman" panose="02020603050405020304" pitchFamily="18" charset="0"/>
              </a:rPr>
              <a:t>COMPUTING:</a:t>
            </a:r>
            <a:endParaRPr lang="en-GB" sz="1000" dirty="0">
              <a:latin typeface="Garamond" panose="02020404030301010803" pitchFamily="18" charset="0"/>
            </a:endParaRPr>
          </a:p>
          <a:p>
            <a:r>
              <a:rPr lang="en-GB" sz="1000" b="1" u="sng" dirty="0">
                <a:latin typeface="Garamond" panose="02020404030301010803" pitchFamily="18" charset="0"/>
              </a:rPr>
              <a:t>Desktop Publishing</a:t>
            </a:r>
            <a:endParaRPr lang="en-GB" sz="1000" dirty="0">
              <a:latin typeface="Garamond" panose="02020404030301010803" pitchFamily="18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</a:rPr>
              <a:t>To know how text and image is important to presentation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</a:rPr>
              <a:t>To know how to edit and improve using different tools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</a:rPr>
              <a:t>To produce an invite/magazine cover.</a:t>
            </a:r>
          </a:p>
          <a:p>
            <a:pPr lvl="0"/>
            <a:endParaRPr lang="en-GB" sz="1000" dirty="0">
              <a:latin typeface="Garamond" panose="02020404030301010803" pitchFamily="18" charset="0"/>
            </a:endParaRPr>
          </a:p>
          <a:p>
            <a:endParaRPr lang="en-GB" sz="1000" dirty="0">
              <a:latin typeface="Garamond" panose="02020404030301010803" pitchFamily="18" charset="0"/>
            </a:endParaRPr>
          </a:p>
          <a:p>
            <a:pPr algn="ctr">
              <a:spcAft>
                <a:spcPts val="0"/>
              </a:spcAft>
            </a:pPr>
            <a:endParaRPr lang="en-GB" sz="1000" dirty="0">
              <a:latin typeface="Garamond" panose="02020404030301010803" pitchFamily="18" charset="0"/>
              <a:ea typeface="Times New Roman" panose="02020603050405020304" pitchFamily="18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8204159" y="4088723"/>
            <a:ext cx="3898885" cy="513139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solidFill>
                  <a:schemeClr val="tx1"/>
                </a:solidFill>
                <a:latin typeface="Garamond" panose="02020404030301010803" pitchFamily="18" charset="0"/>
              </a:rPr>
              <a:t>LATIN</a:t>
            </a:r>
            <a:r>
              <a:rPr lang="en-GB" sz="1000" dirty="0">
                <a:solidFill>
                  <a:schemeClr val="tx1"/>
                </a:solidFill>
                <a:latin typeface="Garamond" panose="02020404030301010803" pitchFamily="18" charset="0"/>
              </a:rPr>
              <a:t>: </a:t>
            </a:r>
            <a:r>
              <a:rPr lang="en-GB" sz="1000" b="1" dirty="0">
                <a:solidFill>
                  <a:schemeClr val="tx1"/>
                </a:solidFill>
                <a:latin typeface="Garamond" panose="02020404030301010803" pitchFamily="18" charset="0"/>
              </a:rPr>
              <a:t>Unit 5</a:t>
            </a:r>
            <a:endParaRPr lang="en-GB" sz="1000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chemeClr val="tx1"/>
                </a:solidFill>
                <a:latin typeface="Garamond" panose="02020404030301010803" pitchFamily="18" charset="0"/>
              </a:rPr>
              <a:t>To begin to form and translate simple sentences in Latin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chemeClr val="tx1"/>
                </a:solidFill>
                <a:latin typeface="Garamond" panose="02020404030301010803" pitchFamily="18" charset="0"/>
              </a:rPr>
              <a:t>Plural – feminine and masculine nouns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61004" y="3888715"/>
            <a:ext cx="3554931" cy="1138773"/>
            <a:chOff x="50800" y="4788875"/>
            <a:chExt cx="3261373" cy="1042114"/>
          </a:xfrm>
        </p:grpSpPr>
        <p:sp>
          <p:nvSpPr>
            <p:cNvPr id="32" name="Rounded Rectangle 31"/>
            <p:cNvSpPr/>
            <p:nvPr/>
          </p:nvSpPr>
          <p:spPr>
            <a:xfrm>
              <a:off x="50800" y="4806029"/>
              <a:ext cx="3217513" cy="1016922"/>
            </a:xfrm>
            <a:prstGeom prst="roundRect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6656" y="4788875"/>
              <a:ext cx="3255517" cy="104211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en-GB" sz="1000" b="1" dirty="0">
                  <a:latin typeface="Garamond" panose="02020404030301010803" pitchFamily="18" charset="0"/>
                  <a:ea typeface="Times New Roman" panose="02020603050405020304" pitchFamily="18" charset="0"/>
                </a:rPr>
                <a:t>GEOGRAPHY</a:t>
              </a:r>
              <a:r>
                <a:rPr lang="en-GB" sz="1000" dirty="0">
                  <a:latin typeface="Garamond" panose="02020404030301010803" pitchFamily="18" charset="0"/>
                  <a:ea typeface="Times New Roman" panose="02020603050405020304" pitchFamily="18" charset="0"/>
                </a:rPr>
                <a:t>: </a:t>
              </a:r>
              <a:r>
                <a:rPr lang="en-GB" sz="1000" b="1" dirty="0">
                  <a:latin typeface="Garamond" panose="02020404030301010803" pitchFamily="18" charset="0"/>
                  <a:ea typeface="Times New Roman" panose="02020603050405020304" pitchFamily="18" charset="0"/>
                </a:rPr>
                <a:t>Western Europe</a:t>
              </a:r>
            </a:p>
            <a:p>
              <a:pPr algn="ctr">
                <a:spcAft>
                  <a:spcPts val="0"/>
                </a:spcAft>
              </a:pPr>
              <a:endParaRPr lang="en-GB" sz="1000" dirty="0">
                <a:latin typeface="Garamond" panose="02020404030301010803" pitchFamily="18" charset="0"/>
                <a:ea typeface="Times New Roman" panose="02020603050405020304" pitchFamily="18" charset="0"/>
              </a:endParaRPr>
            </a:p>
            <a:p>
              <a:r>
                <a:rPr lang="en-GB" sz="800" dirty="0">
                  <a:latin typeface="Garamond" panose="02020404030301010803" pitchFamily="18" charset="0"/>
                  <a:ea typeface="Times New Roman" panose="02020603050405020304" pitchFamily="18" charset="0"/>
                </a:rPr>
                <a:t>We will learn to: </a:t>
              </a:r>
              <a:r>
                <a:rPr lang="en-GB" sz="600" dirty="0">
                  <a:solidFill>
                    <a:srgbClr val="000000"/>
                  </a:solidFill>
                  <a:latin typeface="Calibri" panose="020F0502020204030204" pitchFamily="34" charset="0"/>
                  <a:ea typeface="Times New Roman" panose="02020603050405020304" pitchFamily="18" charset="0"/>
                </a:rPr>
                <a:t> </a:t>
              </a:r>
              <a:r>
                <a:rPr lang="en-US" sz="800" b="0" i="0" u="none" strike="noStrike" baseline="0" dirty="0">
                  <a:solidFill>
                    <a:srgbClr val="000000"/>
                  </a:solidFill>
                  <a:latin typeface="Garamond" panose="02020404030301010803" pitchFamily="18" charset="0"/>
                </a:rPr>
                <a:t>Locate the world’s countries, using maps to focus on Europe; concentrating on environmental regions, key physical and human characteristics, countries, and major cities. Describe and understand key aspects of: physical geography, including: climate zones, rivers, mountains/human geography, including: types of settlement and land use, economic activity including trade links, and the distribution of natural resources including energy, food, minerals and water </a:t>
              </a:r>
            </a:p>
          </p:txBody>
        </p:sp>
      </p:grpSp>
      <p:sp>
        <p:nvSpPr>
          <p:cNvPr id="38" name="Rounded Rectangle 37"/>
          <p:cNvSpPr/>
          <p:nvPr/>
        </p:nvSpPr>
        <p:spPr>
          <a:xfrm>
            <a:off x="36045" y="5105120"/>
            <a:ext cx="3520278" cy="1088311"/>
          </a:xfrm>
          <a:prstGeom prst="roundRect">
            <a:avLst/>
          </a:prstGeom>
          <a:noFill/>
          <a:ln w="38100">
            <a:solidFill>
              <a:srgbClr val="A03E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ounded Rectangle 40"/>
          <p:cNvSpPr/>
          <p:nvPr/>
        </p:nvSpPr>
        <p:spPr>
          <a:xfrm>
            <a:off x="8078381" y="4673600"/>
            <a:ext cx="4037722" cy="2098239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/>
          <p:cNvSpPr/>
          <p:nvPr/>
        </p:nvSpPr>
        <p:spPr>
          <a:xfrm>
            <a:off x="4059091" y="1052166"/>
            <a:ext cx="3402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900" b="1" dirty="0">
                <a:latin typeface="Garamond" panose="02020404030301010803" pitchFamily="18" charset="0"/>
              </a:rPr>
              <a:t>MATHS:</a:t>
            </a:r>
            <a:endParaRPr lang="en-GB" sz="900" dirty="0">
              <a:latin typeface="Garamond" panose="02020404030301010803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en-GB" sz="900" dirty="0">
                <a:latin typeface="Garamond" panose="02020404030301010803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43" name="Rectangle 42"/>
          <p:cNvSpPr/>
          <p:nvPr/>
        </p:nvSpPr>
        <p:spPr>
          <a:xfrm>
            <a:off x="25872" y="5124305"/>
            <a:ext cx="364825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900" b="1" dirty="0">
                <a:latin typeface="Garamond" panose="02020404030301010803" pitchFamily="18" charset="0"/>
                <a:ea typeface="Times New Roman" panose="02020603050405020304" pitchFamily="18" charset="0"/>
              </a:rPr>
              <a:t>HISTORY</a:t>
            </a:r>
            <a:r>
              <a:rPr lang="en-GB" sz="900" dirty="0">
                <a:latin typeface="Garamond" panose="02020404030301010803" pitchFamily="18" charset="0"/>
                <a:ea typeface="Times New Roman" panose="02020603050405020304" pitchFamily="18" charset="0"/>
              </a:rPr>
              <a:t>:</a:t>
            </a:r>
            <a:r>
              <a:rPr lang="en-GB" sz="900" b="1" dirty="0">
                <a:latin typeface="Garamond" panose="02020404030301010803" pitchFamily="18" charset="0"/>
              </a:rPr>
              <a:t>  Law and Power</a:t>
            </a:r>
            <a:endParaRPr lang="en-GB" sz="900" dirty="0">
              <a:latin typeface="Garamond" panose="02020404030301010803" pitchFamily="18" charset="0"/>
              <a:ea typeface="Times New Roman" panose="02020603050405020304" pitchFamily="18" charset="0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37022" y="6279849"/>
            <a:ext cx="3519301" cy="473205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/>
          <p:cNvSpPr/>
          <p:nvPr/>
        </p:nvSpPr>
        <p:spPr>
          <a:xfrm>
            <a:off x="67387" y="6266766"/>
            <a:ext cx="34865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800" b="1" dirty="0">
                <a:latin typeface="Garamond" panose="02020404030301010803" pitchFamily="18" charset="0"/>
                <a:ea typeface="Times New Roman" panose="02020603050405020304" pitchFamily="18" charset="0"/>
              </a:rPr>
              <a:t>PSHE: Cambridgeshire Syllabus</a:t>
            </a:r>
            <a:endParaRPr lang="en-GB" sz="1000" dirty="0"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Healthy and Safer Lifestyles – Managing Changes</a:t>
            </a:r>
          </a:p>
          <a:p>
            <a:pPr algn="ctr">
              <a:spcAft>
                <a:spcPts val="0"/>
              </a:spcAft>
            </a:pPr>
            <a:endParaRPr lang="en-GB" sz="1000" b="1" dirty="0">
              <a:latin typeface="Garamond" panose="02020404030301010803" pitchFamily="18" charset="0"/>
              <a:ea typeface="Times New Roman" panose="02020603050405020304" pitchFamily="18" charset="0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5876014" y="4081975"/>
            <a:ext cx="2122242" cy="2689863"/>
          </a:xfrm>
          <a:prstGeom prst="roundRect">
            <a:avLst/>
          </a:prstGeom>
          <a:noFill/>
          <a:ln w="381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ectangle 45"/>
          <p:cNvSpPr/>
          <p:nvPr/>
        </p:nvSpPr>
        <p:spPr>
          <a:xfrm>
            <a:off x="8147611" y="4710787"/>
            <a:ext cx="414491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000" b="1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MUSIC</a:t>
            </a: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:</a:t>
            </a:r>
            <a:endParaRPr lang="en-GB" sz="1000" dirty="0">
              <a:effectLst/>
              <a:latin typeface="Garamond" panose="02020404030301010803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010193" y="1155495"/>
            <a:ext cx="3451595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1000" b="1" u="sng" dirty="0">
                <a:latin typeface="Garamond" panose="02020404030301010803" pitchFamily="18" charset="0"/>
                <a:ea typeface="Times New Roman" panose="02020603050405020304" pitchFamily="18" charset="0"/>
              </a:rPr>
              <a:t>Year 3:</a:t>
            </a: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Add fractions</a:t>
            </a: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Subtract fractions</a:t>
            </a: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Finding fractions of an amount</a:t>
            </a: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Telling the time</a:t>
            </a:r>
          </a:p>
          <a:p>
            <a:pPr>
              <a:spcAft>
                <a:spcPts val="0"/>
              </a:spcAft>
            </a:pPr>
            <a:endParaRPr lang="en-GB" sz="1000" dirty="0"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1000" b="1" u="sng" dirty="0">
                <a:latin typeface="Garamond" panose="02020404030301010803" pitchFamily="18" charset="0"/>
                <a:ea typeface="Times New Roman" panose="02020603050405020304" pitchFamily="18" charset="0"/>
              </a:rPr>
              <a:t>Year 4:</a:t>
            </a:r>
            <a:endParaRPr lang="en-GB" sz="1000" dirty="0"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Tenths as fractions and decimals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Divide a 1-digit and 2-digit number by ten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Hundredths as fractions and decimals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Divide a 1-digit and 2-digit number by hundred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Make whole amounts in tenths and hundredths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Partition decimals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Compare and order decimals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Round to the nearest whole number</a:t>
            </a:r>
          </a:p>
        </p:txBody>
      </p:sp>
      <p:sp>
        <p:nvSpPr>
          <p:cNvPr id="3" name="Rectangle 2"/>
          <p:cNvSpPr/>
          <p:nvPr/>
        </p:nvSpPr>
        <p:spPr>
          <a:xfrm>
            <a:off x="7952182" y="943951"/>
            <a:ext cx="4144543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000" b="1" dirty="0">
                <a:latin typeface="Garamond" panose="02020404030301010803" pitchFamily="18" charset="0"/>
              </a:rPr>
              <a:t>We will learn that: </a:t>
            </a:r>
            <a:endParaRPr lang="en-GB" sz="1800" b="0" i="0" u="none" strike="noStrike" baseline="0" dirty="0">
              <a:solidFill>
                <a:srgbClr val="000000"/>
              </a:solidFill>
              <a:latin typeface="Roboto" panose="02000000000000000000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0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Compare and group together different kinds of rocks on the basis of their appearance and simple physical properties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0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Describe in simple terms how fossils are formed when things that have lived are trapped within rock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0" i="0" u="none" strike="noStrike" baseline="0" dirty="0" err="1">
                <a:solidFill>
                  <a:srgbClr val="000000"/>
                </a:solidFill>
                <a:latin typeface="Garamond" panose="02020404030301010803" pitchFamily="18" charset="0"/>
              </a:rPr>
              <a:t>Recognise</a:t>
            </a:r>
            <a:r>
              <a:rPr lang="en-US" sz="1000" b="0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 that soils are made from rocks and organic matter (Yr3 NC)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000" dirty="0">
              <a:solidFill>
                <a:srgbClr val="000000"/>
              </a:solidFill>
              <a:latin typeface="Garamond" panose="02020404030301010803" pitchFamily="18" charset="0"/>
            </a:endParaRPr>
          </a:p>
          <a:p>
            <a:endParaRPr lang="en-GB" sz="1000" b="1" dirty="0">
              <a:latin typeface="Garamond" panose="02020404030301010803" pitchFamily="18" charset="0"/>
            </a:endParaRPr>
          </a:p>
          <a:p>
            <a:r>
              <a:rPr lang="en-GB" sz="1000" b="1" dirty="0">
                <a:latin typeface="Garamond" panose="02020404030301010803" pitchFamily="18" charset="0"/>
              </a:rPr>
              <a:t>Working Scientifically:</a:t>
            </a:r>
          </a:p>
          <a:p>
            <a:r>
              <a:rPr lang="en-GB" sz="1000" dirty="0">
                <a:latin typeface="Garamond" panose="02020404030301010803" pitchFamily="18" charset="0"/>
              </a:rPr>
              <a:t>•     planning &amp; recognising and controlling variables where necessary </a:t>
            </a:r>
          </a:p>
          <a:p>
            <a:r>
              <a:rPr lang="en-GB" sz="1000" dirty="0">
                <a:latin typeface="Garamond" panose="02020404030301010803" pitchFamily="18" charset="0"/>
              </a:rPr>
              <a:t>•     using test results to make predictions </a:t>
            </a:r>
          </a:p>
          <a:p>
            <a:r>
              <a:rPr lang="en-GB" sz="1000" dirty="0">
                <a:latin typeface="Garamond" panose="02020404030301010803" pitchFamily="18" charset="0"/>
              </a:rPr>
              <a:t>•     recording data and results, using scientific diagrams and labels, classification           keys, tables, scatter graphs, bar and line graphs </a:t>
            </a:r>
          </a:p>
          <a:p>
            <a:r>
              <a:rPr lang="en-GB" sz="1000" dirty="0">
                <a:latin typeface="Garamond" panose="02020404030301010803" pitchFamily="18" charset="0"/>
              </a:rPr>
              <a:t>•     reporting and presenting findings from enquiries, including conclusions, causal relationships and explanations of and a degree of trust </a:t>
            </a:r>
          </a:p>
          <a:p>
            <a:r>
              <a:rPr lang="en-GB" sz="1000" dirty="0">
                <a:latin typeface="Garamond" panose="02020404030301010803" pitchFamily="18" charset="0"/>
              </a:rPr>
              <a:t>•     identifying scientific evidence that has been used to support or refute ideas or arguments</a:t>
            </a:r>
          </a:p>
        </p:txBody>
      </p:sp>
      <p:sp>
        <p:nvSpPr>
          <p:cNvPr id="7" name="Rectangle 6"/>
          <p:cNvSpPr/>
          <p:nvPr/>
        </p:nvSpPr>
        <p:spPr>
          <a:xfrm>
            <a:off x="3673517" y="4218162"/>
            <a:ext cx="2035133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000" b="1" dirty="0">
                <a:latin typeface="Garamond" panose="02020404030301010803" pitchFamily="18" charset="0"/>
                <a:ea typeface="Times New Roman" panose="02020603050405020304" pitchFamily="18" charset="0"/>
              </a:rPr>
              <a:t>RE: Do Christians have to believe in God as Trinity (Part 1)</a:t>
            </a:r>
            <a:endParaRPr lang="en-GB" sz="1000" dirty="0">
              <a:latin typeface="Garamond" panose="02020404030301010803" pitchFamily="18" charset="0"/>
            </a:endParaRPr>
          </a:p>
          <a:p>
            <a:r>
              <a:rPr lang="en-GB" sz="1000" dirty="0">
                <a:latin typeface="Garamond" panose="02020404030301010803" pitchFamily="18" charset="0"/>
              </a:rPr>
              <a:t> 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Garamond" panose="02020404030301010803" pitchFamily="18" charset="0"/>
              </a:rPr>
              <a:t>To ask theological questions</a:t>
            </a:r>
          </a:p>
          <a:p>
            <a:pPr lvl="0"/>
            <a:endParaRPr lang="en-US" sz="1000" dirty="0">
              <a:latin typeface="Garamond" panose="02020404030301010803" pitchFamily="18" charset="0"/>
            </a:endParaRPr>
          </a:p>
          <a:p>
            <a:pPr lvl="0"/>
            <a:r>
              <a:rPr lang="en-US" sz="1000" dirty="0">
                <a:latin typeface="Garamond" panose="02020404030301010803" pitchFamily="18" charset="0"/>
              </a:rPr>
              <a:t>Christian beliefs about God: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Garamond" panose="02020404030301010803" pitchFamily="18" charset="0"/>
              </a:rPr>
              <a:t>Jesus’ Baptism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Garamond" panose="02020404030301010803" pitchFamily="18" charset="0"/>
              </a:rPr>
              <a:t>The Grace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Garamond" panose="02020404030301010803" pitchFamily="18" charset="0"/>
              </a:rPr>
              <a:t>The Nicene Creed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Garamond" panose="02020404030301010803" pitchFamily="18" charset="0"/>
              </a:rPr>
              <a:t>Roman Catholic Christians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Garamond" panose="02020404030301010803" pitchFamily="18" charset="0"/>
              </a:rPr>
              <a:t>Church of England Christians</a:t>
            </a:r>
            <a:endParaRPr lang="en-GB" sz="1000" dirty="0">
              <a:latin typeface="Garamond" panose="02020404030301010803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926570" y="4280038"/>
            <a:ext cx="1975392" cy="17697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000" b="1" dirty="0">
                <a:latin typeface="Garamond" panose="02020404030301010803" pitchFamily="18" charset="0"/>
                <a:ea typeface="Times New Roman" panose="02020603050405020304" pitchFamily="18" charset="0"/>
              </a:rPr>
              <a:t>ART: Architecture</a:t>
            </a:r>
          </a:p>
          <a:p>
            <a:pPr algn="ctr">
              <a:spcAft>
                <a:spcPts val="0"/>
              </a:spcAft>
            </a:pPr>
            <a:endParaRPr lang="en-GB" sz="1000" b="1" dirty="0"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We will learn to: </a:t>
            </a:r>
          </a:p>
          <a:p>
            <a:endParaRPr lang="en-GB" sz="9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0" i="0" u="none" strike="noStrike" baseline="0" dirty="0">
                <a:solidFill>
                  <a:srgbClr val="0C1228"/>
                </a:solidFill>
                <a:latin typeface="Garamond" panose="02020404030301010803" pitchFamily="18" charset="0"/>
              </a:rPr>
              <a:t>to improve their mastery of art and design techniques, including drawing and painting with a range of materials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000" dirty="0">
              <a:solidFill>
                <a:srgbClr val="0C1228"/>
              </a:solidFill>
              <a:latin typeface="Garamond" panose="02020404030301010803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0" i="0" u="none" strike="noStrike" baseline="0" dirty="0">
                <a:solidFill>
                  <a:srgbClr val="0C1228"/>
                </a:solidFill>
                <a:latin typeface="Garamond" panose="02020404030301010803" pitchFamily="18" charset="0"/>
              </a:rPr>
              <a:t>about great architects and designers in history</a:t>
            </a:r>
          </a:p>
        </p:txBody>
      </p:sp>
      <p:sp>
        <p:nvSpPr>
          <p:cNvPr id="10" name="Rectangle 9"/>
          <p:cNvSpPr/>
          <p:nvPr/>
        </p:nvSpPr>
        <p:spPr>
          <a:xfrm>
            <a:off x="8202223" y="4841754"/>
            <a:ext cx="3913880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1000" b="1" u="sng" dirty="0">
                <a:latin typeface="Garamond" panose="02020404030301010803" pitchFamily="18" charset="0"/>
                <a:ea typeface="Times New Roman" panose="02020603050405020304" pitchFamily="18" charset="0"/>
              </a:rPr>
              <a:t>Stories in Sound – The Night on a Bare Mountain</a:t>
            </a: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000" b="0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sing and play musically with increasing confidence and control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0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develop an understanding of musical composition, </a:t>
            </a:r>
            <a:r>
              <a:rPr lang="en-US" sz="1000" b="0" i="0" u="none" strike="noStrike" baseline="0" dirty="0" err="1">
                <a:solidFill>
                  <a:srgbClr val="000000"/>
                </a:solidFill>
                <a:latin typeface="Garamond" panose="02020404030301010803" pitchFamily="18" charset="0"/>
              </a:rPr>
              <a:t>organising</a:t>
            </a:r>
            <a:r>
              <a:rPr lang="en-US" sz="1000" b="0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 and manipulating ideas within musical structures and reproducing sounds from aural memory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0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listen with attention to detail and recall sounds with increasing aural memory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0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use and understand staff and other musical notations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0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appreciate and understand a wide range of high-quality live and recorded music drawn from different traditions and from great composers and musicians  and develop an understanding of the history of music. </a:t>
            </a: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sz="1000" dirty="0">
              <a:latin typeface="Garamond" panose="02020404030301010803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12938" y="5374866"/>
            <a:ext cx="3395421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0" i="0" u="none" strike="noStrike" baseline="0" dirty="0">
                <a:solidFill>
                  <a:srgbClr val="0C1228"/>
                </a:solidFill>
                <a:latin typeface="Garamond" panose="02020404030301010803" pitchFamily="18" charset="0"/>
              </a:rPr>
              <a:t>To know and understand that Henry II is known as the father of common law/To know that during this period European Kings, including Richard I, invaded the Holy Lands during the Holy Wars/Magna Carta in 1215/</a:t>
            </a:r>
            <a:r>
              <a:rPr lang="en-US" sz="1000" b="0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To know that Simon de Montfort set up the first Parliament </a:t>
            </a:r>
            <a:endParaRPr lang="en-GB" sz="400" dirty="0">
              <a:latin typeface="Garamond" panose="02020404030301010803" pitchFamily="18" charset="0"/>
              <a:ea typeface="Times New Roman" panose="02020603050405020304" pitchFamily="18" charset="0"/>
            </a:endParaRPr>
          </a:p>
        </p:txBody>
      </p:sp>
      <p:pic>
        <p:nvPicPr>
          <p:cNvPr id="1026" name="Picture 2" descr="Beowulf">
            <a:extLst>
              <a:ext uri="{FF2B5EF4-FFF2-40B4-BE49-F238E27FC236}">
                <a16:creationId xmlns:a16="http://schemas.microsoft.com/office/drawing/2014/main" id="{9E191B1A-1BA6-4642-9F7A-8DDE13F891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829" y="-69172"/>
            <a:ext cx="736427" cy="1124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7435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86fcda3-b595-4d07-b796-0347d9315a3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DD31D5125F74459C59725B9AC668C5" ma:contentTypeVersion="19" ma:contentTypeDescription="Create a new document." ma:contentTypeScope="" ma:versionID="3566511bddf3d80f3e89017684c7ebac">
  <xsd:schema xmlns:xsd="http://www.w3.org/2001/XMLSchema" xmlns:xs="http://www.w3.org/2001/XMLSchema" xmlns:p="http://schemas.microsoft.com/office/2006/metadata/properties" xmlns:ns3="686fcda3-b595-4d07-b796-0347d9315a30" xmlns:ns4="ea5105d9-848b-4516-8206-aff1007cc7e7" targetNamespace="http://schemas.microsoft.com/office/2006/metadata/properties" ma:root="true" ma:fieldsID="09f6de67e6d2cdb788102b8f4b7c8d0f" ns3:_="" ns4:_="">
    <xsd:import namespace="686fcda3-b595-4d07-b796-0347d9315a30"/>
    <xsd:import namespace="ea5105d9-848b-4516-8206-aff1007cc7e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6fcda3-b595-4d07-b796-0347d9315a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5105d9-848b-4516-8206-aff1007cc7e7" elementFormDefault="qualified">
    <xsd:import namespace="http://schemas.microsoft.com/office/2006/documentManagement/types"/>
    <xsd:import namespace="http://schemas.microsoft.com/office/infopath/2007/PartnerControls"/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40649F7-325C-4BD7-80AF-E885389D354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FCBD7D9-184A-4F8A-8415-BB634F31E0F6}">
  <ds:schemaRefs>
    <ds:schemaRef ds:uri="http://www.w3.org/XML/1998/namespace"/>
    <ds:schemaRef ds:uri="http://purl.org/dc/terms/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ea5105d9-848b-4516-8206-aff1007cc7e7"/>
    <ds:schemaRef ds:uri="http://schemas.openxmlformats.org/package/2006/metadata/core-properties"/>
    <ds:schemaRef ds:uri="686fcda3-b595-4d07-b796-0347d9315a30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599693B0-FBD8-4C9B-B441-72F8E26DED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86fcda3-b595-4d07-b796-0347d9315a30"/>
    <ds:schemaRef ds:uri="ea5105d9-848b-4516-8206-aff1007cc7e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673</Words>
  <Application>Microsoft Office PowerPoint</Application>
  <PresentationFormat>Widescreen</PresentationFormat>
  <Paragraphs>88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Garamond</vt:lpstr>
      <vt:lpstr>Roboto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Head at Farcet Primary</dc:creator>
  <cp:lastModifiedBy>Head</cp:lastModifiedBy>
  <cp:revision>58</cp:revision>
  <dcterms:created xsi:type="dcterms:W3CDTF">2023-12-30T13:29:31Z</dcterms:created>
  <dcterms:modified xsi:type="dcterms:W3CDTF">2026-05-29T17:08:18Z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0x01010051DD31D5125F74459C59725B9AC668C5</vt:lpwstr>
  </property>
</Properties>
</file>