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3EA8"/>
    <a:srgbClr val="F58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068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76" y="4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875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96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866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29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435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920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836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87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54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320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1A9F0-370B-4C53-9CD7-99D05CE063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86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1A9F0-370B-4C53-9CD7-99D05CE06307}" type="datetimeFigureOut">
              <a:rPr lang="en-GB" smtClean="0"/>
              <a:t>20/01/2026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53841-B228-4AEE-B111-FD62E68BA6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57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580933" y="331622"/>
            <a:ext cx="5030134" cy="946757"/>
            <a:chOff x="3804921" y="155603"/>
            <a:chExt cx="5030134" cy="946757"/>
          </a:xfrm>
        </p:grpSpPr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3804921" y="155603"/>
              <a:ext cx="5030134" cy="9467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400" b="1" i="0" u="none" strike="noStrike" cap="none" normalizeH="0" baseline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Farcet C. of E. Primary School Curriculum Overview:</a:t>
              </a:r>
              <a:r>
                <a:rPr kumimoji="0" lang="en-GB" altLang="en-US" sz="1400" b="1" i="0" u="none" strike="noStrike" cap="none" normalizeH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       </a:t>
              </a:r>
              <a:r>
                <a:rPr kumimoji="0" lang="en-GB" altLang="en-US" sz="1400" b="1" i="0" u="none" strike="noStrike" cap="none" normalizeH="0" baseline="0" dirty="0">
                  <a:ln>
                    <a:noFill/>
                  </a:ln>
                  <a:solidFill>
                    <a:srgbClr val="0000CE"/>
                  </a:solidFill>
                  <a:effectLst/>
                  <a:latin typeface="Garamond" panose="02020404030301010803" pitchFamily="18" charset="0"/>
                </a:rPr>
                <a:t>Spring 1 2026</a:t>
              </a:r>
              <a:endParaRPr kumimoji="0" lang="en-GB" altLang="en-US" sz="1400" b="0" i="0" u="none" strike="noStrike" cap="none" normalizeH="0" baseline="0" dirty="0">
                <a:ln>
                  <a:noFill/>
                </a:ln>
                <a:solidFill>
                  <a:srgbClr val="0000CE"/>
                </a:solidFill>
                <a:effectLst/>
                <a:latin typeface="Garamond" panose="02020404030301010803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4889988" y="573828"/>
              <a:ext cx="307321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200" b="1" dirty="0">
                  <a:solidFill>
                    <a:srgbClr val="538135"/>
                  </a:solidFill>
                  <a:latin typeface="Garamond" panose="02020404030301010803" pitchFamily="18" charset="0"/>
                  <a:ea typeface="Times New Roman" panose="02020603050405020304" pitchFamily="18" charset="0"/>
                </a:rPr>
                <a:t>Year Group: 3 and 4 – Luther King Class       </a:t>
              </a:r>
              <a:endParaRPr lang="en-GB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570" y="0"/>
            <a:ext cx="338860" cy="43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91"/>
          <a:stretch/>
        </p:blipFill>
        <p:spPr bwMode="auto">
          <a:xfrm>
            <a:off x="10844237" y="38501"/>
            <a:ext cx="1312333" cy="568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269051" y="80802"/>
            <a:ext cx="3442204" cy="2802794"/>
          </a:xfrm>
          <a:prstGeom prst="round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16589" y="151742"/>
            <a:ext cx="3276811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000" b="1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ENGLISH: The Firework Maker’s Daughter</a:t>
            </a:r>
            <a:r>
              <a:rPr lang="en-GB" altLang="en-US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000" dirty="0">
                <a:latin typeface="Garamond" panose="02020404030301010803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by Philip Pullman</a:t>
            </a:r>
            <a:endParaRPr kumimoji="0" lang="en-GB" altLang="en-US" sz="100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000" dirty="0">
                <a:latin typeface="Garamond" panose="02020404030301010803" pitchFamily="18" charset="0"/>
                <a:cs typeface="Arial" panose="020B0604020202020204" pitchFamily="34" charset="0"/>
              </a:rPr>
              <a:t>we will learn about these language devices: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similes  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italics 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expressive language (exclamation marks) 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metaphor 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oxymoron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personification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ellipsis  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Identify how authors express time place or cause </a:t>
            </a:r>
          </a:p>
          <a:p>
            <a:pPr marL="171450" lvl="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Use adverbs to express time, place or cause </a:t>
            </a:r>
          </a:p>
          <a:p>
            <a:pPr lvl="0"/>
            <a:r>
              <a:rPr lang="en-GB" sz="1000" b="1" dirty="0">
                <a:latin typeface="Garamond" panose="02020404030301010803" pitchFamily="18" charset="0"/>
              </a:rPr>
              <a:t>Writing: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biography of Phillip Pullman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instructions on How to Wash an Elephant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narrative with some dialogue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letter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aramond" panose="02020404030301010803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922616" y="1079821"/>
            <a:ext cx="3722885" cy="2912939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3625553" y="4081975"/>
            <a:ext cx="2186815" cy="2689863"/>
          </a:xfrm>
          <a:prstGeom prst="roundRect">
            <a:avLst/>
          </a:prstGeom>
          <a:noFill/>
          <a:ln w="38100">
            <a:solidFill>
              <a:srgbClr val="F58BD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7778698" y="614398"/>
            <a:ext cx="4330737" cy="3378362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7778698" y="609417"/>
            <a:ext cx="4318027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u="sng" dirty="0">
                <a:latin typeface="Garamond" panose="02020404030301010803" pitchFamily="18" charset="0"/>
              </a:rPr>
              <a:t>SCIENCE: Light - physics</a:t>
            </a:r>
          </a:p>
          <a:p>
            <a:endParaRPr lang="en-GB" sz="1000" u="sng" dirty="0">
              <a:latin typeface="Garamond" panose="02020404030301010803" pitchFamily="18" charset="0"/>
            </a:endParaRPr>
          </a:p>
          <a:p>
            <a:endParaRPr lang="en-GB" sz="900" dirty="0">
              <a:latin typeface="Garamond" panose="02020404030301010803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5583" y="2937273"/>
            <a:ext cx="3711506" cy="883767"/>
          </a:xfrm>
          <a:prstGeom prst="round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45124" y="2898395"/>
            <a:ext cx="37592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COMPUTING:</a:t>
            </a:r>
            <a:endParaRPr lang="en-GB" sz="1000" dirty="0">
              <a:latin typeface="Garamond" panose="02020404030301010803" pitchFamily="18" charset="0"/>
            </a:endParaRPr>
          </a:p>
          <a:p>
            <a:r>
              <a:rPr lang="en-GB" sz="1000" b="1" u="sng" dirty="0">
                <a:latin typeface="Garamond" panose="02020404030301010803" pitchFamily="18" charset="0"/>
              </a:rPr>
              <a:t>Sequencing Sounds</a:t>
            </a:r>
            <a:endParaRPr lang="en-GB" sz="1000" dirty="0">
              <a:latin typeface="Garamond" panose="02020404030301010803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To know how to program a series of commands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To know how to debug a program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To know how to command can start and end a program. </a:t>
            </a:r>
          </a:p>
          <a:p>
            <a:pPr lvl="0"/>
            <a:endParaRPr lang="en-GB" sz="1000" dirty="0">
              <a:latin typeface="Garamond" panose="02020404030301010803" pitchFamily="18" charset="0"/>
            </a:endParaRPr>
          </a:p>
          <a:p>
            <a:endParaRPr lang="en-GB" sz="1000" dirty="0">
              <a:latin typeface="Garamond" panose="02020404030301010803" pitchFamily="18" charset="0"/>
            </a:endParaRPr>
          </a:p>
          <a:p>
            <a:pPr algn="ctr">
              <a:spcAft>
                <a:spcPts val="0"/>
              </a:spcAft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204159" y="4088723"/>
            <a:ext cx="3898885" cy="513139"/>
          </a:xfrm>
          <a:prstGeom prst="round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Garamond" panose="02020404030301010803" pitchFamily="18" charset="0"/>
              </a:rPr>
              <a:t>LATIN</a:t>
            </a: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: </a:t>
            </a:r>
            <a:r>
              <a:rPr lang="en-GB" sz="1000" b="1" dirty="0">
                <a:solidFill>
                  <a:schemeClr val="tx1"/>
                </a:solidFill>
                <a:latin typeface="Garamond" panose="02020404030301010803" pitchFamily="18" charset="0"/>
              </a:rPr>
              <a:t>Unit 3</a:t>
            </a:r>
            <a:endParaRPr lang="en-GB" sz="10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Latin verbs use </a:t>
            </a:r>
            <a:r>
              <a:rPr lang="en-GB" sz="1000" b="1" dirty="0">
                <a:solidFill>
                  <a:schemeClr val="tx1"/>
                </a:solidFill>
                <a:latin typeface="Garamond" panose="02020404030301010803" pitchFamily="18" charset="0"/>
              </a:rPr>
              <a:t>endings </a:t>
            </a: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to show </a:t>
            </a:r>
            <a:r>
              <a:rPr lang="en-GB" sz="1000" b="1" dirty="0">
                <a:solidFill>
                  <a:schemeClr val="tx1"/>
                </a:solidFill>
                <a:latin typeface="Garamond" panose="02020404030301010803" pitchFamily="18" charset="0"/>
              </a:rPr>
              <a:t>who </a:t>
            </a: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is doing the action of the verb.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The </a:t>
            </a:r>
            <a:r>
              <a:rPr lang="en-GB" sz="1000" b="1" dirty="0">
                <a:solidFill>
                  <a:schemeClr val="tx1"/>
                </a:solidFill>
                <a:latin typeface="Garamond" panose="02020404030301010803" pitchFamily="18" charset="0"/>
              </a:rPr>
              <a:t>beginning </a:t>
            </a: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of a Latin verb tells us </a:t>
            </a:r>
            <a:r>
              <a:rPr lang="en-GB" sz="1000" b="1" dirty="0">
                <a:solidFill>
                  <a:schemeClr val="tx1"/>
                </a:solidFill>
                <a:latin typeface="Garamond" panose="02020404030301010803" pitchFamily="18" charset="0"/>
              </a:rPr>
              <a:t>what </a:t>
            </a:r>
            <a:r>
              <a:rPr lang="en-GB" sz="1000" dirty="0">
                <a:solidFill>
                  <a:schemeClr val="tx1"/>
                </a:solidFill>
                <a:latin typeface="Garamond" panose="02020404030301010803" pitchFamily="18" charset="0"/>
              </a:rPr>
              <a:t>is happening.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61004" y="3888713"/>
            <a:ext cx="3554931" cy="1169551"/>
            <a:chOff x="50800" y="4788875"/>
            <a:chExt cx="3261373" cy="1070280"/>
          </a:xfrm>
        </p:grpSpPr>
        <p:sp>
          <p:nvSpPr>
            <p:cNvPr id="32" name="Rounded Rectangle 31"/>
            <p:cNvSpPr/>
            <p:nvPr/>
          </p:nvSpPr>
          <p:spPr>
            <a:xfrm>
              <a:off x="50800" y="4806029"/>
              <a:ext cx="3217513" cy="1016922"/>
            </a:xfrm>
            <a:prstGeom prst="roundRect">
              <a:avLst/>
            </a:prstGeom>
            <a:noFill/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6656" y="4788875"/>
              <a:ext cx="3255517" cy="1070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en-GB" sz="10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GEOGRAPHY</a:t>
              </a:r>
              <a:r>
                <a:rPr lang="en-GB" sz="10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: </a:t>
              </a:r>
              <a:r>
                <a:rPr lang="en-GB" sz="1000" b="1" dirty="0">
                  <a:latin typeface="Garamond" panose="02020404030301010803" pitchFamily="18" charset="0"/>
                  <a:ea typeface="Times New Roman" panose="02020603050405020304" pitchFamily="18" charset="0"/>
                </a:rPr>
                <a:t>Rivers</a:t>
              </a:r>
              <a:endParaRPr lang="en-GB" sz="1000" dirty="0">
                <a:latin typeface="Garamond" panose="02020404030301010803" pitchFamily="18" charset="0"/>
                <a:ea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en-GB" sz="1000" dirty="0">
                  <a:latin typeface="Garamond" panose="02020404030301010803" pitchFamily="18" charset="0"/>
                  <a:ea typeface="Times New Roman" panose="02020603050405020304" pitchFamily="18" charset="0"/>
                </a:rPr>
                <a:t>We will learn to: </a:t>
              </a:r>
              <a:r>
                <a:rPr lang="en-GB" sz="1000" dirty="0">
                  <a:latin typeface="Garamond" panose="02020404030301010803" pitchFamily="18" charset="0"/>
                </a:rPr>
                <a:t>use maps, atlases, globes and digital/computer mapping to locate countries and describe features studied</a:t>
              </a:r>
            </a:p>
            <a:p>
              <a:pPr lvl="0"/>
              <a:r>
                <a:rPr lang="en-GB" sz="1000" dirty="0">
                  <a:latin typeface="Garamond" panose="02020404030301010803" pitchFamily="18" charset="0"/>
                </a:rPr>
                <a:t>describe and understand key aspects of: physical geography, including: climate zones, biomes and vegetation belts, rivers, mountains, volcanoes and earthquakes, and the water cycle</a:t>
              </a:r>
            </a:p>
            <a:p>
              <a:pPr algn="ctr">
                <a:spcAft>
                  <a:spcPts val="0"/>
                </a:spcAft>
              </a:pPr>
              <a:endParaRPr lang="en-GB" sz="1000" b="1" dirty="0">
                <a:latin typeface="Garamond" panose="02020404030301010803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38" name="Rounded Rectangle 37"/>
          <p:cNvSpPr/>
          <p:nvPr/>
        </p:nvSpPr>
        <p:spPr>
          <a:xfrm>
            <a:off x="36045" y="5105120"/>
            <a:ext cx="3520278" cy="1088311"/>
          </a:xfrm>
          <a:prstGeom prst="roundRect">
            <a:avLst/>
          </a:prstGeom>
          <a:noFill/>
          <a:ln w="38100">
            <a:solidFill>
              <a:srgbClr val="A03E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8078381" y="4673600"/>
            <a:ext cx="4037722" cy="209823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059091" y="1052166"/>
            <a:ext cx="3402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latin typeface="Garamond" panose="02020404030301010803" pitchFamily="18" charset="0"/>
              </a:rPr>
              <a:t>MATHS:</a:t>
            </a:r>
            <a:endParaRPr lang="en-GB" sz="900" dirty="0">
              <a:latin typeface="Garamond" panose="02020404030301010803" pitchFamily="18" charset="0"/>
            </a:endParaRPr>
          </a:p>
          <a:p>
            <a:pPr marL="457200">
              <a:spcAft>
                <a:spcPts val="0"/>
              </a:spcAft>
            </a:pPr>
            <a:r>
              <a:rPr lang="en-GB" sz="9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5872" y="5124305"/>
            <a:ext cx="364825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900" b="1" dirty="0">
                <a:latin typeface="Garamond" panose="02020404030301010803" pitchFamily="18" charset="0"/>
                <a:ea typeface="Times New Roman" panose="02020603050405020304" pitchFamily="18" charset="0"/>
              </a:rPr>
              <a:t>HISTORY</a:t>
            </a:r>
            <a:r>
              <a:rPr lang="en-GB" sz="900" dirty="0"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r>
              <a:rPr lang="en-GB" sz="900" b="1" dirty="0">
                <a:latin typeface="Garamond" panose="02020404030301010803" pitchFamily="18" charset="0"/>
              </a:rPr>
              <a:t>  The Saxons, Scots and Vikings</a:t>
            </a:r>
            <a:endParaRPr lang="en-GB" sz="9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7022" y="6279849"/>
            <a:ext cx="3519301" cy="473205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67387" y="6266766"/>
            <a:ext cx="34865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800" b="1" dirty="0">
                <a:latin typeface="Garamond" panose="02020404030301010803" pitchFamily="18" charset="0"/>
                <a:ea typeface="Times New Roman" panose="02020603050405020304" pitchFamily="18" charset="0"/>
              </a:rPr>
              <a:t>PSHE: Cambridgeshire Syllabus Healthy and Safer Lifestyles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Managing Safety and Risk</a:t>
            </a:r>
          </a:p>
          <a:p>
            <a:pPr algn="ctr">
              <a:spcAft>
                <a:spcPts val="0"/>
              </a:spcAft>
            </a:pPr>
            <a:endParaRPr lang="en-GB" sz="1000" b="1" dirty="0"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876014" y="4081975"/>
            <a:ext cx="2122242" cy="2689863"/>
          </a:xfrm>
          <a:prstGeom prst="roundRect">
            <a:avLst/>
          </a:prstGeom>
          <a:noFill/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8147611" y="4710787"/>
            <a:ext cx="414491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0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MUSIC</a:t>
            </a: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:</a:t>
            </a:r>
            <a:endParaRPr lang="en-GB" sz="10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3789" y="216085"/>
            <a:ext cx="761063" cy="114367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010193" y="1155495"/>
            <a:ext cx="345159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000" b="1" u="sng" dirty="0">
                <a:latin typeface="Garamond" panose="02020404030301010803" pitchFamily="18" charset="0"/>
                <a:ea typeface="Times New Roman" panose="02020603050405020304" pitchFamily="18" charset="0"/>
              </a:rPr>
              <a:t>Year 3: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Recognise and represent unit and non-unit fractions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Compare and order proper fractions which have the same denominator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Compare and order unit fractions, proper fractions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Recognise and show equivalent proper fractions.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r>
              <a:rPr lang="en-GB" sz="1000" b="1" u="sng" dirty="0">
                <a:latin typeface="Garamond" panose="02020404030301010803" pitchFamily="18" charset="0"/>
                <a:ea typeface="Times New Roman" panose="02020603050405020304" pitchFamily="18" charset="0"/>
              </a:rPr>
              <a:t>Year 4: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Identify and describe an equilateral, isosceles and scalene triangle. 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Identify and describe a parallelogram, rhombus, trapezium, kite.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Classify 2d shapes.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Identify lines of symmetry in a 2d shape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Identify a line of symmetry of a pattern and for a diagram of a reflection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Use a line of symmetry to produce and complete a symmetrical pattern. </a:t>
            </a:r>
          </a:p>
        </p:txBody>
      </p:sp>
      <p:sp>
        <p:nvSpPr>
          <p:cNvPr id="3" name="Rectangle 2"/>
          <p:cNvSpPr/>
          <p:nvPr/>
        </p:nvSpPr>
        <p:spPr>
          <a:xfrm>
            <a:off x="7952182" y="805000"/>
            <a:ext cx="4144543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000" b="1" dirty="0">
                <a:latin typeface="Garamond" panose="02020404030301010803" pitchFamily="18" charset="0"/>
              </a:rPr>
              <a:t>We will learn that: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Recognise that they need light in order to see things and that dark is the absence of light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Notice that light is reflected from surfaces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Recognise that light from the sun can be dangerous and that there are ways to protect their eyes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Find patterns in the way that the size of shadows change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Recognise that shadows are formed when the light from a light source is blocked by an opaque object (Yr3 NC)</a:t>
            </a:r>
          </a:p>
          <a:p>
            <a:endParaRPr lang="en-GB" sz="1000" b="1" dirty="0">
              <a:latin typeface="Garamond" panose="02020404030301010803" pitchFamily="18" charset="0"/>
            </a:endParaRPr>
          </a:p>
          <a:p>
            <a:r>
              <a:rPr lang="en-GB" sz="1000" b="1" dirty="0">
                <a:latin typeface="Garamond" panose="02020404030301010803" pitchFamily="18" charset="0"/>
              </a:rPr>
              <a:t>Working Scientifically:</a:t>
            </a:r>
          </a:p>
          <a:p>
            <a:r>
              <a:rPr lang="en-GB" sz="1000" dirty="0">
                <a:latin typeface="Garamond" panose="02020404030301010803" pitchFamily="18" charset="0"/>
              </a:rPr>
              <a:t>•     planning &amp; recognising and controlling variables where necessary </a:t>
            </a:r>
          </a:p>
          <a:p>
            <a:r>
              <a:rPr lang="en-GB" sz="1000" dirty="0">
                <a:latin typeface="Garamond" panose="02020404030301010803" pitchFamily="18" charset="0"/>
              </a:rPr>
              <a:t>•     using test results to make predictions </a:t>
            </a:r>
          </a:p>
          <a:p>
            <a:r>
              <a:rPr lang="en-GB" sz="1000" dirty="0">
                <a:latin typeface="Garamond" panose="02020404030301010803" pitchFamily="18" charset="0"/>
              </a:rPr>
              <a:t>•     recording data and results, using scientific diagrams and labels, classification           keys, tables, scatter graphs, bar and line graphs </a:t>
            </a:r>
          </a:p>
          <a:p>
            <a:r>
              <a:rPr lang="en-GB" sz="1000" dirty="0">
                <a:latin typeface="Garamond" panose="02020404030301010803" pitchFamily="18" charset="0"/>
              </a:rPr>
              <a:t>•     reporting and presenting findings from enquiries, including conclusions, causal relationships and explanations of and a degree of trust </a:t>
            </a:r>
          </a:p>
          <a:p>
            <a:r>
              <a:rPr lang="en-GB" sz="1000" dirty="0">
                <a:latin typeface="Garamond" panose="02020404030301010803" pitchFamily="18" charset="0"/>
              </a:rPr>
              <a:t>•     identifying scientific evidence that has been used to support or refute ideas or arguments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3598322" y="4218162"/>
            <a:ext cx="2168683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u="sng" dirty="0">
                <a:latin typeface="Garamond" panose="02020404030301010803" pitchFamily="18" charset="0"/>
                <a:ea typeface="Times New Roman" panose="02020603050405020304" pitchFamily="18" charset="0"/>
              </a:rPr>
              <a:t>RE: </a:t>
            </a:r>
            <a:r>
              <a:rPr lang="en-GB" sz="1000" b="1" u="sng" dirty="0">
                <a:latin typeface="Garamond" panose="02020404030301010803" pitchFamily="18" charset="0"/>
              </a:rPr>
              <a:t>What is a good life?</a:t>
            </a:r>
            <a:endParaRPr lang="en-GB" sz="1000" dirty="0">
              <a:latin typeface="Garamond" panose="02020404030301010803" pitchFamily="18" charset="0"/>
            </a:endParaRPr>
          </a:p>
          <a:p>
            <a:r>
              <a:rPr lang="en-GB" sz="1000" dirty="0">
                <a:latin typeface="Garamond" panose="02020404030301010803" pitchFamily="18" charset="0"/>
              </a:rPr>
              <a:t> 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What are equality, equity and justice?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Who was James Baldwin?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What are the key principles of Humanism?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Humanist approaches to living a good life.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The Golden Rule in James Baldwin’s life.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A worldview can be both religious and non-religious.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The way a Humanist understands ‘good’ will be influenced by their context.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26570" y="4280038"/>
            <a:ext cx="19753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1000" b="1" dirty="0">
                <a:latin typeface="Garamond" panose="02020404030301010803" pitchFamily="18" charset="0"/>
                <a:ea typeface="Times New Roman" panose="02020603050405020304" pitchFamily="18" charset="0"/>
              </a:rPr>
              <a:t>ART: THE ART OF ANCIENT EGYPT</a:t>
            </a:r>
          </a:p>
          <a:p>
            <a:pPr algn="ctr">
              <a:spcAft>
                <a:spcPts val="0"/>
              </a:spcAft>
            </a:pPr>
            <a:endParaRPr lang="en-GB" sz="1000" b="1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We will learn to: </a:t>
            </a:r>
          </a:p>
          <a:p>
            <a:pPr>
              <a:spcAft>
                <a:spcPts val="0"/>
              </a:spcAft>
            </a:pP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to create sketch books to record their observations</a:t>
            </a:r>
          </a:p>
          <a:p>
            <a:endParaRPr lang="en-GB" sz="1000" dirty="0">
              <a:latin typeface="Garamond" panose="02020404030301010803" pitchFamily="18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</a:rPr>
              <a:t>to improve their mastery of art and design techniques, including drawing, painting and sculpture with a range of materials about great artists, architects and designers in history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195555" y="4957008"/>
            <a:ext cx="3913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1000" b="1" u="sng" dirty="0">
                <a:latin typeface="Garamond" panose="02020404030301010803" pitchFamily="18" charset="0"/>
                <a:ea typeface="Times New Roman" panose="02020603050405020304" pitchFamily="18" charset="0"/>
              </a:rPr>
              <a:t>Vivaldi’s Winter</a:t>
            </a:r>
            <a:endParaRPr lang="en-GB" sz="1000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sing and play musically with increasing confidence and control</a:t>
            </a:r>
          </a:p>
          <a:p>
            <a:pPr lvl="0">
              <a:spcAft>
                <a:spcPts val="0"/>
              </a:spcAft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      understanding of musical composition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play and perform in solo and ensemble contexts; accuracy, fluency, control and expression; recall sounds with increasing aural memory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use and understand staff and other musical notations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appreciate a wide range of high-quality live/ recorded music drawn from different traditions and from great composers and musicians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develop an understanding of the history of music</a:t>
            </a:r>
            <a:endParaRPr lang="en-GB" sz="1000" dirty="0">
              <a:latin typeface="Garamond" panose="02020404030301010803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6607" y="5426906"/>
            <a:ext cx="339542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Britain’s settlement by Anglo-Saxons and Scots</a:t>
            </a:r>
          </a:p>
          <a:p>
            <a:pPr marL="171450" lvl="0" indent="-1714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000" dirty="0">
                <a:latin typeface="Garamond" panose="02020404030301010803" pitchFamily="18" charset="0"/>
                <a:ea typeface="Times New Roman" panose="02020603050405020304" pitchFamily="18" charset="0"/>
              </a:rPr>
              <a:t>The Viking and Anglo-Saxon struggle for the Kingdom of England to the time of Edward the Confessor</a:t>
            </a:r>
          </a:p>
        </p:txBody>
      </p:sp>
    </p:spTree>
    <p:extLst>
      <p:ext uri="{BB962C8B-B14F-4D97-AF65-F5344CB8AC3E}">
        <p14:creationId xmlns:p14="http://schemas.microsoft.com/office/powerpoint/2010/main" val="351743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86fcda3-b595-4d07-b796-0347d9315a3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DD31D5125F74459C59725B9AC668C5" ma:contentTypeVersion="18" ma:contentTypeDescription="Create a new document." ma:contentTypeScope="" ma:versionID="f22e4455c71ea810afe8ccaf13c9b172">
  <xsd:schema xmlns:xsd="http://www.w3.org/2001/XMLSchema" xmlns:xs="http://www.w3.org/2001/XMLSchema" xmlns:p="http://schemas.microsoft.com/office/2006/metadata/properties" xmlns:ns3="686fcda3-b595-4d07-b796-0347d9315a30" xmlns:ns4="ea5105d9-848b-4516-8206-aff1007cc7e7" targetNamespace="http://schemas.microsoft.com/office/2006/metadata/properties" ma:root="true" ma:fieldsID="ac1aeea7a30bb96c4d91655c87de6142" ns3:_="" ns4:_="">
    <xsd:import namespace="686fcda3-b595-4d07-b796-0347d9315a30"/>
    <xsd:import namespace="ea5105d9-848b-4516-8206-aff1007cc7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fcda3-b595-4d07-b796-0347d9315a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5105d9-848b-4516-8206-aff1007cc7e7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0649F7-325C-4BD7-80AF-E885389D35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CBD7D9-184A-4F8A-8415-BB634F31E0F6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ea5105d9-848b-4516-8206-aff1007cc7e7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686fcda3-b595-4d07-b796-0347d9315a3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22E311F-205B-487F-A70A-E87B1F697F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6fcda3-b595-4d07-b796-0347d9315a30"/>
    <ds:schemaRef ds:uri="ea5105d9-848b-4516-8206-aff1007cc7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731</Words>
  <Application>Microsoft Office PowerPoint</Application>
  <PresentationFormat>Widescreen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Garamond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Head at Farcet Primary</dc:creator>
  <cp:lastModifiedBy>Head</cp:lastModifiedBy>
  <cp:revision>26</cp:revision>
  <dcterms:created xsi:type="dcterms:W3CDTF">2023-12-30T13:29:31Z</dcterms:created>
  <dcterms:modified xsi:type="dcterms:W3CDTF">2026-01-20T17:57:48Z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0x01010051DD31D5125F74459C59725B9AC668C5</vt:lpwstr>
  </property>
</Properties>
</file>