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3EA8"/>
    <a:srgbClr val="F58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72" y="4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875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9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86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29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435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92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83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87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54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0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86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57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580933" y="331622"/>
            <a:ext cx="5030134" cy="946757"/>
            <a:chOff x="3804921" y="155603"/>
            <a:chExt cx="5030134" cy="946757"/>
          </a:xfrm>
        </p:grpSpPr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3804921" y="155603"/>
              <a:ext cx="5030134" cy="946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GB" altLang="en-US" sz="1400" b="1" i="0" u="none" strike="noStrike" cap="none" normalizeH="0" baseline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Farcet C. of E. Primary School Curriculum Overview:</a:t>
              </a:r>
              <a:r>
                <a:rPr kumimoji="0" lang="en-GB" altLang="en-US" sz="1400" b="1" i="0" u="none" strike="noStrike" cap="none" normalizeH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     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lang="en-GB" altLang="en-US" sz="1400" b="1" baseline="0" dirty="0">
                  <a:solidFill>
                    <a:srgbClr val="0000CE"/>
                  </a:solidFill>
                  <a:latin typeface="Garamond" panose="02020404030301010803" pitchFamily="18" charset="0"/>
                </a:rPr>
                <a:t>Autumn 1</a:t>
              </a:r>
              <a:r>
                <a:rPr kumimoji="0" lang="en-GB" altLang="en-US" sz="1400" b="1" i="0" u="none" strike="noStrike" cap="none" normalizeH="0" baseline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 2025</a:t>
              </a:r>
              <a:endParaRPr kumimoji="0" lang="en-GB" altLang="en-US" sz="1400" b="0" i="0" u="none" strike="noStrike" cap="none" normalizeH="0" baseline="0" dirty="0">
                <a:ln>
                  <a:noFill/>
                </a:ln>
                <a:solidFill>
                  <a:srgbClr val="0000CE"/>
                </a:solidFill>
                <a:effectLst/>
                <a:latin typeface="Garamond" panose="02020404030301010803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4889988" y="573828"/>
              <a:ext cx="307321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200" b="1" dirty="0">
                  <a:solidFill>
                    <a:srgbClr val="538135"/>
                  </a:solidFill>
                  <a:latin typeface="Garamond" panose="02020404030301010803" pitchFamily="18" charset="0"/>
                  <a:ea typeface="Times New Roman" panose="02020603050405020304" pitchFamily="18" charset="0"/>
                </a:rPr>
                <a:t>Year Group: 3 and 4 – Luther King Class       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570" y="0"/>
            <a:ext cx="338860" cy="43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91"/>
          <a:stretch/>
        </p:blipFill>
        <p:spPr bwMode="auto">
          <a:xfrm>
            <a:off x="10844237" y="38501"/>
            <a:ext cx="1312333" cy="568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69051" y="80802"/>
            <a:ext cx="3442204" cy="2802794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40799" y="198282"/>
            <a:ext cx="3276811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0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ENGLISH: </a:t>
            </a:r>
            <a:r>
              <a:rPr lang="en-GB" altLang="en-US" sz="1000" b="1" dirty="0" err="1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Stig</a:t>
            </a:r>
            <a:r>
              <a:rPr lang="en-GB" altLang="en-US" sz="10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the Dump</a:t>
            </a:r>
            <a:endParaRPr lang="en-GB" altLang="en-US" sz="1000" dirty="0"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by Clive King</a:t>
            </a:r>
            <a:endParaRPr kumimoji="0" lang="en-GB" altLang="en-US" sz="100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latin typeface="Garamond" panose="02020404030301010803" pitchFamily="18" charset="0"/>
              </a:rPr>
              <a:t>Reading:</a:t>
            </a:r>
            <a:endParaRPr lang="en-GB" sz="1000" dirty="0">
              <a:latin typeface="Garamond" panose="02020404030301010803" pitchFamily="18" charset="0"/>
            </a:endParaRPr>
          </a:p>
          <a:p>
            <a:pPr marL="171450" lvl="0" indent="-171450">
              <a:buFontTx/>
              <a:buChar char="-"/>
            </a:pPr>
            <a:r>
              <a:rPr lang="en-GB" sz="1000" dirty="0">
                <a:latin typeface="Garamond" panose="02020404030301010803" pitchFamily="18" charset="0"/>
              </a:rPr>
              <a:t>Language Devices: similes, short sentences, italics, expressive language, metaphor, oxymoron, ellipsis. </a:t>
            </a:r>
          </a:p>
          <a:p>
            <a:pPr marL="171450" lvl="0" indent="-171450">
              <a:buFontTx/>
              <a:buChar char="-"/>
            </a:pPr>
            <a:r>
              <a:rPr lang="en-GB" sz="1000" dirty="0">
                <a:latin typeface="Garamond" panose="02020404030301010803" pitchFamily="18" charset="0"/>
              </a:rPr>
              <a:t>Identify how authors express time place or cause.</a:t>
            </a:r>
          </a:p>
          <a:p>
            <a:pPr marL="171450" lvl="0" indent="-171450">
              <a:buFontTx/>
              <a:buChar char="-"/>
            </a:pPr>
            <a:r>
              <a:rPr lang="en-GB" sz="1000" dirty="0">
                <a:latin typeface="Garamond" panose="02020404030301010803" pitchFamily="18" charset="0"/>
              </a:rPr>
              <a:t>Use adverbs to express time, pace or cause. </a:t>
            </a:r>
          </a:p>
          <a:p>
            <a:pPr lvl="0"/>
            <a:endParaRPr lang="en-GB" sz="1000" b="1" dirty="0">
              <a:latin typeface="Garamond" panose="02020404030301010803" pitchFamily="18" charset="0"/>
            </a:endParaRPr>
          </a:p>
          <a:p>
            <a:pPr lvl="0"/>
            <a:r>
              <a:rPr lang="en-GB" sz="1000" b="1" dirty="0">
                <a:latin typeface="Garamond" panose="02020404030301010803" pitchFamily="18" charset="0"/>
              </a:rPr>
              <a:t>Writing: </a:t>
            </a:r>
          </a:p>
          <a:p>
            <a:pPr marL="171450" lvl="0" indent="-171450">
              <a:buFontTx/>
              <a:buChar char="-"/>
            </a:pPr>
            <a:r>
              <a:rPr lang="en-GB" sz="1000" dirty="0">
                <a:latin typeface="Garamond" panose="02020404030301010803" pitchFamily="18" charset="0"/>
              </a:rPr>
              <a:t>Write to inform through a biography on Clive King</a:t>
            </a:r>
          </a:p>
          <a:p>
            <a:pPr marL="171450" lvl="0" indent="-171450">
              <a:buFontTx/>
              <a:buChar char="-"/>
            </a:pPr>
            <a:r>
              <a:rPr lang="en-GB" sz="1000" dirty="0">
                <a:latin typeface="Garamond" panose="02020404030301010803" pitchFamily="18" charset="0"/>
              </a:rPr>
              <a:t>Write to entertain through a short narrative with 3rd person, including character and setting description and speech. </a:t>
            </a:r>
          </a:p>
          <a:p>
            <a:pPr marL="171450" lvl="0" indent="-171450">
              <a:buFontTx/>
              <a:buChar char="-"/>
            </a:pPr>
            <a:r>
              <a:rPr lang="en-GB" sz="1000" dirty="0">
                <a:latin typeface="Garamond" panose="02020404030301010803" pitchFamily="18" charset="0"/>
              </a:rPr>
              <a:t>Write to entertain through a short narrative based on Chapter 7.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000" dirty="0">
              <a:latin typeface="Garamond" panose="02020404030301010803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922616" y="1079821"/>
            <a:ext cx="3722885" cy="2912939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3625553" y="4081975"/>
            <a:ext cx="2186815" cy="2689863"/>
          </a:xfrm>
          <a:prstGeom prst="roundRect">
            <a:avLst/>
          </a:prstGeom>
          <a:noFill/>
          <a:ln w="38100">
            <a:solidFill>
              <a:srgbClr val="F58B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7778698" y="614398"/>
            <a:ext cx="4330737" cy="3378362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7813155" y="708294"/>
            <a:ext cx="431802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u="sng" dirty="0">
                <a:latin typeface="Garamond" panose="02020404030301010803" pitchFamily="18" charset="0"/>
              </a:rPr>
              <a:t>SCIENCE: The Human Body</a:t>
            </a:r>
          </a:p>
          <a:p>
            <a:endParaRPr lang="en-GB" sz="1000" u="sng" dirty="0">
              <a:latin typeface="Garamond" panose="02020404030301010803" pitchFamily="18" charset="0"/>
            </a:endParaRPr>
          </a:p>
          <a:p>
            <a:endParaRPr lang="en-GB" sz="900" dirty="0">
              <a:latin typeface="Garamond" panose="02020404030301010803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5583" y="2937273"/>
            <a:ext cx="3711506" cy="883767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5124" y="2898395"/>
            <a:ext cx="37592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COMPUTING:</a:t>
            </a:r>
            <a:endParaRPr lang="en-GB" sz="1000" dirty="0">
              <a:latin typeface="Garamond" panose="02020404030301010803" pitchFamily="18" charset="0"/>
            </a:endParaRPr>
          </a:p>
          <a:p>
            <a:r>
              <a:rPr lang="en-GB" sz="1000" b="1" u="sng" dirty="0">
                <a:latin typeface="Garamond" panose="02020404030301010803" pitchFamily="18" charset="0"/>
              </a:rPr>
              <a:t>Computing and Computer Systems: The Internet</a:t>
            </a:r>
            <a:endParaRPr lang="en-GB" sz="1000" dirty="0">
              <a:latin typeface="Garamond" panose="02020404030301010803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What is a website?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Who owns a website?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Can I trust everything I read?</a:t>
            </a:r>
          </a:p>
          <a:p>
            <a:pPr lvl="0"/>
            <a:endParaRPr lang="en-GB" sz="1000" dirty="0">
              <a:latin typeface="Garamond" panose="02020404030301010803" pitchFamily="18" charset="0"/>
            </a:endParaRPr>
          </a:p>
          <a:p>
            <a:endParaRPr lang="en-GB" sz="1000" dirty="0">
              <a:latin typeface="Garamond" panose="02020404030301010803" pitchFamily="18" charset="0"/>
            </a:endParaRPr>
          </a:p>
          <a:p>
            <a:pPr algn="ctr">
              <a:spcAft>
                <a:spcPts val="0"/>
              </a:spcAft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204159" y="4088723"/>
            <a:ext cx="3898885" cy="667427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Garamond" panose="02020404030301010803" pitchFamily="18" charset="0"/>
              </a:rPr>
              <a:t>LATIN</a:t>
            </a: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: </a:t>
            </a:r>
            <a:r>
              <a:rPr lang="en-GB" sz="1000" dirty="0" err="1">
                <a:solidFill>
                  <a:schemeClr val="tx1"/>
                </a:solidFill>
                <a:latin typeface="Garamond" panose="02020404030301010803" pitchFamily="18" charset="0"/>
              </a:rPr>
              <a:t>Minimus</a:t>
            </a:r>
            <a:endParaRPr lang="en-GB" sz="10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Children will be introduced to </a:t>
            </a:r>
            <a:r>
              <a:rPr lang="en-GB" sz="1000" dirty="0" err="1">
                <a:solidFill>
                  <a:schemeClr val="tx1"/>
                </a:solidFill>
                <a:latin typeface="Garamond" panose="02020404030301010803" pitchFamily="18" charset="0"/>
              </a:rPr>
              <a:t>Minimus</a:t>
            </a: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 and a family in </a:t>
            </a:r>
            <a:r>
              <a:rPr lang="en-GB" sz="1000" dirty="0" err="1">
                <a:solidFill>
                  <a:schemeClr val="tx1"/>
                </a:solidFill>
                <a:latin typeface="Garamond" panose="02020404030301010803" pitchFamily="18" charset="0"/>
              </a:rPr>
              <a:t>Vindolanda</a:t>
            </a: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. Children will learn about life during this time and the associated Latin.  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61004" y="3888713"/>
            <a:ext cx="3554931" cy="966580"/>
            <a:chOff x="50800" y="4788875"/>
            <a:chExt cx="3261373" cy="1034076"/>
          </a:xfrm>
        </p:grpSpPr>
        <p:sp>
          <p:nvSpPr>
            <p:cNvPr id="32" name="Rounded Rectangle 31"/>
            <p:cNvSpPr/>
            <p:nvPr/>
          </p:nvSpPr>
          <p:spPr>
            <a:xfrm>
              <a:off x="50800" y="4806029"/>
              <a:ext cx="3217513" cy="1016922"/>
            </a:xfrm>
            <a:prstGeom prst="round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6656" y="4788875"/>
              <a:ext cx="3255517" cy="10083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0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GEOGRAPHY</a:t>
              </a:r>
              <a:r>
                <a:rPr lang="en-GB" sz="10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: </a:t>
              </a:r>
              <a:r>
                <a:rPr lang="en-GB" sz="10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Spatial Awareness</a:t>
              </a:r>
            </a:p>
            <a:p>
              <a:r>
                <a:rPr lang="en-GB" sz="8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We will learn to:</a:t>
              </a:r>
            </a:p>
            <a:p>
              <a:pPr marL="171450" indent="-171450">
                <a:buFontTx/>
                <a:buChar char="-"/>
              </a:pPr>
              <a:r>
                <a:rPr lang="en-US" sz="800" b="0" i="0" u="none" strike="noStrike" baseline="0" dirty="0">
                  <a:solidFill>
                    <a:srgbClr val="000000"/>
                  </a:solidFill>
                  <a:latin typeface="Garamond" panose="02020404030301010803" pitchFamily="18" charset="0"/>
                </a:rPr>
                <a:t>Understand maps, compasses (to eight points) and symbols.</a:t>
              </a:r>
            </a:p>
            <a:p>
              <a:pPr marL="171450" indent="-171450">
                <a:buFontTx/>
                <a:buChar char="-"/>
              </a:pPr>
              <a:r>
                <a:rPr lang="en-US" sz="800" dirty="0">
                  <a:solidFill>
                    <a:srgbClr val="000000"/>
                  </a:solidFill>
                  <a:latin typeface="Garamond" panose="02020404030301010803" pitchFamily="18" charset="0"/>
                </a:rPr>
                <a:t>Understand four and six </a:t>
              </a:r>
              <a:r>
                <a:rPr lang="en-US" sz="800" dirty="0" err="1">
                  <a:solidFill>
                    <a:srgbClr val="000000"/>
                  </a:solidFill>
                  <a:latin typeface="Garamond" panose="02020404030301010803" pitchFamily="18" charset="0"/>
                </a:rPr>
                <a:t>fugure</a:t>
              </a:r>
              <a:r>
                <a:rPr lang="en-US" sz="800" dirty="0">
                  <a:solidFill>
                    <a:srgbClr val="000000"/>
                  </a:solidFill>
                  <a:latin typeface="Garamond" panose="02020404030301010803" pitchFamily="18" charset="0"/>
                </a:rPr>
                <a:t> grid references.</a:t>
              </a:r>
            </a:p>
            <a:p>
              <a:pPr marL="171450" indent="-171450">
                <a:buFontTx/>
                <a:buChar char="-"/>
              </a:pPr>
              <a:r>
                <a:rPr lang="en-US" sz="800" dirty="0">
                  <a:solidFill>
                    <a:srgbClr val="000000"/>
                  </a:solidFill>
                  <a:latin typeface="Garamond" panose="02020404030301010803" pitchFamily="18" charset="0"/>
                </a:rPr>
                <a:t>Understand map scales</a:t>
              </a:r>
            </a:p>
            <a:p>
              <a:pPr marL="171450" indent="-171450">
                <a:buFontTx/>
                <a:buChar char="-"/>
              </a:pPr>
              <a:r>
                <a:rPr lang="en-US" sz="800" b="0" i="0" u="none" strike="noStrike" baseline="0" dirty="0">
                  <a:solidFill>
                    <a:srgbClr val="000000"/>
                  </a:solidFill>
                  <a:latin typeface="Garamond" panose="02020404030301010803" pitchFamily="18" charset="0"/>
                </a:rPr>
                <a:t>Contrast Peterborough with San Francisco (Human &amp; Physical Geography)</a:t>
              </a:r>
            </a:p>
          </p:txBody>
        </p:sp>
      </p:grpSp>
      <p:sp>
        <p:nvSpPr>
          <p:cNvPr id="38" name="Rounded Rectangle 37"/>
          <p:cNvSpPr/>
          <p:nvPr/>
        </p:nvSpPr>
        <p:spPr>
          <a:xfrm>
            <a:off x="36045" y="4911136"/>
            <a:ext cx="3520278" cy="1388064"/>
          </a:xfrm>
          <a:prstGeom prst="roundRect">
            <a:avLst/>
          </a:prstGeom>
          <a:noFill/>
          <a:ln w="38100">
            <a:solidFill>
              <a:srgbClr val="A03E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7924831" y="4830717"/>
            <a:ext cx="4191272" cy="194112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059091" y="1052166"/>
            <a:ext cx="3402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latin typeface="Garamond" panose="02020404030301010803" pitchFamily="18" charset="0"/>
              </a:rPr>
              <a:t>MATHS:</a:t>
            </a:r>
            <a:endParaRPr lang="en-GB" sz="900" dirty="0">
              <a:latin typeface="Garamond" panose="02020404030301010803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9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5583" y="4938590"/>
            <a:ext cx="364825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latin typeface="Garamond" panose="02020404030301010803" pitchFamily="18" charset="0"/>
                <a:ea typeface="Times New Roman" panose="02020603050405020304" pitchFamily="18" charset="0"/>
              </a:rPr>
              <a:t>HISTORY</a:t>
            </a:r>
            <a:r>
              <a:rPr lang="en-GB" sz="900" dirty="0"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r>
              <a:rPr lang="en-GB" sz="900" b="1" dirty="0">
                <a:latin typeface="Garamond" panose="02020404030301010803" pitchFamily="18" charset="0"/>
              </a:rPr>
              <a:t>  Stone Age to Iron Age</a:t>
            </a:r>
            <a:endParaRPr lang="en-GB" sz="9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7022" y="6368333"/>
            <a:ext cx="3519301" cy="38472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71386" y="6378494"/>
            <a:ext cx="3486525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800" b="1" dirty="0">
                <a:latin typeface="Garamond" panose="02020404030301010803" pitchFamily="18" charset="0"/>
                <a:ea typeface="Times New Roman" panose="02020603050405020304" pitchFamily="18" charset="0"/>
              </a:rPr>
              <a:t>PSHE: Cambridgeshire Syllabus</a:t>
            </a:r>
          </a:p>
          <a:p>
            <a:pPr algn="ctr">
              <a:spcAft>
                <a:spcPts val="0"/>
              </a:spcAft>
            </a:pPr>
            <a:endParaRPr lang="en-GB" sz="4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700" dirty="0">
                <a:latin typeface="Garamond" panose="02020404030301010803" pitchFamily="18" charset="0"/>
                <a:ea typeface="Times New Roman" panose="02020603050405020304" pitchFamily="18" charset="0"/>
              </a:rPr>
              <a:t>Citizenship - Rights, rules and responsibilities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5876014" y="4081975"/>
            <a:ext cx="1937141" cy="2689863"/>
          </a:xfrm>
          <a:prstGeom prst="round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7886580" y="4804232"/>
            <a:ext cx="4320233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MUSIC</a:t>
            </a: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: </a:t>
            </a: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Off Beat</a:t>
            </a:r>
          </a:p>
          <a:p>
            <a:pPr algn="ctr"/>
            <a:endParaRPr lang="en-GB" sz="100" b="1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To be able to sing and play musically with increasing confidence and control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To be able to </a:t>
            </a:r>
            <a:r>
              <a:rPr lang="en-US" sz="10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develop an understanding of musical composition, </a:t>
            </a:r>
            <a:r>
              <a:rPr lang="en-US" sz="1000" dirty="0" err="1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organising</a:t>
            </a:r>
            <a:r>
              <a:rPr lang="en-US" sz="10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and manipulating ideas within musical structures and reproducing sounds from aural memory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To be able to </a:t>
            </a:r>
            <a:r>
              <a:rPr lang="en-US" sz="10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play and perform in solo and ensemble contexts, using their voices and playing musical instruments with increasing accuracy, fluency, control and expression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To be able to </a:t>
            </a:r>
            <a:r>
              <a:rPr lang="en-US" sz="10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listen with attention to detail and recall sounds with increasing aural memory use and understand staff and other musical notations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To </a:t>
            </a:r>
            <a:r>
              <a:rPr lang="en-US" sz="10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appreciate and understand a wide range of high-quality live and recorded music drawn from different traditions and from great composers and musicians.</a:t>
            </a:r>
          </a:p>
        </p:txBody>
      </p:sp>
      <p:sp>
        <p:nvSpPr>
          <p:cNvPr id="2" name="Rectangle 1"/>
          <p:cNvSpPr/>
          <p:nvPr/>
        </p:nvSpPr>
        <p:spPr>
          <a:xfrm>
            <a:off x="4010193" y="1155495"/>
            <a:ext cx="36353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000" b="1" u="sng" dirty="0">
                <a:latin typeface="Garamond" panose="02020404030301010803" pitchFamily="18" charset="0"/>
                <a:ea typeface="Times New Roman" panose="02020603050405020304" pitchFamily="18" charset="0"/>
              </a:rPr>
              <a:t>Year 3: - Place Value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Represent, partition, place on a number line 0-100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Count in 100s to 1,000.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Represent, partition, compare, order numbers to 1000. 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Find 1, 10 or 100 more or less to 1000.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Count up in 50s. 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Apply number bonds.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Add and subtract 1s, 10s and 100s</a:t>
            </a:r>
          </a:p>
          <a:p>
            <a:pPr>
              <a:spcAft>
                <a:spcPts val="0"/>
              </a:spcAft>
            </a:pPr>
            <a:r>
              <a:rPr lang="en-GB" sz="1000" b="1" u="sng" dirty="0">
                <a:latin typeface="Garamond" panose="02020404030301010803" pitchFamily="18" charset="0"/>
                <a:ea typeface="Times New Roman" panose="02020603050405020304" pitchFamily="18" charset="0"/>
              </a:rPr>
              <a:t>Year 4: - Place Value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Represent, partition, place on a number line 0 – 1000.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Represent, partition, place on a number to 10,000.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Find 1, 10, 100, 1000 more or less than a number to 10,000.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Estimate on a number line, compare, order numbers to 10,000.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Roman Numerals to 100.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Round to the nearest 10, 100, 1000.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Add and subtract 1s, 10s, 100s and 1000s.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Add up to two 4 digit numbers without and with exchange.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Subtract up to two 4 digit numbers without and with exchange.</a:t>
            </a:r>
          </a:p>
        </p:txBody>
      </p:sp>
      <p:sp>
        <p:nvSpPr>
          <p:cNvPr id="3" name="Rectangle 2"/>
          <p:cNvSpPr/>
          <p:nvPr/>
        </p:nvSpPr>
        <p:spPr>
          <a:xfrm>
            <a:off x="7958537" y="1052166"/>
            <a:ext cx="414454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b="1" dirty="0">
                <a:latin typeface="Garamond" panose="02020404030301010803" pitchFamily="18" charset="0"/>
              </a:rPr>
              <a:t>We will learn: </a:t>
            </a:r>
            <a:endParaRPr lang="en-GB" sz="1800" b="0" i="0" u="none" strike="noStrike" baseline="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Garamond" panose="02020404030301010803" pitchFamily="18" charset="0"/>
              </a:rPr>
              <a:t>To be able to describe one of the many systems in our body.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Garamond" panose="02020404030301010803" pitchFamily="18" charset="0"/>
              </a:rPr>
              <a:t>To know our body contains different systems that enable us to grow, move and respond to the world around us.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Garamond" panose="02020404030301010803" pitchFamily="18" charset="0"/>
              </a:rPr>
              <a:t>To know our digestive system breaks down food into energy and nutrients.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Garamond" panose="02020404030301010803" pitchFamily="18" charset="0"/>
              </a:rPr>
              <a:t>To know the brain sends messages around our bodies through our nervous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Garamond" panose="02020404030301010803" pitchFamily="18" charset="0"/>
              </a:rPr>
              <a:t>To know the skeletal system support and protects our bodies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Garamond" panose="02020404030301010803" pitchFamily="18" charset="0"/>
              </a:rPr>
              <a:t>To know the muscular system enables us to move our bodies</a:t>
            </a:r>
          </a:p>
          <a:p>
            <a:endParaRPr lang="en-GB" sz="1000" b="1" dirty="0">
              <a:latin typeface="Garamond" panose="02020404030301010803" pitchFamily="18" charset="0"/>
            </a:endParaRPr>
          </a:p>
          <a:p>
            <a:r>
              <a:rPr lang="en-GB" sz="1000" b="1" dirty="0">
                <a:latin typeface="Garamond" panose="02020404030301010803" pitchFamily="18" charset="0"/>
              </a:rPr>
              <a:t>Working Scientifically:</a:t>
            </a:r>
          </a:p>
          <a:p>
            <a:r>
              <a:rPr lang="en-GB" sz="1000" dirty="0">
                <a:latin typeface="Garamond" panose="02020404030301010803" pitchFamily="18" charset="0"/>
              </a:rPr>
              <a:t>•     reporting on findings from enquiries – including oral and written explanations.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To use displays or presentations to show straightforward scientific evidence.</a:t>
            </a:r>
          </a:p>
        </p:txBody>
      </p:sp>
      <p:sp>
        <p:nvSpPr>
          <p:cNvPr id="7" name="Rectangle 6"/>
          <p:cNvSpPr/>
          <p:nvPr/>
        </p:nvSpPr>
        <p:spPr>
          <a:xfrm>
            <a:off x="3695569" y="4111064"/>
            <a:ext cx="216868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RE: What is my duty and how do I know? Part 1</a:t>
            </a:r>
          </a:p>
          <a:p>
            <a:pPr algn="ctr">
              <a:spcAft>
                <a:spcPts val="0"/>
              </a:spcAft>
            </a:pPr>
            <a:endParaRPr lang="en-GB" sz="800" b="1" dirty="0">
              <a:latin typeface="Garamond" panose="02020404030301010803" pitchFamily="18" charset="0"/>
            </a:endParaRPr>
          </a:p>
          <a:p>
            <a:pPr>
              <a:spcAft>
                <a:spcPts val="0"/>
              </a:spcAft>
            </a:pPr>
            <a:r>
              <a:rPr lang="en-GB" sz="1000" dirty="0">
                <a:latin typeface="Garamond" panose="02020404030301010803" pitchFamily="18" charset="0"/>
              </a:rPr>
              <a:t>We will learn:</a:t>
            </a:r>
            <a:endParaRPr lang="en-GB" sz="800" dirty="0">
              <a:latin typeface="Garamond" panose="02020404030301010803" pitchFamily="18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Sikhs follow </a:t>
            </a:r>
            <a:r>
              <a:rPr lang="en-US" sz="1000" dirty="0" err="1">
                <a:latin typeface="Garamond" panose="02020404030301010803" pitchFamily="18" charset="0"/>
              </a:rPr>
              <a:t>Sikhi</a:t>
            </a:r>
            <a:r>
              <a:rPr lang="en-US" sz="1000" dirty="0">
                <a:latin typeface="Garamond" panose="02020404030301010803" pitchFamily="18" charset="0"/>
              </a:rPr>
              <a:t> and believe in Waheguru (</a:t>
            </a:r>
            <a:r>
              <a:rPr lang="en-US" sz="1000" dirty="0" err="1">
                <a:latin typeface="Garamond" panose="02020404030301010803" pitchFamily="18" charset="0"/>
              </a:rPr>
              <a:t>satguru</a:t>
            </a:r>
            <a:r>
              <a:rPr lang="en-US" sz="1000" dirty="0">
                <a:latin typeface="Garamond" panose="02020404030301010803" pitchFamily="18" charset="0"/>
              </a:rPr>
              <a:t>)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Sikhs aspire to become </a:t>
            </a:r>
            <a:r>
              <a:rPr lang="en-US" sz="1000" dirty="0" err="1">
                <a:latin typeface="Garamond" panose="02020404030301010803" pitchFamily="18" charset="0"/>
              </a:rPr>
              <a:t>gurmukh</a:t>
            </a:r>
            <a:r>
              <a:rPr lang="en-US" sz="1000" dirty="0">
                <a:latin typeface="Garamond" panose="02020404030301010803" pitchFamily="18" charset="0"/>
              </a:rPr>
              <a:t> (God-</a:t>
            </a:r>
            <a:r>
              <a:rPr lang="en-US" sz="1000" dirty="0" err="1">
                <a:latin typeface="Garamond" panose="02020404030301010803" pitchFamily="18" charset="0"/>
              </a:rPr>
              <a:t>centred</a:t>
            </a:r>
            <a:r>
              <a:rPr lang="en-US" sz="1000" dirty="0">
                <a:latin typeface="Garamond" panose="02020404030301010803" pitchFamily="18" charset="0"/>
              </a:rPr>
              <a:t>)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The teachings of the gurus, including the Guru </a:t>
            </a:r>
            <a:r>
              <a:rPr lang="en-US" sz="1000" dirty="0" err="1">
                <a:latin typeface="Garamond" panose="02020404030301010803" pitchFamily="18" charset="0"/>
              </a:rPr>
              <a:t>Granth</a:t>
            </a:r>
            <a:r>
              <a:rPr lang="en-US" sz="1000" dirty="0">
                <a:latin typeface="Garamond" panose="02020404030301010803" pitchFamily="18" charset="0"/>
              </a:rPr>
              <a:t> Sahib, help Sikhs achieve </a:t>
            </a:r>
            <a:r>
              <a:rPr lang="en-US" sz="1000" dirty="0" err="1">
                <a:latin typeface="Garamond" panose="02020404030301010803" pitchFamily="18" charset="0"/>
              </a:rPr>
              <a:t>gurmukh</a:t>
            </a:r>
            <a:endParaRPr lang="en-US" sz="1000" dirty="0">
              <a:latin typeface="Garamond" panose="02020404030301010803" pitchFamily="18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Sikhs can </a:t>
            </a:r>
            <a:r>
              <a:rPr lang="en-US" sz="1000" dirty="0" err="1">
                <a:latin typeface="Garamond" panose="02020404030301010803" pitchFamily="18" charset="0"/>
              </a:rPr>
              <a:t>fuilfil</a:t>
            </a:r>
            <a:r>
              <a:rPr lang="en-US" sz="1000" dirty="0">
                <a:latin typeface="Garamond" panose="02020404030301010803" pitchFamily="18" charset="0"/>
              </a:rPr>
              <a:t> their duty through treating everyone as equal and performing </a:t>
            </a:r>
            <a:r>
              <a:rPr lang="en-US" sz="1000" dirty="0" err="1">
                <a:latin typeface="Garamond" panose="02020404030301010803" pitchFamily="18" charset="0"/>
              </a:rPr>
              <a:t>sewa</a:t>
            </a:r>
            <a:endParaRPr lang="en-US" sz="1000" dirty="0">
              <a:latin typeface="Garamond" panose="02020404030301010803" pitchFamily="18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Sikhs can fulfil their duty in a variety of ways; this will be affected by context</a:t>
            </a:r>
            <a:endParaRPr lang="en-GB" sz="1000" dirty="0">
              <a:latin typeface="Garamond" panose="020204040303010108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49439" y="4261730"/>
            <a:ext cx="1975392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ART: Line</a:t>
            </a:r>
          </a:p>
          <a:p>
            <a:pPr algn="ctr">
              <a:spcAft>
                <a:spcPts val="0"/>
              </a:spcAft>
            </a:pPr>
            <a:endParaRPr lang="en-GB" sz="1000" b="1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We will learn to: </a:t>
            </a:r>
          </a:p>
          <a:p>
            <a:endParaRPr lang="en-GB" sz="9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>
                <a:solidFill>
                  <a:srgbClr val="0C1228"/>
                </a:solidFill>
                <a:latin typeface="Garamond" panose="02020404030301010803" pitchFamily="18" charset="0"/>
              </a:rPr>
              <a:t>to understand that artists use sketchbooks and that lines are basic tools for artists.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C1228"/>
                </a:solidFill>
                <a:latin typeface="Garamond" panose="02020404030301010803" pitchFamily="18" charset="0"/>
              </a:rPr>
              <a:t>To understand that artists can use different line weight.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>
                <a:solidFill>
                  <a:srgbClr val="0C1228"/>
                </a:solidFill>
                <a:latin typeface="Garamond" panose="02020404030301010803" pitchFamily="18" charset="0"/>
              </a:rPr>
              <a:t>To understand that artists can use lines in different </a:t>
            </a:r>
            <a:r>
              <a:rPr lang="en-US" sz="1000" dirty="0">
                <a:solidFill>
                  <a:srgbClr val="0C1228"/>
                </a:solidFill>
                <a:latin typeface="Garamond" panose="02020404030301010803" pitchFamily="18" charset="0"/>
              </a:rPr>
              <a:t>ways.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>
                <a:solidFill>
                  <a:srgbClr val="0C1228"/>
                </a:solidFill>
                <a:latin typeface="Garamond" panose="02020404030301010803" pitchFamily="18" charset="0"/>
              </a:rPr>
              <a:t>To understand </a:t>
            </a:r>
            <a:r>
              <a:rPr lang="en-US" sz="1000" dirty="0">
                <a:solidFill>
                  <a:srgbClr val="0C1228"/>
                </a:solidFill>
                <a:latin typeface="Garamond" panose="02020404030301010803" pitchFamily="18" charset="0"/>
              </a:rPr>
              <a:t>that printing can create lines.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633" y="5112161"/>
            <a:ext cx="35193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b="0" i="0" u="none" strike="noStrike" baseline="0" dirty="0">
                <a:solidFill>
                  <a:srgbClr val="0C1228"/>
                </a:solidFill>
                <a:latin typeface="Garamond" panose="02020404030301010803" pitchFamily="18" charset="0"/>
              </a:rPr>
              <a:t>We will learn to know:</a:t>
            </a:r>
          </a:p>
          <a:p>
            <a:pPr marL="171450" indent="-171450">
              <a:buFontTx/>
              <a:buChar char="-"/>
            </a:pPr>
            <a:r>
              <a:rPr lang="en-US" sz="800" dirty="0">
                <a:solidFill>
                  <a:srgbClr val="0C1228"/>
                </a:solidFill>
                <a:latin typeface="Garamond" panose="02020404030301010803" pitchFamily="18" charset="0"/>
              </a:rPr>
              <a:t>that the Stone Age is divided into three sections: The </a:t>
            </a:r>
            <a:r>
              <a:rPr lang="en-US" sz="800" dirty="0" err="1">
                <a:solidFill>
                  <a:srgbClr val="0C1228"/>
                </a:solidFill>
                <a:latin typeface="Garamond" panose="02020404030301010803" pitchFamily="18" charset="0"/>
              </a:rPr>
              <a:t>Palaeo</a:t>
            </a:r>
            <a:r>
              <a:rPr lang="en-US" sz="800" dirty="0">
                <a:solidFill>
                  <a:srgbClr val="0C1228"/>
                </a:solidFill>
                <a:latin typeface="Garamond" panose="02020404030301010803" pitchFamily="18" charset="0"/>
              </a:rPr>
              <a:t>-lithic, Mesolithic and Neolithic</a:t>
            </a:r>
          </a:p>
          <a:p>
            <a:pPr marL="171450" indent="-171450">
              <a:buFontTx/>
              <a:buChar char="-"/>
            </a:pPr>
            <a:r>
              <a:rPr lang="en-US" sz="800" dirty="0">
                <a:solidFill>
                  <a:srgbClr val="0C1228"/>
                </a:solidFill>
                <a:latin typeface="Garamond" panose="02020404030301010803" pitchFamily="18" charset="0"/>
              </a:rPr>
              <a:t>during the Mesolithic/Middle Stone Age, people in Britain were hunter-gatherers and were usually nomadic</a:t>
            </a:r>
          </a:p>
          <a:p>
            <a:pPr marL="171450" indent="-171450">
              <a:buFontTx/>
              <a:buChar char="-"/>
            </a:pPr>
            <a:r>
              <a:rPr lang="en-US" sz="800" dirty="0">
                <a:solidFill>
                  <a:srgbClr val="0C1228"/>
                </a:solidFill>
                <a:latin typeface="Garamond" panose="02020404030301010803" pitchFamily="18" charset="0"/>
              </a:rPr>
              <a:t>farming began in the New Stone Age/Neolithic</a:t>
            </a:r>
          </a:p>
          <a:p>
            <a:pPr marL="171450" indent="-171450">
              <a:buFontTx/>
              <a:buChar char="-"/>
            </a:pPr>
            <a:r>
              <a:rPr lang="en-US" sz="800" dirty="0">
                <a:solidFill>
                  <a:srgbClr val="0C1228"/>
                </a:solidFill>
                <a:latin typeface="Garamond" panose="02020404030301010803" pitchFamily="18" charset="0"/>
              </a:rPr>
              <a:t>the Bronze Age began when people learned how to make objects from Bronze</a:t>
            </a:r>
          </a:p>
          <a:p>
            <a:pPr marL="171450" indent="-171450">
              <a:buFontTx/>
              <a:buChar char="-"/>
            </a:pPr>
            <a:r>
              <a:rPr lang="en-US" sz="800" dirty="0">
                <a:solidFill>
                  <a:srgbClr val="0C1228"/>
                </a:solidFill>
                <a:latin typeface="Garamond" panose="02020404030301010803" pitchFamily="18" charset="0"/>
              </a:rPr>
              <a:t>Stonehenge is a prehistoric monument built over 5000 years ago</a:t>
            </a:r>
          </a:p>
          <a:p>
            <a:pPr marL="171450" indent="-171450">
              <a:buFontTx/>
              <a:buChar char="-"/>
            </a:pPr>
            <a:r>
              <a:rPr lang="en-US" sz="800" dirty="0">
                <a:solidFill>
                  <a:srgbClr val="0C1228"/>
                </a:solidFill>
                <a:latin typeface="Garamond" panose="02020404030301010803" pitchFamily="18" charset="0"/>
              </a:rPr>
              <a:t>the Iron Age began around 800 BCE when people</a:t>
            </a:r>
            <a:endParaRPr lang="en-GB" sz="2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853A81B-5F2C-47D4-8AFD-481317603D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5656" y="38502"/>
            <a:ext cx="543247" cy="84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43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86fcda3-b595-4d07-b796-0347d9315a3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D31D5125F74459C59725B9AC668C5" ma:contentTypeVersion="18" ma:contentTypeDescription="Create a new document." ma:contentTypeScope="" ma:versionID="327f95ad09aa121d62b347835fbf7088">
  <xsd:schema xmlns:xsd="http://www.w3.org/2001/XMLSchema" xmlns:xs="http://www.w3.org/2001/XMLSchema" xmlns:p="http://schemas.microsoft.com/office/2006/metadata/properties" xmlns:ns3="686fcda3-b595-4d07-b796-0347d9315a30" xmlns:ns4="ea5105d9-848b-4516-8206-aff1007cc7e7" targetNamespace="http://schemas.microsoft.com/office/2006/metadata/properties" ma:root="true" ma:fieldsID="ad47311c158a19058b4e4d3c4d035610" ns3:_="" ns4:_="">
    <xsd:import namespace="686fcda3-b595-4d07-b796-0347d9315a30"/>
    <xsd:import namespace="ea5105d9-848b-4516-8206-aff1007cc7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fcda3-b595-4d07-b796-0347d9315a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5105d9-848b-4516-8206-aff1007cc7e7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0649F7-325C-4BD7-80AF-E885389D35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CBD7D9-184A-4F8A-8415-BB634F31E0F6}">
  <ds:schemaRefs>
    <ds:schemaRef ds:uri="ea5105d9-848b-4516-8206-aff1007cc7e7"/>
    <ds:schemaRef ds:uri="686fcda3-b595-4d07-b796-0347d9315a30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4888F3E-4974-4C88-BBF1-B724F82437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6fcda3-b595-4d07-b796-0347d9315a30"/>
    <ds:schemaRef ds:uri="ea5105d9-848b-4516-8206-aff1007cc7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854</Words>
  <Application>Microsoft Office PowerPoint</Application>
  <PresentationFormat>Widescreen</PresentationFormat>
  <Paragraphs>94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Roboto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Head at Farcet Primary</dc:creator>
  <cp:lastModifiedBy>Head</cp:lastModifiedBy>
  <cp:revision>96</cp:revision>
  <cp:lastPrinted>2024-06-05T09:25:58Z</cp:lastPrinted>
  <dcterms:created xsi:type="dcterms:W3CDTF">2023-12-30T13:29:31Z</dcterms:created>
  <dcterms:modified xsi:type="dcterms:W3CDTF">2025-09-11T12:37:12Z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0x01010051DD31D5125F74459C59725B9AC668C5</vt:lpwstr>
  </property>
</Properties>
</file>