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110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902011F-478E-4870-BB1E-B5B226BAF670}"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1504319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02011F-478E-4870-BB1E-B5B226BAF670}"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688459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02011F-478E-4870-BB1E-B5B226BAF670}"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513446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02011F-478E-4870-BB1E-B5B226BAF670}"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1083021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02011F-478E-4870-BB1E-B5B226BAF670}" type="datetimeFigureOut">
              <a:rPr lang="en-GB" smtClean="0"/>
              <a:t>22/10/2025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2541772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02011F-478E-4870-BB1E-B5B226BAF670}" type="datetimeFigureOut">
              <a:rPr lang="en-GB" smtClean="0"/>
              <a:t>22/10/2025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3460174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02011F-478E-4870-BB1E-B5B226BAF670}" type="datetimeFigureOut">
              <a:rPr lang="en-GB" smtClean="0"/>
              <a:t>22/10/2025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1567157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02011F-478E-4870-BB1E-B5B226BAF670}" type="datetimeFigureOut">
              <a:rPr lang="en-GB" smtClean="0"/>
              <a:t>22/10/2025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385688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02011F-478E-4870-BB1E-B5B226BAF670}" type="datetimeFigureOut">
              <a:rPr lang="en-GB" smtClean="0"/>
              <a:t>22/10/2025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27721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02011F-478E-4870-BB1E-B5B226BAF670}" type="datetimeFigureOut">
              <a:rPr lang="en-GB" smtClean="0"/>
              <a:t>22/10/2025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3380332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02011F-478E-4870-BB1E-B5B226BAF670}" type="datetimeFigureOut">
              <a:rPr lang="en-GB" smtClean="0"/>
              <a:t>22/10/2025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77605F-E59E-4A50-9B5B-9D08FFA6AADB}" type="slidenum">
              <a:rPr lang="en-GB" smtClean="0"/>
              <a:t>‹#›</a:t>
            </a:fld>
            <a:endParaRPr lang="en-GB"/>
          </a:p>
        </p:txBody>
      </p:sp>
    </p:spTree>
    <p:extLst>
      <p:ext uri="{BB962C8B-B14F-4D97-AF65-F5344CB8AC3E}">
        <p14:creationId xmlns:p14="http://schemas.microsoft.com/office/powerpoint/2010/main" val="308165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2011F-478E-4870-BB1E-B5B226BAF670}" type="datetimeFigureOut">
              <a:rPr lang="en-GB" smtClean="0"/>
              <a:t>22/10/2025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7605F-E59E-4A50-9B5B-9D08FFA6AADB}" type="slidenum">
              <a:rPr lang="en-GB" smtClean="0"/>
              <a:t>‹#›</a:t>
            </a:fld>
            <a:endParaRPr lang="en-GB"/>
          </a:p>
        </p:txBody>
      </p:sp>
    </p:spTree>
    <p:extLst>
      <p:ext uri="{BB962C8B-B14F-4D97-AF65-F5344CB8AC3E}">
        <p14:creationId xmlns:p14="http://schemas.microsoft.com/office/powerpoint/2010/main" val="22819820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64C37A4-8169-49FC-8E84-B2F3FABCF200}"/>
              </a:ext>
            </a:extLst>
          </p:cNvPr>
          <p:cNvSpPr txBox="1"/>
          <p:nvPr/>
        </p:nvSpPr>
        <p:spPr>
          <a:xfrm>
            <a:off x="2483318" y="86627"/>
            <a:ext cx="5207267" cy="923330"/>
          </a:xfrm>
          <a:prstGeom prst="rect">
            <a:avLst/>
          </a:prstGeom>
          <a:noFill/>
        </p:spPr>
        <p:txBody>
          <a:bodyPr wrap="square" rtlCol="0">
            <a:spAutoFit/>
          </a:bodyPr>
          <a:lstStyle/>
          <a:p>
            <a:pPr algn="ctr"/>
            <a:r>
              <a:rPr lang="en-GB" b="1" dirty="0">
                <a:latin typeface="Garamond" panose="02020404030301010803" pitchFamily="18" charset="0"/>
              </a:rPr>
              <a:t>Farcet C of E Primary School</a:t>
            </a:r>
          </a:p>
          <a:p>
            <a:pPr algn="ctr"/>
            <a:r>
              <a:rPr lang="en-GB" b="1" dirty="0">
                <a:latin typeface="Garamond" panose="02020404030301010803" pitchFamily="18" charset="0"/>
              </a:rPr>
              <a:t>Latin – Long Term Plan</a:t>
            </a:r>
          </a:p>
          <a:p>
            <a:pPr algn="ctr"/>
            <a:r>
              <a:rPr lang="en-GB" b="1" dirty="0">
                <a:latin typeface="Garamond" panose="02020404030301010803" pitchFamily="18" charset="0"/>
              </a:rPr>
              <a:t>CYCLE A</a:t>
            </a:r>
          </a:p>
        </p:txBody>
      </p:sp>
      <p:sp>
        <p:nvSpPr>
          <p:cNvPr id="6" name="TextBox 5">
            <a:extLst>
              <a:ext uri="{FF2B5EF4-FFF2-40B4-BE49-F238E27FC236}">
                <a16:creationId xmlns:a16="http://schemas.microsoft.com/office/drawing/2014/main" id="{A2401A32-7B78-4C14-8519-27853DB4FF90}"/>
              </a:ext>
            </a:extLst>
          </p:cNvPr>
          <p:cNvSpPr txBox="1"/>
          <p:nvPr/>
        </p:nvSpPr>
        <p:spPr>
          <a:xfrm>
            <a:off x="43313" y="5832654"/>
            <a:ext cx="9819373" cy="938719"/>
          </a:xfrm>
          <a:prstGeom prst="rect">
            <a:avLst/>
          </a:prstGeom>
          <a:noFill/>
        </p:spPr>
        <p:txBody>
          <a:bodyPr wrap="square">
            <a:spAutoFit/>
          </a:bodyPr>
          <a:lstStyle/>
          <a:p>
            <a:r>
              <a:rPr lang="en-GB" sz="1100" dirty="0">
                <a:latin typeface="Garamond" panose="02020404030301010803" pitchFamily="18" charset="0"/>
              </a:rPr>
              <a:t>At Farcet C of E Primary School we teach mixed age classes from Year One to Year Six. Our classes are structured into four classes: Reception </a:t>
            </a:r>
          </a:p>
          <a:p>
            <a:r>
              <a:rPr lang="en-GB" sz="1100" dirty="0">
                <a:latin typeface="Garamond" panose="02020404030301010803" pitchFamily="18" charset="0"/>
              </a:rPr>
              <a:t>EYFS, Year One/Two, Year Three/Four and Year Five/Six. Latin as a Language is taught in KS2. </a:t>
            </a:r>
          </a:p>
          <a:p>
            <a:r>
              <a:rPr lang="en-GB" sz="1100" dirty="0">
                <a:latin typeface="Garamond" panose="02020404030301010803" pitchFamily="18" charset="0"/>
              </a:rPr>
              <a:t>To ensure complete and thorough coverage of our curriculum, we follow a two-year teaching cycle comprising of Cycle A and Cycle B.  The following curriculum maps outline the sequence for teaching  the units of the Latin curriculum across the two cycle. We follow Maximum Classics in Cycle A, where spelling and grammar is the focus. In Cycle B, we follow </a:t>
            </a:r>
            <a:r>
              <a:rPr lang="en-GB" sz="1100" dirty="0" err="1">
                <a:latin typeface="Garamond" panose="02020404030301010803" pitchFamily="18" charset="0"/>
              </a:rPr>
              <a:t>Minimus</a:t>
            </a:r>
            <a:r>
              <a:rPr lang="en-GB" sz="1100" dirty="0">
                <a:latin typeface="Garamond" panose="02020404030301010803" pitchFamily="18" charset="0"/>
              </a:rPr>
              <a:t>, which builds on what has been taught through application of Reading and writing. </a:t>
            </a:r>
          </a:p>
        </p:txBody>
      </p:sp>
      <p:pic>
        <p:nvPicPr>
          <p:cNvPr id="8" name="Picture 7">
            <a:extLst>
              <a:ext uri="{FF2B5EF4-FFF2-40B4-BE49-F238E27FC236}">
                <a16:creationId xmlns:a16="http://schemas.microsoft.com/office/drawing/2014/main" id="{4B86F7A8-4AF6-469C-99DC-F5C06EFA3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2533" y="158946"/>
            <a:ext cx="573059" cy="716326"/>
          </a:xfrm>
          <a:prstGeom prst="rect">
            <a:avLst/>
          </a:prstGeom>
        </p:spPr>
      </p:pic>
      <p:pic>
        <p:nvPicPr>
          <p:cNvPr id="1028" name="Picture 4">
            <a:extLst>
              <a:ext uri="{FF2B5EF4-FFF2-40B4-BE49-F238E27FC236}">
                <a16:creationId xmlns:a16="http://schemas.microsoft.com/office/drawing/2014/main" id="{5BEEB33E-A830-4F8A-9F41-C2FDEBD20A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13" y="86627"/>
            <a:ext cx="1446998" cy="86096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1">
            <a:extLst>
              <a:ext uri="{FF2B5EF4-FFF2-40B4-BE49-F238E27FC236}">
                <a16:creationId xmlns:a16="http://schemas.microsoft.com/office/drawing/2014/main" id="{C2A8B4E8-DC0B-42BC-B5B4-C1C519A85B4C}"/>
              </a:ext>
            </a:extLst>
          </p:cNvPr>
          <p:cNvGraphicFramePr>
            <a:graphicFrameLocks noGrp="1"/>
          </p:cNvGraphicFramePr>
          <p:nvPr>
            <p:extLst>
              <p:ext uri="{D42A27DB-BD31-4B8C-83A1-F6EECF244321}">
                <p14:modId xmlns:p14="http://schemas.microsoft.com/office/powerpoint/2010/main" val="4193376268"/>
              </p:ext>
            </p:extLst>
          </p:nvPr>
        </p:nvGraphicFramePr>
        <p:xfrm>
          <a:off x="447842" y="1516424"/>
          <a:ext cx="9052295" cy="2258863"/>
        </p:xfrm>
        <a:graphic>
          <a:graphicData uri="http://schemas.openxmlformats.org/drawingml/2006/table">
            <a:tbl>
              <a:tblPr firstRow="1" bandRow="1">
                <a:tableStyleId>{5C22544A-7EE6-4342-B048-85BDC9FD1C3A}</a:tableStyleId>
              </a:tblPr>
              <a:tblGrid>
                <a:gridCol w="1293185">
                  <a:extLst>
                    <a:ext uri="{9D8B030D-6E8A-4147-A177-3AD203B41FA5}">
                      <a16:colId xmlns:a16="http://schemas.microsoft.com/office/drawing/2014/main" val="971354315"/>
                    </a:ext>
                  </a:extLst>
                </a:gridCol>
                <a:gridCol w="1293185">
                  <a:extLst>
                    <a:ext uri="{9D8B030D-6E8A-4147-A177-3AD203B41FA5}">
                      <a16:colId xmlns:a16="http://schemas.microsoft.com/office/drawing/2014/main" val="4288087183"/>
                    </a:ext>
                  </a:extLst>
                </a:gridCol>
                <a:gridCol w="1289594">
                  <a:extLst>
                    <a:ext uri="{9D8B030D-6E8A-4147-A177-3AD203B41FA5}">
                      <a16:colId xmlns:a16="http://schemas.microsoft.com/office/drawing/2014/main" val="3226895027"/>
                    </a:ext>
                  </a:extLst>
                </a:gridCol>
                <a:gridCol w="1296776">
                  <a:extLst>
                    <a:ext uri="{9D8B030D-6E8A-4147-A177-3AD203B41FA5}">
                      <a16:colId xmlns:a16="http://schemas.microsoft.com/office/drawing/2014/main" val="1621842481"/>
                    </a:ext>
                  </a:extLst>
                </a:gridCol>
                <a:gridCol w="1293185">
                  <a:extLst>
                    <a:ext uri="{9D8B030D-6E8A-4147-A177-3AD203B41FA5}">
                      <a16:colId xmlns:a16="http://schemas.microsoft.com/office/drawing/2014/main" val="3169373972"/>
                    </a:ext>
                  </a:extLst>
                </a:gridCol>
                <a:gridCol w="1293185">
                  <a:extLst>
                    <a:ext uri="{9D8B030D-6E8A-4147-A177-3AD203B41FA5}">
                      <a16:colId xmlns:a16="http://schemas.microsoft.com/office/drawing/2014/main" val="2339066685"/>
                    </a:ext>
                  </a:extLst>
                </a:gridCol>
                <a:gridCol w="1293185">
                  <a:extLst>
                    <a:ext uri="{9D8B030D-6E8A-4147-A177-3AD203B41FA5}">
                      <a16:colId xmlns:a16="http://schemas.microsoft.com/office/drawing/2014/main" val="663295259"/>
                    </a:ext>
                  </a:extLst>
                </a:gridCol>
              </a:tblGrid>
              <a:tr h="379753">
                <a:tc>
                  <a:txBody>
                    <a:bodyPr/>
                    <a:lstStyle/>
                    <a:p>
                      <a:endParaRPr lang="en-GB" sz="1400" b="0" dirty="0">
                        <a:solidFill>
                          <a:schemeClr val="tx1"/>
                        </a:solidFill>
                        <a:latin typeface="Garamond" panose="020204040303010108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Autumn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Autumn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Spring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Spring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Summer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Summer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4629626"/>
                  </a:ext>
                </a:extLst>
              </a:tr>
              <a:tr h="939555">
                <a:tc>
                  <a:txBody>
                    <a:bodyPr/>
                    <a:lstStyle/>
                    <a:p>
                      <a:pPr algn="ctr"/>
                      <a:r>
                        <a:rPr lang="en-GB" sz="1400" b="0" dirty="0">
                          <a:solidFill>
                            <a:schemeClr val="tx1"/>
                          </a:solidFill>
                          <a:latin typeface="Garamond" panose="02020404030301010803" pitchFamily="18" charset="0"/>
                        </a:rPr>
                        <a:t>Luther-King</a:t>
                      </a:r>
                    </a:p>
                    <a:p>
                      <a:pPr algn="ctr"/>
                      <a:r>
                        <a:rPr lang="en-GB" sz="1400" b="0" dirty="0">
                          <a:solidFill>
                            <a:schemeClr val="tx1"/>
                          </a:solidFill>
                          <a:latin typeface="Garamond" panose="02020404030301010803" pitchFamily="18" charset="0"/>
                        </a:rPr>
                        <a:t>(</a:t>
                      </a:r>
                      <a:r>
                        <a:rPr lang="en-GB" sz="1400" b="0" dirty="0" err="1">
                          <a:solidFill>
                            <a:schemeClr val="tx1"/>
                          </a:solidFill>
                          <a:latin typeface="Garamond" panose="02020404030301010803" pitchFamily="18" charset="0"/>
                        </a:rPr>
                        <a:t>Yr</a:t>
                      </a:r>
                      <a:r>
                        <a:rPr lang="en-GB" sz="1400" b="0" dirty="0">
                          <a:solidFill>
                            <a:schemeClr val="tx1"/>
                          </a:solidFill>
                          <a:latin typeface="Garamond" panose="02020404030301010803" pitchFamily="18" charset="0"/>
                        </a:rPr>
                        <a:t> 3 &amp;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1</a:t>
                      </a:r>
                      <a:r>
                        <a:rPr lang="en-GB" sz="1200" b="0" dirty="0">
                          <a:solidFill>
                            <a:schemeClr val="tx1"/>
                          </a:solidFill>
                          <a:latin typeface="Garamond" panose="02020404030301010803" pitchFamily="18" charset="0"/>
                        </a:rPr>
                        <a:t>: </a:t>
                      </a:r>
                    </a:p>
                    <a:p>
                      <a:pPr algn="ctr"/>
                      <a:r>
                        <a:rPr lang="en-GB" sz="1200" b="0" dirty="0">
                          <a:solidFill>
                            <a:schemeClr val="tx1"/>
                          </a:solidFill>
                          <a:latin typeface="Garamond" panose="02020404030301010803" pitchFamily="18" charset="0"/>
                        </a:rPr>
                        <a:t>Origins of English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2: </a:t>
                      </a:r>
                    </a:p>
                    <a:p>
                      <a:pPr algn="ctr"/>
                      <a:r>
                        <a:rPr lang="en-GB" sz="1200" b="0" dirty="0">
                          <a:solidFill>
                            <a:schemeClr val="tx1"/>
                          </a:solidFill>
                          <a:latin typeface="Garamond" panose="02020404030301010803" pitchFamily="18" charset="0"/>
                        </a:rPr>
                        <a:t>Verbs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3: </a:t>
                      </a:r>
                    </a:p>
                    <a:p>
                      <a:pPr algn="ctr"/>
                      <a:r>
                        <a:rPr lang="en-GB" sz="1200" b="0" dirty="0">
                          <a:solidFill>
                            <a:schemeClr val="tx1"/>
                          </a:solidFill>
                          <a:latin typeface="Garamond" panose="02020404030301010803" pitchFamily="18" charset="0"/>
                        </a:rPr>
                        <a:t>Verbs</a:t>
                      </a:r>
                      <a:r>
                        <a:rPr lang="en-GB" sz="1200" b="1" dirty="0">
                          <a:solidFill>
                            <a:schemeClr val="tx1"/>
                          </a:solidFill>
                          <a:latin typeface="Garamond" panose="02020404030301010803" pitchFamily="18" charset="0"/>
                        </a:rPr>
                        <a:t> </a:t>
                      </a:r>
                      <a:r>
                        <a:rPr lang="en-GB" sz="1200" b="0" dirty="0">
                          <a:solidFill>
                            <a:schemeClr val="tx1"/>
                          </a:solidFill>
                          <a:latin typeface="Garamond" panose="02020404030301010803" pitchFamily="18" charset="0"/>
                        </a:rPr>
                        <a:t>and</a:t>
                      </a:r>
                      <a:r>
                        <a:rPr lang="en-GB" sz="1200" b="1" dirty="0">
                          <a:solidFill>
                            <a:schemeClr val="tx1"/>
                          </a:solidFill>
                          <a:latin typeface="Garamond" panose="02020404030301010803" pitchFamily="18" charset="0"/>
                        </a:rPr>
                        <a:t> </a:t>
                      </a:r>
                      <a:r>
                        <a:rPr lang="en-GB" sz="1200" b="0" dirty="0">
                          <a:solidFill>
                            <a:schemeClr val="tx1"/>
                          </a:solidFill>
                          <a:latin typeface="Garamond" panose="02020404030301010803" pitchFamily="18" charset="0"/>
                        </a:rPr>
                        <a:t>adverbs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4: </a:t>
                      </a:r>
                    </a:p>
                    <a:p>
                      <a:pPr algn="ctr"/>
                      <a:r>
                        <a:rPr lang="en-GB" sz="1200" b="0" dirty="0">
                          <a:solidFill>
                            <a:schemeClr val="tx1"/>
                          </a:solidFill>
                          <a:latin typeface="Garamond" panose="02020404030301010803" pitchFamily="18" charset="0"/>
                        </a:rPr>
                        <a:t>Nouns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5: </a:t>
                      </a:r>
                    </a:p>
                    <a:p>
                      <a:pPr algn="ctr"/>
                      <a:r>
                        <a:rPr lang="en-GB" sz="1200" b="0" dirty="0">
                          <a:solidFill>
                            <a:schemeClr val="tx1"/>
                          </a:solidFill>
                          <a:latin typeface="Garamond" panose="02020404030301010803" pitchFamily="18" charset="0"/>
                        </a:rPr>
                        <a:t>Sentences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6: </a:t>
                      </a:r>
                    </a:p>
                    <a:p>
                      <a:pPr algn="ctr"/>
                      <a:r>
                        <a:rPr lang="en-GB" sz="1200" b="0" dirty="0">
                          <a:solidFill>
                            <a:schemeClr val="tx1"/>
                          </a:solidFill>
                          <a:latin typeface="Garamond" panose="02020404030301010803" pitchFamily="18" charset="0"/>
                        </a:rPr>
                        <a:t>Numerals</a:t>
                      </a:r>
                      <a:r>
                        <a:rPr lang="en-GB" sz="1200" b="1" dirty="0">
                          <a:solidFill>
                            <a:schemeClr val="tx1"/>
                          </a:solidFill>
                          <a:latin typeface="Garamond" panose="02020404030301010803" pitchFamily="18" charset="0"/>
                        </a:rPr>
                        <a:t> </a:t>
                      </a:r>
                      <a:r>
                        <a:rPr lang="en-GB" sz="1200" b="0" dirty="0">
                          <a:solidFill>
                            <a:schemeClr val="tx1"/>
                          </a:solidFill>
                          <a:latin typeface="Garamond" panose="02020404030301010803" pitchFamily="18" charset="0"/>
                        </a:rPr>
                        <a:t>&amp; to be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118715"/>
                  </a:ext>
                </a:extLst>
              </a:tr>
              <a:tr h="939555">
                <a:tc>
                  <a:txBody>
                    <a:bodyPr/>
                    <a:lstStyle/>
                    <a:p>
                      <a:pPr algn="ctr"/>
                      <a:r>
                        <a:rPr lang="en-GB" sz="1400" b="0" dirty="0">
                          <a:solidFill>
                            <a:schemeClr val="tx1"/>
                          </a:solidFill>
                          <a:latin typeface="Garamond" panose="02020404030301010803" pitchFamily="18" charset="0"/>
                        </a:rPr>
                        <a:t>Hawking</a:t>
                      </a:r>
                    </a:p>
                    <a:p>
                      <a:pPr algn="ctr"/>
                      <a:r>
                        <a:rPr lang="en-GB" sz="1400" b="0" dirty="0">
                          <a:solidFill>
                            <a:schemeClr val="tx1"/>
                          </a:solidFill>
                          <a:latin typeface="Garamond" panose="02020404030301010803" pitchFamily="18" charset="0"/>
                        </a:rPr>
                        <a:t>(</a:t>
                      </a:r>
                      <a:r>
                        <a:rPr lang="en-GB" sz="1400" b="0" dirty="0" err="1">
                          <a:solidFill>
                            <a:schemeClr val="tx1"/>
                          </a:solidFill>
                          <a:latin typeface="Garamond" panose="02020404030301010803" pitchFamily="18" charset="0"/>
                        </a:rPr>
                        <a:t>Yr</a:t>
                      </a:r>
                      <a:r>
                        <a:rPr lang="en-GB" sz="1400" b="0" dirty="0">
                          <a:solidFill>
                            <a:schemeClr val="tx1"/>
                          </a:solidFill>
                          <a:latin typeface="Garamond" panose="02020404030301010803" pitchFamily="18" charset="0"/>
                        </a:rPr>
                        <a:t> 5 &amp;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7</a:t>
                      </a:r>
                      <a:r>
                        <a:rPr lang="en-GB" sz="1200" b="0" dirty="0">
                          <a:solidFill>
                            <a:schemeClr val="tx1"/>
                          </a:solidFill>
                          <a:latin typeface="Garamond" panose="02020404030301010803" pitchFamily="18" charset="0"/>
                        </a:rPr>
                        <a:t>: </a:t>
                      </a:r>
                    </a:p>
                    <a:p>
                      <a:pPr algn="ctr"/>
                      <a:r>
                        <a:rPr lang="en-GB" sz="1200" b="0" dirty="0">
                          <a:solidFill>
                            <a:schemeClr val="tx1"/>
                          </a:solidFill>
                          <a:latin typeface="Garamond" panose="02020404030301010803" pitchFamily="18" charset="0"/>
                        </a:rPr>
                        <a:t>Adjectives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8: </a:t>
                      </a:r>
                      <a:r>
                        <a:rPr lang="en-GB" sz="1200" b="0" dirty="0">
                          <a:solidFill>
                            <a:schemeClr val="tx1"/>
                          </a:solidFill>
                          <a:latin typeface="Garamond" panose="02020404030301010803" pitchFamily="18" charset="0"/>
                        </a:rPr>
                        <a:t>Prepositions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9: </a:t>
                      </a:r>
                    </a:p>
                    <a:p>
                      <a:pPr algn="ctr"/>
                      <a:r>
                        <a:rPr lang="en-GB" sz="1200" b="0" dirty="0">
                          <a:solidFill>
                            <a:schemeClr val="tx1"/>
                          </a:solidFill>
                          <a:latin typeface="Garamond" panose="02020404030301010803" pitchFamily="18" charset="0"/>
                        </a:rPr>
                        <a:t>Past</a:t>
                      </a:r>
                      <a:r>
                        <a:rPr lang="en-GB" sz="1200" b="1" dirty="0">
                          <a:solidFill>
                            <a:schemeClr val="tx1"/>
                          </a:solidFill>
                          <a:latin typeface="Garamond" panose="02020404030301010803" pitchFamily="18" charset="0"/>
                        </a:rPr>
                        <a:t> </a:t>
                      </a:r>
                      <a:r>
                        <a:rPr lang="en-GB" sz="1200" b="0" dirty="0">
                          <a:solidFill>
                            <a:schemeClr val="tx1"/>
                          </a:solidFill>
                          <a:latin typeface="Garamond" panose="02020404030301010803" pitchFamily="18" charset="0"/>
                        </a:rPr>
                        <a:t>continuous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10: </a:t>
                      </a:r>
                    </a:p>
                    <a:p>
                      <a:pPr algn="ctr"/>
                      <a:r>
                        <a:rPr lang="en-GB" sz="1200" b="0" dirty="0">
                          <a:solidFill>
                            <a:schemeClr val="tx1"/>
                          </a:solidFill>
                          <a:latin typeface="Garamond" panose="02020404030301010803" pitchFamily="18" charset="0"/>
                        </a:rPr>
                        <a:t>Third</a:t>
                      </a:r>
                      <a:r>
                        <a:rPr lang="en-GB" sz="1200" b="1" dirty="0">
                          <a:solidFill>
                            <a:schemeClr val="tx1"/>
                          </a:solidFill>
                          <a:latin typeface="Garamond" panose="02020404030301010803" pitchFamily="18" charset="0"/>
                        </a:rPr>
                        <a:t> </a:t>
                      </a:r>
                      <a:r>
                        <a:rPr lang="en-GB" sz="1200" b="0" dirty="0">
                          <a:solidFill>
                            <a:schemeClr val="tx1"/>
                          </a:solidFill>
                          <a:latin typeface="Garamond" panose="02020404030301010803" pitchFamily="18" charset="0"/>
                        </a:rPr>
                        <a:t>group</a:t>
                      </a:r>
                      <a:r>
                        <a:rPr lang="en-GB" sz="1200" b="1" dirty="0">
                          <a:solidFill>
                            <a:schemeClr val="tx1"/>
                          </a:solidFill>
                          <a:latin typeface="Garamond" panose="02020404030301010803" pitchFamily="18" charset="0"/>
                        </a:rPr>
                        <a:t> </a:t>
                      </a:r>
                      <a:r>
                        <a:rPr lang="en-GB" sz="1200" b="0" dirty="0">
                          <a:solidFill>
                            <a:schemeClr val="tx1"/>
                          </a:solidFill>
                          <a:latin typeface="Garamond" panose="02020404030301010803" pitchFamily="18" charset="0"/>
                        </a:rPr>
                        <a:t>nouns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Unit 11: </a:t>
                      </a:r>
                      <a:r>
                        <a:rPr lang="en-GB" sz="1200" b="0" dirty="0">
                          <a:solidFill>
                            <a:schemeClr val="tx1"/>
                          </a:solidFill>
                          <a:latin typeface="Garamond" panose="02020404030301010803" pitchFamily="18" charset="0"/>
                        </a:rPr>
                        <a:t>Possessives</a:t>
                      </a:r>
                      <a:r>
                        <a:rPr lang="en-GB" sz="1200" b="1" dirty="0">
                          <a:solidFill>
                            <a:schemeClr val="tx1"/>
                          </a:solidFill>
                          <a:latin typeface="Garamond" panose="02020404030301010803" pitchFamily="18"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37006017"/>
                  </a:ext>
                </a:extLst>
              </a:tr>
            </a:tbl>
          </a:graphicData>
        </a:graphic>
      </p:graphicFrame>
      <p:pic>
        <p:nvPicPr>
          <p:cNvPr id="13" name="Picture 12">
            <a:extLst>
              <a:ext uri="{FF2B5EF4-FFF2-40B4-BE49-F238E27FC236}">
                <a16:creationId xmlns:a16="http://schemas.microsoft.com/office/drawing/2014/main" id="{88049622-08F8-4940-A351-8C2F04C50638}"/>
              </a:ext>
            </a:extLst>
          </p:cNvPr>
          <p:cNvPicPr>
            <a:picLocks noChangeAspect="1"/>
          </p:cNvPicPr>
          <p:nvPr/>
        </p:nvPicPr>
        <p:blipFill>
          <a:blip r:embed="rId4"/>
          <a:stretch>
            <a:fillRect/>
          </a:stretch>
        </p:blipFill>
        <p:spPr>
          <a:xfrm>
            <a:off x="7301876" y="86627"/>
            <a:ext cx="2454931" cy="587141"/>
          </a:xfrm>
          <a:prstGeom prst="rect">
            <a:avLst/>
          </a:prstGeom>
        </p:spPr>
      </p:pic>
    </p:spTree>
    <p:extLst>
      <p:ext uri="{BB962C8B-B14F-4D97-AF65-F5344CB8AC3E}">
        <p14:creationId xmlns:p14="http://schemas.microsoft.com/office/powerpoint/2010/main" val="1072386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64C37A4-8169-49FC-8E84-B2F3FABCF200}"/>
              </a:ext>
            </a:extLst>
          </p:cNvPr>
          <p:cNvSpPr txBox="1"/>
          <p:nvPr/>
        </p:nvSpPr>
        <p:spPr>
          <a:xfrm>
            <a:off x="2483318" y="86627"/>
            <a:ext cx="5207267" cy="923330"/>
          </a:xfrm>
          <a:prstGeom prst="rect">
            <a:avLst/>
          </a:prstGeom>
          <a:noFill/>
        </p:spPr>
        <p:txBody>
          <a:bodyPr wrap="square" rtlCol="0">
            <a:spAutoFit/>
          </a:bodyPr>
          <a:lstStyle/>
          <a:p>
            <a:pPr algn="ctr"/>
            <a:r>
              <a:rPr lang="en-GB" b="1" dirty="0">
                <a:latin typeface="Garamond" panose="02020404030301010803" pitchFamily="18" charset="0"/>
              </a:rPr>
              <a:t>Farcet C of E Primary School</a:t>
            </a:r>
          </a:p>
          <a:p>
            <a:pPr algn="ctr"/>
            <a:r>
              <a:rPr lang="en-GB" b="1" dirty="0">
                <a:latin typeface="Garamond" panose="02020404030301010803" pitchFamily="18" charset="0"/>
              </a:rPr>
              <a:t>Latin – Long Term Plan</a:t>
            </a:r>
          </a:p>
          <a:p>
            <a:pPr algn="ctr"/>
            <a:r>
              <a:rPr lang="en-GB" b="1" dirty="0">
                <a:latin typeface="Garamond" panose="02020404030301010803" pitchFamily="18" charset="0"/>
              </a:rPr>
              <a:t>CYCLE B</a:t>
            </a:r>
          </a:p>
        </p:txBody>
      </p:sp>
      <p:pic>
        <p:nvPicPr>
          <p:cNvPr id="8" name="Picture 7">
            <a:extLst>
              <a:ext uri="{FF2B5EF4-FFF2-40B4-BE49-F238E27FC236}">
                <a16:creationId xmlns:a16="http://schemas.microsoft.com/office/drawing/2014/main" id="{4B86F7A8-4AF6-469C-99DC-F5C06EFA3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2533" y="158946"/>
            <a:ext cx="573059" cy="716326"/>
          </a:xfrm>
          <a:prstGeom prst="rect">
            <a:avLst/>
          </a:prstGeom>
        </p:spPr>
      </p:pic>
      <p:pic>
        <p:nvPicPr>
          <p:cNvPr id="1028" name="Picture 4">
            <a:extLst>
              <a:ext uri="{FF2B5EF4-FFF2-40B4-BE49-F238E27FC236}">
                <a16:creationId xmlns:a16="http://schemas.microsoft.com/office/drawing/2014/main" id="{5BEEB33E-A830-4F8A-9F41-C2FDEBD20A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13" y="86627"/>
            <a:ext cx="1446998" cy="86096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1">
            <a:extLst>
              <a:ext uri="{FF2B5EF4-FFF2-40B4-BE49-F238E27FC236}">
                <a16:creationId xmlns:a16="http://schemas.microsoft.com/office/drawing/2014/main" id="{C2A8B4E8-DC0B-42BC-B5B4-C1C519A85B4C}"/>
              </a:ext>
            </a:extLst>
          </p:cNvPr>
          <p:cNvGraphicFramePr>
            <a:graphicFrameLocks noGrp="1"/>
          </p:cNvGraphicFramePr>
          <p:nvPr>
            <p:extLst>
              <p:ext uri="{D42A27DB-BD31-4B8C-83A1-F6EECF244321}">
                <p14:modId xmlns:p14="http://schemas.microsoft.com/office/powerpoint/2010/main" val="2819925165"/>
              </p:ext>
            </p:extLst>
          </p:nvPr>
        </p:nvGraphicFramePr>
        <p:xfrm>
          <a:off x="447842" y="1516424"/>
          <a:ext cx="9052295" cy="2258863"/>
        </p:xfrm>
        <a:graphic>
          <a:graphicData uri="http://schemas.openxmlformats.org/drawingml/2006/table">
            <a:tbl>
              <a:tblPr firstRow="1" bandRow="1">
                <a:tableStyleId>{5C22544A-7EE6-4342-B048-85BDC9FD1C3A}</a:tableStyleId>
              </a:tblPr>
              <a:tblGrid>
                <a:gridCol w="1293185">
                  <a:extLst>
                    <a:ext uri="{9D8B030D-6E8A-4147-A177-3AD203B41FA5}">
                      <a16:colId xmlns:a16="http://schemas.microsoft.com/office/drawing/2014/main" val="971354315"/>
                    </a:ext>
                  </a:extLst>
                </a:gridCol>
                <a:gridCol w="1293185">
                  <a:extLst>
                    <a:ext uri="{9D8B030D-6E8A-4147-A177-3AD203B41FA5}">
                      <a16:colId xmlns:a16="http://schemas.microsoft.com/office/drawing/2014/main" val="4288087183"/>
                    </a:ext>
                  </a:extLst>
                </a:gridCol>
                <a:gridCol w="1293185">
                  <a:extLst>
                    <a:ext uri="{9D8B030D-6E8A-4147-A177-3AD203B41FA5}">
                      <a16:colId xmlns:a16="http://schemas.microsoft.com/office/drawing/2014/main" val="3226895027"/>
                    </a:ext>
                  </a:extLst>
                </a:gridCol>
                <a:gridCol w="1293185">
                  <a:extLst>
                    <a:ext uri="{9D8B030D-6E8A-4147-A177-3AD203B41FA5}">
                      <a16:colId xmlns:a16="http://schemas.microsoft.com/office/drawing/2014/main" val="1621842481"/>
                    </a:ext>
                  </a:extLst>
                </a:gridCol>
                <a:gridCol w="1293185">
                  <a:extLst>
                    <a:ext uri="{9D8B030D-6E8A-4147-A177-3AD203B41FA5}">
                      <a16:colId xmlns:a16="http://schemas.microsoft.com/office/drawing/2014/main" val="3169373972"/>
                    </a:ext>
                  </a:extLst>
                </a:gridCol>
                <a:gridCol w="1293185">
                  <a:extLst>
                    <a:ext uri="{9D8B030D-6E8A-4147-A177-3AD203B41FA5}">
                      <a16:colId xmlns:a16="http://schemas.microsoft.com/office/drawing/2014/main" val="2339066685"/>
                    </a:ext>
                  </a:extLst>
                </a:gridCol>
                <a:gridCol w="1293185">
                  <a:extLst>
                    <a:ext uri="{9D8B030D-6E8A-4147-A177-3AD203B41FA5}">
                      <a16:colId xmlns:a16="http://schemas.microsoft.com/office/drawing/2014/main" val="663295259"/>
                    </a:ext>
                  </a:extLst>
                </a:gridCol>
              </a:tblGrid>
              <a:tr h="379753">
                <a:tc>
                  <a:txBody>
                    <a:bodyPr/>
                    <a:lstStyle/>
                    <a:p>
                      <a:endParaRPr lang="en-GB" sz="1400" b="0" dirty="0">
                        <a:solidFill>
                          <a:schemeClr val="tx1"/>
                        </a:solidFill>
                        <a:latin typeface="Garamond" panose="020204040303010108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Autumn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Autumn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Spring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Spring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Summer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1" dirty="0">
                          <a:solidFill>
                            <a:schemeClr val="tx1"/>
                          </a:solidFill>
                          <a:latin typeface="Garamond" panose="02020404030301010803" pitchFamily="18" charset="0"/>
                        </a:rPr>
                        <a:t>Summer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4629626"/>
                  </a:ext>
                </a:extLst>
              </a:tr>
              <a:tr h="939555">
                <a:tc>
                  <a:txBody>
                    <a:bodyPr/>
                    <a:lstStyle/>
                    <a:p>
                      <a:pPr algn="ctr"/>
                      <a:r>
                        <a:rPr lang="en-GB" sz="1400" b="0" dirty="0">
                          <a:solidFill>
                            <a:schemeClr val="tx1"/>
                          </a:solidFill>
                          <a:latin typeface="Garamond" panose="02020404030301010803" pitchFamily="18" charset="0"/>
                        </a:rPr>
                        <a:t>Luther-King</a:t>
                      </a:r>
                    </a:p>
                    <a:p>
                      <a:pPr algn="ctr"/>
                      <a:r>
                        <a:rPr lang="en-GB" sz="1400" b="0" dirty="0">
                          <a:solidFill>
                            <a:schemeClr val="tx1"/>
                          </a:solidFill>
                          <a:latin typeface="Garamond" panose="02020404030301010803" pitchFamily="18" charset="0"/>
                        </a:rPr>
                        <a:t>(</a:t>
                      </a:r>
                      <a:r>
                        <a:rPr lang="en-GB" sz="1400" b="0" dirty="0" err="1">
                          <a:solidFill>
                            <a:schemeClr val="tx1"/>
                          </a:solidFill>
                          <a:latin typeface="Garamond" panose="02020404030301010803" pitchFamily="18" charset="0"/>
                        </a:rPr>
                        <a:t>Yr</a:t>
                      </a:r>
                      <a:r>
                        <a:rPr lang="en-GB" sz="1400" b="0" dirty="0">
                          <a:solidFill>
                            <a:schemeClr val="tx1"/>
                          </a:solidFill>
                          <a:latin typeface="Garamond" panose="02020404030301010803" pitchFamily="18" charset="0"/>
                        </a:rPr>
                        <a:t> 3 &amp;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1:</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Meet the Family (Nouns)</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2:</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Food, glorious food (Adjectives)</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3:</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Work, work, work (verbs)</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4:</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The Best Days of your life (revision)</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5:</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Romans and Britons (adverbs)</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6:</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Off to Town (plurals)</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118715"/>
                  </a:ext>
                </a:extLst>
              </a:tr>
              <a:tr h="939555">
                <a:tc>
                  <a:txBody>
                    <a:bodyPr/>
                    <a:lstStyle/>
                    <a:p>
                      <a:pPr algn="ctr"/>
                      <a:r>
                        <a:rPr lang="en-GB" sz="1400" b="0" dirty="0">
                          <a:solidFill>
                            <a:schemeClr val="tx1"/>
                          </a:solidFill>
                          <a:latin typeface="Garamond" panose="02020404030301010803" pitchFamily="18" charset="0"/>
                        </a:rPr>
                        <a:t>Hawking</a:t>
                      </a:r>
                    </a:p>
                    <a:p>
                      <a:pPr algn="ctr"/>
                      <a:r>
                        <a:rPr lang="en-GB" sz="1400" b="0" dirty="0">
                          <a:solidFill>
                            <a:schemeClr val="tx1"/>
                          </a:solidFill>
                          <a:latin typeface="Garamond" panose="02020404030301010803" pitchFamily="18" charset="0"/>
                        </a:rPr>
                        <a:t>(</a:t>
                      </a:r>
                      <a:r>
                        <a:rPr lang="en-GB" sz="1400" b="0" dirty="0" err="1">
                          <a:solidFill>
                            <a:schemeClr val="tx1"/>
                          </a:solidFill>
                          <a:latin typeface="Garamond" panose="02020404030301010803" pitchFamily="18" charset="0"/>
                        </a:rPr>
                        <a:t>Yr</a:t>
                      </a:r>
                      <a:r>
                        <a:rPr lang="en-GB" sz="1400" b="0" dirty="0">
                          <a:solidFill>
                            <a:schemeClr val="tx1"/>
                          </a:solidFill>
                          <a:latin typeface="Garamond" panose="02020404030301010803" pitchFamily="18" charset="0"/>
                        </a:rPr>
                        <a:t> 5 &amp;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7:</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The Military Machine (Commands)</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8:</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Clean and Healthy (revision)</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9:</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A Soldier’s Life (prepositions)</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10:</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How Beautiful (conjunctions)</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11:</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A Sad Day (subject and object)</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dirty="0">
                          <a:solidFill>
                            <a:schemeClr val="tx1"/>
                          </a:solidFill>
                          <a:latin typeface="Garamond" panose="02020404030301010803" pitchFamily="18" charset="0"/>
                        </a:rPr>
                        <a:t>Chapter 12:</a:t>
                      </a:r>
                      <a:endParaRPr lang="en-GB" sz="1200" b="0" dirty="0">
                        <a:solidFill>
                          <a:schemeClr val="tx1"/>
                        </a:solidFill>
                        <a:latin typeface="Garamond" panose="02020404030301010803" pitchFamily="18" charset="0"/>
                      </a:endParaRPr>
                    </a:p>
                    <a:p>
                      <a:pPr algn="ctr"/>
                      <a:r>
                        <a:rPr lang="en-GB" sz="1200" b="0" dirty="0">
                          <a:solidFill>
                            <a:schemeClr val="tx1"/>
                          </a:solidFill>
                          <a:latin typeface="Garamond" panose="02020404030301010803" pitchFamily="18" charset="0"/>
                        </a:rPr>
                        <a:t>Gods! Hear our prayers! </a:t>
                      </a:r>
                      <a:r>
                        <a:rPr lang="en-GB" sz="1200" b="0">
                          <a:solidFill>
                            <a:schemeClr val="tx1"/>
                          </a:solidFill>
                          <a:latin typeface="Garamond" panose="02020404030301010803" pitchFamily="18" charset="0"/>
                        </a:rPr>
                        <a:t>(revision)</a:t>
                      </a:r>
                      <a:endParaRPr lang="en-GB" sz="1200" b="1" dirty="0">
                        <a:solidFill>
                          <a:schemeClr val="tx1"/>
                        </a:solidFill>
                        <a:latin typeface="Garamond" panose="020204040303010108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37006017"/>
                  </a:ext>
                </a:extLst>
              </a:tr>
            </a:tbl>
          </a:graphicData>
        </a:graphic>
      </p:graphicFrame>
      <p:sp>
        <p:nvSpPr>
          <p:cNvPr id="9" name="TextBox 8">
            <a:extLst>
              <a:ext uri="{FF2B5EF4-FFF2-40B4-BE49-F238E27FC236}">
                <a16:creationId xmlns:a16="http://schemas.microsoft.com/office/drawing/2014/main" id="{D85850A0-E41E-4533-AA38-A8E533C16BB8}"/>
              </a:ext>
            </a:extLst>
          </p:cNvPr>
          <p:cNvSpPr txBox="1"/>
          <p:nvPr/>
        </p:nvSpPr>
        <p:spPr>
          <a:xfrm>
            <a:off x="43313" y="5832654"/>
            <a:ext cx="9819373" cy="938719"/>
          </a:xfrm>
          <a:prstGeom prst="rect">
            <a:avLst/>
          </a:prstGeom>
          <a:noFill/>
        </p:spPr>
        <p:txBody>
          <a:bodyPr wrap="square">
            <a:spAutoFit/>
          </a:bodyPr>
          <a:lstStyle/>
          <a:p>
            <a:r>
              <a:rPr lang="en-GB" sz="1100" dirty="0">
                <a:latin typeface="Garamond" panose="02020404030301010803" pitchFamily="18" charset="0"/>
              </a:rPr>
              <a:t>At Farcet C of E Primary School we teach mixed age classes from Year One to Year Six. Our classes are structured into four classes: Reception </a:t>
            </a:r>
          </a:p>
          <a:p>
            <a:r>
              <a:rPr lang="en-GB" sz="1100" dirty="0">
                <a:latin typeface="Garamond" panose="02020404030301010803" pitchFamily="18" charset="0"/>
              </a:rPr>
              <a:t>EYFS, Year One/Two, Year Three/Four and Year Five/Six. Latin as a Language is taught in KS2. </a:t>
            </a:r>
          </a:p>
          <a:p>
            <a:r>
              <a:rPr lang="en-GB" sz="1100" dirty="0">
                <a:latin typeface="Garamond" panose="02020404030301010803" pitchFamily="18" charset="0"/>
              </a:rPr>
              <a:t>To ensure complete and thorough coverage of our curriculum, we follow a two-year teaching cycle comprising of Cycle A and Cycle B.  The following curriculum maps outline the sequence for teaching  the units of the Latin curriculum across the two cycle. We follow Maximum Classics in Cycle A, where spelling and grammar is the focus. In Cycle B, we follow </a:t>
            </a:r>
            <a:r>
              <a:rPr lang="en-GB" sz="1100" dirty="0" err="1">
                <a:latin typeface="Garamond" panose="02020404030301010803" pitchFamily="18" charset="0"/>
              </a:rPr>
              <a:t>Minimus</a:t>
            </a:r>
            <a:r>
              <a:rPr lang="en-GB" sz="1100" dirty="0">
                <a:latin typeface="Garamond" panose="02020404030301010803" pitchFamily="18" charset="0"/>
              </a:rPr>
              <a:t>, which builds on what has been taught through application of Reading and writing. </a:t>
            </a:r>
          </a:p>
        </p:txBody>
      </p:sp>
      <p:pic>
        <p:nvPicPr>
          <p:cNvPr id="3" name="Picture 2">
            <a:extLst>
              <a:ext uri="{FF2B5EF4-FFF2-40B4-BE49-F238E27FC236}">
                <a16:creationId xmlns:a16="http://schemas.microsoft.com/office/drawing/2014/main" id="{207E8548-F736-4651-B987-788BF1E37363}"/>
              </a:ext>
            </a:extLst>
          </p:cNvPr>
          <p:cNvPicPr>
            <a:picLocks noChangeAspect="1"/>
          </p:cNvPicPr>
          <p:nvPr/>
        </p:nvPicPr>
        <p:blipFill>
          <a:blip r:embed="rId4"/>
          <a:stretch>
            <a:fillRect/>
          </a:stretch>
        </p:blipFill>
        <p:spPr>
          <a:xfrm>
            <a:off x="8683592" y="86627"/>
            <a:ext cx="1023938" cy="946574"/>
          </a:xfrm>
          <a:prstGeom prst="rect">
            <a:avLst/>
          </a:prstGeom>
        </p:spPr>
      </p:pic>
    </p:spTree>
    <p:extLst>
      <p:ext uri="{BB962C8B-B14F-4D97-AF65-F5344CB8AC3E}">
        <p14:creationId xmlns:p14="http://schemas.microsoft.com/office/powerpoint/2010/main" val="12535917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DD31D5125F74459C59725B9AC668C5" ma:contentTypeVersion="18" ma:contentTypeDescription="Create a new document." ma:contentTypeScope="" ma:versionID="327f95ad09aa121d62b347835fbf7088">
  <xsd:schema xmlns:xsd="http://www.w3.org/2001/XMLSchema" xmlns:xs="http://www.w3.org/2001/XMLSchema" xmlns:p="http://schemas.microsoft.com/office/2006/metadata/properties" xmlns:ns3="686fcda3-b595-4d07-b796-0347d9315a30" xmlns:ns4="ea5105d9-848b-4516-8206-aff1007cc7e7" targetNamespace="http://schemas.microsoft.com/office/2006/metadata/properties" ma:root="true" ma:fieldsID="ad47311c158a19058b4e4d3c4d035610" ns3:_="" ns4:_="">
    <xsd:import namespace="686fcda3-b595-4d07-b796-0347d9315a30"/>
    <xsd:import namespace="ea5105d9-848b-4516-8206-aff1007cc7e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3:_activity" minOccurs="0"/>
                <xsd:element ref="ns3:MediaServiceObjectDetectorVersions" minOccurs="0"/>
                <xsd:element ref="ns3:MediaServiceSystemTags" minOccurs="0"/>
                <xsd:element ref="ns3:MediaServiceSearchPropertie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6fcda3-b595-4d07-b796-0347d9315a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105d9-848b-4516-8206-aff1007cc7e7"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SharingHintHash" ma:index="2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686fcda3-b595-4d07-b796-0347d9315a30" xsi:nil="true"/>
  </documentManagement>
</p:properties>
</file>

<file path=customXml/itemProps1.xml><?xml version="1.0" encoding="utf-8"?>
<ds:datastoreItem xmlns:ds="http://schemas.openxmlformats.org/officeDocument/2006/customXml" ds:itemID="{475BB5ED-B9EB-4E5D-862B-0A227CE8D9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6fcda3-b595-4d07-b796-0347d9315a30"/>
    <ds:schemaRef ds:uri="ea5105d9-848b-4516-8206-aff1007cc7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FEFB67C-35D6-45D1-8C5A-3FCE5A5F0A8C}">
  <ds:schemaRefs>
    <ds:schemaRef ds:uri="http://schemas.microsoft.com/sharepoint/v3/contenttype/forms"/>
  </ds:schemaRefs>
</ds:datastoreItem>
</file>

<file path=customXml/itemProps3.xml><?xml version="1.0" encoding="utf-8"?>
<ds:datastoreItem xmlns:ds="http://schemas.openxmlformats.org/officeDocument/2006/customXml" ds:itemID="{51A09102-1E7F-4258-A7CB-E9F0C68100A4}">
  <ds:schemaRefs>
    <ds:schemaRef ds:uri="http://schemas.microsoft.com/office/infopath/2007/PartnerControls"/>
    <ds:schemaRef ds:uri="http://schemas.openxmlformats.org/package/2006/metadata/core-properties"/>
    <ds:schemaRef ds:uri="http://schemas.microsoft.com/office/2006/metadata/properties"/>
    <ds:schemaRef ds:uri="http://purl.org/dc/dcmitype/"/>
    <ds:schemaRef ds:uri="http://purl.org/dc/elements/1.1/"/>
    <ds:schemaRef ds:uri="ea5105d9-848b-4516-8206-aff1007cc7e7"/>
    <ds:schemaRef ds:uri="http://schemas.microsoft.com/office/2006/documentManagement/types"/>
    <ds:schemaRef ds:uri="686fcda3-b595-4d07-b796-0347d9315a30"/>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51</TotalTime>
  <Words>510</Words>
  <Application>Microsoft Office PowerPoint</Application>
  <PresentationFormat>A4 Paper (210x297 mm)</PresentationFormat>
  <Paragraphs>76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Garamond</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Bramley Emma</dc:creator>
  <cp:lastModifiedBy>Head</cp:lastModifiedBy>
  <cp:revision>13</cp:revision>
  <dcterms:created xsi:type="dcterms:W3CDTF">2025-10-19T08:55:19Z</dcterms:created>
  <dcterms:modified xsi:type="dcterms:W3CDTF">2025-10-22T17:34:03Z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0x01010051DD31D5125F74459C59725B9AC668C5</vt:lpwstr>
  </property>
</Properties>
</file>