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03EA8"/>
    <a:srgbClr val="F58B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068" autoAdjust="0"/>
    <p:restoredTop sz="94660"/>
  </p:normalViewPr>
  <p:slideViewPr>
    <p:cSldViewPr snapToGrid="0">
      <p:cViewPr varScale="1">
        <p:scale>
          <a:sx n="68" d="100"/>
          <a:sy n="68" d="100"/>
        </p:scale>
        <p:origin x="1076" y="52"/>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1652875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365096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1793866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514295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251A9F0-370B-4C53-9CD7-99D05CE06307}" type="datetimeFigureOut">
              <a:rPr lang="en-GB" smtClean="0"/>
              <a:t>20/01/2026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527435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251A9F0-370B-4C53-9CD7-99D05CE06307}" type="datetimeFigureOut">
              <a:rPr lang="en-GB" smtClean="0"/>
              <a:t>20/01/2026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345792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251A9F0-370B-4C53-9CD7-99D05CE06307}" type="datetimeFigureOut">
              <a:rPr lang="en-GB" smtClean="0"/>
              <a:t>20/01/2026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691836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251A9F0-370B-4C53-9CD7-99D05CE06307}" type="datetimeFigureOut">
              <a:rPr lang="en-GB" smtClean="0"/>
              <a:t>20/01/2026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186787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51A9F0-370B-4C53-9CD7-99D05CE06307}" type="datetimeFigureOut">
              <a:rPr lang="en-GB" smtClean="0"/>
              <a:t>20/01/2026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3721545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251A9F0-370B-4C53-9CD7-99D05CE06307}" type="datetimeFigureOut">
              <a:rPr lang="en-GB" smtClean="0"/>
              <a:t>20/01/2026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05320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251A9F0-370B-4C53-9CD7-99D05CE06307}" type="datetimeFigureOut">
              <a:rPr lang="en-GB" smtClean="0"/>
              <a:t>20/01/2026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453841-B228-4AEE-B111-FD62E68BA630}" type="slidenum">
              <a:rPr lang="en-GB" smtClean="0"/>
              <a:t>‹#›</a:t>
            </a:fld>
            <a:endParaRPr lang="en-GB"/>
          </a:p>
        </p:txBody>
      </p:sp>
    </p:spTree>
    <p:extLst>
      <p:ext uri="{BB962C8B-B14F-4D97-AF65-F5344CB8AC3E}">
        <p14:creationId xmlns:p14="http://schemas.microsoft.com/office/powerpoint/2010/main" val="2553867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51A9F0-370B-4C53-9CD7-99D05CE06307}" type="datetimeFigureOut">
              <a:rPr lang="en-GB" smtClean="0"/>
              <a:t>20/01/2026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53841-B228-4AEE-B111-FD62E68BA630}" type="slidenum">
              <a:rPr lang="en-GB" smtClean="0"/>
              <a:t>‹#›</a:t>
            </a:fld>
            <a:endParaRPr lang="en-GB"/>
          </a:p>
        </p:txBody>
      </p:sp>
    </p:spTree>
    <p:extLst>
      <p:ext uri="{BB962C8B-B14F-4D97-AF65-F5344CB8AC3E}">
        <p14:creationId xmlns:p14="http://schemas.microsoft.com/office/powerpoint/2010/main" val="4054574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3580933" y="331622"/>
            <a:ext cx="5030134" cy="946757"/>
            <a:chOff x="3804921" y="155603"/>
            <a:chExt cx="5030134" cy="946757"/>
          </a:xfrm>
        </p:grpSpPr>
        <p:sp>
          <p:nvSpPr>
            <p:cNvPr id="5" name="Text Box 2"/>
            <p:cNvSpPr txBox="1">
              <a:spLocks noChangeArrowheads="1"/>
            </p:cNvSpPr>
            <p:nvPr/>
          </p:nvSpPr>
          <p:spPr bwMode="auto">
            <a:xfrm>
              <a:off x="3804921" y="155603"/>
              <a:ext cx="5030134" cy="94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tri">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n-GB" altLang="en-US" sz="1400" b="1" i="0" u="none" strike="noStrike" cap="none" normalizeH="0" baseline="0" dirty="0">
                  <a:ln>
                    <a:noFill/>
                  </a:ln>
                  <a:solidFill>
                    <a:srgbClr val="0000CE"/>
                  </a:solidFill>
                  <a:effectLst/>
                  <a:latin typeface="Garamond" panose="02020404030301010803" pitchFamily="18" charset="0"/>
                </a:rPr>
                <a:t>Farcet C. of E. Primary School Curriculum Overview:</a:t>
              </a:r>
              <a:r>
                <a:rPr kumimoji="0" lang="en-GB" altLang="en-US" sz="1400" b="1" i="0" u="none" strike="noStrike" cap="none" normalizeH="0" dirty="0">
                  <a:ln>
                    <a:noFill/>
                  </a:ln>
                  <a:solidFill>
                    <a:srgbClr val="0000CE"/>
                  </a:solidFill>
                  <a:effectLst/>
                  <a:latin typeface="Garamond" panose="02020404030301010803" pitchFamily="18" charset="0"/>
                </a:rPr>
                <a:t>       </a:t>
              </a:r>
              <a:r>
                <a:rPr kumimoji="0" lang="en-GB" altLang="en-US" sz="1400" b="1" i="0" u="none" strike="noStrike" cap="none" normalizeH="0" baseline="0" dirty="0">
                  <a:ln>
                    <a:noFill/>
                  </a:ln>
                  <a:solidFill>
                    <a:srgbClr val="0000CE"/>
                  </a:solidFill>
                  <a:effectLst/>
                  <a:latin typeface="Garamond" panose="02020404030301010803" pitchFamily="18" charset="0"/>
                </a:rPr>
                <a:t>Spring 1 2026</a:t>
              </a:r>
              <a:endParaRPr kumimoji="0" lang="en-GB" altLang="en-US" sz="1400" b="0" i="0" u="none" strike="noStrike" cap="none" normalizeH="0" baseline="0" dirty="0">
                <a:ln>
                  <a:noFill/>
                </a:ln>
                <a:solidFill>
                  <a:srgbClr val="0000CE"/>
                </a:solidFill>
                <a:effectLst/>
                <a:latin typeface="Garamond" panose="02020404030301010803"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p:nvPr/>
          </p:nvSpPr>
          <p:spPr>
            <a:xfrm>
              <a:off x="4983699" y="573828"/>
              <a:ext cx="2885790" cy="276999"/>
            </a:xfrm>
            <a:prstGeom prst="rect">
              <a:avLst/>
            </a:prstGeom>
          </p:spPr>
          <p:txBody>
            <a:bodyPr wrap="none">
              <a:spAutoFit/>
            </a:bodyPr>
            <a:lstStyle/>
            <a:p>
              <a:pPr algn="ctr">
                <a:spcAft>
                  <a:spcPts val="0"/>
                </a:spcAft>
              </a:pPr>
              <a:r>
                <a:rPr lang="en-GB" sz="1200" b="1" dirty="0">
                  <a:solidFill>
                    <a:srgbClr val="538135"/>
                  </a:solidFill>
                  <a:latin typeface="Garamond" panose="02020404030301010803" pitchFamily="18" charset="0"/>
                  <a:ea typeface="Times New Roman" panose="02020603050405020304" pitchFamily="18" charset="0"/>
                </a:rPr>
                <a:t>Year Group: 5 and 6 – Hawking Class       </a:t>
              </a:r>
              <a:endParaRPr lang="en-GB" sz="1200" dirty="0">
                <a:effectLst/>
                <a:latin typeface="Times New Roman" panose="02020603050405020304" pitchFamily="18" charset="0"/>
                <a:ea typeface="Times New Roman" panose="02020603050405020304" pitchFamily="18" charset="0"/>
              </a:endParaRPr>
            </a:p>
          </p:txBody>
        </p:sp>
      </p:gr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26570" y="0"/>
            <a:ext cx="338860" cy="43217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6791"/>
          <a:stretch/>
        </p:blipFill>
        <p:spPr bwMode="auto">
          <a:xfrm>
            <a:off x="6497329" y="72713"/>
            <a:ext cx="711994" cy="308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83105" y="65910"/>
            <a:ext cx="3241823" cy="2413713"/>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5"/>
          <p:cNvSpPr>
            <a:spLocks noChangeArrowheads="1"/>
          </p:cNvSpPr>
          <p:nvPr/>
        </p:nvSpPr>
        <p:spPr bwMode="auto">
          <a:xfrm>
            <a:off x="260252" y="69840"/>
            <a:ext cx="3088167"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lang="en-GB" altLang="en-US" sz="1000" b="1" dirty="0">
                <a:latin typeface="Garamond" panose="02020404030301010803" pitchFamily="18" charset="0"/>
                <a:ea typeface="Times New Roman" panose="02020603050405020304" pitchFamily="18" charset="0"/>
                <a:cs typeface="Arial" panose="020B0604020202020204" pitchFamily="34" charset="0"/>
              </a:rPr>
              <a:t>ENGLISH: The Lion, the Witch and the Wardrobe</a:t>
            </a:r>
            <a:r>
              <a:rPr lang="en-GB" altLang="en-US" sz="1000" dirty="0">
                <a:latin typeface="Garamond" panose="02020404030301010803" pitchFamily="18" charset="0"/>
                <a:ea typeface="Times New Roman" panose="02020603050405020304" pitchFamily="18" charset="0"/>
                <a:cs typeface="Arial" panose="020B0604020202020204" pitchFamily="34" charset="0"/>
              </a:rPr>
              <a:t> </a:t>
            </a:r>
          </a:p>
          <a:p>
            <a:pPr marL="0" marR="0" lvl="0" indent="0" defTabSz="914400" rtl="0" eaLnBrk="0" fontAlgn="base" latinLnBrk="0" hangingPunct="0">
              <a:lnSpc>
                <a:spcPct val="100000"/>
              </a:lnSpc>
              <a:spcBef>
                <a:spcPct val="0"/>
              </a:spcBef>
              <a:spcAft>
                <a:spcPct val="0"/>
              </a:spcAft>
              <a:buClrTx/>
              <a:buSzTx/>
              <a:buFontTx/>
              <a:buNone/>
              <a:tabLst/>
            </a:pPr>
            <a:r>
              <a:rPr lang="en-GB" altLang="en-US" sz="1000" dirty="0">
                <a:latin typeface="Garamond" panose="02020404030301010803" pitchFamily="18" charset="0"/>
                <a:ea typeface="Times New Roman" panose="02020603050405020304" pitchFamily="18" charset="0"/>
                <a:cs typeface="Arial" panose="020B0604020202020204" pitchFamily="34" charset="0"/>
              </a:rPr>
              <a:t>by C S Lewis</a:t>
            </a:r>
            <a:endParaRPr kumimoji="0" lang="en-GB" altLang="en-US" sz="1000" i="0" u="none" strike="noStrike" cap="none" normalizeH="0" dirty="0">
              <a:ln>
                <a:noFill/>
              </a:ln>
              <a:solidFill>
                <a:schemeClr val="tx1"/>
              </a:solidFill>
              <a:effectLst/>
              <a:latin typeface="Garamond" panose="02020404030301010803" pitchFamily="18"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latin typeface="Garamond" panose="02020404030301010803" pitchFamily="18" charset="0"/>
                <a:cs typeface="Arial" panose="020B0604020202020204" pitchFamily="34" charset="0"/>
              </a:rPr>
              <a:t>We will learn about these language devices:</a:t>
            </a:r>
            <a:endParaRPr kumimoji="0" lang="en-GB" altLang="en-US" sz="1000" b="0" i="0" u="none" strike="noStrike" cap="none" normalizeH="0" baseline="0" dirty="0">
              <a:ln>
                <a:noFill/>
              </a:ln>
              <a:solidFill>
                <a:schemeClr val="tx1"/>
              </a:solidFill>
              <a:effectLst/>
              <a:latin typeface="Garamond" panose="02020404030301010803" pitchFamily="18" charset="0"/>
            </a:endParaRPr>
          </a:p>
        </p:txBody>
      </p:sp>
      <p:sp>
        <p:nvSpPr>
          <p:cNvPr id="13" name="Rounded Rectangle 12"/>
          <p:cNvSpPr/>
          <p:nvPr/>
        </p:nvSpPr>
        <p:spPr>
          <a:xfrm>
            <a:off x="8606970" y="-29429"/>
            <a:ext cx="3539172" cy="2912939"/>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ounded Rectangle 17"/>
          <p:cNvSpPr/>
          <p:nvPr/>
        </p:nvSpPr>
        <p:spPr>
          <a:xfrm>
            <a:off x="9210960" y="4901951"/>
            <a:ext cx="2889209" cy="1883335"/>
          </a:xfrm>
          <a:prstGeom prst="roundRect">
            <a:avLst/>
          </a:prstGeom>
          <a:noFill/>
          <a:ln w="38100">
            <a:solidFill>
              <a:srgbClr val="F58B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ounded Rectangle 18"/>
          <p:cNvSpPr/>
          <p:nvPr/>
        </p:nvSpPr>
        <p:spPr>
          <a:xfrm>
            <a:off x="4028939" y="1070091"/>
            <a:ext cx="4342330" cy="2054609"/>
          </a:xfrm>
          <a:prstGeom prst="round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4114102" y="1170319"/>
            <a:ext cx="4148750" cy="1954381"/>
          </a:xfrm>
          <a:prstGeom prst="rect">
            <a:avLst/>
          </a:prstGeom>
        </p:spPr>
        <p:txBody>
          <a:bodyPr wrap="square">
            <a:spAutoFit/>
          </a:bodyPr>
          <a:lstStyle/>
          <a:p>
            <a:pPr algn="ctr"/>
            <a:r>
              <a:rPr lang="en-GB" sz="1000" b="1" u="sng" dirty="0">
                <a:latin typeface="Garamond" panose="02020404030301010803" pitchFamily="18" charset="0"/>
              </a:rPr>
              <a:t>SCIENCE: Living Things and Their Habitats – Biology</a:t>
            </a:r>
          </a:p>
          <a:p>
            <a:endParaRPr lang="en-GB" sz="1000" u="sng" dirty="0">
              <a:latin typeface="Garamond" panose="02020404030301010803" pitchFamily="18" charset="0"/>
            </a:endParaRPr>
          </a:p>
          <a:p>
            <a:pPr algn="ctr"/>
            <a:r>
              <a:rPr lang="en-GB" sz="1000" b="1" u="sng" dirty="0">
                <a:latin typeface="Garamond" panose="02020404030301010803" pitchFamily="18" charset="0"/>
              </a:rPr>
              <a:t>SCIENCE: </a:t>
            </a:r>
            <a:r>
              <a:rPr lang="en-US" sz="1000" b="1" dirty="0"/>
              <a:t>Materials - Chemistry </a:t>
            </a:r>
          </a:p>
          <a:p>
            <a:pPr marL="171450" indent="-171450">
              <a:buFont typeface="Arial" panose="020B0604020202020204" pitchFamily="34" charset="0"/>
              <a:buChar char="•"/>
            </a:pPr>
            <a:r>
              <a:rPr lang="en-US" sz="900" dirty="0"/>
              <a:t>To Compare and group together everyday materials on the basis of their properties. </a:t>
            </a:r>
          </a:p>
          <a:p>
            <a:pPr marL="171450" indent="-171450">
              <a:buFont typeface="Arial" panose="020B0604020202020204" pitchFamily="34" charset="0"/>
              <a:buChar char="•"/>
            </a:pPr>
            <a:r>
              <a:rPr lang="en-US" sz="900" dirty="0"/>
              <a:t>To know that some materials will dissolve in liquid to form a solution, and describe how to recover a substance from a solution </a:t>
            </a:r>
          </a:p>
          <a:p>
            <a:pPr marL="171450" indent="-171450">
              <a:buFont typeface="Arial" panose="020B0604020202020204" pitchFamily="34" charset="0"/>
              <a:buChar char="•"/>
            </a:pPr>
            <a:r>
              <a:rPr lang="en-US" sz="900" dirty="0"/>
              <a:t>To use knowledge of solids, liquids and gases to decide how mixtures might be separated, including through filtering, sieving and evaporating </a:t>
            </a:r>
          </a:p>
          <a:p>
            <a:pPr marL="171450" indent="-171450">
              <a:buFont typeface="Arial" panose="020B0604020202020204" pitchFamily="34" charset="0"/>
              <a:buChar char="•"/>
            </a:pPr>
            <a:r>
              <a:rPr lang="en-US" sz="900" dirty="0"/>
              <a:t>To  give reasons, based on evidence from comparative and fair tests, for the particular uses of everyday materials, including metals, wood and plastic </a:t>
            </a:r>
          </a:p>
          <a:p>
            <a:pPr marL="171450" indent="-171450">
              <a:buFont typeface="Arial" panose="020B0604020202020204" pitchFamily="34" charset="0"/>
              <a:buChar char="•"/>
            </a:pPr>
            <a:r>
              <a:rPr lang="en-US" sz="900" dirty="0"/>
              <a:t>To demonstrate that dissolving, mixing and changes of state are reversible changes (NC Yr5)</a:t>
            </a:r>
            <a:endParaRPr lang="en-GB" sz="1000" b="1" u="sng" dirty="0">
              <a:latin typeface="Garamond" panose="02020404030301010803" pitchFamily="18" charset="0"/>
            </a:endParaRPr>
          </a:p>
        </p:txBody>
      </p:sp>
      <p:sp>
        <p:nvSpPr>
          <p:cNvPr id="25" name="Rounded Rectangle 24"/>
          <p:cNvSpPr/>
          <p:nvPr/>
        </p:nvSpPr>
        <p:spPr>
          <a:xfrm>
            <a:off x="84919" y="2675479"/>
            <a:ext cx="3711506" cy="1055488"/>
          </a:xfrm>
          <a:prstGeom prst="round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p:cNvSpPr/>
          <p:nvPr/>
        </p:nvSpPr>
        <p:spPr>
          <a:xfrm>
            <a:off x="23235" y="2685197"/>
            <a:ext cx="3759280" cy="1446550"/>
          </a:xfrm>
          <a:prstGeom prst="rect">
            <a:avLst/>
          </a:prstGeom>
        </p:spPr>
        <p:txBody>
          <a:bodyPr wrap="square">
            <a:spAutoFit/>
          </a:bodyPr>
          <a:lstStyle/>
          <a:p>
            <a:pPr algn="ctr"/>
            <a:r>
              <a:rPr lang="en-GB" sz="900" b="1" dirty="0">
                <a:latin typeface="Garamond" panose="02020404030301010803" pitchFamily="18" charset="0"/>
                <a:ea typeface="Times New Roman" panose="02020603050405020304" pitchFamily="18" charset="0"/>
              </a:rPr>
              <a:t>COMPUTING:</a:t>
            </a:r>
            <a:endParaRPr lang="en-GB" sz="900" dirty="0">
              <a:latin typeface="Garamond" panose="02020404030301010803" pitchFamily="18" charset="0"/>
            </a:endParaRPr>
          </a:p>
          <a:p>
            <a:pPr marL="171450" lvl="0" indent="-171450">
              <a:buFont typeface="Arial" panose="020B0604020202020204" pitchFamily="34" charset="0"/>
              <a:buChar char="•"/>
            </a:pPr>
            <a:r>
              <a:rPr lang="en-GB" sz="900" dirty="0">
                <a:latin typeface="Garamond" panose="02020404030301010803" pitchFamily="18" charset="0"/>
              </a:rPr>
              <a:t>to control a simple circuit connected to a computer and write a program that includes count-controlled loops</a:t>
            </a:r>
          </a:p>
          <a:p>
            <a:pPr marL="171450" lvl="0" indent="-171450">
              <a:buFont typeface="Arial" panose="020B0604020202020204" pitchFamily="34" charset="0"/>
              <a:buChar char="•"/>
            </a:pPr>
            <a:r>
              <a:rPr lang="en-GB" sz="900" dirty="0">
                <a:latin typeface="Garamond" panose="02020404030301010803" pitchFamily="18" charset="0"/>
              </a:rPr>
              <a:t>to explain that a loop can stop when a condition is met </a:t>
            </a:r>
          </a:p>
          <a:p>
            <a:pPr marL="171450" lvl="0" indent="-171450">
              <a:buFont typeface="Arial" panose="020B0604020202020204" pitchFamily="34" charset="0"/>
              <a:buChar char="•"/>
            </a:pPr>
            <a:r>
              <a:rPr lang="en-GB" sz="900" dirty="0">
                <a:latin typeface="Garamond" panose="02020404030301010803" pitchFamily="18" charset="0"/>
              </a:rPr>
              <a:t>to explain that a loop can be used repeatedly to check whether a condition has been met</a:t>
            </a:r>
          </a:p>
          <a:p>
            <a:pPr marL="171450" lvl="0" indent="-171450">
              <a:buFont typeface="Arial" panose="020B0604020202020204" pitchFamily="34" charset="0"/>
              <a:buChar char="•"/>
            </a:pPr>
            <a:r>
              <a:rPr lang="en-GB" sz="900" dirty="0">
                <a:latin typeface="Garamond" panose="02020404030301010803" pitchFamily="18" charset="0"/>
              </a:rPr>
              <a:t>to design a physical project that includes selection</a:t>
            </a:r>
          </a:p>
          <a:p>
            <a:pPr lvl="0"/>
            <a:endParaRPr lang="en-GB" sz="900" dirty="0">
              <a:latin typeface="Garamond" panose="02020404030301010803" pitchFamily="18" charset="0"/>
            </a:endParaRPr>
          </a:p>
          <a:p>
            <a:endParaRPr lang="en-GB" sz="800" dirty="0">
              <a:latin typeface="Garamond" panose="02020404030301010803" pitchFamily="18" charset="0"/>
            </a:endParaRPr>
          </a:p>
          <a:p>
            <a:pPr algn="ctr">
              <a:spcAft>
                <a:spcPts val="0"/>
              </a:spcAft>
            </a:pPr>
            <a:endParaRPr lang="en-GB" sz="800" dirty="0">
              <a:latin typeface="Garamond" panose="02020404030301010803" pitchFamily="18" charset="0"/>
              <a:ea typeface="Times New Roman" panose="02020603050405020304" pitchFamily="18" charset="0"/>
            </a:endParaRPr>
          </a:p>
        </p:txBody>
      </p:sp>
      <p:sp>
        <p:nvSpPr>
          <p:cNvPr id="30" name="Rounded Rectangle 29"/>
          <p:cNvSpPr/>
          <p:nvPr/>
        </p:nvSpPr>
        <p:spPr>
          <a:xfrm>
            <a:off x="4304961" y="3344537"/>
            <a:ext cx="1895143" cy="513139"/>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Garamond" panose="02020404030301010803" pitchFamily="18" charset="0"/>
              </a:rPr>
              <a:t>LATIN</a:t>
            </a:r>
            <a:r>
              <a:rPr lang="en-GB" sz="1000" dirty="0">
                <a:solidFill>
                  <a:schemeClr val="tx1"/>
                </a:solidFill>
                <a:latin typeface="Garamond" panose="02020404030301010803" pitchFamily="18" charset="0"/>
              </a:rPr>
              <a:t>: </a:t>
            </a:r>
            <a:r>
              <a:rPr lang="en-GB" sz="1000" b="1" dirty="0">
                <a:solidFill>
                  <a:schemeClr val="tx1"/>
                </a:solidFill>
                <a:latin typeface="Garamond" panose="02020404030301010803" pitchFamily="18" charset="0"/>
              </a:rPr>
              <a:t>Units 7&amp;8 </a:t>
            </a:r>
            <a:endParaRPr lang="en-GB" sz="1000" dirty="0">
              <a:solidFill>
                <a:schemeClr val="tx1"/>
              </a:solidFill>
              <a:latin typeface="Garamond" panose="02020404030301010803" pitchFamily="18" charset="0"/>
            </a:endParaRPr>
          </a:p>
          <a:p>
            <a:pPr marL="171450" lvl="0" indent="-171450">
              <a:buFont typeface="Arial" panose="020B0604020202020204" pitchFamily="34" charset="0"/>
              <a:buChar char="•"/>
            </a:pPr>
            <a:r>
              <a:rPr lang="en-GB" sz="1000" dirty="0">
                <a:solidFill>
                  <a:schemeClr val="tx1"/>
                </a:solidFill>
                <a:latin typeface="Garamond" panose="02020404030301010803" pitchFamily="18" charset="0"/>
              </a:rPr>
              <a:t>Adjective agreement </a:t>
            </a:r>
          </a:p>
          <a:p>
            <a:pPr marL="171450" lvl="0" indent="-171450">
              <a:buFont typeface="Arial" panose="020B0604020202020204" pitchFamily="34" charset="0"/>
              <a:buChar char="•"/>
            </a:pPr>
            <a:r>
              <a:rPr lang="en-GB" sz="1000" dirty="0">
                <a:solidFill>
                  <a:schemeClr val="tx1"/>
                </a:solidFill>
                <a:latin typeface="Garamond" panose="02020404030301010803" pitchFamily="18" charset="0"/>
              </a:rPr>
              <a:t>Using prepositional language. </a:t>
            </a:r>
          </a:p>
        </p:txBody>
      </p:sp>
      <p:grpSp>
        <p:nvGrpSpPr>
          <p:cNvPr id="26" name="Group 25"/>
          <p:cNvGrpSpPr/>
          <p:nvPr/>
        </p:nvGrpSpPr>
        <p:grpSpPr>
          <a:xfrm>
            <a:off x="50775" y="3842412"/>
            <a:ext cx="3554931" cy="1446550"/>
            <a:chOff x="50800" y="4788875"/>
            <a:chExt cx="3261373" cy="1034076"/>
          </a:xfrm>
        </p:grpSpPr>
        <p:sp>
          <p:nvSpPr>
            <p:cNvPr id="32" name="Rounded Rectangle 31"/>
            <p:cNvSpPr/>
            <p:nvPr/>
          </p:nvSpPr>
          <p:spPr>
            <a:xfrm>
              <a:off x="50800" y="4806029"/>
              <a:ext cx="3217513" cy="1016922"/>
            </a:xfrm>
            <a:prstGeom prst="roundRect">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56656" y="4788875"/>
              <a:ext cx="3255517" cy="225322"/>
            </a:xfrm>
            <a:prstGeom prst="rect">
              <a:avLst/>
            </a:prstGeom>
          </p:spPr>
          <p:txBody>
            <a:bodyPr wrap="square">
              <a:spAutoFit/>
            </a:bodyPr>
            <a:lstStyle/>
            <a:p>
              <a:pPr algn="ctr">
                <a:spcAft>
                  <a:spcPts val="0"/>
                </a:spcAft>
              </a:pPr>
              <a:r>
                <a:rPr lang="en-GB" sz="1000" b="1" dirty="0">
                  <a:latin typeface="Garamond" panose="02020404030301010803" pitchFamily="18" charset="0"/>
                  <a:ea typeface="Times New Roman" panose="02020603050405020304" pitchFamily="18" charset="0"/>
                </a:rPr>
                <a:t>GEOGRAPHY</a:t>
              </a:r>
              <a:r>
                <a:rPr lang="en-GB" sz="1000" dirty="0">
                  <a:latin typeface="Garamond" panose="02020404030301010803" pitchFamily="18" charset="0"/>
                  <a:ea typeface="Times New Roman" panose="02020603050405020304" pitchFamily="18" charset="0"/>
                </a:rPr>
                <a:t>: </a:t>
              </a:r>
              <a:r>
                <a:rPr lang="en-GB" sz="1000" b="1" dirty="0">
                  <a:latin typeface="Garamond" panose="02020404030301010803" pitchFamily="18" charset="0"/>
                  <a:ea typeface="Times New Roman" panose="02020603050405020304" pitchFamily="18" charset="0"/>
                </a:rPr>
                <a:t>East Anglia, Yorkshire and The Midlands</a:t>
              </a:r>
              <a:endParaRPr lang="en-GB" sz="1000" dirty="0">
                <a:latin typeface="Garamond" panose="02020404030301010803" pitchFamily="18" charset="0"/>
                <a:ea typeface="Times New Roman" panose="02020603050405020304" pitchFamily="18" charset="0"/>
              </a:endParaRPr>
            </a:p>
          </p:txBody>
        </p:sp>
      </p:grpSp>
      <p:sp>
        <p:nvSpPr>
          <p:cNvPr id="38" name="Rounded Rectangle 37"/>
          <p:cNvSpPr/>
          <p:nvPr/>
        </p:nvSpPr>
        <p:spPr>
          <a:xfrm>
            <a:off x="3688158" y="4036494"/>
            <a:ext cx="2387926" cy="2600641"/>
          </a:xfrm>
          <a:prstGeom prst="roundRect">
            <a:avLst/>
          </a:prstGeom>
          <a:noFill/>
          <a:ln w="38100">
            <a:solidFill>
              <a:srgbClr val="A03E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ounded Rectangle 40"/>
          <p:cNvSpPr/>
          <p:nvPr/>
        </p:nvSpPr>
        <p:spPr>
          <a:xfrm>
            <a:off x="8819275" y="2985504"/>
            <a:ext cx="3321950" cy="1856003"/>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p:cNvSpPr/>
          <p:nvPr/>
        </p:nvSpPr>
        <p:spPr>
          <a:xfrm>
            <a:off x="8729844" y="-28541"/>
            <a:ext cx="3402697" cy="3000821"/>
          </a:xfrm>
          <a:prstGeom prst="rect">
            <a:avLst/>
          </a:prstGeom>
        </p:spPr>
        <p:txBody>
          <a:bodyPr wrap="square">
            <a:spAutoFit/>
          </a:bodyPr>
          <a:lstStyle/>
          <a:p>
            <a:pPr algn="ctr"/>
            <a:r>
              <a:rPr lang="en-GB" sz="900" b="1" dirty="0">
                <a:latin typeface="Garamond" panose="02020404030301010803" pitchFamily="18" charset="0"/>
              </a:rPr>
              <a:t>MATHS: Year 5:</a:t>
            </a:r>
            <a:endParaRPr lang="en-GB" sz="900" dirty="0">
              <a:latin typeface="Garamond" panose="02020404030301010803" pitchFamily="18" charset="0"/>
            </a:endParaRPr>
          </a:p>
          <a:p>
            <a:pPr marL="171450" indent="-171450">
              <a:buFont typeface="Arial" panose="020B0604020202020204" pitchFamily="34" charset="0"/>
              <a:buChar char="•"/>
            </a:pPr>
            <a:r>
              <a:rPr lang="en-GB" sz="900" dirty="0">
                <a:latin typeface="Garamond" panose="02020404030301010803" pitchFamily="18" charset="0"/>
              </a:rPr>
              <a:t>Find fractions equivalent to a unit and non-unit fraction</a:t>
            </a:r>
          </a:p>
          <a:p>
            <a:pPr marL="171450" indent="-171450">
              <a:buFont typeface="Arial" panose="020B0604020202020204" pitchFamily="34" charset="0"/>
              <a:buChar char="•"/>
            </a:pPr>
            <a:r>
              <a:rPr lang="en-GB" sz="900" dirty="0">
                <a:latin typeface="Garamond" panose="02020404030301010803" pitchFamily="18" charset="0"/>
              </a:rPr>
              <a:t>Recognise equivalent fractions</a:t>
            </a:r>
          </a:p>
          <a:p>
            <a:pPr marL="171450" indent="-171450">
              <a:buFont typeface="Arial" panose="020B0604020202020204" pitchFamily="34" charset="0"/>
              <a:buChar char="•"/>
            </a:pPr>
            <a:r>
              <a:rPr lang="en-GB" sz="900" dirty="0">
                <a:latin typeface="Garamond" panose="02020404030301010803" pitchFamily="18" charset="0"/>
              </a:rPr>
              <a:t>Convert improper fractions to mixed numbers</a:t>
            </a:r>
          </a:p>
          <a:p>
            <a:pPr marL="171450" indent="-171450">
              <a:buFont typeface="Arial" panose="020B0604020202020204" pitchFamily="34" charset="0"/>
              <a:buChar char="•"/>
            </a:pPr>
            <a:r>
              <a:rPr lang="en-GB" sz="900" dirty="0">
                <a:latin typeface="Garamond" panose="02020404030301010803" pitchFamily="18" charset="0"/>
              </a:rPr>
              <a:t>Convert mixed numbers to improper fractions</a:t>
            </a:r>
          </a:p>
          <a:p>
            <a:pPr marL="171450" indent="-171450">
              <a:buFont typeface="Arial" panose="020B0604020202020204" pitchFamily="34" charset="0"/>
              <a:buChar char="•"/>
            </a:pPr>
            <a:r>
              <a:rPr lang="en-GB" sz="900" dirty="0">
                <a:latin typeface="Garamond" panose="02020404030301010803" pitchFamily="18" charset="0"/>
              </a:rPr>
              <a:t>Compare and order  fractions less than and greater than 1</a:t>
            </a:r>
          </a:p>
          <a:p>
            <a:pPr marL="171450" indent="-171450">
              <a:buFont typeface="Arial" panose="020B0604020202020204" pitchFamily="34" charset="0"/>
              <a:buChar char="•"/>
            </a:pPr>
            <a:r>
              <a:rPr lang="en-GB" sz="900" dirty="0">
                <a:latin typeface="Garamond" panose="02020404030301010803" pitchFamily="18" charset="0"/>
              </a:rPr>
              <a:t>Multiply up to a 4-digit number by a 1-digit number</a:t>
            </a:r>
          </a:p>
          <a:p>
            <a:pPr marL="171450" indent="-171450">
              <a:buFont typeface="Arial" panose="020B0604020202020204" pitchFamily="34" charset="0"/>
              <a:buChar char="•"/>
            </a:pPr>
            <a:r>
              <a:rPr lang="en-GB" sz="900" dirty="0">
                <a:latin typeface="Garamond" panose="02020404030301010803" pitchFamily="18" charset="0"/>
              </a:rPr>
              <a:t>Multiply a 2-digit, 3-digit and 4-digit numbers by a 2-digit number </a:t>
            </a:r>
          </a:p>
          <a:p>
            <a:pPr marL="171450" indent="-171450">
              <a:buFont typeface="Arial" panose="020B0604020202020204" pitchFamily="34" charset="0"/>
              <a:buChar char="•"/>
            </a:pPr>
            <a:r>
              <a:rPr lang="en-GB" sz="900" dirty="0">
                <a:latin typeface="Garamond" panose="02020404030301010803" pitchFamily="18" charset="0"/>
              </a:rPr>
              <a:t>Solve problems with multiplication</a:t>
            </a:r>
          </a:p>
          <a:p>
            <a:pPr marL="171450" indent="-171450">
              <a:buFont typeface="Arial" panose="020B0604020202020204" pitchFamily="34" charset="0"/>
              <a:buChar char="•"/>
            </a:pPr>
            <a:r>
              <a:rPr lang="en-GB" sz="900" dirty="0">
                <a:latin typeface="Garamond" panose="02020404030301010803" pitchFamily="18" charset="0"/>
              </a:rPr>
              <a:t>Short division: Divide a 4-digit number by a 1-digit number</a:t>
            </a:r>
          </a:p>
          <a:p>
            <a:pPr marL="171450" indent="-171450">
              <a:buFont typeface="Arial" panose="020B0604020202020204" pitchFamily="34" charset="0"/>
              <a:buChar char="•"/>
            </a:pPr>
            <a:r>
              <a:rPr lang="en-GB" sz="900" dirty="0">
                <a:latin typeface="Garamond" panose="02020404030301010803" pitchFamily="18" charset="0"/>
              </a:rPr>
              <a:t>Decimals up to 2 decimal places</a:t>
            </a:r>
          </a:p>
          <a:p>
            <a:pPr marL="171450" indent="-171450">
              <a:buFont typeface="Arial" panose="020B0604020202020204" pitchFamily="34" charset="0"/>
              <a:buChar char="•"/>
            </a:pPr>
            <a:r>
              <a:rPr lang="en-GB" sz="900" dirty="0">
                <a:latin typeface="Garamond" panose="02020404030301010803" pitchFamily="18" charset="0"/>
              </a:rPr>
              <a:t>Equivalent fractions and decimals (tenths/ hundreds)</a:t>
            </a:r>
          </a:p>
          <a:p>
            <a:pPr marL="171450" indent="-171450">
              <a:buFont typeface="Arial" panose="020B0604020202020204" pitchFamily="34" charset="0"/>
              <a:buChar char="•"/>
            </a:pPr>
            <a:r>
              <a:rPr lang="en-GB" sz="900" dirty="0">
                <a:latin typeface="Garamond" panose="02020404030301010803" pitchFamily="18" charset="0"/>
              </a:rPr>
              <a:t>Thousandths as fractions and decimals/order and compare decimals</a:t>
            </a:r>
          </a:p>
          <a:p>
            <a:pPr algn="ctr"/>
            <a:r>
              <a:rPr lang="en-GB" sz="900" b="1" dirty="0">
                <a:latin typeface="Garamond" panose="02020404030301010803" pitchFamily="18" charset="0"/>
              </a:rPr>
              <a:t>Year 6:</a:t>
            </a:r>
            <a:endParaRPr lang="en-GB" sz="900" dirty="0">
              <a:latin typeface="Garamond" panose="02020404030301010803" pitchFamily="18" charset="0"/>
            </a:endParaRPr>
          </a:p>
          <a:p>
            <a:pPr marL="171450" indent="-171450">
              <a:buFont typeface="Arial" panose="020B0604020202020204" pitchFamily="34" charset="0"/>
              <a:buChar char="•"/>
            </a:pPr>
            <a:r>
              <a:rPr lang="en-GB" sz="900" dirty="0">
                <a:latin typeface="Garamond" panose="02020404030301010803" pitchFamily="18" charset="0"/>
              </a:rPr>
              <a:t>Solve problems with addition, subtraction, multiplication and division. </a:t>
            </a:r>
          </a:p>
          <a:p>
            <a:pPr marL="171450" indent="-171450">
              <a:buFont typeface="Arial" panose="020B0604020202020204" pitchFamily="34" charset="0"/>
              <a:buChar char="•"/>
            </a:pPr>
            <a:r>
              <a:rPr lang="en-GB" sz="900" dirty="0">
                <a:latin typeface="Garamond" panose="02020404030301010803" pitchFamily="18" charset="0"/>
              </a:rPr>
              <a:t>Convert between decimals, fractions and percentages. </a:t>
            </a:r>
          </a:p>
          <a:p>
            <a:pPr marL="171450" indent="-171450">
              <a:buFont typeface="Arial" panose="020B0604020202020204" pitchFamily="34" charset="0"/>
              <a:buChar char="•"/>
            </a:pPr>
            <a:r>
              <a:rPr lang="en-GB" sz="900" dirty="0">
                <a:latin typeface="Garamond" panose="02020404030301010803" pitchFamily="18" charset="0"/>
              </a:rPr>
              <a:t>Understand that ratio is used to compare quantities</a:t>
            </a:r>
          </a:p>
          <a:p>
            <a:pPr marL="171450" indent="-171450">
              <a:buFont typeface="Arial" panose="020B0604020202020204" pitchFamily="34" charset="0"/>
              <a:buChar char="•"/>
            </a:pPr>
            <a:r>
              <a:rPr lang="en-GB" sz="900" dirty="0">
                <a:latin typeface="Garamond" panose="02020404030301010803" pitchFamily="18" charset="0"/>
              </a:rPr>
              <a:t>Solve problems with ratio. </a:t>
            </a:r>
          </a:p>
          <a:p>
            <a:pPr marL="171450" indent="-171450">
              <a:buFont typeface="Arial" panose="020B0604020202020204" pitchFamily="34" charset="0"/>
              <a:buChar char="•"/>
            </a:pPr>
            <a:r>
              <a:rPr lang="en-GB" sz="900" dirty="0">
                <a:latin typeface="Garamond" panose="02020404030301010803" pitchFamily="18" charset="0"/>
              </a:rPr>
              <a:t>Measure and calculate angles within shapes. </a:t>
            </a:r>
          </a:p>
          <a:p>
            <a:pPr marL="457200">
              <a:spcAft>
                <a:spcPts val="0"/>
              </a:spcAft>
            </a:pPr>
            <a:r>
              <a:rPr lang="en-GB" sz="900" dirty="0">
                <a:latin typeface="Garamond" panose="02020404030301010803" pitchFamily="18" charset="0"/>
                <a:ea typeface="Times New Roman" panose="02020603050405020304" pitchFamily="18" charset="0"/>
              </a:rPr>
              <a:t> </a:t>
            </a:r>
          </a:p>
        </p:txBody>
      </p:sp>
      <p:sp>
        <p:nvSpPr>
          <p:cNvPr id="42" name="Rectangle 41"/>
          <p:cNvSpPr/>
          <p:nvPr/>
        </p:nvSpPr>
        <p:spPr>
          <a:xfrm>
            <a:off x="46518" y="4097258"/>
            <a:ext cx="3593623" cy="1200329"/>
          </a:xfrm>
          <a:prstGeom prst="rect">
            <a:avLst/>
          </a:prstGeom>
        </p:spPr>
        <p:txBody>
          <a:bodyPr wrap="square">
            <a:spAutoFit/>
          </a:bodyPr>
          <a:lstStyle/>
          <a:p>
            <a:pPr marL="171450" lvl="0" indent="-171450">
              <a:spcAft>
                <a:spcPts val="0"/>
              </a:spcAft>
              <a:buFont typeface="Arial" panose="020B0604020202020204" pitchFamily="34" charset="0"/>
              <a:buChar char="•"/>
            </a:pPr>
            <a:r>
              <a:rPr lang="en-GB" sz="800" dirty="0">
                <a:latin typeface="Garamond" panose="02020404030301010803" pitchFamily="18" charset="0"/>
                <a:ea typeface="Times New Roman" panose="02020603050405020304" pitchFamily="18" charset="0"/>
              </a:rPr>
              <a:t>To know </a:t>
            </a:r>
            <a:r>
              <a:rPr lang="en-US" sz="800" dirty="0">
                <a:latin typeface="Garamond" panose="02020404030301010803" pitchFamily="18" charset="0"/>
                <a:ea typeface="Times New Roman" panose="02020603050405020304" pitchFamily="18" charset="0"/>
              </a:rPr>
              <a:t>East Anglia is a region of the UK that is very flat. The marshland in East Anglia was drained leaving fertile land to grow crops and today East Anglia is known as ‘breadbasket of Britain’. </a:t>
            </a:r>
          </a:p>
          <a:p>
            <a:pPr marL="171450" lvl="0" indent="-171450">
              <a:spcAft>
                <a:spcPts val="0"/>
              </a:spcAft>
              <a:buFont typeface="Arial" panose="020B0604020202020204" pitchFamily="34" charset="0"/>
              <a:buChar char="•"/>
            </a:pPr>
            <a:r>
              <a:rPr lang="en-US" sz="800" dirty="0">
                <a:latin typeface="Garamond" panose="02020404030301010803" pitchFamily="18" charset="0"/>
                <a:ea typeface="Times New Roman" panose="02020603050405020304" pitchFamily="18" charset="0"/>
              </a:rPr>
              <a:t>To understand that The Midlands is an area with many businesses in towns and cities, and also rural areas. Birmingham is a large city in the Midlands.  Yorkshire is a large area to the North of England. The Yorkshire Dales have high hills, steep valleys and fast f lowing rivers.</a:t>
            </a:r>
          </a:p>
          <a:p>
            <a:pPr marL="171450" lvl="0" indent="-171450">
              <a:spcAft>
                <a:spcPts val="0"/>
              </a:spcAft>
              <a:buFont typeface="Arial" panose="020B0604020202020204" pitchFamily="34" charset="0"/>
              <a:buChar char="•"/>
            </a:pPr>
            <a:r>
              <a:rPr lang="en-US" sz="800" dirty="0">
                <a:latin typeface="Garamond" panose="02020404030301010803" pitchFamily="18" charset="0"/>
                <a:ea typeface="Times New Roman" panose="02020603050405020304" pitchFamily="18" charset="0"/>
              </a:rPr>
              <a:t>To know The </a:t>
            </a:r>
            <a:r>
              <a:rPr lang="en-US" sz="800" dirty="0" err="1">
                <a:latin typeface="Garamond" panose="02020404030301010803" pitchFamily="18" charset="0"/>
                <a:ea typeface="Times New Roman" panose="02020603050405020304" pitchFamily="18" charset="0"/>
              </a:rPr>
              <a:t>Ribblehead</a:t>
            </a:r>
            <a:r>
              <a:rPr lang="en-US" sz="800" dirty="0">
                <a:latin typeface="Garamond" panose="02020404030301010803" pitchFamily="18" charset="0"/>
                <a:ea typeface="Times New Roman" panose="02020603050405020304" pitchFamily="18" charset="0"/>
              </a:rPr>
              <a:t> Viaduct and the Humber Bridge are two ways in which people have changed the landscape in Yorkshire and Humberside </a:t>
            </a:r>
            <a:endParaRPr lang="en-GB" sz="800" dirty="0">
              <a:latin typeface="Garamond" panose="02020404030301010803" pitchFamily="18" charset="0"/>
              <a:ea typeface="Times New Roman" panose="02020603050405020304" pitchFamily="18" charset="0"/>
            </a:endParaRPr>
          </a:p>
        </p:txBody>
      </p:sp>
      <p:sp>
        <p:nvSpPr>
          <p:cNvPr id="43" name="Rectangle 42"/>
          <p:cNvSpPr/>
          <p:nvPr/>
        </p:nvSpPr>
        <p:spPr>
          <a:xfrm>
            <a:off x="3700141" y="4097258"/>
            <a:ext cx="2362496" cy="2446824"/>
          </a:xfrm>
          <a:prstGeom prst="rect">
            <a:avLst/>
          </a:prstGeom>
        </p:spPr>
        <p:txBody>
          <a:bodyPr wrap="square">
            <a:spAutoFit/>
          </a:bodyPr>
          <a:lstStyle/>
          <a:p>
            <a:pPr algn="ctr"/>
            <a:r>
              <a:rPr lang="en-GB" sz="900" b="1" dirty="0">
                <a:latin typeface="Garamond" panose="02020404030301010803" pitchFamily="18" charset="0"/>
                <a:ea typeface="Times New Roman" panose="02020603050405020304" pitchFamily="18" charset="0"/>
              </a:rPr>
              <a:t>HISTORY</a:t>
            </a:r>
            <a:r>
              <a:rPr lang="en-GB" sz="900" dirty="0">
                <a:latin typeface="Garamond" panose="02020404030301010803" pitchFamily="18" charset="0"/>
                <a:ea typeface="Times New Roman" panose="02020603050405020304" pitchFamily="18" charset="0"/>
              </a:rPr>
              <a:t>:</a:t>
            </a:r>
            <a:r>
              <a:rPr lang="en-GB" sz="900" b="1" dirty="0">
                <a:latin typeface="Garamond" panose="02020404030301010803" pitchFamily="18" charset="0"/>
              </a:rPr>
              <a:t>  The Industrial Revolution </a:t>
            </a:r>
          </a:p>
          <a:p>
            <a:pPr algn="ctr"/>
            <a:endParaRPr lang="en-GB" sz="900" dirty="0">
              <a:latin typeface="Garamond" panose="02020404030301010803" pitchFamily="18" charset="0"/>
            </a:endParaRPr>
          </a:p>
          <a:p>
            <a:pPr marL="171450" indent="-171450">
              <a:buFont typeface="Arial" panose="020B0604020202020204" pitchFamily="34" charset="0"/>
              <a:buChar char="•"/>
            </a:pPr>
            <a:r>
              <a:rPr lang="en-US" sz="900" dirty="0">
                <a:latin typeface="Garamond" panose="02020404030301010803" pitchFamily="18" charset="0"/>
              </a:rPr>
              <a:t>To know that ‘Industrial Revolution’ describes the transition from a society based on hand manufacturing and human or animal power, to a society based on machinery. </a:t>
            </a:r>
          </a:p>
          <a:p>
            <a:pPr marL="171450" indent="-171450">
              <a:buFont typeface="Arial" panose="020B0604020202020204" pitchFamily="34" charset="0"/>
              <a:buChar char="•"/>
            </a:pPr>
            <a:r>
              <a:rPr lang="en-US" sz="900" dirty="0">
                <a:latin typeface="Garamond" panose="02020404030301010803" pitchFamily="18" charset="0"/>
              </a:rPr>
              <a:t>To understand the Industrial Revolution had an enormous impact on British society, changing many people’s way of life. </a:t>
            </a:r>
          </a:p>
          <a:p>
            <a:pPr marL="171450" indent="-171450">
              <a:buFont typeface="Arial" panose="020B0604020202020204" pitchFamily="34" charset="0"/>
              <a:buChar char="•"/>
            </a:pPr>
            <a:r>
              <a:rPr lang="en-US" sz="900" dirty="0">
                <a:latin typeface="Garamond" panose="02020404030301010803" pitchFamily="18" charset="0"/>
              </a:rPr>
              <a:t>To understand the significance of</a:t>
            </a:r>
          </a:p>
          <a:p>
            <a:pPr marL="171450" indent="-171450">
              <a:buFont typeface="Arial" panose="020B0604020202020204" pitchFamily="34" charset="0"/>
              <a:buChar char="•"/>
            </a:pPr>
            <a:r>
              <a:rPr lang="en-US" sz="900" dirty="0">
                <a:latin typeface="Garamond" panose="02020404030301010803" pitchFamily="18" charset="0"/>
              </a:rPr>
              <a:t> cotton spinning moving from being a hand craft, to being </a:t>
            </a:r>
            <a:r>
              <a:rPr lang="en-US" sz="900" dirty="0" err="1">
                <a:latin typeface="Garamond" panose="02020404030301010803" pitchFamily="18" charset="0"/>
              </a:rPr>
              <a:t>mechanised</a:t>
            </a:r>
            <a:r>
              <a:rPr lang="en-US" sz="900" dirty="0">
                <a:latin typeface="Garamond" panose="02020404030301010803" pitchFamily="18" charset="0"/>
              </a:rPr>
              <a:t>. To understand why coal and iron were so important for the Industrial Revolution. To know that there was a surge in child </a:t>
            </a:r>
            <a:r>
              <a:rPr lang="en-US" sz="900" dirty="0" err="1">
                <a:latin typeface="Garamond" panose="02020404030301010803" pitchFamily="18" charset="0"/>
              </a:rPr>
              <a:t>labour</a:t>
            </a:r>
            <a:r>
              <a:rPr lang="en-US" sz="900" dirty="0">
                <a:latin typeface="Garamond" panose="02020404030301010803" pitchFamily="18" charset="0"/>
              </a:rPr>
              <a:t> during the industrial revolution </a:t>
            </a:r>
            <a:endParaRPr lang="en-GB" sz="900" dirty="0">
              <a:latin typeface="Garamond" panose="02020404030301010803" pitchFamily="18" charset="0"/>
              <a:ea typeface="Times New Roman" panose="02020603050405020304" pitchFamily="18" charset="0"/>
            </a:endParaRPr>
          </a:p>
        </p:txBody>
      </p:sp>
      <p:sp>
        <p:nvSpPr>
          <p:cNvPr id="49" name="Rounded Rectangle 48"/>
          <p:cNvSpPr/>
          <p:nvPr/>
        </p:nvSpPr>
        <p:spPr>
          <a:xfrm>
            <a:off x="120840" y="5416718"/>
            <a:ext cx="3151749" cy="1292930"/>
          </a:xfrm>
          <a:prstGeom prst="round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p:cNvSpPr/>
          <p:nvPr/>
        </p:nvSpPr>
        <p:spPr>
          <a:xfrm>
            <a:off x="100066" y="5559918"/>
            <a:ext cx="3486525" cy="1077218"/>
          </a:xfrm>
          <a:prstGeom prst="rect">
            <a:avLst/>
          </a:prstGeom>
        </p:spPr>
        <p:txBody>
          <a:bodyPr wrap="square">
            <a:spAutoFit/>
          </a:bodyPr>
          <a:lstStyle/>
          <a:p>
            <a:pPr algn="ctr">
              <a:spcAft>
                <a:spcPts val="0"/>
              </a:spcAft>
            </a:pPr>
            <a:r>
              <a:rPr lang="en-GB" sz="800" b="1" dirty="0">
                <a:ea typeface="Times New Roman" panose="02020603050405020304" pitchFamily="18" charset="0"/>
              </a:rPr>
              <a:t>PSHE: Cambridgeshire Syllabus-  Managing risk and safety</a:t>
            </a:r>
          </a:p>
          <a:p>
            <a:pPr marL="171450" indent="-171450">
              <a:buFont typeface="Arial" panose="020B0604020202020204" pitchFamily="34" charset="0"/>
              <a:buChar char="•"/>
            </a:pPr>
            <a:r>
              <a:rPr lang="en-GB" sz="800" dirty="0">
                <a:effectLst/>
                <a:ea typeface="Calibri" panose="020F0502020204030204" pitchFamily="34" charset="0"/>
                <a:cs typeface="Times New Roman" panose="02020603050405020304" pitchFamily="18" charset="0"/>
              </a:rPr>
              <a:t>To explore positive and negative aspects of risk taking &amp;  benefits and consequences of taking physical , social and emotional risk.</a:t>
            </a:r>
          </a:p>
          <a:p>
            <a:pPr marL="171450" indent="-171450">
              <a:buFont typeface="Arial" panose="020B0604020202020204" pitchFamily="34" charset="0"/>
              <a:buChar char="•"/>
            </a:pPr>
            <a:r>
              <a:rPr lang="en-GB" sz="800" dirty="0">
                <a:effectLst/>
                <a:ea typeface="Calibri" panose="020F0502020204030204" pitchFamily="34" charset="0"/>
                <a:cs typeface="Times New Roman" panose="02020603050405020304" pitchFamily="18" charset="0"/>
              </a:rPr>
              <a:t> To develop strategies to reduce risk; Basic first aid </a:t>
            </a:r>
          </a:p>
          <a:p>
            <a:pPr marL="171450" indent="-171450">
              <a:buFont typeface="Arial" panose="020B0604020202020204" pitchFamily="34" charset="0"/>
              <a:buChar char="•"/>
            </a:pPr>
            <a:r>
              <a:rPr lang="en-GB" sz="800" dirty="0">
                <a:effectLst/>
                <a:ea typeface="Calibri" panose="020F0502020204030204" pitchFamily="34" charset="0"/>
                <a:cs typeface="Times New Roman" panose="02020603050405020304" pitchFamily="18" charset="0"/>
              </a:rPr>
              <a:t>To understand safety on roads; Safe in sun ; Railway and in water.</a:t>
            </a:r>
          </a:p>
          <a:p>
            <a:pPr marL="171450" indent="-171450">
              <a:buFont typeface="Arial" panose="020B0604020202020204" pitchFamily="34" charset="0"/>
              <a:buChar char="•"/>
            </a:pPr>
            <a:r>
              <a:rPr lang="en-GB" sz="800" dirty="0">
                <a:effectLst/>
                <a:ea typeface="Calibri" panose="020F0502020204030204" pitchFamily="34" charset="0"/>
                <a:cs typeface="Times New Roman" panose="02020603050405020304" pitchFamily="18" charset="0"/>
              </a:rPr>
              <a:t> To understand Healthy living  &amp; Healthy eating  &amp;Physical activity </a:t>
            </a:r>
          </a:p>
          <a:p>
            <a:pPr marL="171450" indent="-171450">
              <a:buFont typeface="Arial" panose="020B0604020202020204" pitchFamily="34" charset="0"/>
              <a:buChar char="•"/>
            </a:pPr>
            <a:r>
              <a:rPr lang="en-GB" sz="800" dirty="0">
                <a:effectLst/>
                <a:ea typeface="Calibri" panose="020F0502020204030204" pitchFamily="34" charset="0"/>
                <a:cs typeface="Times New Roman" panose="02020603050405020304" pitchFamily="18" charset="0"/>
              </a:rPr>
              <a:t>To understand </a:t>
            </a:r>
            <a:r>
              <a:rPr lang="en-GB" sz="800" dirty="0">
                <a:ea typeface="Calibri" panose="020F0502020204030204" pitchFamily="34" charset="0"/>
                <a:cs typeface="Times New Roman" panose="02020603050405020304" pitchFamily="18" charset="0"/>
              </a:rPr>
              <a:t>o</a:t>
            </a:r>
            <a:r>
              <a:rPr lang="en-GB" sz="800" dirty="0">
                <a:effectLst/>
                <a:ea typeface="Calibri" panose="020F0502020204030204" pitchFamily="34" charset="0"/>
                <a:cs typeface="Times New Roman" panose="02020603050405020304" pitchFamily="18" charset="0"/>
              </a:rPr>
              <a:t>nline well-being </a:t>
            </a:r>
          </a:p>
          <a:p>
            <a:pPr marL="171450" indent="-171450">
              <a:buFont typeface="Arial" panose="020B0604020202020204" pitchFamily="34" charset="0"/>
              <a:buChar char="•"/>
            </a:pPr>
            <a:r>
              <a:rPr lang="en-GB" sz="800" dirty="0">
                <a:effectLst/>
                <a:ea typeface="Calibri" panose="020F0502020204030204" pitchFamily="34" charset="0"/>
                <a:cs typeface="Times New Roman" panose="02020603050405020304" pitchFamily="18" charset="0"/>
              </a:rPr>
              <a:t>To reflect on influences and choices </a:t>
            </a:r>
          </a:p>
        </p:txBody>
      </p:sp>
      <p:sp>
        <p:nvSpPr>
          <p:cNvPr id="45" name="Rectangle 44"/>
          <p:cNvSpPr/>
          <p:nvPr/>
        </p:nvSpPr>
        <p:spPr>
          <a:xfrm>
            <a:off x="9173992" y="4963016"/>
            <a:ext cx="2915643" cy="1746632"/>
          </a:xfrm>
          <a:prstGeom prst="rect">
            <a:avLst/>
          </a:prstGeom>
        </p:spPr>
        <p:txBody>
          <a:bodyPr wrap="square">
            <a:spAutoFit/>
          </a:bodyPr>
          <a:lstStyle/>
          <a:p>
            <a:pPr algn="ctr"/>
            <a:r>
              <a:rPr lang="en-GB" sz="900" b="1" dirty="0">
                <a:latin typeface="Garamond" panose="02020404030301010803" pitchFamily="18" charset="0"/>
                <a:ea typeface="Times New Roman" panose="02020603050405020304" pitchFamily="18" charset="0"/>
              </a:rPr>
              <a:t>RE</a:t>
            </a:r>
            <a:r>
              <a:rPr lang="en-GB" sz="900" dirty="0">
                <a:latin typeface="Garamond" panose="02020404030301010803" pitchFamily="18" charset="0"/>
                <a:ea typeface="Times New Roman" panose="02020603050405020304" pitchFamily="18" charset="0"/>
              </a:rPr>
              <a:t>:</a:t>
            </a:r>
            <a:r>
              <a:rPr lang="en-GB" sz="900" b="1" u="sng" dirty="0">
                <a:latin typeface="Garamond" panose="02020404030301010803" pitchFamily="18" charset="0"/>
              </a:rPr>
              <a:t> Do people always put their beliefs into action (Christian worldview)</a:t>
            </a:r>
          </a:p>
          <a:p>
            <a:pPr algn="ctr"/>
            <a:endParaRPr lang="en-GB" sz="900" b="1" u="sng" dirty="0">
              <a:latin typeface="Garamond" panose="02020404030301010803" pitchFamily="18" charset="0"/>
            </a:endParaRPr>
          </a:p>
          <a:p>
            <a:pPr marL="171450" indent="-171450">
              <a:buFont typeface="Arial" panose="020B0604020202020204" pitchFamily="34" charset="0"/>
              <a:buChar char="•"/>
            </a:pPr>
            <a:r>
              <a:rPr lang="en-US" sz="1000" dirty="0"/>
              <a:t>To understand what justice means and know the rights I have as a child. </a:t>
            </a:r>
          </a:p>
          <a:p>
            <a:pPr marL="171450" indent="-171450">
              <a:buFont typeface="Arial" panose="020B0604020202020204" pitchFamily="34" charset="0"/>
              <a:buChar char="•"/>
            </a:pPr>
            <a:r>
              <a:rPr lang="en-US" sz="1000" dirty="0"/>
              <a:t>To know about 16th Street Baptist Church, Alabama</a:t>
            </a:r>
          </a:p>
          <a:p>
            <a:pPr marL="171450" indent="-171450">
              <a:buFont typeface="Arial" panose="020B0604020202020204" pitchFamily="34" charset="0"/>
              <a:buChar char="•"/>
            </a:pPr>
            <a:r>
              <a:rPr lang="en-US" sz="1000" dirty="0"/>
              <a:t>To understand Christian perspectives on slavery.</a:t>
            </a:r>
          </a:p>
          <a:p>
            <a:pPr marL="171450" indent="-171450">
              <a:buFont typeface="Arial" panose="020B0604020202020204" pitchFamily="34" charset="0"/>
              <a:buChar char="•"/>
            </a:pPr>
            <a:r>
              <a:rPr lang="en-US" sz="1000" dirty="0"/>
              <a:t>To understand a Black and Christian Contemporary Case Study</a:t>
            </a:r>
          </a:p>
          <a:p>
            <a:pPr marL="171450" indent="-171450">
              <a:buFont typeface="Arial" panose="020B0604020202020204" pitchFamily="34" charset="0"/>
              <a:buChar char="•"/>
            </a:pPr>
            <a:r>
              <a:rPr lang="en-US" sz="1000" dirty="0"/>
              <a:t>To </a:t>
            </a:r>
            <a:r>
              <a:rPr lang="en-GB" sz="1000" dirty="0"/>
              <a:t>summarise what I have learnt during this unit</a:t>
            </a:r>
            <a:r>
              <a:rPr lang="en-GB" sz="1050" dirty="0"/>
              <a:t>.</a:t>
            </a:r>
            <a:endParaRPr lang="en-US" sz="1050" dirty="0"/>
          </a:p>
        </p:txBody>
      </p:sp>
      <p:sp>
        <p:nvSpPr>
          <p:cNvPr id="52" name="Rounded Rectangle 51"/>
          <p:cNvSpPr/>
          <p:nvPr/>
        </p:nvSpPr>
        <p:spPr>
          <a:xfrm>
            <a:off x="6242052" y="5153783"/>
            <a:ext cx="2773931" cy="1649449"/>
          </a:xfrm>
          <a:prstGeom prst="roundRect">
            <a:avLst/>
          </a:prstGeom>
          <a:noFill/>
          <a:ln w="381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p:cNvSpPr/>
          <p:nvPr/>
        </p:nvSpPr>
        <p:spPr>
          <a:xfrm>
            <a:off x="8810101" y="2982090"/>
            <a:ext cx="3358664" cy="2000548"/>
          </a:xfrm>
          <a:prstGeom prst="rect">
            <a:avLst/>
          </a:prstGeom>
        </p:spPr>
        <p:txBody>
          <a:bodyPr wrap="square">
            <a:spAutoFit/>
          </a:bodyPr>
          <a:lstStyle/>
          <a:p>
            <a:pPr algn="ctr"/>
            <a:r>
              <a:rPr lang="en-GB" sz="1000" b="1" dirty="0">
                <a:effectLst/>
                <a:latin typeface="Garamond" panose="02020404030301010803" pitchFamily="18" charset="0"/>
                <a:ea typeface="Times New Roman" panose="02020603050405020304" pitchFamily="18" charset="0"/>
              </a:rPr>
              <a:t>MUSIC</a:t>
            </a:r>
            <a:r>
              <a:rPr lang="en-GB" sz="1000" dirty="0">
                <a:latin typeface="Garamond" panose="02020404030301010803" pitchFamily="18" charset="0"/>
                <a:ea typeface="Times New Roman" panose="02020603050405020304" pitchFamily="18" charset="0"/>
              </a:rPr>
              <a:t>: </a:t>
            </a:r>
            <a:r>
              <a:rPr lang="en-GB" sz="1000" b="1" dirty="0" err="1">
                <a:latin typeface="Garamond" panose="02020404030301010803" pitchFamily="18" charset="0"/>
              </a:rPr>
              <a:t>Jin</a:t>
            </a:r>
            <a:r>
              <a:rPr lang="en-GB" sz="1000" b="1" dirty="0">
                <a:latin typeface="Garamond" panose="02020404030301010803" pitchFamily="18" charset="0"/>
              </a:rPr>
              <a:t>-Go-La-Ba</a:t>
            </a:r>
            <a:endParaRPr lang="en-GB" sz="1000" dirty="0">
              <a:latin typeface="Garamond" panose="02020404030301010803" pitchFamily="18" charset="0"/>
            </a:endParaRPr>
          </a:p>
          <a:p>
            <a:pPr marL="171450" lvl="0" indent="-171450">
              <a:buFont typeface="Arial" panose="020B0604020202020204" pitchFamily="34" charset="0"/>
              <a:buChar char="•"/>
            </a:pPr>
            <a:r>
              <a:rPr lang="en-GB" sz="800" dirty="0">
                <a:latin typeface="Garamond" panose="02020404030301010803" pitchFamily="18" charset="0"/>
              </a:rPr>
              <a:t>sing and play musically with increasing confidence and control</a:t>
            </a:r>
          </a:p>
          <a:p>
            <a:pPr marL="171450" lvl="0" indent="-171450">
              <a:buFont typeface="Arial" panose="020B0604020202020204" pitchFamily="34" charset="0"/>
              <a:buChar char="•"/>
            </a:pPr>
            <a:r>
              <a:rPr lang="en-GB" sz="800" dirty="0">
                <a:latin typeface="Garamond" panose="02020404030301010803" pitchFamily="18" charset="0"/>
              </a:rPr>
              <a:t>develop an understanding of musical composition, organising and manipulating ideas within musical structures and reproducing sounds from aural memory</a:t>
            </a:r>
          </a:p>
          <a:p>
            <a:pPr marL="171450" lvl="0" indent="-171450">
              <a:buFont typeface="Arial" panose="020B0604020202020204" pitchFamily="34" charset="0"/>
              <a:buChar char="•"/>
            </a:pPr>
            <a:r>
              <a:rPr lang="en-GB" sz="800" dirty="0">
                <a:latin typeface="Garamond" panose="02020404030301010803" pitchFamily="18" charset="0"/>
              </a:rPr>
              <a:t>play and perform in solo and ensemble contexts, using their voices and playing musical instruments with increasing accuracy, fluency, control and expression </a:t>
            </a:r>
          </a:p>
          <a:p>
            <a:pPr marL="171450" lvl="0" indent="-171450">
              <a:buFont typeface="Arial" panose="020B0604020202020204" pitchFamily="34" charset="0"/>
              <a:buChar char="•"/>
            </a:pPr>
            <a:r>
              <a:rPr lang="en-GB" sz="800" dirty="0">
                <a:latin typeface="Garamond" panose="02020404030301010803" pitchFamily="18" charset="0"/>
              </a:rPr>
              <a:t>listen with attention to detail and recall sounds with increasing aural memory</a:t>
            </a:r>
          </a:p>
          <a:p>
            <a:pPr marL="171450" lvl="0" indent="-171450">
              <a:buFont typeface="Arial" panose="020B0604020202020204" pitchFamily="34" charset="0"/>
              <a:buChar char="•"/>
            </a:pPr>
            <a:r>
              <a:rPr lang="en-GB" sz="800" dirty="0">
                <a:latin typeface="Garamond" panose="02020404030301010803" pitchFamily="18" charset="0"/>
              </a:rPr>
              <a:t>appreciate and understand a wide range of high-quality live and recorded music drawn from different traditions and from great composers and musicians</a:t>
            </a:r>
          </a:p>
          <a:p>
            <a:pPr marL="171450" lvl="0" indent="-171450">
              <a:buFont typeface="Arial" panose="020B0604020202020204" pitchFamily="34" charset="0"/>
              <a:buChar char="•"/>
            </a:pPr>
            <a:r>
              <a:rPr lang="en-GB" sz="800" dirty="0">
                <a:latin typeface="Garamond" panose="02020404030301010803" pitchFamily="18" charset="0"/>
              </a:rPr>
              <a:t>develop an understanding of the history of music</a:t>
            </a:r>
          </a:p>
          <a:p>
            <a:pPr>
              <a:spcAft>
                <a:spcPts val="0"/>
              </a:spcAft>
            </a:pPr>
            <a:endParaRPr lang="en-GB" sz="1000" dirty="0">
              <a:effectLst/>
              <a:latin typeface="Garamond" panose="02020404030301010803" pitchFamily="18" charset="0"/>
              <a:ea typeface="Times New Roman" panose="02020603050405020304" pitchFamily="18" charset="0"/>
            </a:endParaRPr>
          </a:p>
        </p:txBody>
      </p:sp>
      <p:sp>
        <p:nvSpPr>
          <p:cNvPr id="47" name="Rectangle 46"/>
          <p:cNvSpPr/>
          <p:nvPr/>
        </p:nvSpPr>
        <p:spPr>
          <a:xfrm>
            <a:off x="6158326" y="5184849"/>
            <a:ext cx="2831223" cy="1600438"/>
          </a:xfrm>
          <a:prstGeom prst="rect">
            <a:avLst/>
          </a:prstGeom>
        </p:spPr>
        <p:txBody>
          <a:bodyPr wrap="square">
            <a:spAutoFit/>
          </a:bodyPr>
          <a:lstStyle/>
          <a:p>
            <a:pPr algn="ctr"/>
            <a:r>
              <a:rPr lang="en-GB" sz="900" b="1" dirty="0">
                <a:latin typeface="Garamond" panose="02020404030301010803" pitchFamily="18" charset="0"/>
                <a:ea typeface="Times New Roman" panose="02020603050405020304" pitchFamily="18" charset="0"/>
              </a:rPr>
              <a:t>ART:</a:t>
            </a:r>
            <a:r>
              <a:rPr lang="en-GB" sz="900" dirty="0">
                <a:latin typeface="Garamond" panose="02020404030301010803" pitchFamily="18" charset="0"/>
                <a:ea typeface="Times New Roman" panose="02020603050405020304" pitchFamily="18" charset="0"/>
              </a:rPr>
              <a:t> </a:t>
            </a:r>
            <a:r>
              <a:rPr lang="en-GB" sz="900" b="1" u="sng" dirty="0">
                <a:latin typeface="Garamond" panose="02020404030301010803" pitchFamily="18" charset="0"/>
              </a:rPr>
              <a:t>Renaissance Architecture and Sculpture</a:t>
            </a:r>
          </a:p>
          <a:p>
            <a:pPr algn="ctr"/>
            <a:endParaRPr lang="en-GB" sz="900" dirty="0">
              <a:latin typeface="Garamond" panose="02020404030301010803" pitchFamily="18" charset="0"/>
            </a:endParaRPr>
          </a:p>
          <a:p>
            <a:pPr marL="171450" lvl="0" indent="-171450">
              <a:buFont typeface="Arial" panose="020B0604020202020204" pitchFamily="34" charset="0"/>
              <a:buChar char="•"/>
            </a:pPr>
            <a:r>
              <a:rPr lang="en-GB" sz="800" dirty="0">
                <a:latin typeface="Garamond" panose="02020404030301010803" pitchFamily="18" charset="0"/>
              </a:rPr>
              <a:t>to develop their techniques, including their control and their use of materials, with creativity,</a:t>
            </a:r>
          </a:p>
          <a:p>
            <a:pPr marL="171450" lvl="0" indent="-171450">
              <a:buFont typeface="Arial" panose="020B0604020202020204" pitchFamily="34" charset="0"/>
              <a:buChar char="•"/>
            </a:pPr>
            <a:r>
              <a:rPr lang="en-GB" sz="800" dirty="0">
                <a:latin typeface="Garamond" panose="02020404030301010803" pitchFamily="18" charset="0"/>
              </a:rPr>
              <a:t>experimentation and an increasing awareness of different kinds of art, craft and design.</a:t>
            </a:r>
          </a:p>
          <a:p>
            <a:pPr marL="171450" lvl="0" indent="-171450">
              <a:buFont typeface="Arial" panose="020B0604020202020204" pitchFamily="34" charset="0"/>
              <a:buChar char="•"/>
            </a:pPr>
            <a:r>
              <a:rPr lang="en-GB" sz="800" dirty="0">
                <a:latin typeface="Garamond" panose="02020404030301010803" pitchFamily="18" charset="0"/>
              </a:rPr>
              <a:t> to create sketch books to record their observations and use them to review and revisit ideas</a:t>
            </a:r>
          </a:p>
          <a:p>
            <a:pPr marL="171450" lvl="0" indent="-171450">
              <a:buFont typeface="Arial" panose="020B0604020202020204" pitchFamily="34" charset="0"/>
              <a:buChar char="•"/>
            </a:pPr>
            <a:r>
              <a:rPr lang="en-GB" sz="800" dirty="0">
                <a:latin typeface="Garamond" panose="02020404030301010803" pitchFamily="18" charset="0"/>
              </a:rPr>
              <a:t>to improve their mastery of art and design techniques, including drawing and painting with a</a:t>
            </a:r>
          </a:p>
          <a:p>
            <a:pPr marL="171450" lvl="0" indent="-171450">
              <a:buFont typeface="Arial" panose="020B0604020202020204" pitchFamily="34" charset="0"/>
              <a:buChar char="•"/>
            </a:pPr>
            <a:r>
              <a:rPr lang="en-GB" sz="800" dirty="0">
                <a:latin typeface="Garamond" panose="02020404030301010803" pitchFamily="18" charset="0"/>
              </a:rPr>
              <a:t>range of materials, for example clay</a:t>
            </a:r>
          </a:p>
          <a:p>
            <a:pPr marL="171450" lvl="0" indent="-171450">
              <a:buFont typeface="Arial" panose="020B0604020202020204" pitchFamily="34" charset="0"/>
              <a:buChar char="•"/>
            </a:pPr>
            <a:r>
              <a:rPr lang="en-GB" sz="800" dirty="0">
                <a:latin typeface="Garamond" panose="02020404030301010803" pitchFamily="18" charset="0"/>
              </a:rPr>
              <a:t> about great artists, architects and designers in history.</a:t>
            </a:r>
          </a:p>
        </p:txBody>
      </p:sp>
      <p:pic>
        <p:nvPicPr>
          <p:cNvPr id="53" name="Picture 52"/>
          <p:cNvPicPr>
            <a:picLocks noChangeAspect="1"/>
          </p:cNvPicPr>
          <p:nvPr/>
        </p:nvPicPr>
        <p:blipFill>
          <a:blip r:embed="rId4"/>
          <a:stretch>
            <a:fillRect/>
          </a:stretch>
        </p:blipFill>
        <p:spPr>
          <a:xfrm>
            <a:off x="2779205" y="419044"/>
            <a:ext cx="598467" cy="910853"/>
          </a:xfrm>
          <a:prstGeom prst="rect">
            <a:avLst/>
          </a:prstGeom>
        </p:spPr>
      </p:pic>
      <p:sp>
        <p:nvSpPr>
          <p:cNvPr id="54" name="Rectangle 53"/>
          <p:cNvSpPr/>
          <p:nvPr/>
        </p:nvSpPr>
        <p:spPr>
          <a:xfrm>
            <a:off x="112358" y="620318"/>
            <a:ext cx="3297733" cy="1754326"/>
          </a:xfrm>
          <a:prstGeom prst="rect">
            <a:avLst/>
          </a:prstGeom>
        </p:spPr>
        <p:txBody>
          <a:bodyPr wrap="square">
            <a:spAutoFit/>
          </a:bodyPr>
          <a:lstStyle/>
          <a:p>
            <a:pPr marL="171450" lvl="0" indent="-171450">
              <a:buFont typeface="Arial" panose="020B0604020202020204" pitchFamily="34" charset="0"/>
              <a:buChar char="•"/>
            </a:pPr>
            <a:r>
              <a:rPr lang="en-US" sz="900" dirty="0">
                <a:latin typeface="Garamond" panose="02020404030301010803" pitchFamily="18" charset="0"/>
              </a:rPr>
              <a:t>To write a Recount: biography </a:t>
            </a:r>
          </a:p>
          <a:p>
            <a:pPr marL="171450" lvl="0" indent="-171450">
              <a:buFont typeface="Arial" panose="020B0604020202020204" pitchFamily="34" charset="0"/>
              <a:buChar char="•"/>
            </a:pPr>
            <a:r>
              <a:rPr lang="en-US" sz="900" dirty="0">
                <a:latin typeface="Garamond" panose="02020404030301010803" pitchFamily="18" charset="0"/>
              </a:rPr>
              <a:t>To write an Advert (persuade) </a:t>
            </a:r>
          </a:p>
          <a:p>
            <a:pPr marL="171450" lvl="0" indent="-171450">
              <a:buFont typeface="Arial" panose="020B0604020202020204" pitchFamily="34" charset="0"/>
              <a:buChar char="•"/>
            </a:pPr>
            <a:r>
              <a:rPr lang="en-US" sz="900" dirty="0">
                <a:latin typeface="Garamond" panose="02020404030301010803" pitchFamily="18" charset="0"/>
              </a:rPr>
              <a:t>To know the types of Sentences </a:t>
            </a:r>
          </a:p>
          <a:p>
            <a:pPr marL="171450" lvl="0" indent="-171450">
              <a:buFont typeface="Arial" panose="020B0604020202020204" pitchFamily="34" charset="0"/>
              <a:buChar char="•"/>
            </a:pPr>
            <a:r>
              <a:rPr lang="en-US" sz="900" dirty="0">
                <a:latin typeface="Garamond" panose="02020404030301010803" pitchFamily="18" charset="0"/>
              </a:rPr>
              <a:t>Identify and explain phrases </a:t>
            </a:r>
          </a:p>
          <a:p>
            <a:pPr marL="171450" lvl="0" indent="-171450">
              <a:buFont typeface="Arial" panose="020B0604020202020204" pitchFamily="34" charset="0"/>
              <a:buChar char="•"/>
            </a:pPr>
            <a:r>
              <a:rPr lang="en-US" sz="900" dirty="0">
                <a:latin typeface="Garamond" panose="02020404030301010803" pitchFamily="18" charset="0"/>
              </a:rPr>
              <a:t>Identify and explain clauses </a:t>
            </a:r>
          </a:p>
          <a:p>
            <a:pPr marL="171450" lvl="0" indent="-171450">
              <a:buFont typeface="Arial" panose="020B0604020202020204" pitchFamily="34" charset="0"/>
              <a:buChar char="•"/>
            </a:pPr>
            <a:r>
              <a:rPr lang="en-US" sz="900" dirty="0">
                <a:latin typeface="Garamond" panose="02020404030301010803" pitchFamily="18" charset="0"/>
              </a:rPr>
              <a:t>Revise simple, compound and complex sentences- </a:t>
            </a:r>
          </a:p>
          <a:p>
            <a:pPr marL="171450" lvl="0" indent="-171450">
              <a:buFont typeface="Arial" panose="020B0604020202020204" pitchFamily="34" charset="0"/>
              <a:buChar char="•"/>
            </a:pPr>
            <a:r>
              <a:rPr lang="en-US" sz="900" dirty="0">
                <a:latin typeface="Garamond" panose="02020404030301010803" pitchFamily="18" charset="0"/>
              </a:rPr>
              <a:t>Revise main and subordinate clauses </a:t>
            </a:r>
          </a:p>
          <a:p>
            <a:pPr marL="171450" lvl="0" indent="-171450">
              <a:buFont typeface="Arial" panose="020B0604020202020204" pitchFamily="34" charset="0"/>
              <a:buChar char="•"/>
            </a:pPr>
            <a:r>
              <a:rPr lang="en-US" sz="900" dirty="0">
                <a:latin typeface="Garamond" panose="02020404030301010803" pitchFamily="18" charset="0"/>
              </a:rPr>
              <a:t>Identify and explain commas to separate a subordinate clause –</a:t>
            </a:r>
          </a:p>
          <a:p>
            <a:pPr marL="171450" lvl="0" indent="-171450">
              <a:buFont typeface="Arial" panose="020B0604020202020204" pitchFamily="34" charset="0"/>
              <a:buChar char="•"/>
            </a:pPr>
            <a:r>
              <a:rPr lang="en-US" sz="900" dirty="0">
                <a:latin typeface="Garamond" panose="02020404030301010803" pitchFamily="18" charset="0"/>
              </a:rPr>
              <a:t>Use commas to separate a subordinate clause- </a:t>
            </a:r>
          </a:p>
          <a:p>
            <a:pPr marL="171450" lvl="0" indent="-171450">
              <a:buFont typeface="Arial" panose="020B0604020202020204" pitchFamily="34" charset="0"/>
              <a:buChar char="•"/>
            </a:pPr>
            <a:r>
              <a:rPr lang="en-US" sz="900" dirty="0">
                <a:latin typeface="Garamond" panose="02020404030301010803" pitchFamily="18" charset="0"/>
              </a:rPr>
              <a:t>Identify commas surrounding an embedded clause or phrase- </a:t>
            </a:r>
          </a:p>
          <a:p>
            <a:pPr marL="171450" lvl="0" indent="-171450">
              <a:buFont typeface="Arial" panose="020B0604020202020204" pitchFamily="34" charset="0"/>
              <a:buChar char="•"/>
            </a:pPr>
            <a:r>
              <a:rPr lang="en-US" sz="900" dirty="0">
                <a:latin typeface="Garamond" panose="02020404030301010803" pitchFamily="18" charset="0"/>
              </a:rPr>
              <a:t>Use commas to separate an embedded clause or phrase</a:t>
            </a:r>
          </a:p>
          <a:p>
            <a:pPr marL="171450" lvl="0" indent="-171450">
              <a:buFont typeface="Arial" panose="020B0604020202020204" pitchFamily="34" charset="0"/>
              <a:buChar char="•"/>
            </a:pPr>
            <a:r>
              <a:rPr lang="en-US" sz="900" dirty="0">
                <a:latin typeface="Garamond" panose="02020404030301010803" pitchFamily="18" charset="0"/>
              </a:rPr>
              <a:t>Identify and explain hyperbole.</a:t>
            </a:r>
            <a:endParaRPr lang="en-GB" sz="900" dirty="0">
              <a:latin typeface="Garamond" panose="02020404030301010803" pitchFamily="18" charset="0"/>
              <a:ea typeface="Times New Roman" panose="02020603050405020304" pitchFamily="18" charset="0"/>
            </a:endParaRPr>
          </a:p>
        </p:txBody>
      </p:sp>
      <p:sp>
        <p:nvSpPr>
          <p:cNvPr id="33" name="Rounded Rectangle 29">
            <a:extLst>
              <a:ext uri="{FF2B5EF4-FFF2-40B4-BE49-F238E27FC236}">
                <a16:creationId xmlns:a16="http://schemas.microsoft.com/office/drawing/2014/main" id="{E7C419BE-48EA-4878-AEDD-E37A7738BE4C}"/>
              </a:ext>
            </a:extLst>
          </p:cNvPr>
          <p:cNvSpPr/>
          <p:nvPr/>
        </p:nvSpPr>
        <p:spPr>
          <a:xfrm>
            <a:off x="6546340" y="3280750"/>
            <a:ext cx="1895143" cy="513139"/>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tx1"/>
                </a:solidFill>
                <a:latin typeface="Garamond" panose="02020404030301010803" pitchFamily="18" charset="0"/>
              </a:rPr>
              <a:t>PE</a:t>
            </a:r>
            <a:endParaRPr lang="en-GB" sz="1000" dirty="0">
              <a:solidFill>
                <a:schemeClr val="tx1"/>
              </a:solidFill>
              <a:latin typeface="Garamond" panose="02020404030301010803" pitchFamily="18" charset="0"/>
            </a:endParaRPr>
          </a:p>
          <a:p>
            <a:pPr marL="171450" lvl="0" indent="-171450">
              <a:buFont typeface="Arial" panose="020B0604020202020204" pitchFamily="34" charset="0"/>
              <a:buChar char="•"/>
            </a:pPr>
            <a:r>
              <a:rPr lang="en-GB" sz="1000" dirty="0">
                <a:solidFill>
                  <a:schemeClr val="tx1"/>
                </a:solidFill>
                <a:latin typeface="Garamond" panose="02020404030301010803" pitchFamily="18" charset="0"/>
              </a:rPr>
              <a:t>Outdoor adventure activities  and team work.</a:t>
            </a:r>
          </a:p>
        </p:txBody>
      </p:sp>
    </p:spTree>
    <p:extLst>
      <p:ext uri="{BB962C8B-B14F-4D97-AF65-F5344CB8AC3E}">
        <p14:creationId xmlns:p14="http://schemas.microsoft.com/office/powerpoint/2010/main" val="3517435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686fcda3-b595-4d07-b796-0347d9315a3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1DD31D5125F74459C59725B9AC668C5" ma:contentTypeVersion="18" ma:contentTypeDescription="Create a new document." ma:contentTypeScope="" ma:versionID="f22e4455c71ea810afe8ccaf13c9b172">
  <xsd:schema xmlns:xsd="http://www.w3.org/2001/XMLSchema" xmlns:xs="http://www.w3.org/2001/XMLSchema" xmlns:p="http://schemas.microsoft.com/office/2006/metadata/properties" xmlns:ns3="686fcda3-b595-4d07-b796-0347d9315a30" xmlns:ns4="ea5105d9-848b-4516-8206-aff1007cc7e7" targetNamespace="http://schemas.microsoft.com/office/2006/metadata/properties" ma:root="true" ma:fieldsID="ac1aeea7a30bb96c4d91655c87de6142" ns3:_="" ns4:_="">
    <xsd:import namespace="686fcda3-b595-4d07-b796-0347d9315a30"/>
    <xsd:import namespace="ea5105d9-848b-4516-8206-aff1007cc7e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3:_activity" minOccurs="0"/>
                <xsd:element ref="ns3:MediaServiceObjectDetectorVersions" minOccurs="0"/>
                <xsd:element ref="ns3:MediaServiceSystemTags" minOccurs="0"/>
                <xsd:element ref="ns3:MediaServiceSearchPropertie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6fcda3-b595-4d07-b796-0347d9315a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105d9-848b-4516-8206-aff1007cc7e7"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SharingHintHash" ma:index="2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0649F7-325C-4BD7-80AF-E885389D3547}">
  <ds:schemaRefs>
    <ds:schemaRef ds:uri="http://schemas.microsoft.com/sharepoint/v3/contenttype/forms"/>
  </ds:schemaRefs>
</ds:datastoreItem>
</file>

<file path=customXml/itemProps2.xml><?xml version="1.0" encoding="utf-8"?>
<ds:datastoreItem xmlns:ds="http://schemas.openxmlformats.org/officeDocument/2006/customXml" ds:itemID="{FFCBD7D9-184A-4F8A-8415-BB634F31E0F6}">
  <ds:schemaRefs>
    <ds:schemaRef ds:uri="http://www.w3.org/XML/1998/namespace"/>
    <ds:schemaRef ds:uri="http://purl.org/dc/elements/1.1/"/>
    <ds:schemaRef ds:uri="http://purl.org/dc/dcmitype/"/>
    <ds:schemaRef ds:uri="686fcda3-b595-4d07-b796-0347d9315a30"/>
    <ds:schemaRef ds:uri="http://schemas.microsoft.com/office/2006/documentManagement/types"/>
    <ds:schemaRef ds:uri="http://schemas.microsoft.com/office/infopath/2007/PartnerControls"/>
    <ds:schemaRef ds:uri="ea5105d9-848b-4516-8206-aff1007cc7e7"/>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79578CEC-2A10-40E8-AB2C-CB84446781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6fcda3-b595-4d07-b796-0347d9315a30"/>
    <ds:schemaRef ds:uri="ea5105d9-848b-4516-8206-aff1007cc7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176</TotalTime>
  <Words>1019</Words>
  <Application>Microsoft Office PowerPoint</Application>
  <PresentationFormat>Widescreen</PresentationFormat>
  <Paragraphs>95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Garamond</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Head at Farcet Primary</dc:creator>
  <cp:lastModifiedBy>Head</cp:lastModifiedBy>
  <cp:revision>28</cp:revision>
  <dcterms:created xsi:type="dcterms:W3CDTF">2023-12-30T13:29:31Z</dcterms:created>
  <dcterms:modified xsi:type="dcterms:W3CDTF">2026-01-20T17:54:58Z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0x01010051DD31D5125F74459C59725B9AC668C5</vt:lpwstr>
  </property>
</Properties>
</file>