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3EA8"/>
    <a:srgbClr val="F58B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068" autoAdjust="0"/>
    <p:restoredTop sz="94660"/>
  </p:normalViewPr>
  <p:slideViewPr>
    <p:cSldViewPr snapToGrid="0">
      <p:cViewPr varScale="1">
        <p:scale>
          <a:sx n="68" d="100"/>
          <a:sy n="68" d="100"/>
        </p:scale>
        <p:origin x="1076" y="4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875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96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866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295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435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920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836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87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545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20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867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1A9F0-370B-4C53-9CD7-99D05CE06307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57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3605689" y="405867"/>
            <a:ext cx="5030134" cy="946757"/>
            <a:chOff x="3804921" y="155603"/>
            <a:chExt cx="5030134" cy="946757"/>
          </a:xfrm>
        </p:grpSpPr>
        <p:sp>
          <p:nvSpPr>
            <p:cNvPr id="5" name="Text Box 2"/>
            <p:cNvSpPr txBox="1">
              <a:spLocks noChangeArrowheads="1"/>
            </p:cNvSpPr>
            <p:nvPr/>
          </p:nvSpPr>
          <p:spPr bwMode="auto">
            <a:xfrm>
              <a:off x="3804921" y="155603"/>
              <a:ext cx="5030134" cy="9467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400" b="1" i="0" u="none" strike="noStrike" cap="none" normalizeH="0" baseline="0" dirty="0">
                  <a:ln>
                    <a:noFill/>
                  </a:ln>
                  <a:solidFill>
                    <a:srgbClr val="0000CE"/>
                  </a:solidFill>
                  <a:effectLst/>
                  <a:latin typeface="Garamond" panose="02020404030301010803" pitchFamily="18" charset="0"/>
                </a:rPr>
                <a:t>Farcet C. of E. Primary School Curriculum Overview:</a:t>
              </a:r>
              <a:r>
                <a:rPr kumimoji="0" lang="en-GB" altLang="en-US" sz="1400" b="1" i="0" u="none" strike="noStrike" cap="none" normalizeH="0" dirty="0">
                  <a:ln>
                    <a:noFill/>
                  </a:ln>
                  <a:solidFill>
                    <a:srgbClr val="0000CE"/>
                  </a:solidFill>
                  <a:effectLst/>
                  <a:latin typeface="Garamond" panose="02020404030301010803" pitchFamily="18" charset="0"/>
                </a:rPr>
                <a:t>       </a:t>
              </a:r>
              <a:r>
                <a:rPr kumimoji="0" lang="en-GB" altLang="en-US" sz="1400" b="1" i="0" u="none" strike="noStrike" cap="none" normalizeH="0" baseline="0" dirty="0">
                  <a:ln>
                    <a:noFill/>
                  </a:ln>
                  <a:solidFill>
                    <a:srgbClr val="0000CE"/>
                  </a:solidFill>
                  <a:effectLst/>
                  <a:latin typeface="Garamond" panose="02020404030301010803" pitchFamily="18" charset="0"/>
                </a:rPr>
                <a:t>Autumn 1 2025</a:t>
              </a:r>
              <a:endParaRPr kumimoji="0" lang="en-GB" altLang="en-US" sz="1400" b="0" i="0" u="none" strike="noStrike" cap="none" normalizeH="0" baseline="0" dirty="0">
                <a:ln>
                  <a:noFill/>
                </a:ln>
                <a:solidFill>
                  <a:srgbClr val="0000CE"/>
                </a:solidFill>
                <a:effectLst/>
                <a:latin typeface="Garamond" panose="02020404030301010803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4983699" y="573828"/>
              <a:ext cx="288579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200" b="1" dirty="0">
                  <a:solidFill>
                    <a:srgbClr val="538135"/>
                  </a:solidFill>
                  <a:latin typeface="Garamond" panose="02020404030301010803" pitchFamily="18" charset="0"/>
                  <a:ea typeface="Times New Roman" panose="02020603050405020304" pitchFamily="18" charset="0"/>
                </a:rPr>
                <a:t>Year Group: 5 and 6 – Hawking Class       </a:t>
              </a:r>
              <a:endPara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570" y="0"/>
            <a:ext cx="338860" cy="43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91"/>
          <a:stretch/>
        </p:blipFill>
        <p:spPr bwMode="auto">
          <a:xfrm>
            <a:off x="10794492" y="66407"/>
            <a:ext cx="1312333" cy="568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9301180" y="689709"/>
            <a:ext cx="378286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000" b="1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ENGLISH: Skellig</a:t>
            </a:r>
            <a:endParaRPr kumimoji="0" lang="en-GB" altLang="en-US" sz="100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40563" y="86712"/>
            <a:ext cx="3161966" cy="4070036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ed Rectangle 18"/>
          <p:cNvSpPr/>
          <p:nvPr/>
        </p:nvSpPr>
        <p:spPr>
          <a:xfrm>
            <a:off x="8705588" y="614398"/>
            <a:ext cx="3403847" cy="2511437"/>
          </a:xfrm>
          <a:prstGeom prst="round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99B5E5-4F18-46F0-822F-6FCF36918DCE}"/>
              </a:ext>
            </a:extLst>
          </p:cNvPr>
          <p:cNvGrpSpPr/>
          <p:nvPr/>
        </p:nvGrpSpPr>
        <p:grpSpPr>
          <a:xfrm>
            <a:off x="5866178" y="2664512"/>
            <a:ext cx="2575584" cy="1984294"/>
            <a:chOff x="469431" y="132498"/>
            <a:chExt cx="3241823" cy="1967452"/>
          </a:xfrm>
        </p:grpSpPr>
        <p:sp>
          <p:nvSpPr>
            <p:cNvPr id="6" name="Rounded Rectangle 5"/>
            <p:cNvSpPr/>
            <p:nvPr/>
          </p:nvSpPr>
          <p:spPr>
            <a:xfrm>
              <a:off x="469431" y="132498"/>
              <a:ext cx="3241823" cy="1967452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6766" y="279601"/>
              <a:ext cx="2925857" cy="1709829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GB" sz="1000" b="1" u="sng" dirty="0">
                  <a:latin typeface="Garamond" panose="02020404030301010803" pitchFamily="18" charset="0"/>
                </a:rPr>
                <a:t>SCIENCE: The Human body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/>
                <a:t>To identify and name the main parts of the human circulatory system, and describe the functions of the heart, blood vessels and blood.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/>
                <a:t> To escribe the ways in which nutrients and water are transported within animals, including humans.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/>
                <a:t>To </a:t>
              </a:r>
              <a:r>
                <a:rPr lang="en-US" sz="900" dirty="0" err="1"/>
                <a:t>recognise</a:t>
              </a:r>
              <a:r>
                <a:rPr lang="en-US" sz="900" dirty="0"/>
                <a:t> the impact of diet, exercise, drugs and lifestyle on the way their bodies function</a:t>
              </a:r>
              <a:endParaRPr lang="en-GB" sz="900" b="1" u="sng" dirty="0">
                <a:latin typeface="Garamond" panose="02020404030301010803" pitchFamily="18" charset="0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06BF1D0-FAB9-42F3-A926-5DF7748D53C0}"/>
              </a:ext>
            </a:extLst>
          </p:cNvPr>
          <p:cNvGrpSpPr/>
          <p:nvPr/>
        </p:nvGrpSpPr>
        <p:grpSpPr>
          <a:xfrm>
            <a:off x="8345910" y="4352076"/>
            <a:ext cx="3798302" cy="1530782"/>
            <a:chOff x="12646" y="2423241"/>
            <a:chExt cx="3798302" cy="2274077"/>
          </a:xfrm>
        </p:grpSpPr>
        <p:sp>
          <p:nvSpPr>
            <p:cNvPr id="25" name="Rounded Rectangle 24"/>
            <p:cNvSpPr/>
            <p:nvPr/>
          </p:nvSpPr>
          <p:spPr>
            <a:xfrm>
              <a:off x="12646" y="2423241"/>
              <a:ext cx="3711506" cy="2173116"/>
            </a:xfrm>
            <a:prstGeom prst="roundRect">
              <a:avLst/>
            </a:prstGeom>
            <a:noFill/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1668" y="2525512"/>
              <a:ext cx="3759280" cy="217180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900" b="1" dirty="0">
                  <a:latin typeface="Garamond" panose="02020404030301010803" pitchFamily="18" charset="0"/>
                  <a:ea typeface="Times New Roman" panose="02020603050405020304" pitchFamily="18" charset="0"/>
                </a:rPr>
                <a:t>COMPUTING: Communication and Collaboration.</a:t>
              </a:r>
            </a:p>
            <a:p>
              <a:pPr algn="ctr"/>
              <a:endParaRPr lang="en-GB" sz="900" b="1" dirty="0">
                <a:latin typeface="Garamond" panose="02020404030301010803" pitchFamily="18" charset="0"/>
                <a:ea typeface="Times New Roman" panose="02020603050405020304" pitchFamily="18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/>
                <a:t>To design, write and debug programs that accomplish specific goals, including controlling or simulating physical systems.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/>
                <a:t>To understand computer networks including the internet; how they can provide multiple services, such as the world wide web; and the opportunities they offer for communication and collaboration.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/>
                <a:t>To select, use and combine a variety of software on a range of digital devices to design and create a range of programs.  </a:t>
              </a:r>
              <a:endParaRPr lang="en-GB" sz="1000" dirty="0"/>
            </a:p>
            <a:p>
              <a:pPr algn="ctr">
                <a:spcAft>
                  <a:spcPts val="0"/>
                </a:spcAft>
              </a:pPr>
              <a:endParaRPr lang="en-GB" sz="800" dirty="0">
                <a:latin typeface="Garamond" panose="02020404030301010803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39" name="Rectangle 38"/>
          <p:cNvSpPr/>
          <p:nvPr/>
        </p:nvSpPr>
        <p:spPr>
          <a:xfrm>
            <a:off x="292637" y="108958"/>
            <a:ext cx="3009891" cy="4306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00" b="1" dirty="0">
                <a:latin typeface="Garamond" panose="02020404030301010803" pitchFamily="18" charset="0"/>
              </a:rPr>
              <a:t>MATHS: Year 5:</a:t>
            </a:r>
            <a:endParaRPr lang="en-GB" sz="900" dirty="0">
              <a:latin typeface="Garamond" panose="02020404030301010803" pitchFamily="18" charset="0"/>
            </a:endParaRPr>
          </a:p>
          <a:p>
            <a:pPr algn="ctr"/>
            <a:endParaRPr lang="en-GB" sz="900" b="1" dirty="0"/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Read and write numbers to 1,000,000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Round to the nearest 10,100 or 1000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Add whole numbers with more than 4 digits. 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Subtract whole numbers with more than 4 digits. 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Solve multi-step addition and subtraction problems.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To find common multiples.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To identify factors. 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To identify prime numbers to 1000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To multiply by 10,100 and 1000.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To divide by 10,100 and 1000.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GB" sz="900" b="1" dirty="0"/>
          </a:p>
          <a:p>
            <a:pPr algn="ctr"/>
            <a:r>
              <a:rPr lang="en-GB" sz="900" b="1" dirty="0"/>
              <a:t>Year 6: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Read, write and compare numbers to 10,000,000.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Compare and order any integers.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Round any integer.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Count through 0.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Find common factors.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Find common multiples.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Recall prime numbers to 100.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Recall square numbers to 100.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Recall cubed numbers.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Solve Short division.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Division using factors.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Explore long division.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Explore BIDMAS</a:t>
            </a:r>
          </a:p>
          <a:p>
            <a:endParaRPr lang="en-GB" sz="800" b="1" dirty="0">
              <a:latin typeface="Garamond" panose="02020404030301010803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>
              <a:latin typeface="Garamond" panose="02020404030301010803" pitchFamily="18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9031BF8-2CB6-4AD4-BCD2-31362241952A}"/>
              </a:ext>
            </a:extLst>
          </p:cNvPr>
          <p:cNvGrpSpPr/>
          <p:nvPr/>
        </p:nvGrpSpPr>
        <p:grpSpPr>
          <a:xfrm>
            <a:off x="8579744" y="3180503"/>
            <a:ext cx="3564468" cy="1024681"/>
            <a:chOff x="73028" y="2598277"/>
            <a:chExt cx="3564468" cy="1129989"/>
          </a:xfrm>
        </p:grpSpPr>
        <p:grpSp>
          <p:nvGrpSpPr>
            <p:cNvPr id="26" name="Group 25"/>
            <p:cNvGrpSpPr/>
            <p:nvPr/>
          </p:nvGrpSpPr>
          <p:grpSpPr>
            <a:xfrm>
              <a:off x="82565" y="2598277"/>
              <a:ext cx="3554931" cy="1129989"/>
              <a:chOff x="50800" y="4788875"/>
              <a:chExt cx="3261373" cy="1034076"/>
            </a:xfrm>
          </p:grpSpPr>
          <p:sp>
            <p:nvSpPr>
              <p:cNvPr id="32" name="Rounded Rectangle 31"/>
              <p:cNvSpPr/>
              <p:nvPr/>
            </p:nvSpPr>
            <p:spPr>
              <a:xfrm>
                <a:off x="50800" y="4806029"/>
                <a:ext cx="3217513" cy="1016922"/>
              </a:xfrm>
              <a:prstGeom prst="roundRect">
                <a:avLst/>
              </a:prstGeom>
              <a:noFill/>
              <a:ln w="381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56656" y="4788875"/>
                <a:ext cx="3255517" cy="2253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n-GB" sz="1000" b="1" dirty="0">
                    <a:latin typeface="Garamond" panose="02020404030301010803" pitchFamily="18" charset="0"/>
                    <a:ea typeface="Times New Roman" panose="02020603050405020304" pitchFamily="18" charset="0"/>
                  </a:rPr>
                  <a:t>GEOGRAPHY</a:t>
                </a:r>
                <a:r>
                  <a:rPr lang="en-GB" sz="1000" dirty="0">
                    <a:latin typeface="Garamond" panose="02020404030301010803" pitchFamily="18" charset="0"/>
                    <a:ea typeface="Times New Roman" panose="02020603050405020304" pitchFamily="18" charset="0"/>
                  </a:rPr>
                  <a:t>: </a:t>
                </a:r>
                <a:r>
                  <a:rPr lang="en-GB" sz="1000" b="1" dirty="0">
                    <a:latin typeface="Garamond" panose="02020404030301010803" pitchFamily="18" charset="0"/>
                    <a:ea typeface="Times New Roman" panose="02020603050405020304" pitchFamily="18" charset="0"/>
                  </a:rPr>
                  <a:t>Spatial Sense</a:t>
                </a:r>
                <a:endParaRPr lang="en-GB" sz="1000" dirty="0">
                  <a:latin typeface="Garamond" panose="02020404030301010803" pitchFamily="18" charset="0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42" name="Rectangle 41"/>
            <p:cNvSpPr/>
            <p:nvPr/>
          </p:nvSpPr>
          <p:spPr>
            <a:xfrm>
              <a:off x="73028" y="2768880"/>
              <a:ext cx="3526196" cy="7848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900" dirty="0"/>
                <a:t>Use maps, atlases, globes and digital/computer mapping to locate countries and describe features studied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900" dirty="0"/>
                <a:t> Use the 8 points of a compass, 4- and 6-figure grid references, symbols and key (including the use of Ordnance Survey maps) to build their knowledge of the United Kingdom and the wider world</a:t>
              </a:r>
              <a:endParaRPr lang="en-GB" sz="800" dirty="0">
                <a:latin typeface="Garamond" panose="02020404030301010803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C79146E-911F-4D68-9EB6-04579C6AA4B4}"/>
              </a:ext>
            </a:extLst>
          </p:cNvPr>
          <p:cNvGrpSpPr/>
          <p:nvPr/>
        </p:nvGrpSpPr>
        <p:grpSpPr>
          <a:xfrm>
            <a:off x="93410" y="4294782"/>
            <a:ext cx="3092926" cy="2476506"/>
            <a:chOff x="26876" y="3718856"/>
            <a:chExt cx="3571765" cy="2930859"/>
          </a:xfrm>
        </p:grpSpPr>
        <p:sp>
          <p:nvSpPr>
            <p:cNvPr id="38" name="Rounded Rectangle 37"/>
            <p:cNvSpPr/>
            <p:nvPr/>
          </p:nvSpPr>
          <p:spPr>
            <a:xfrm>
              <a:off x="26876" y="3718856"/>
              <a:ext cx="3520278" cy="2930859"/>
            </a:xfrm>
            <a:prstGeom prst="roundRect">
              <a:avLst/>
            </a:prstGeom>
            <a:noFill/>
            <a:ln w="38100">
              <a:solidFill>
                <a:srgbClr val="A03EA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01945" y="3896787"/>
              <a:ext cx="3496696" cy="26616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900" b="1" dirty="0">
                  <a:latin typeface="Garamond" panose="02020404030301010803" pitchFamily="18" charset="0"/>
                  <a:ea typeface="Times New Roman" panose="02020603050405020304" pitchFamily="18" charset="0"/>
                </a:rPr>
                <a:t>HISTORY</a:t>
              </a:r>
              <a:r>
                <a:rPr lang="en-GB" sz="900" dirty="0">
                  <a:latin typeface="Garamond" panose="02020404030301010803" pitchFamily="18" charset="0"/>
                  <a:ea typeface="Times New Roman" panose="02020603050405020304" pitchFamily="18" charset="0"/>
                </a:rPr>
                <a:t>:</a:t>
              </a:r>
              <a:r>
                <a:rPr lang="en-GB" sz="900" b="1" dirty="0">
                  <a:latin typeface="Garamond" panose="02020404030301010803" pitchFamily="18" charset="0"/>
                </a:rPr>
                <a:t>  The Early British Empire </a:t>
              </a:r>
            </a:p>
            <a:p>
              <a:pPr algn="ctr"/>
              <a:endParaRPr lang="en-GB" sz="900" dirty="0">
                <a:latin typeface="Garamond" panose="02020404030301010803" pitchFamily="18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/>
                <a:t>To  study  an aspect or theme in British history that extends pupils’ chronological knowledge beyond 1066.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latin typeface="Garamond" panose="02020404030301010803" pitchFamily="18" charset="0"/>
                  <a:ea typeface="Times New Roman" panose="02020603050405020304" pitchFamily="18" charset="0"/>
                </a:rPr>
                <a:t>To know that Great Britain had an empire from the 16th to the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latin typeface="Garamond" panose="02020404030301010803" pitchFamily="18" charset="0"/>
                  <a:ea typeface="Times New Roman" panose="02020603050405020304" pitchFamily="18" charset="0"/>
                </a:rPr>
                <a:t>20th century and traded with countries all over the world.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latin typeface="Garamond" panose="02020404030301010803" pitchFamily="18" charset="0"/>
                  <a:ea typeface="Times New Roman" panose="02020603050405020304" pitchFamily="18" charset="0"/>
                </a:rPr>
                <a:t>To know that the Muslim Mughal (or Mogul) Empire ruled most</a:t>
              </a:r>
            </a:p>
            <a:p>
              <a:r>
                <a:rPr lang="en-US" sz="900" dirty="0">
                  <a:latin typeface="Garamond" panose="02020404030301010803" pitchFamily="18" charset="0"/>
                  <a:ea typeface="Times New Roman" panose="02020603050405020304" pitchFamily="18" charset="0"/>
                </a:rPr>
                <a:t>of India and Pakistan in the 16th and 17th centuries.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latin typeface="Garamond" panose="02020404030301010803" pitchFamily="18" charset="0"/>
                  <a:ea typeface="Times New Roman" panose="02020603050405020304" pitchFamily="18" charset="0"/>
                </a:rPr>
                <a:t>To know that Britain was victorious during the Seven Years War</a:t>
              </a:r>
            </a:p>
            <a:p>
              <a:r>
                <a:rPr lang="en-US" sz="900" dirty="0">
                  <a:latin typeface="Garamond" panose="02020404030301010803" pitchFamily="18" charset="0"/>
                  <a:ea typeface="Times New Roman" panose="02020603050405020304" pitchFamily="18" charset="0"/>
                </a:rPr>
                <a:t>and gained a lot of new territory, particularly from France.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latin typeface="Garamond" panose="02020404030301010803" pitchFamily="18" charset="0"/>
                  <a:ea typeface="Times New Roman" panose="02020603050405020304" pitchFamily="18" charset="0"/>
                </a:rPr>
                <a:t>To know that Britain gained land in North America, Africa, the Philippines and India. </a:t>
              </a:r>
              <a:endParaRPr lang="en-GB" sz="900" dirty="0">
                <a:latin typeface="Garamond" panose="02020404030301010803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A4DEE17-7E39-4073-ACD3-EBC8EB641796}"/>
              </a:ext>
            </a:extLst>
          </p:cNvPr>
          <p:cNvGrpSpPr/>
          <p:nvPr/>
        </p:nvGrpSpPr>
        <p:grpSpPr>
          <a:xfrm>
            <a:off x="7430702" y="5973484"/>
            <a:ext cx="4626713" cy="861774"/>
            <a:chOff x="7725208" y="6097831"/>
            <a:chExt cx="3519301" cy="741562"/>
          </a:xfrm>
        </p:grpSpPr>
        <p:sp>
          <p:nvSpPr>
            <p:cNvPr id="49" name="Rounded Rectangle 48"/>
            <p:cNvSpPr/>
            <p:nvPr/>
          </p:nvSpPr>
          <p:spPr>
            <a:xfrm>
              <a:off x="7725208" y="6111418"/>
              <a:ext cx="3519301" cy="685063"/>
            </a:xfrm>
            <a:prstGeom prst="roundRect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741596" y="6097831"/>
              <a:ext cx="3486525" cy="7415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000" b="1" dirty="0">
                  <a:ea typeface="Times New Roman" panose="02020603050405020304" pitchFamily="18" charset="0"/>
                </a:rPr>
                <a:t>PSHE: Cambridgeshire Syllabus: Working together</a:t>
              </a:r>
            </a:p>
            <a:p>
              <a:pPr marL="171450" indent="-171450"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sz="1000" dirty="0">
                  <a:ea typeface="Times New Roman" panose="02020603050405020304" pitchFamily="18" charset="0"/>
                </a:rPr>
                <a:t>What are my strengths and skills and how are they seen by others?</a:t>
              </a:r>
            </a:p>
            <a:p>
              <a:pPr>
                <a:spcAft>
                  <a:spcPts val="0"/>
                </a:spcAft>
              </a:pPr>
              <a:r>
                <a:rPr lang="en-US" sz="1000" dirty="0">
                  <a:ea typeface="Times New Roman" panose="02020603050405020304" pitchFamily="18" charset="0"/>
                </a:rPr>
                <a:t>• What helps me learn new skills effectively?</a:t>
              </a:r>
            </a:p>
            <a:p>
              <a:pPr>
                <a:spcAft>
                  <a:spcPts val="0"/>
                </a:spcAft>
              </a:pPr>
              <a:r>
                <a:rPr lang="en-US" sz="1000" dirty="0">
                  <a:ea typeface="Times New Roman" panose="02020603050405020304" pitchFamily="18" charset="0"/>
                </a:rPr>
                <a:t>• What would I like to improve and how can I achieve this?</a:t>
              </a:r>
            </a:p>
            <a:p>
              <a:pPr>
                <a:spcAft>
                  <a:spcPts val="0"/>
                </a:spcAft>
              </a:pPr>
              <a:r>
                <a:rPr lang="en-US" sz="1000" dirty="0">
                  <a:ea typeface="Times New Roman" panose="02020603050405020304" pitchFamily="18" charset="0"/>
                </a:rPr>
                <a:t>• How could my skills and strengths be used in future employment?</a:t>
              </a:r>
              <a:endParaRPr lang="en-GB" sz="1000" dirty="0">
                <a:ea typeface="Times New Roman" panose="02020603050405020304" pitchFamily="18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497E2FA1-16A3-490B-A347-C09E6A0EADC2}"/>
              </a:ext>
            </a:extLst>
          </p:cNvPr>
          <p:cNvGrpSpPr/>
          <p:nvPr/>
        </p:nvGrpSpPr>
        <p:grpSpPr>
          <a:xfrm>
            <a:off x="3454602" y="1160667"/>
            <a:ext cx="5071297" cy="1345258"/>
            <a:chOff x="5822189" y="4155252"/>
            <a:chExt cx="2176067" cy="2123953"/>
          </a:xfrm>
        </p:grpSpPr>
        <p:sp>
          <p:nvSpPr>
            <p:cNvPr id="52" name="Rounded Rectangle 51"/>
            <p:cNvSpPr/>
            <p:nvPr/>
          </p:nvSpPr>
          <p:spPr>
            <a:xfrm>
              <a:off x="5876014" y="4155252"/>
              <a:ext cx="2122242" cy="2123953"/>
            </a:xfrm>
            <a:prstGeom prst="roundRect">
              <a:avLst/>
            </a:prstGeom>
            <a:noFill/>
            <a:ln w="38100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822189" y="4268805"/>
              <a:ext cx="2161193" cy="193490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900" b="1" dirty="0">
                  <a:latin typeface="Garamond" panose="02020404030301010803" pitchFamily="18" charset="0"/>
                  <a:ea typeface="Times New Roman" panose="02020603050405020304" pitchFamily="18" charset="0"/>
                </a:rPr>
                <a:t>ART:-</a:t>
              </a:r>
              <a:r>
                <a:rPr lang="en-GB" sz="900" b="1" dirty="0"/>
                <a:t>Style in Art </a:t>
              </a:r>
              <a:endParaRPr lang="en-GB" sz="900" b="1" i="0" dirty="0">
                <a:effectLst/>
                <a:latin typeface="Mont"/>
              </a:endParaRPr>
            </a:p>
            <a:p>
              <a:pPr algn="ctr"/>
              <a:endParaRPr lang="en-GB" sz="900" b="1" i="0" dirty="0">
                <a:effectLst/>
                <a:latin typeface="Mon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/>
                <a:t>to develop their techniques, including their control and their use of materials, with creativity, experimentation and an increasing awareness of different kinds of art, craft and design.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/>
                <a:t>• to create sketch books to record their observations and use them to review and revisit ideas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/>
                <a:t>  to improve their mastery of art and design techniques, including drawing and painting with a range of materials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/>
                <a:t>  about great artists and designers in history.</a:t>
              </a:r>
              <a:endParaRPr lang="en-GB" sz="900" dirty="0">
                <a:latin typeface="Garamond" panose="02020404030301010803" pitchFamily="18" charset="0"/>
              </a:endParaRPr>
            </a:p>
          </p:txBody>
        </p:sp>
      </p:grpSp>
      <p:sp>
        <p:nvSpPr>
          <p:cNvPr id="54" name="Rectangle 53"/>
          <p:cNvSpPr/>
          <p:nvPr/>
        </p:nvSpPr>
        <p:spPr>
          <a:xfrm>
            <a:off x="7763713" y="919236"/>
            <a:ext cx="442828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6C51627-B636-4467-A507-460E9677A4F9}"/>
              </a:ext>
            </a:extLst>
          </p:cNvPr>
          <p:cNvGrpSpPr/>
          <p:nvPr/>
        </p:nvGrpSpPr>
        <p:grpSpPr>
          <a:xfrm>
            <a:off x="3457565" y="2672220"/>
            <a:ext cx="2186815" cy="2164493"/>
            <a:chOff x="3724856" y="4728973"/>
            <a:chExt cx="2186815" cy="2164493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1ACF4023-6617-40D3-AC72-19E9850BD489}"/>
                </a:ext>
              </a:extLst>
            </p:cNvPr>
            <p:cNvGrpSpPr/>
            <p:nvPr/>
          </p:nvGrpSpPr>
          <p:grpSpPr>
            <a:xfrm>
              <a:off x="3724856" y="4728973"/>
              <a:ext cx="2186815" cy="1956076"/>
              <a:chOff x="3635374" y="4252190"/>
              <a:chExt cx="2186815" cy="2560348"/>
            </a:xfrm>
          </p:grpSpPr>
          <p:sp>
            <p:nvSpPr>
              <p:cNvPr id="18" name="Rounded Rectangle 17"/>
              <p:cNvSpPr/>
              <p:nvPr/>
            </p:nvSpPr>
            <p:spPr>
              <a:xfrm>
                <a:off x="3635374" y="4252190"/>
                <a:ext cx="2186815" cy="2560348"/>
              </a:xfrm>
              <a:prstGeom prst="roundRect">
                <a:avLst/>
              </a:prstGeom>
              <a:noFill/>
              <a:ln w="38100">
                <a:solidFill>
                  <a:srgbClr val="F58BD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753488" y="4353283"/>
                <a:ext cx="1948935" cy="397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fontAlgn="base"/>
                <a:r>
                  <a:rPr lang="en-GB" sz="900" b="1" dirty="0">
                    <a:latin typeface="Garamond" panose="02020404030301010803" pitchFamily="18" charset="0"/>
                    <a:ea typeface="Times New Roman" panose="02020603050405020304" pitchFamily="18" charset="0"/>
                  </a:rPr>
                  <a:t>RE</a:t>
                </a:r>
                <a:r>
                  <a:rPr lang="en-GB" sz="900" dirty="0">
                    <a:latin typeface="Garamond" panose="02020404030301010803" pitchFamily="18" charset="0"/>
                    <a:ea typeface="Times New Roman" panose="02020603050405020304" pitchFamily="18" charset="0"/>
                  </a:rPr>
                  <a:t>:</a:t>
                </a:r>
              </a:p>
              <a:p>
                <a:pPr fontAlgn="base"/>
                <a:endParaRPr lang="en-GB" sz="1000" dirty="0">
                  <a:latin typeface="Garamond" panose="02020404030301010803" pitchFamily="18" charset="0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F1D0E49-7DFB-4442-BC78-1B0E0547F092}"/>
                </a:ext>
              </a:extLst>
            </p:cNvPr>
            <p:cNvSpPr txBox="1"/>
            <p:nvPr/>
          </p:nvSpPr>
          <p:spPr>
            <a:xfrm>
              <a:off x="3773205" y="5042318"/>
              <a:ext cx="2122242" cy="18511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GB" sz="900" b="0" dirty="0">
                  <a:solidFill>
                    <a:schemeClr val="tx1"/>
                  </a:solidFill>
                  <a:effectLst/>
                </a:rPr>
                <a:t> </a:t>
              </a:r>
              <a:r>
                <a:rPr lang="en-GB" sz="900" b="0" dirty="0">
                  <a:solidFill>
                    <a:schemeClr val="tx1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To understand the Christian Creation story.</a:t>
              </a:r>
              <a:endParaRPr lang="en-GB" sz="9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71450" marR="0" lvl="0" indent="-17145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GB" sz="900" b="0" dirty="0">
                  <a:solidFill>
                    <a:schemeClr val="tx1"/>
                  </a:solidFill>
                  <a:effectLst/>
                </a:rPr>
                <a:t> </a:t>
              </a:r>
              <a:r>
                <a:rPr lang="en-GB" sz="900" b="0" dirty="0">
                  <a:solidFill>
                    <a:schemeClr val="tx1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To understand that there are scientific theories about Creation </a:t>
              </a:r>
              <a:r>
                <a:rPr lang="en-GB" sz="900" dirty="0">
                  <a:ea typeface="Calibri" panose="020F0502020204030204" pitchFamily="34" charset="0"/>
                  <a:cs typeface="Times New Roman" panose="02020603050405020304" pitchFamily="18" charset="0"/>
                </a:rPr>
                <a:t>.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GB" sz="900" b="0" dirty="0">
                  <a:solidFill>
                    <a:schemeClr val="tx1"/>
                  </a:solidFill>
                  <a:effectLst/>
                </a:rPr>
                <a:t> </a:t>
              </a:r>
              <a:r>
                <a:rPr lang="en-GB" sz="900" b="0" dirty="0">
                  <a:solidFill>
                    <a:schemeClr val="tx1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To understand that science and religion can go hand in hand.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GB" sz="900" b="0" dirty="0">
                  <a:solidFill>
                    <a:schemeClr val="tx1"/>
                  </a:solidFill>
                  <a:effectLst/>
                </a:rPr>
                <a:t> </a:t>
              </a:r>
              <a:r>
                <a:rPr lang="en-GB" sz="900" b="0" dirty="0">
                  <a:solidFill>
                    <a:schemeClr val="tx1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To understand how Christians celebrate God as the creator.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GB" sz="900" b="0" dirty="0">
                  <a:solidFill>
                    <a:schemeClr val="tx1"/>
                  </a:solidFill>
                  <a:effectLst/>
                </a:rPr>
                <a:t> </a:t>
              </a:r>
              <a:r>
                <a:rPr lang="en-GB" sz="900" b="0" dirty="0">
                  <a:solidFill>
                    <a:schemeClr val="tx1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To know how Christians celebrate God through art and music </a:t>
              </a:r>
              <a:endParaRPr lang="en-GB" sz="900" b="0" dirty="0">
                <a:solidFill>
                  <a:schemeClr val="tx1"/>
                </a:solidFill>
                <a:effectLst/>
              </a:endParaRPr>
            </a:p>
            <a:p>
              <a:endParaRPr lang="en-GB" dirty="0"/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1A67800B-07FC-499B-8324-42A769761F84}"/>
              </a:ext>
            </a:extLst>
          </p:cNvPr>
          <p:cNvSpPr txBox="1"/>
          <p:nvPr/>
        </p:nvSpPr>
        <p:spPr>
          <a:xfrm>
            <a:off x="8957982" y="946072"/>
            <a:ext cx="2902238" cy="2292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Identify Foreshadowing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Identify adverbials to indicate time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Identify how the author indicates which character is telling the story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 Identify the Author’s use of similes and metaphors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Identify and write sentences which open with a subordinate clause.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Identify and use commas to separate an embedded clause.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Identify and explain where brackets, commas and dashes indicate parenthesis. </a:t>
            </a:r>
            <a:endParaRPr lang="en-GB" sz="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Identify a colon to introduce a list or an idea.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Identify and use a semi-colon to mark independent clauses.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Write a biography.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ea typeface="Calibri" panose="020F0502020204030204" pitchFamily="34" charset="0"/>
                <a:cs typeface="Times New Roman" panose="02020603050405020304" pitchFamily="18" charset="0"/>
              </a:rPr>
              <a:t>Write narrative with dialogue.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Write an explanation text.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  <a:p>
            <a:endParaRPr lang="en-US" sz="900" dirty="0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6E07D816-634C-4D92-B38F-D9704D762AC7}"/>
              </a:ext>
            </a:extLst>
          </p:cNvPr>
          <p:cNvGrpSpPr/>
          <p:nvPr/>
        </p:nvGrpSpPr>
        <p:grpSpPr>
          <a:xfrm>
            <a:off x="3251341" y="5051875"/>
            <a:ext cx="2531027" cy="1783383"/>
            <a:chOff x="5822189" y="4155252"/>
            <a:chExt cx="2176067" cy="2123953"/>
          </a:xfrm>
        </p:grpSpPr>
        <p:sp>
          <p:nvSpPr>
            <p:cNvPr id="48" name="Rounded Rectangle 51">
              <a:extLst>
                <a:ext uri="{FF2B5EF4-FFF2-40B4-BE49-F238E27FC236}">
                  <a16:creationId xmlns:a16="http://schemas.microsoft.com/office/drawing/2014/main" id="{01E065C0-966A-481E-AC79-F78A9F9D65CA}"/>
                </a:ext>
              </a:extLst>
            </p:cNvPr>
            <p:cNvSpPr/>
            <p:nvPr/>
          </p:nvSpPr>
          <p:spPr>
            <a:xfrm>
              <a:off x="5876014" y="4155252"/>
              <a:ext cx="2122242" cy="2123953"/>
            </a:xfrm>
            <a:prstGeom prst="roundRect">
              <a:avLst/>
            </a:prstGeom>
            <a:noFill/>
            <a:ln w="381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6A087129-4657-4F14-A062-2BDB6BAF3C9C}"/>
                </a:ext>
              </a:extLst>
            </p:cNvPr>
            <p:cNvSpPr/>
            <p:nvPr/>
          </p:nvSpPr>
          <p:spPr>
            <a:xfrm>
              <a:off x="5822189" y="4268805"/>
              <a:ext cx="2161193" cy="1753507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GB" sz="900" b="1" dirty="0">
                  <a:latin typeface="Garamond" panose="02020404030301010803" pitchFamily="18" charset="0"/>
                  <a:ea typeface="Times New Roman" panose="02020603050405020304" pitchFamily="18" charset="0"/>
                </a:rPr>
                <a:t>Music: The Lark Ascending</a:t>
              </a:r>
              <a:endParaRPr lang="en-GB" sz="900" b="1" i="0" dirty="0">
                <a:effectLst/>
                <a:latin typeface="Mont"/>
              </a:endParaRPr>
            </a:p>
            <a:p>
              <a:r>
                <a:rPr lang="en-US" sz="900" dirty="0"/>
                <a:t>· To sing and play musically with increasing confidence and control</a:t>
              </a:r>
            </a:p>
            <a:p>
              <a:r>
                <a:rPr lang="en-US" sz="900" dirty="0"/>
                <a:t> · To develop an understanding of musical composition, </a:t>
              </a:r>
              <a:r>
                <a:rPr lang="en-US" sz="900" dirty="0" err="1"/>
                <a:t>organising</a:t>
              </a:r>
              <a:r>
                <a:rPr lang="en-US" sz="900" dirty="0"/>
                <a:t> and manipulating ideas within musical structures and reproducing sounds from aural memory </a:t>
              </a:r>
            </a:p>
            <a:p>
              <a:r>
                <a:rPr lang="en-US" sz="900" dirty="0"/>
                <a:t>· To play and perform in solo and ensemble contexts, using their voices and playing musical instruments with increasing accuracy, fluency, control and expression ·</a:t>
              </a:r>
              <a:endParaRPr lang="en-GB" sz="900" b="1" i="0" dirty="0">
                <a:effectLst/>
                <a:latin typeface="Mont"/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99E3F46-5729-42F7-987A-8BDD2070FAD4}"/>
              </a:ext>
            </a:extLst>
          </p:cNvPr>
          <p:cNvGrpSpPr/>
          <p:nvPr/>
        </p:nvGrpSpPr>
        <p:grpSpPr>
          <a:xfrm>
            <a:off x="5954823" y="4807393"/>
            <a:ext cx="2122241" cy="1070415"/>
            <a:chOff x="6383745" y="2898263"/>
            <a:chExt cx="1607130" cy="1393977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0B7C3313-578B-4E0A-99E0-12FC6F7014F1}"/>
                </a:ext>
              </a:extLst>
            </p:cNvPr>
            <p:cNvSpPr/>
            <p:nvPr/>
          </p:nvSpPr>
          <p:spPr>
            <a:xfrm>
              <a:off x="6383745" y="2898263"/>
              <a:ext cx="1607130" cy="1393977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4DE20A5-8FA1-4A20-8BBD-E08F436FC1D1}"/>
                </a:ext>
              </a:extLst>
            </p:cNvPr>
            <p:cNvSpPr txBox="1"/>
            <p:nvPr/>
          </p:nvSpPr>
          <p:spPr>
            <a:xfrm>
              <a:off x="6440226" y="3022792"/>
              <a:ext cx="148492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b="1" dirty="0"/>
                <a:t>Latin – The origins of Language </a:t>
              </a:r>
            </a:p>
            <a:p>
              <a:endParaRPr lang="en-GB" sz="900" dirty="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/>
                <a:t>To understand when Latin was spoken.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dirty="0"/>
                <a:t>To begin to understand that many root words come from Latin.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7435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86fcda3-b595-4d07-b796-0347d9315a3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DD31D5125F74459C59725B9AC668C5" ma:contentTypeVersion="18" ma:contentTypeDescription="Create a new document." ma:contentTypeScope="" ma:versionID="327f95ad09aa121d62b347835fbf7088">
  <xsd:schema xmlns:xsd="http://www.w3.org/2001/XMLSchema" xmlns:xs="http://www.w3.org/2001/XMLSchema" xmlns:p="http://schemas.microsoft.com/office/2006/metadata/properties" xmlns:ns3="686fcda3-b595-4d07-b796-0347d9315a30" xmlns:ns4="ea5105d9-848b-4516-8206-aff1007cc7e7" targetNamespace="http://schemas.microsoft.com/office/2006/metadata/properties" ma:root="true" ma:fieldsID="ad47311c158a19058b4e4d3c4d035610" ns3:_="" ns4:_="">
    <xsd:import namespace="686fcda3-b595-4d07-b796-0347d9315a30"/>
    <xsd:import namespace="ea5105d9-848b-4516-8206-aff1007cc7e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6fcda3-b595-4d07-b796-0347d9315a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5105d9-848b-4516-8206-aff1007cc7e7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CBD7D9-184A-4F8A-8415-BB634F31E0F6}">
  <ds:schemaRefs>
    <ds:schemaRef ds:uri="http://purl.org/dc/elements/1.1/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ea5105d9-848b-4516-8206-aff1007cc7e7"/>
    <ds:schemaRef ds:uri="http://schemas.microsoft.com/office/2006/metadata/properties"/>
    <ds:schemaRef ds:uri="http://schemas.openxmlformats.org/package/2006/metadata/core-properties"/>
    <ds:schemaRef ds:uri="686fcda3-b595-4d07-b796-0347d9315a30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40649F7-325C-4BD7-80AF-E885389D35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1C28E0-BB71-4101-8EB7-F045340880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6fcda3-b595-4d07-b796-0347d9315a30"/>
    <ds:schemaRef ds:uri="ea5105d9-848b-4516-8206-aff1007cc7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819</TotalTime>
  <Words>866</Words>
  <Application>Microsoft Office PowerPoint</Application>
  <PresentationFormat>Widescreen</PresentationFormat>
  <Paragraphs>89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Garamond</vt:lpstr>
      <vt:lpstr>Mont</vt:lpstr>
      <vt:lpstr>Symbol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Head at Farcet Primary</dc:creator>
  <cp:lastModifiedBy>Head</cp:lastModifiedBy>
  <cp:revision>43</cp:revision>
  <dcterms:created xsi:type="dcterms:W3CDTF">2023-12-30T13:29:31Z</dcterms:created>
  <dcterms:modified xsi:type="dcterms:W3CDTF">2025-09-11T13:19:38Z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0x01010051DD31D5125F74459C59725B9AC668C5</vt:lpwstr>
  </property>
</Properties>
</file>