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6" r:id="rId5"/>
  </p:sldIdLst>
  <p:sldSz cx="12192000" cy="6858000"/>
  <p:notesSz cx="6797675" cy="9926638"/>
  <p:embeddedFontLst>
    <p:embeddedFont>
      <p:font typeface="Garamond" panose="02020404030301010803" pitchFamily="18"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uvHVcwSQ0QYTWWlFYiFeGOiKl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8189682" y="5233238"/>
            <a:ext cx="3886979"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b="1" i="0" u="none" strike="noStrike" cap="none">
                <a:solidFill>
                  <a:schemeClr val="dk1"/>
                </a:solidFill>
                <a:latin typeface="Garamond"/>
                <a:ea typeface="Garamond"/>
                <a:cs typeface="Garamond"/>
                <a:sym typeface="Garamond"/>
              </a:rPr>
              <a:t>MUSIC: What can you hear?</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Music can represent different sounds in our environment.</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Music Study- </a:t>
            </a:r>
            <a:r>
              <a:rPr lang="en-GB" sz="800" b="0" i="1" u="none" strike="noStrike" cap="none">
                <a:solidFill>
                  <a:schemeClr val="dk1"/>
                </a:solidFill>
                <a:latin typeface="Garamond"/>
                <a:ea typeface="Garamond"/>
                <a:cs typeface="Garamond"/>
                <a:sym typeface="Garamond"/>
              </a:rPr>
              <a:t>Russian composer Rimsky Korsakov, The Flight of the Bumblebee.</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The violin and the flute play fast notes in The Flight of the Bumblebee to represent the movement and the sound of the bee.</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The violin is as an instrument with strings, held under the chin and played with a bow.</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The flute is called a wind instrument because the sound is made by the player blowing air into it.</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A ‘soundscape’ is a sound or combination of sounds that arises out of an environment.</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Music can be made from recording sounds around us.</a:t>
            </a:r>
            <a:endParaRPr/>
          </a:p>
          <a:p>
            <a:pPr marL="171450" marR="0" lvl="0" indent="-171450" algn="l" rtl="0">
              <a:spcBef>
                <a:spcPts val="0"/>
              </a:spcBef>
              <a:spcAft>
                <a:spcPts val="0"/>
              </a:spcAft>
              <a:buClr>
                <a:schemeClr val="dk1"/>
              </a:buClr>
              <a:buSzPts val="800"/>
              <a:buFont typeface="Arial"/>
              <a:buChar char="•"/>
            </a:pPr>
            <a:r>
              <a:rPr lang="en-GB" sz="800" b="0" i="0" u="none" strike="noStrike" cap="none">
                <a:solidFill>
                  <a:schemeClr val="dk1"/>
                </a:solidFill>
                <a:latin typeface="Garamond"/>
                <a:ea typeface="Garamond"/>
                <a:cs typeface="Garamond"/>
                <a:sym typeface="Garamond"/>
              </a:rPr>
              <a:t>We can make sounds to imitate sounds we can hear.</a:t>
            </a:r>
            <a:endParaRPr/>
          </a:p>
        </p:txBody>
      </p:sp>
      <p:grpSp>
        <p:nvGrpSpPr>
          <p:cNvPr id="90" name="Google Shape;90;p1"/>
          <p:cNvGrpSpPr/>
          <p:nvPr/>
        </p:nvGrpSpPr>
        <p:grpSpPr>
          <a:xfrm>
            <a:off x="3580933" y="389372"/>
            <a:ext cx="5030134" cy="946757"/>
            <a:chOff x="3804921" y="155603"/>
            <a:chExt cx="5030134" cy="946757"/>
          </a:xfrm>
        </p:grpSpPr>
        <p:sp>
          <p:nvSpPr>
            <p:cNvPr id="91" name="Google Shape;91;p1"/>
            <p:cNvSpPr txBox="1"/>
            <p:nvPr/>
          </p:nvSpPr>
          <p:spPr>
            <a:xfrm>
              <a:off x="3804921" y="155603"/>
              <a:ext cx="5030134" cy="94675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CE"/>
                </a:buClr>
                <a:buSzPts val="1400"/>
                <a:buFont typeface="Garamond"/>
                <a:buNone/>
              </a:pPr>
              <a:r>
                <a:rPr lang="en-GB" sz="1400" b="1" i="0" u="none" strike="noStrike" cap="none">
                  <a:solidFill>
                    <a:srgbClr val="0000CE"/>
                  </a:solidFill>
                  <a:latin typeface="Garamond"/>
                  <a:ea typeface="Garamond"/>
                  <a:cs typeface="Garamond"/>
                  <a:sym typeface="Garamond"/>
                </a:rPr>
                <a:t>Farcet C. of E. Primary School Curriculum Overview:       Summer 1 2025-2026</a:t>
              </a:r>
              <a:endParaRPr sz="1400" b="0" i="0" u="none" strike="noStrike" cap="none">
                <a:solidFill>
                  <a:srgbClr val="0000CE"/>
                </a:solidFill>
                <a:latin typeface="Garamond"/>
                <a:ea typeface="Garamond"/>
                <a:cs typeface="Garamond"/>
                <a:sym typeface="Garamond"/>
              </a:endParaRPr>
            </a:p>
            <a:p>
              <a:pPr marL="0" marR="0" lvl="0" indent="0" algn="l" rtl="0">
                <a:lnSpc>
                  <a:spcPct val="100000"/>
                </a:lnSpc>
                <a:spcBef>
                  <a:spcPts val="8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2" name="Google Shape;92;p1"/>
            <p:cNvSpPr/>
            <p:nvPr/>
          </p:nvSpPr>
          <p:spPr>
            <a:xfrm>
              <a:off x="5005403" y="573828"/>
              <a:ext cx="2842381"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i="0" u="none" strike="noStrike" cap="none">
                  <a:solidFill>
                    <a:srgbClr val="538135"/>
                  </a:solidFill>
                  <a:latin typeface="Garamond"/>
                  <a:ea typeface="Garamond"/>
                  <a:cs typeface="Garamond"/>
                  <a:sym typeface="Garamond"/>
                </a:rPr>
                <a:t>Year Group: 1 and 2 – Goodall Class       </a:t>
              </a:r>
              <a:endParaRPr sz="1200" b="0" i="0" u="none" strike="noStrike" cap="none">
                <a:solidFill>
                  <a:schemeClr val="dk1"/>
                </a:solidFill>
                <a:latin typeface="Times New Roman"/>
                <a:ea typeface="Times New Roman"/>
                <a:cs typeface="Times New Roman"/>
                <a:sym typeface="Times New Roman"/>
              </a:endParaRPr>
            </a:p>
          </p:txBody>
        </p:sp>
      </p:grpSp>
      <p:pic>
        <p:nvPicPr>
          <p:cNvPr id="93" name="Google Shape;93;p1"/>
          <p:cNvPicPr preferRelativeResize="0"/>
          <p:nvPr/>
        </p:nvPicPr>
        <p:blipFill rotWithShape="1">
          <a:blip r:embed="rId3">
            <a:alphaModFix/>
          </a:blip>
          <a:srcRect/>
          <a:stretch/>
        </p:blipFill>
        <p:spPr>
          <a:xfrm>
            <a:off x="5926570" y="0"/>
            <a:ext cx="338860" cy="432170"/>
          </a:xfrm>
          <a:prstGeom prst="rect">
            <a:avLst/>
          </a:prstGeom>
          <a:noFill/>
          <a:ln>
            <a:noFill/>
          </a:ln>
        </p:spPr>
      </p:pic>
      <p:pic>
        <p:nvPicPr>
          <p:cNvPr id="94" name="Google Shape;94;p1"/>
          <p:cNvPicPr preferRelativeResize="0"/>
          <p:nvPr/>
        </p:nvPicPr>
        <p:blipFill rotWithShape="1">
          <a:blip r:embed="rId4">
            <a:alphaModFix/>
          </a:blip>
          <a:srcRect/>
          <a:stretch/>
        </p:blipFill>
        <p:spPr>
          <a:xfrm>
            <a:off x="10844237" y="0"/>
            <a:ext cx="1312333" cy="683132"/>
          </a:xfrm>
          <a:prstGeom prst="rect">
            <a:avLst/>
          </a:prstGeom>
          <a:noFill/>
          <a:ln>
            <a:noFill/>
          </a:ln>
        </p:spPr>
      </p:pic>
      <p:sp>
        <p:nvSpPr>
          <p:cNvPr id="95" name="Google Shape;95;p1"/>
          <p:cNvSpPr/>
          <p:nvPr/>
        </p:nvSpPr>
        <p:spPr>
          <a:xfrm>
            <a:off x="89373" y="46661"/>
            <a:ext cx="3502969" cy="2923978"/>
          </a:xfrm>
          <a:prstGeom prst="roundRect">
            <a:avLst>
              <a:gd name="adj" fmla="val 16667"/>
            </a:avLst>
          </a:prstGeom>
          <a:no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134333" y="105979"/>
            <a:ext cx="2973888" cy="2624052"/>
          </a:xfrm>
          <a:prstGeom prst="rect">
            <a:avLst/>
          </a:prstGeom>
          <a:noFill/>
          <a:ln>
            <a:noFill/>
          </a:ln>
        </p:spPr>
        <p:txBody>
          <a:bodyPr spcFirstLastPara="1" wrap="square" lIns="91425" tIns="45700" rIns="91425" bIns="45700" anchor="ctr" anchorCtr="0">
            <a:spAutoFit/>
          </a:bodyPr>
          <a:lstStyle/>
          <a:p>
            <a:pPr marL="0" marR="0" lvl="0" indent="0" algn="ctr" rtl="0">
              <a:lnSpc>
                <a:spcPct val="107000"/>
              </a:lnSpc>
              <a:spcBef>
                <a:spcPts val="0"/>
              </a:spcBef>
              <a:spcAft>
                <a:spcPts val="0"/>
              </a:spcAft>
              <a:buNone/>
            </a:pPr>
            <a:r>
              <a:rPr lang="en-GB" sz="900" b="1" i="0" u="none" strike="noStrike" cap="none">
                <a:solidFill>
                  <a:schemeClr val="dk1"/>
                </a:solidFill>
                <a:latin typeface="Garamond"/>
                <a:ea typeface="Garamond"/>
                <a:cs typeface="Garamond"/>
                <a:sym typeface="Garamond"/>
              </a:rPr>
              <a:t>ENGLISH</a:t>
            </a:r>
            <a:endParaRPr/>
          </a:p>
          <a:p>
            <a:pPr marL="0" marR="0" lvl="0" indent="0" algn="l" rtl="0">
              <a:lnSpc>
                <a:spcPct val="107000"/>
              </a:lnSpc>
              <a:spcBef>
                <a:spcPts val="0"/>
              </a:spcBef>
              <a:spcAft>
                <a:spcPts val="0"/>
              </a:spcAft>
              <a:buNone/>
            </a:pPr>
            <a:r>
              <a:rPr lang="en-GB" sz="900" b="1" i="0" u="none" strike="noStrike" cap="none">
                <a:solidFill>
                  <a:schemeClr val="dk1"/>
                </a:solidFill>
                <a:latin typeface="Garamond"/>
                <a:ea typeface="Garamond"/>
                <a:cs typeface="Garamond"/>
                <a:sym typeface="Garamond"/>
              </a:rPr>
              <a:t>Class Text: Tales From The Jungle Book </a:t>
            </a:r>
            <a:endParaRPr/>
          </a:p>
          <a:p>
            <a:pPr marL="0" marR="0" lvl="0" indent="0" algn="l" rtl="0">
              <a:lnSpc>
                <a:spcPct val="107000"/>
              </a:lnSpc>
              <a:spcBef>
                <a:spcPts val="0"/>
              </a:spcBef>
              <a:spcAft>
                <a:spcPts val="0"/>
              </a:spcAft>
              <a:buNone/>
            </a:pPr>
            <a:r>
              <a:rPr lang="en-GB" sz="900" b="0" i="0" u="none" strike="noStrike" cap="none">
                <a:solidFill>
                  <a:schemeClr val="dk1"/>
                </a:solidFill>
                <a:latin typeface="Garamond"/>
                <a:ea typeface="Garamond"/>
                <a:cs typeface="Garamond"/>
                <a:sym typeface="Garamond"/>
              </a:rPr>
              <a:t>(Ladybird Classics – Rudyard Kipling) </a:t>
            </a:r>
            <a:endParaRPr sz="900" b="0" i="0" u="none" strike="noStrike" cap="none">
              <a:solidFill>
                <a:schemeClr val="dk1"/>
              </a:solidFill>
              <a:latin typeface="Garamond"/>
              <a:ea typeface="Garamond"/>
              <a:cs typeface="Garamond"/>
              <a:sym typeface="Garamond"/>
            </a:endParaRPr>
          </a:p>
          <a:p>
            <a:pPr marL="0" marR="0" lvl="0" indent="0" algn="l" rtl="0">
              <a:lnSpc>
                <a:spcPct val="107000"/>
              </a:lnSpc>
              <a:spcBef>
                <a:spcPts val="0"/>
              </a:spcBef>
              <a:spcAft>
                <a:spcPts val="0"/>
              </a:spcAft>
              <a:buNone/>
            </a:pPr>
            <a:r>
              <a:rPr lang="en-GB" sz="900" b="0" i="0" u="none" strike="noStrike" cap="none">
                <a:solidFill>
                  <a:schemeClr val="dk1"/>
                </a:solidFill>
                <a:latin typeface="Garamond"/>
                <a:ea typeface="Garamond"/>
                <a:cs typeface="Garamond"/>
                <a:sym typeface="Garamond"/>
              </a:rPr>
              <a:t>We will learn to: </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Identify and write compound sentences using and / but / or / so</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Identify complex sentences using because / if / when</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Maintain a consistent tense.</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Write simple, compound and complex sentences</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Write speech by a single character</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Synonyms/antonyms: big, small, hot, cold, happy, sad, scared, said, move</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Identify and use adjectives to describe nouns </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Identify plot points in a story </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Write stories with an opening, problem and resolution </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Review our own writing, edit and improve our writing</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Read with accuracy and fluency in a way that engages the audience </a:t>
            </a:r>
            <a:endParaRPr/>
          </a:p>
        </p:txBody>
      </p:sp>
      <p:sp>
        <p:nvSpPr>
          <p:cNvPr id="97" name="Google Shape;97;p1"/>
          <p:cNvSpPr/>
          <p:nvPr/>
        </p:nvSpPr>
        <p:spPr>
          <a:xfrm>
            <a:off x="3835990" y="1079821"/>
            <a:ext cx="4114659" cy="3232022"/>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a:off x="3736670" y="4369947"/>
            <a:ext cx="4473166" cy="2402869"/>
          </a:xfrm>
          <a:prstGeom prst="roundRect">
            <a:avLst>
              <a:gd name="adj" fmla="val 16667"/>
            </a:avLst>
          </a:prstGeom>
          <a:noFill/>
          <a:ln w="38100" cap="flat" cmpd="sng">
            <a:solidFill>
              <a:srgbClr val="F58BD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8033328" y="708509"/>
            <a:ext cx="4069299" cy="2720491"/>
          </a:xfrm>
          <a:prstGeom prst="roundRect">
            <a:avLst>
              <a:gd name="adj" fmla="val 16667"/>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8167492" y="797461"/>
            <a:ext cx="3787051" cy="251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b="1" i="0" u="none" strike="noStrike" cap="none">
                <a:solidFill>
                  <a:schemeClr val="dk1"/>
                </a:solidFill>
                <a:latin typeface="Garamond"/>
                <a:ea typeface="Garamond"/>
                <a:cs typeface="Garamond"/>
                <a:sym typeface="Garamond"/>
              </a:rPr>
              <a:t>SCIENCE: Plants</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GB" sz="900" b="1" i="0" u="none" strike="noStrike" cap="none">
                <a:solidFill>
                  <a:schemeClr val="dk1"/>
                </a:solidFill>
                <a:latin typeface="Garamond"/>
                <a:ea typeface="Garamond"/>
                <a:cs typeface="Garamond"/>
                <a:sym typeface="Garamond"/>
              </a:rPr>
              <a:t>Learning outcomes: </a:t>
            </a:r>
            <a:endParaRPr/>
          </a:p>
          <a:p>
            <a:pPr marL="171450" marR="0" lvl="0" indent="-171450" algn="l" rtl="0">
              <a:lnSpc>
                <a:spcPct val="150000"/>
              </a:lnSpc>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To describe some common plants, including trees.</a:t>
            </a:r>
            <a:endParaRPr/>
          </a:p>
          <a:p>
            <a:pPr marL="171450" marR="0" lvl="0" indent="-114300" algn="l" rtl="0">
              <a:lnSpc>
                <a:spcPct val="150000"/>
              </a:lnSpc>
              <a:spcBef>
                <a:spcPts val="0"/>
              </a:spcBef>
              <a:spcAft>
                <a:spcPts val="0"/>
              </a:spcAft>
              <a:buClr>
                <a:schemeClr val="dk1"/>
              </a:buClr>
              <a:buSzPts val="900"/>
              <a:buFont typeface="Arial"/>
              <a:buNone/>
            </a:pPr>
            <a:endParaRPr sz="900" b="0" i="0" u="none" strike="noStrike" cap="none">
              <a:solidFill>
                <a:schemeClr val="dk1"/>
              </a:solidFill>
              <a:latin typeface="Garamond"/>
              <a:ea typeface="Garamond"/>
              <a:cs typeface="Garamond"/>
              <a:sym typeface="Garamond"/>
            </a:endParaRPr>
          </a:p>
          <a:p>
            <a:pPr marL="0" marR="0" lvl="0" indent="0" algn="l" rtl="0">
              <a:lnSpc>
                <a:spcPct val="150000"/>
              </a:lnSpc>
              <a:spcBef>
                <a:spcPts val="0"/>
              </a:spcBef>
              <a:spcAft>
                <a:spcPts val="0"/>
              </a:spcAft>
              <a:buNone/>
            </a:pPr>
            <a:r>
              <a:rPr lang="en-GB" sz="900" b="1" i="0" u="none" strike="noStrike" cap="none">
                <a:solidFill>
                  <a:schemeClr val="dk1"/>
                </a:solidFill>
                <a:latin typeface="Garamond"/>
                <a:ea typeface="Garamond"/>
                <a:cs typeface="Garamond"/>
                <a:sym typeface="Garamond"/>
              </a:rPr>
              <a:t>Specific Knowledge Goals:</a:t>
            </a:r>
            <a:endParaRPr/>
          </a:p>
          <a:p>
            <a:pPr marL="171450" marR="0" lvl="0" indent="-171450" algn="l" rtl="0">
              <a:lnSpc>
                <a:spcPct val="150000"/>
              </a:lnSpc>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To name and describe the purpose of parts of a plant, and what they need in order to grow.</a:t>
            </a:r>
            <a:endParaRPr/>
          </a:p>
          <a:p>
            <a:pPr marL="171450" marR="0" lvl="0" indent="-171450" algn="l" rtl="0">
              <a:lnSpc>
                <a:spcPct val="150000"/>
              </a:lnSpc>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To understand that plants spread their seeds to reproduce.</a:t>
            </a:r>
            <a:endParaRPr/>
          </a:p>
          <a:p>
            <a:pPr marL="171450" marR="0" lvl="0" indent="-171450" algn="l" rtl="0">
              <a:lnSpc>
                <a:spcPct val="150000"/>
              </a:lnSpc>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To understand that some plants create bulbs that live underground.</a:t>
            </a:r>
            <a:endParaRPr/>
          </a:p>
          <a:p>
            <a:pPr marL="171450" marR="0" lvl="0" indent="-171450" algn="l" rtl="0">
              <a:lnSpc>
                <a:spcPct val="150000"/>
              </a:lnSpc>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To understand that some trees are evergreen, and some are deciduous.</a:t>
            </a:r>
            <a:endParaRPr/>
          </a:p>
          <a:p>
            <a:pPr marL="171450" marR="0" lvl="0" indent="-171450" algn="l" rtl="0">
              <a:lnSpc>
                <a:spcPct val="150000"/>
              </a:lnSpc>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To understand that plants are grown for food and to recognise which parts of plants we eat.</a:t>
            </a:r>
            <a:endParaRPr sz="900" b="0" i="0" u="none" strike="noStrike" cap="none">
              <a:solidFill>
                <a:schemeClr val="dk1"/>
              </a:solidFill>
              <a:latin typeface="Garamond"/>
              <a:ea typeface="Garamond"/>
              <a:cs typeface="Garamond"/>
              <a:sym typeface="Garamond"/>
            </a:endParaRPr>
          </a:p>
        </p:txBody>
      </p:sp>
      <p:sp>
        <p:nvSpPr>
          <p:cNvPr id="101" name="Google Shape;101;p1"/>
          <p:cNvSpPr/>
          <p:nvPr/>
        </p:nvSpPr>
        <p:spPr>
          <a:xfrm>
            <a:off x="44921" y="3053759"/>
            <a:ext cx="3708390" cy="1281318"/>
          </a:xfrm>
          <a:prstGeom prst="roundRect">
            <a:avLst>
              <a:gd name="adj" fmla="val 16667"/>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
          <p:cNvSpPr/>
          <p:nvPr/>
        </p:nvSpPr>
        <p:spPr>
          <a:xfrm>
            <a:off x="60349" y="3025011"/>
            <a:ext cx="4071387" cy="150041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950" b="1" i="0" u="none" strike="noStrike" cap="none">
                <a:solidFill>
                  <a:schemeClr val="dk1"/>
                </a:solidFill>
                <a:latin typeface="Garamond"/>
                <a:ea typeface="Garamond"/>
                <a:cs typeface="Garamond"/>
                <a:sym typeface="Garamond"/>
              </a:rPr>
              <a:t>COMPUTING: Creating media – digital writing </a:t>
            </a:r>
            <a:endParaRPr sz="1100" b="0" i="0" u="none" strike="noStrike" cap="none">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GB" sz="950" b="1" i="0" u="none" strike="noStrike" cap="none">
                <a:solidFill>
                  <a:schemeClr val="dk1"/>
                </a:solidFill>
                <a:latin typeface="Garamond"/>
                <a:ea typeface="Garamond"/>
                <a:cs typeface="Garamond"/>
                <a:sym typeface="Garamond"/>
              </a:rPr>
              <a:t>We will learn:</a:t>
            </a:r>
            <a:endParaRPr/>
          </a:p>
          <a:p>
            <a:pPr marL="171450" marR="0" lvl="0" indent="-171450" algn="l" rtl="0">
              <a:lnSpc>
                <a:spcPct val="107000"/>
              </a:lnSpc>
              <a:spcBef>
                <a:spcPts val="0"/>
              </a:spcBef>
              <a:spcAft>
                <a:spcPts val="0"/>
              </a:spcAft>
              <a:buClr>
                <a:schemeClr val="dk1"/>
              </a:buClr>
              <a:buSzPts val="950"/>
              <a:buFont typeface="Arial"/>
              <a:buChar char="•"/>
            </a:pPr>
            <a:r>
              <a:rPr lang="en-GB" sz="950" b="0" i="0" u="none" strike="noStrike" cap="none">
                <a:solidFill>
                  <a:schemeClr val="dk1"/>
                </a:solidFill>
                <a:latin typeface="Garamond"/>
                <a:ea typeface="Garamond"/>
                <a:cs typeface="Garamond"/>
                <a:sym typeface="Garamond"/>
              </a:rPr>
              <a:t>To use a computer to write </a:t>
            </a:r>
            <a:endParaRPr/>
          </a:p>
          <a:p>
            <a:pPr marL="171450" marR="0" lvl="0" indent="-171450" algn="l" rtl="0">
              <a:lnSpc>
                <a:spcPct val="107000"/>
              </a:lnSpc>
              <a:spcBef>
                <a:spcPts val="0"/>
              </a:spcBef>
              <a:spcAft>
                <a:spcPts val="0"/>
              </a:spcAft>
              <a:buClr>
                <a:schemeClr val="dk1"/>
              </a:buClr>
              <a:buSzPts val="950"/>
              <a:buFont typeface="Arial"/>
              <a:buChar char="•"/>
            </a:pPr>
            <a:r>
              <a:rPr lang="en-GB" sz="950" b="0" i="0" u="none" strike="noStrike" cap="none">
                <a:solidFill>
                  <a:schemeClr val="dk1"/>
                </a:solidFill>
                <a:latin typeface="Garamond"/>
                <a:ea typeface="Garamond"/>
                <a:cs typeface="Garamond"/>
                <a:sym typeface="Garamond"/>
              </a:rPr>
              <a:t>To add and remove text on a computer </a:t>
            </a:r>
            <a:endParaRPr/>
          </a:p>
          <a:p>
            <a:pPr marL="171450" marR="0" lvl="0" indent="-171450" algn="l" rtl="0">
              <a:lnSpc>
                <a:spcPct val="107000"/>
              </a:lnSpc>
              <a:spcBef>
                <a:spcPts val="0"/>
              </a:spcBef>
              <a:spcAft>
                <a:spcPts val="0"/>
              </a:spcAft>
              <a:buClr>
                <a:schemeClr val="dk1"/>
              </a:buClr>
              <a:buSzPts val="950"/>
              <a:buFont typeface="Arial"/>
              <a:buChar char="•"/>
            </a:pPr>
            <a:r>
              <a:rPr lang="en-GB" sz="950" b="0" i="0" u="none" strike="noStrike" cap="none">
                <a:solidFill>
                  <a:schemeClr val="dk1"/>
                </a:solidFill>
                <a:latin typeface="Garamond"/>
                <a:ea typeface="Garamond"/>
                <a:cs typeface="Garamond"/>
                <a:sym typeface="Garamond"/>
              </a:rPr>
              <a:t>To identify that the look of text can be changed on a computer </a:t>
            </a:r>
            <a:endParaRPr/>
          </a:p>
          <a:p>
            <a:pPr marL="171450" marR="0" lvl="0" indent="-171450" algn="l" rtl="0">
              <a:lnSpc>
                <a:spcPct val="107000"/>
              </a:lnSpc>
              <a:spcBef>
                <a:spcPts val="0"/>
              </a:spcBef>
              <a:spcAft>
                <a:spcPts val="0"/>
              </a:spcAft>
              <a:buClr>
                <a:schemeClr val="dk1"/>
              </a:buClr>
              <a:buSzPts val="950"/>
              <a:buFont typeface="Arial"/>
              <a:buChar char="•"/>
            </a:pPr>
            <a:r>
              <a:rPr lang="en-GB" sz="950" b="0" i="0" u="none" strike="noStrike" cap="none">
                <a:solidFill>
                  <a:schemeClr val="dk1"/>
                </a:solidFill>
                <a:latin typeface="Garamond"/>
                <a:ea typeface="Garamond"/>
                <a:cs typeface="Garamond"/>
                <a:sym typeface="Garamond"/>
              </a:rPr>
              <a:t>To make careful choices when changing text </a:t>
            </a:r>
            <a:endParaRPr/>
          </a:p>
          <a:p>
            <a:pPr marL="171450" marR="0" lvl="0" indent="-171450" algn="l" rtl="0">
              <a:lnSpc>
                <a:spcPct val="107000"/>
              </a:lnSpc>
              <a:spcBef>
                <a:spcPts val="0"/>
              </a:spcBef>
              <a:spcAft>
                <a:spcPts val="0"/>
              </a:spcAft>
              <a:buClr>
                <a:schemeClr val="dk1"/>
              </a:buClr>
              <a:buSzPts val="950"/>
              <a:buFont typeface="Arial"/>
              <a:buChar char="•"/>
            </a:pPr>
            <a:r>
              <a:rPr lang="en-GB" sz="950" b="0" i="0" u="none" strike="noStrike" cap="none">
                <a:solidFill>
                  <a:schemeClr val="dk1"/>
                </a:solidFill>
                <a:latin typeface="Garamond"/>
                <a:ea typeface="Garamond"/>
                <a:cs typeface="Garamond"/>
                <a:sym typeface="Garamond"/>
              </a:rPr>
              <a:t>To explain why I used the tools that I chose </a:t>
            </a:r>
            <a:endParaRPr/>
          </a:p>
          <a:p>
            <a:pPr marL="171450" marR="0" lvl="0" indent="-171450" algn="l" rtl="0">
              <a:lnSpc>
                <a:spcPct val="107000"/>
              </a:lnSpc>
              <a:spcBef>
                <a:spcPts val="0"/>
              </a:spcBef>
              <a:spcAft>
                <a:spcPts val="0"/>
              </a:spcAft>
              <a:buClr>
                <a:schemeClr val="dk1"/>
              </a:buClr>
              <a:buSzPts val="950"/>
              <a:buFont typeface="Arial"/>
              <a:buChar char="•"/>
            </a:pPr>
            <a:r>
              <a:rPr lang="en-GB" sz="950" b="0" i="0" u="none" strike="noStrike" cap="none">
                <a:solidFill>
                  <a:schemeClr val="dk1"/>
                </a:solidFill>
                <a:latin typeface="Garamond"/>
                <a:ea typeface="Garamond"/>
                <a:cs typeface="Garamond"/>
                <a:sym typeface="Garamond"/>
              </a:rPr>
              <a:t>To compare typing on a computer to writing on paper </a:t>
            </a:r>
            <a:endParaRPr/>
          </a:p>
          <a:p>
            <a:pPr marL="171450" marR="0" lvl="0" indent="-111125" algn="l" rtl="0">
              <a:lnSpc>
                <a:spcPct val="107000"/>
              </a:lnSpc>
              <a:spcBef>
                <a:spcPts val="0"/>
              </a:spcBef>
              <a:spcAft>
                <a:spcPts val="0"/>
              </a:spcAft>
              <a:buClr>
                <a:schemeClr val="dk1"/>
              </a:buClr>
              <a:buSzPts val="950"/>
              <a:buFont typeface="Arial"/>
              <a:buNone/>
            </a:pPr>
            <a:endParaRPr sz="950" b="0" i="0" u="none" strike="noStrike" cap="none">
              <a:solidFill>
                <a:srgbClr val="FF0000"/>
              </a:solidFill>
              <a:latin typeface="Garamond"/>
              <a:ea typeface="Garamond"/>
              <a:cs typeface="Garamond"/>
              <a:sym typeface="Garamond"/>
            </a:endParaRPr>
          </a:p>
        </p:txBody>
      </p:sp>
      <p:sp>
        <p:nvSpPr>
          <p:cNvPr id="103" name="Google Shape;103;p1"/>
          <p:cNvSpPr/>
          <p:nvPr/>
        </p:nvSpPr>
        <p:spPr>
          <a:xfrm>
            <a:off x="3835990" y="4366215"/>
            <a:ext cx="4243502" cy="20928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000" b="0" i="0" u="none" strike="noStrike" cap="none">
              <a:solidFill>
                <a:schemeClr val="dk1"/>
              </a:solidFill>
              <a:latin typeface="Garamond"/>
              <a:ea typeface="Garamond"/>
              <a:cs typeface="Garamond"/>
              <a:sym typeface="Garamond"/>
            </a:endParaRPr>
          </a:p>
          <a:p>
            <a:pPr marL="0" marR="0" lvl="0" indent="0" algn="ctr" rtl="0">
              <a:spcBef>
                <a:spcPts val="0"/>
              </a:spcBef>
              <a:spcAft>
                <a:spcPts val="0"/>
              </a:spcAft>
              <a:buNone/>
            </a:pPr>
            <a:r>
              <a:rPr lang="en-GB" sz="1050" b="1" i="0" u="none" strike="noStrike" cap="none">
                <a:solidFill>
                  <a:schemeClr val="dk1"/>
                </a:solidFill>
                <a:latin typeface="Garamond"/>
                <a:ea typeface="Garamond"/>
                <a:cs typeface="Garamond"/>
                <a:sym typeface="Garamond"/>
              </a:rPr>
              <a:t>RE: What is my view of the world?</a:t>
            </a:r>
            <a:endParaRPr/>
          </a:p>
          <a:p>
            <a:pPr marL="0" marR="0" lvl="0" indent="0" algn="l" rtl="0">
              <a:spcBef>
                <a:spcPts val="0"/>
              </a:spcBef>
              <a:spcAft>
                <a:spcPts val="0"/>
              </a:spcAft>
              <a:buNone/>
            </a:pPr>
            <a:r>
              <a:rPr lang="en-GB" sz="1050" b="1" i="0" u="none" strike="noStrike" cap="none">
                <a:solidFill>
                  <a:schemeClr val="dk1"/>
                </a:solidFill>
                <a:latin typeface="Garamond"/>
                <a:ea typeface="Garamond"/>
                <a:cs typeface="Garamond"/>
                <a:sym typeface="Garamond"/>
              </a:rPr>
              <a:t>We will learn…</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A worldview is a way of being in and understanding the world</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Everyone has a worldview - no-one stands nowhere</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Our worldviews are influenced by context</a:t>
            </a:r>
            <a:endParaRPr/>
          </a:p>
          <a:p>
            <a:pPr marL="171450" marR="0" lvl="0" indent="-171450" algn="l" rtl="0">
              <a:spcBef>
                <a:spcPts val="0"/>
              </a:spcBef>
              <a:spcAft>
                <a:spcPts val="0"/>
              </a:spcAft>
              <a:buClr>
                <a:schemeClr val="dk1"/>
              </a:buClr>
              <a:buSzPts val="900"/>
              <a:buFont typeface="Arial"/>
              <a:buChar char="•"/>
            </a:pPr>
            <a:r>
              <a:rPr lang="en-GB" sz="900" b="0" i="0" u="none" strike="noStrike" cap="none">
                <a:solidFill>
                  <a:schemeClr val="dk1"/>
                </a:solidFill>
                <a:latin typeface="Garamond"/>
                <a:ea typeface="Garamond"/>
                <a:cs typeface="Garamond"/>
                <a:sym typeface="Garamond"/>
              </a:rPr>
              <a:t>Some people share their worldview with others</a:t>
            </a:r>
            <a:endParaRPr/>
          </a:p>
          <a:p>
            <a:pPr marL="0" marR="0" lvl="0" indent="0" algn="l" rtl="0">
              <a:spcBef>
                <a:spcPts val="0"/>
              </a:spcBef>
              <a:spcAft>
                <a:spcPts val="0"/>
              </a:spcAft>
              <a:buNone/>
            </a:pPr>
            <a:endParaRPr sz="900" b="0" i="0" u="none" strike="noStrike" cap="none">
              <a:solidFill>
                <a:srgbClr val="FF0000"/>
              </a:solidFill>
              <a:latin typeface="Garamond"/>
              <a:ea typeface="Garamond"/>
              <a:cs typeface="Garamond"/>
              <a:sym typeface="Garamond"/>
            </a:endParaRPr>
          </a:p>
          <a:p>
            <a:pPr marL="0" marR="0" lvl="0" indent="0" algn="l" rtl="0">
              <a:spcBef>
                <a:spcPts val="0"/>
              </a:spcBef>
              <a:spcAft>
                <a:spcPts val="0"/>
              </a:spcAft>
              <a:buNone/>
            </a:pPr>
            <a:r>
              <a:rPr lang="en-GB" sz="900" b="0" i="1" u="none" strike="noStrike" cap="none">
                <a:solidFill>
                  <a:schemeClr val="dk1"/>
                </a:solidFill>
                <a:latin typeface="Garamond"/>
                <a:ea typeface="Garamond"/>
                <a:cs typeface="Garamond"/>
                <a:sym typeface="Garamond"/>
              </a:rPr>
              <a:t>This unit introduces pupils to the idea that ‘no-one stands nowhere’. It explores the ways in which context affects our ways of seeing and understanding the world, each other and ourselves. Through the sequence of lessons, pupils will engage with the concepts of ‘worldview’, ‘empathy’ and ‘context’. They will explore what it means to be part of an ‘organised’ worldview’ and what it means to have an ‘individual worldview’. </a:t>
            </a:r>
            <a:endParaRPr/>
          </a:p>
          <a:p>
            <a:pPr marL="0" marR="0" lvl="0" indent="0" algn="l" rtl="0">
              <a:spcBef>
                <a:spcPts val="0"/>
              </a:spcBef>
              <a:spcAft>
                <a:spcPts val="0"/>
              </a:spcAft>
              <a:buNone/>
            </a:pPr>
            <a:r>
              <a:rPr lang="en-GB" sz="900" i="1">
                <a:solidFill>
                  <a:schemeClr val="dk1"/>
                </a:solidFill>
                <a:latin typeface="Garamond"/>
                <a:ea typeface="Garamond"/>
                <a:cs typeface="Garamond"/>
                <a:sym typeface="Garamond"/>
              </a:rPr>
              <a:t>Using what they have learned, pupils will explore their own worldviews, considering how context has influenced their ways of believing, living and thinking.</a:t>
            </a:r>
            <a:endParaRPr sz="950" i="1">
              <a:solidFill>
                <a:schemeClr val="dk1"/>
              </a:solidFill>
              <a:latin typeface="Calibri"/>
              <a:ea typeface="Calibri"/>
              <a:cs typeface="Calibri"/>
              <a:sym typeface="Calibri"/>
            </a:endParaRPr>
          </a:p>
        </p:txBody>
      </p:sp>
      <p:sp>
        <p:nvSpPr>
          <p:cNvPr id="104" name="Google Shape;104;p1"/>
          <p:cNvSpPr/>
          <p:nvPr/>
        </p:nvSpPr>
        <p:spPr>
          <a:xfrm>
            <a:off x="8252029" y="3948694"/>
            <a:ext cx="3787701" cy="1284544"/>
          </a:xfrm>
          <a:prstGeom prst="roundRect">
            <a:avLst>
              <a:gd name="adj" fmla="val 16667"/>
            </a:avLst>
          </a:prstGeom>
          <a:no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
          <p:cNvSpPr/>
          <p:nvPr/>
        </p:nvSpPr>
        <p:spPr>
          <a:xfrm>
            <a:off x="8235838" y="3935327"/>
            <a:ext cx="366566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b="1" u="sng">
                <a:solidFill>
                  <a:schemeClr val="dk1"/>
                </a:solidFill>
                <a:latin typeface="Garamond"/>
                <a:ea typeface="Garamond"/>
                <a:cs typeface="Garamond"/>
                <a:sym typeface="Garamond"/>
              </a:rPr>
              <a:t>PSHE: Cambridgeshire Syllabus: Myself and Relationships- managing change</a:t>
            </a:r>
            <a:endParaRPr/>
          </a:p>
          <a:p>
            <a:pPr marL="0" marR="0" lvl="0" indent="0" algn="ctr" rtl="0">
              <a:spcBef>
                <a:spcPts val="0"/>
              </a:spcBef>
              <a:spcAft>
                <a:spcPts val="0"/>
              </a:spcAft>
              <a:buNone/>
            </a:pPr>
            <a:r>
              <a:rPr lang="en-GB" sz="900">
                <a:solidFill>
                  <a:schemeClr val="dk1"/>
                </a:solidFill>
                <a:latin typeface="Garamond"/>
                <a:ea typeface="Garamond"/>
                <a:cs typeface="Garamond"/>
                <a:sym typeface="Garamond"/>
              </a:rPr>
              <a:t>* To understand that changes happen throughout our life. *To be able to explain the life cycle from birth to elderly. *To understand that there are some choices that I can make for myself, and that some choices are made by adults. *To recognise big changes in life and understand that they can affect our emotions, such as moving school. *To understand that some losses are short-term and that some are permanent. *To begin to learn about life loss- such as a death of a pet or a change in family dynamic. </a:t>
            </a:r>
            <a:endParaRPr/>
          </a:p>
          <a:p>
            <a:pPr marL="0" marR="0" lvl="0" indent="0" algn="ctr" rtl="0">
              <a:spcBef>
                <a:spcPts val="0"/>
              </a:spcBef>
              <a:spcAft>
                <a:spcPts val="0"/>
              </a:spcAft>
              <a:buNone/>
            </a:pPr>
            <a:endParaRPr sz="900" b="1">
              <a:solidFill>
                <a:schemeClr val="dk1"/>
              </a:solidFill>
              <a:latin typeface="Garamond"/>
              <a:ea typeface="Garamond"/>
              <a:cs typeface="Garamond"/>
              <a:sym typeface="Garamond"/>
            </a:endParaRPr>
          </a:p>
        </p:txBody>
      </p:sp>
      <p:grpSp>
        <p:nvGrpSpPr>
          <p:cNvPr id="106" name="Google Shape;106;p1"/>
          <p:cNvGrpSpPr/>
          <p:nvPr/>
        </p:nvGrpSpPr>
        <p:grpSpPr>
          <a:xfrm>
            <a:off x="27468" y="4356036"/>
            <a:ext cx="3648384" cy="1346718"/>
            <a:chOff x="17035" y="4669596"/>
            <a:chExt cx="3255517" cy="1304399"/>
          </a:xfrm>
        </p:grpSpPr>
        <p:sp>
          <p:nvSpPr>
            <p:cNvPr id="107" name="Google Shape;107;p1"/>
            <p:cNvSpPr/>
            <p:nvPr/>
          </p:nvSpPr>
          <p:spPr>
            <a:xfrm>
              <a:off x="47965" y="4669596"/>
              <a:ext cx="3217513" cy="1304399"/>
            </a:xfrm>
            <a:prstGeom prst="roundRect">
              <a:avLst>
                <a:gd name="adj" fmla="val 16667"/>
              </a:avLst>
            </a:prstGeom>
            <a:noFill/>
            <a:ln w="381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
            <p:cNvSpPr/>
            <p:nvPr/>
          </p:nvSpPr>
          <p:spPr>
            <a:xfrm>
              <a:off x="17035" y="4712210"/>
              <a:ext cx="3255517" cy="224059"/>
            </a:xfrm>
            <a:prstGeom prst="rect">
              <a:avLst/>
            </a:prstGeom>
            <a:noFill/>
            <a:ln>
              <a:noFill/>
            </a:ln>
          </p:spPr>
          <p:txBody>
            <a:bodyPr spcFirstLastPara="1" wrap="square" lIns="91425" tIns="45700" rIns="91425" bIns="45700" anchor="t" anchorCtr="0">
              <a:spAutoFit/>
            </a:bodyPr>
            <a:lstStyle/>
            <a:p>
              <a:pPr marL="171450" marR="0" lvl="0" indent="-107950" algn="l" rtl="0">
                <a:spcBef>
                  <a:spcPts val="0"/>
                </a:spcBef>
                <a:spcAft>
                  <a:spcPts val="0"/>
                </a:spcAft>
                <a:buClr>
                  <a:schemeClr val="dk1"/>
                </a:buClr>
                <a:buSzPts val="1000"/>
                <a:buFont typeface="Arial"/>
                <a:buNone/>
              </a:pPr>
              <a:endParaRPr sz="1000">
                <a:solidFill>
                  <a:schemeClr val="dk1"/>
                </a:solidFill>
                <a:highlight>
                  <a:srgbClr val="FFFF00"/>
                </a:highlight>
                <a:latin typeface="Garamond"/>
                <a:ea typeface="Garamond"/>
                <a:cs typeface="Garamond"/>
                <a:sym typeface="Garamond"/>
              </a:endParaRPr>
            </a:p>
          </p:txBody>
        </p:sp>
      </p:grpSp>
      <p:sp>
        <p:nvSpPr>
          <p:cNvPr id="109" name="Google Shape;109;p1"/>
          <p:cNvSpPr/>
          <p:nvPr/>
        </p:nvSpPr>
        <p:spPr>
          <a:xfrm>
            <a:off x="45124" y="5694699"/>
            <a:ext cx="3581356" cy="1108405"/>
          </a:xfrm>
          <a:prstGeom prst="roundRect">
            <a:avLst>
              <a:gd name="adj" fmla="val 16667"/>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p:nvPr/>
        </p:nvSpPr>
        <p:spPr>
          <a:xfrm>
            <a:off x="8235838" y="5234934"/>
            <a:ext cx="3787051" cy="1536903"/>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
          <p:cNvSpPr/>
          <p:nvPr/>
        </p:nvSpPr>
        <p:spPr>
          <a:xfrm>
            <a:off x="7135" y="5642768"/>
            <a:ext cx="3553028" cy="400110"/>
          </a:xfrm>
          <a:prstGeom prst="rect">
            <a:avLst/>
          </a:prstGeom>
          <a:noFill/>
          <a:ln>
            <a:noFill/>
          </a:ln>
        </p:spPr>
        <p:txBody>
          <a:bodyPr spcFirstLastPara="1" wrap="square" lIns="91425" tIns="45700" rIns="91425" bIns="45700" anchor="t" anchorCtr="0">
            <a:spAutoFit/>
          </a:bodyPr>
          <a:lstStyle/>
          <a:p>
            <a:pPr marL="171450" marR="0" lvl="0" indent="-107950" algn="l" rtl="0">
              <a:spcBef>
                <a:spcPts val="0"/>
              </a:spcBef>
              <a:spcAft>
                <a:spcPts val="0"/>
              </a:spcAft>
              <a:buClr>
                <a:schemeClr val="dk1"/>
              </a:buClr>
              <a:buSzPts val="1000"/>
              <a:buFont typeface="Arial"/>
              <a:buNone/>
            </a:pPr>
            <a:endParaRPr sz="1000">
              <a:solidFill>
                <a:schemeClr val="dk1"/>
              </a:solidFill>
              <a:highlight>
                <a:srgbClr val="FFFF00"/>
              </a:highlight>
              <a:latin typeface="Garamond"/>
              <a:ea typeface="Garamond"/>
              <a:cs typeface="Garamond"/>
              <a:sym typeface="Garamond"/>
            </a:endParaRPr>
          </a:p>
          <a:p>
            <a:pPr marL="0" marR="0" lvl="0" indent="0" algn="ctr" rtl="0">
              <a:spcBef>
                <a:spcPts val="0"/>
              </a:spcBef>
              <a:spcAft>
                <a:spcPts val="0"/>
              </a:spcAft>
              <a:buNone/>
            </a:pPr>
            <a:r>
              <a:rPr lang="en-GB" sz="1000" b="1">
                <a:solidFill>
                  <a:schemeClr val="dk1"/>
                </a:solidFill>
                <a:latin typeface="Garamond"/>
                <a:ea typeface="Garamond"/>
                <a:cs typeface="Garamond"/>
                <a:sym typeface="Garamond"/>
              </a:rPr>
              <a:t> </a:t>
            </a:r>
            <a:endParaRPr sz="1000">
              <a:solidFill>
                <a:schemeClr val="dk1"/>
              </a:solidFill>
              <a:latin typeface="Garamond"/>
              <a:ea typeface="Garamond"/>
              <a:cs typeface="Garamond"/>
              <a:sym typeface="Garamond"/>
            </a:endParaRPr>
          </a:p>
        </p:txBody>
      </p:sp>
      <p:sp>
        <p:nvSpPr>
          <p:cNvPr id="112" name="Google Shape;112;p1"/>
          <p:cNvSpPr txBox="1"/>
          <p:nvPr/>
        </p:nvSpPr>
        <p:spPr>
          <a:xfrm>
            <a:off x="3874083" y="1096828"/>
            <a:ext cx="4119900" cy="305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50" b="1">
                <a:solidFill>
                  <a:schemeClr val="dk1"/>
                </a:solidFill>
                <a:latin typeface="Garamond"/>
                <a:ea typeface="Garamond"/>
                <a:cs typeface="Garamond"/>
                <a:sym typeface="Garamond"/>
              </a:rPr>
              <a:t>MATHS       </a:t>
            </a:r>
            <a:endParaRPr/>
          </a:p>
          <a:p>
            <a:pPr marL="0" marR="0" lvl="0" indent="0" algn="l" rtl="0">
              <a:spcBef>
                <a:spcPts val="0"/>
              </a:spcBef>
              <a:spcAft>
                <a:spcPts val="0"/>
              </a:spcAft>
              <a:buNone/>
            </a:pPr>
            <a:r>
              <a:rPr lang="en-GB" sz="900" b="1" u="sng">
                <a:solidFill>
                  <a:schemeClr val="dk1"/>
                </a:solidFill>
                <a:latin typeface="Garamond"/>
                <a:ea typeface="Garamond"/>
                <a:cs typeface="Garamond"/>
                <a:sym typeface="Garamond"/>
              </a:rPr>
              <a:t>Year 1:</a:t>
            </a:r>
            <a:endParaRPr/>
          </a:p>
          <a:p>
            <a:pPr marL="171450" marR="0" lvl="0" indent="-171450" algn="l" rtl="0">
              <a:spcBef>
                <a:spcPts val="0"/>
              </a:spcBef>
              <a:spcAft>
                <a:spcPts val="0"/>
              </a:spcAft>
              <a:buClr>
                <a:schemeClr val="dk1"/>
              </a:buClr>
              <a:buSzPts val="900"/>
              <a:buFont typeface="Arial"/>
              <a:buChar char="•"/>
            </a:pPr>
            <a:r>
              <a:rPr lang="en-GB" sz="900">
                <a:solidFill>
                  <a:schemeClr val="dk1"/>
                </a:solidFill>
                <a:latin typeface="Garamond"/>
                <a:ea typeface="Garamond"/>
                <a:cs typeface="Garamond"/>
                <a:sym typeface="Garamond"/>
              </a:rPr>
              <a:t> Compare and order numbers to 100</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Arial"/>
              <a:buChar char="•"/>
            </a:pPr>
            <a:r>
              <a:rPr lang="en-GB" sz="900">
                <a:solidFill>
                  <a:schemeClr val="dk1"/>
                </a:solidFill>
                <a:latin typeface="Garamond"/>
                <a:ea typeface="Garamond"/>
                <a:cs typeface="Garamond"/>
                <a:sym typeface="Garamond"/>
              </a:rPr>
              <a:t>Count, read, recognise and write numbers to 100 in numerals</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Garamond"/>
              <a:buChar char="•"/>
            </a:pPr>
            <a:r>
              <a:rPr lang="en-GB" sz="900">
                <a:solidFill>
                  <a:schemeClr val="dk1"/>
                </a:solidFill>
                <a:latin typeface="Garamond"/>
                <a:ea typeface="Garamond"/>
                <a:cs typeface="Garamond"/>
                <a:sym typeface="Garamond"/>
              </a:rPr>
              <a:t>Understand the direction of a 100 square, and be able to find a given number.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Arial"/>
              <a:buChar char="•"/>
            </a:pPr>
            <a:r>
              <a:rPr lang="en-GB" sz="900">
                <a:solidFill>
                  <a:schemeClr val="dk1"/>
                </a:solidFill>
                <a:latin typeface="Garamond"/>
                <a:ea typeface="Garamond"/>
                <a:cs typeface="Garamond"/>
                <a:sym typeface="Garamond"/>
              </a:rPr>
              <a:t> Identify one more and one less than a given number</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Garamond"/>
              <a:buChar char="•"/>
            </a:pPr>
            <a:r>
              <a:rPr lang="en-GB" sz="900">
                <a:solidFill>
                  <a:schemeClr val="dk1"/>
                </a:solidFill>
                <a:latin typeface="Garamond"/>
                <a:ea typeface="Garamond"/>
                <a:cs typeface="Garamond"/>
                <a:sym typeface="Garamond"/>
              </a:rPr>
              <a:t>Be able to partition a two digit number into tens and ones.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Garamond"/>
              <a:buChar char="•"/>
            </a:pPr>
            <a:r>
              <a:rPr lang="en-GB" sz="900">
                <a:solidFill>
                  <a:schemeClr val="dk1"/>
                </a:solidFill>
                <a:latin typeface="Garamond"/>
                <a:ea typeface="Garamond"/>
                <a:cs typeface="Garamond"/>
                <a:sym typeface="Garamond"/>
              </a:rPr>
              <a:t>Compare the length and height of more than two objects.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Garamond"/>
              <a:buChar char="•"/>
            </a:pPr>
            <a:r>
              <a:rPr lang="en-GB" sz="900">
                <a:solidFill>
                  <a:schemeClr val="dk1"/>
                </a:solidFill>
                <a:latin typeface="Garamond"/>
                <a:ea typeface="Garamond"/>
                <a:cs typeface="Garamond"/>
                <a:sym typeface="Garamond"/>
              </a:rPr>
              <a:t>Measure the length/height of an object using non-standard measurements and also a ruler.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Garamond"/>
              <a:buChar char="•"/>
            </a:pPr>
            <a:r>
              <a:rPr lang="en-GB" sz="900">
                <a:solidFill>
                  <a:schemeClr val="dk1"/>
                </a:solidFill>
                <a:latin typeface="Garamond"/>
                <a:ea typeface="Garamond"/>
                <a:cs typeface="Garamond"/>
                <a:sym typeface="Garamond"/>
              </a:rPr>
              <a:t>Count in steps of 2s, 5s, 10s. </a:t>
            </a:r>
            <a:endParaRPr sz="900">
              <a:solidFill>
                <a:schemeClr val="dk1"/>
              </a:solidFill>
              <a:latin typeface="Garamond"/>
              <a:ea typeface="Garamond"/>
              <a:cs typeface="Garamond"/>
              <a:sym typeface="Garamond"/>
            </a:endParaRPr>
          </a:p>
          <a:p>
            <a:pPr marL="0" marR="0" lvl="0" indent="0" algn="l" rtl="0">
              <a:spcBef>
                <a:spcPts val="0"/>
              </a:spcBef>
              <a:spcAft>
                <a:spcPts val="0"/>
              </a:spcAft>
              <a:buNone/>
            </a:pPr>
            <a:endParaRPr sz="900">
              <a:solidFill>
                <a:schemeClr val="dk1"/>
              </a:solidFill>
              <a:latin typeface="Garamond"/>
              <a:ea typeface="Garamond"/>
              <a:cs typeface="Garamond"/>
              <a:sym typeface="Garamond"/>
            </a:endParaRPr>
          </a:p>
          <a:p>
            <a:pPr marL="0" marR="0" lvl="0" indent="0" algn="l" rtl="0">
              <a:spcBef>
                <a:spcPts val="0"/>
              </a:spcBef>
              <a:spcAft>
                <a:spcPts val="0"/>
              </a:spcAft>
              <a:buNone/>
            </a:pPr>
            <a:r>
              <a:rPr lang="en-GB" sz="900" b="1" u="sng">
                <a:solidFill>
                  <a:schemeClr val="dk1"/>
                </a:solidFill>
                <a:latin typeface="Garamond"/>
                <a:ea typeface="Garamond"/>
                <a:cs typeface="Garamond"/>
                <a:sym typeface="Garamond"/>
              </a:rPr>
              <a:t>Year 2:</a:t>
            </a:r>
            <a:endParaRPr/>
          </a:p>
          <a:p>
            <a:pPr marL="171450" marR="0" lvl="0" indent="-171450" algn="l" rtl="0">
              <a:spcBef>
                <a:spcPts val="0"/>
              </a:spcBef>
              <a:spcAft>
                <a:spcPts val="0"/>
              </a:spcAft>
              <a:buClr>
                <a:schemeClr val="dk1"/>
              </a:buClr>
              <a:buSzPts val="900"/>
              <a:buFont typeface="Arial"/>
              <a:buChar char="•"/>
            </a:pPr>
            <a:r>
              <a:rPr lang="en-GB" sz="900">
                <a:solidFill>
                  <a:schemeClr val="dk1"/>
                </a:solidFill>
                <a:latin typeface="Garamond"/>
                <a:ea typeface="Garamond"/>
                <a:cs typeface="Garamond"/>
                <a:sym typeface="Garamond"/>
              </a:rPr>
              <a:t>Use mathematical language to describedifferent positions, turns, clock-wise and anti-clockwise, right angles and quarter turns.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Arial"/>
              <a:buChar char="•"/>
            </a:pPr>
            <a:r>
              <a:rPr lang="en-GB" sz="900">
                <a:solidFill>
                  <a:schemeClr val="dk1"/>
                </a:solidFill>
                <a:latin typeface="Garamond"/>
                <a:ea typeface="Garamond"/>
                <a:cs typeface="Garamond"/>
                <a:sym typeface="Garamond"/>
              </a:rPr>
              <a:t>To recognise, describe and repeat a repeating pattern.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Garamond"/>
              <a:buChar char="•"/>
            </a:pPr>
            <a:r>
              <a:rPr lang="en-GB" sz="900">
                <a:solidFill>
                  <a:schemeClr val="dk1"/>
                </a:solidFill>
                <a:latin typeface="Garamond"/>
                <a:ea typeface="Garamond"/>
                <a:cs typeface="Garamond"/>
                <a:sym typeface="Garamond"/>
              </a:rPr>
              <a:t>To find a half, thirds and quarters of shapes and quantities, and recognise equivalent fractions.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900"/>
              <a:buFont typeface="Garamond"/>
              <a:buChar char="•"/>
            </a:pPr>
            <a:r>
              <a:rPr lang="en-GB" sz="900">
                <a:solidFill>
                  <a:schemeClr val="dk1"/>
                </a:solidFill>
                <a:latin typeface="Garamond"/>
                <a:ea typeface="Garamond"/>
                <a:cs typeface="Garamond"/>
                <a:sym typeface="Garamond"/>
              </a:rPr>
              <a:t>To solve division calculations, being able to divide by 10, 5 and 2.   </a:t>
            </a:r>
            <a:endParaRPr sz="9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1000"/>
              <a:buFont typeface="Arial"/>
              <a:buChar char="•"/>
            </a:pPr>
            <a:r>
              <a:rPr lang="en-GB" sz="1000" i="1">
                <a:solidFill>
                  <a:schemeClr val="dk1"/>
                </a:solidFill>
                <a:latin typeface="Garamond"/>
                <a:ea typeface="Garamond"/>
                <a:cs typeface="Garamond"/>
                <a:sym typeface="Garamond"/>
              </a:rPr>
              <a:t>Count in steps of 2s, 5s, 3s, 10s, </a:t>
            </a:r>
            <a:endParaRPr/>
          </a:p>
          <a:p>
            <a:pPr marL="171450" marR="0" lvl="0" indent="-171450" algn="l" rtl="0">
              <a:spcBef>
                <a:spcPts val="0"/>
              </a:spcBef>
              <a:spcAft>
                <a:spcPts val="0"/>
              </a:spcAft>
              <a:buClr>
                <a:schemeClr val="dk1"/>
              </a:buClr>
              <a:buSzPts val="1000"/>
              <a:buFont typeface="Arial"/>
              <a:buChar char="•"/>
            </a:pPr>
            <a:r>
              <a:rPr lang="en-GB" sz="1000" i="1">
                <a:solidFill>
                  <a:schemeClr val="dk1"/>
                </a:solidFill>
                <a:latin typeface="Garamond"/>
                <a:ea typeface="Garamond"/>
                <a:cs typeface="Garamond"/>
                <a:sym typeface="Garamond"/>
              </a:rPr>
              <a:t>To recall multiplication facts for x2, x5, x 10 </a:t>
            </a:r>
            <a:endParaRPr sz="1050">
              <a:solidFill>
                <a:schemeClr val="dk1"/>
              </a:solidFill>
              <a:latin typeface="Garamond"/>
              <a:ea typeface="Garamond"/>
              <a:cs typeface="Garamond"/>
              <a:sym typeface="Garamond"/>
            </a:endParaRPr>
          </a:p>
        </p:txBody>
      </p:sp>
      <p:sp>
        <p:nvSpPr>
          <p:cNvPr id="113" name="Google Shape;113;p1"/>
          <p:cNvSpPr txBox="1"/>
          <p:nvPr/>
        </p:nvSpPr>
        <p:spPr>
          <a:xfrm>
            <a:off x="81669" y="5712927"/>
            <a:ext cx="369719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Garamond"/>
                <a:ea typeface="Garamond"/>
                <a:cs typeface="Garamond"/>
                <a:sym typeface="Garamond"/>
              </a:rPr>
              <a:t>We will learn:                </a:t>
            </a:r>
            <a:r>
              <a:rPr lang="en-GB" sz="1000" b="1">
                <a:solidFill>
                  <a:schemeClr val="dk1"/>
                </a:solidFill>
                <a:latin typeface="Garamond"/>
                <a:ea typeface="Garamond"/>
                <a:cs typeface="Garamond"/>
                <a:sym typeface="Garamond"/>
              </a:rPr>
              <a:t>ART: Paintings of Children</a:t>
            </a:r>
            <a:endParaRPr sz="1000">
              <a:solidFill>
                <a:schemeClr val="dk1"/>
              </a:solidFill>
              <a:latin typeface="Garamond"/>
              <a:ea typeface="Garamond"/>
              <a:cs typeface="Garamond"/>
              <a:sym typeface="Garamond"/>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That historic artwork can help us to learn about the past.</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To draw a part of </a:t>
            </a:r>
            <a:r>
              <a:rPr lang="en-GB" sz="1000" i="1">
                <a:solidFill>
                  <a:schemeClr val="dk1"/>
                </a:solidFill>
                <a:latin typeface="Garamond"/>
                <a:ea typeface="Garamond"/>
                <a:cs typeface="Garamond"/>
                <a:sym typeface="Garamond"/>
              </a:rPr>
              <a:t>Hogarth’s The Graham Children.</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To match colours and select an appropriate paintbrush. </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To pose a mannequin and our bodies in different ways.</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To create artwork in the style of cubism.  </a:t>
            </a:r>
            <a:endParaRPr/>
          </a:p>
          <a:p>
            <a:pPr marL="0" marR="0" lvl="0" indent="0" algn="l" rtl="0">
              <a:spcBef>
                <a:spcPts val="0"/>
              </a:spcBef>
              <a:spcAft>
                <a:spcPts val="0"/>
              </a:spcAft>
              <a:buNone/>
            </a:pPr>
            <a:r>
              <a:rPr lang="en-GB" sz="1000" b="1">
                <a:solidFill>
                  <a:schemeClr val="dk1"/>
                </a:solidFill>
                <a:latin typeface="Garamond"/>
                <a:ea typeface="Garamond"/>
                <a:cs typeface="Garamond"/>
                <a:sym typeface="Garamond"/>
              </a:rPr>
              <a:t>     </a:t>
            </a:r>
            <a:endParaRPr/>
          </a:p>
          <a:p>
            <a:pPr marL="0" marR="0" lvl="0" indent="0" algn="l" rtl="0">
              <a:spcBef>
                <a:spcPts val="0"/>
              </a:spcBef>
              <a:spcAft>
                <a:spcPts val="0"/>
              </a:spcAft>
              <a:buNone/>
            </a:pPr>
            <a:endParaRPr sz="1000">
              <a:solidFill>
                <a:schemeClr val="dk1"/>
              </a:solidFill>
              <a:latin typeface="Garamond"/>
              <a:ea typeface="Garamond"/>
              <a:cs typeface="Garamond"/>
              <a:sym typeface="Garamond"/>
            </a:endParaRPr>
          </a:p>
        </p:txBody>
      </p:sp>
      <p:sp>
        <p:nvSpPr>
          <p:cNvPr id="114" name="Google Shape;114;p1"/>
          <p:cNvSpPr txBox="1"/>
          <p:nvPr/>
        </p:nvSpPr>
        <p:spPr>
          <a:xfrm>
            <a:off x="89375" y="4387008"/>
            <a:ext cx="3663936" cy="13157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Garamond"/>
                <a:ea typeface="Garamond"/>
                <a:cs typeface="Garamond"/>
                <a:sym typeface="Garamond"/>
              </a:rPr>
              <a:t>Geography- The Seven Continents</a:t>
            </a:r>
            <a:endParaRPr sz="1000">
              <a:solidFill>
                <a:schemeClr val="dk1"/>
              </a:solidFill>
              <a:latin typeface="Garamond"/>
              <a:ea typeface="Garamond"/>
              <a:cs typeface="Garamond"/>
              <a:sym typeface="Garamond"/>
            </a:endParaRPr>
          </a:p>
          <a:p>
            <a:pPr marL="0" marR="0" lvl="0" indent="0" algn="l" rtl="0">
              <a:spcBef>
                <a:spcPts val="0"/>
              </a:spcBef>
              <a:spcAft>
                <a:spcPts val="0"/>
              </a:spcAft>
              <a:buNone/>
            </a:pPr>
            <a:r>
              <a:rPr lang="en-GB" sz="950">
                <a:solidFill>
                  <a:schemeClr val="dk1"/>
                </a:solidFill>
                <a:latin typeface="Garamond"/>
                <a:ea typeface="Garamond"/>
                <a:cs typeface="Garamond"/>
                <a:sym typeface="Garamond"/>
              </a:rPr>
              <a:t>We will learn:</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That there are 7 continents and 5 oceans on planet Earth.</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 That the North Pole is at the most northern part of our planet, and the South Pole is the most southern part of our planet. </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That the equator is an invisible line in the centre of the Earth</a:t>
            </a:r>
            <a:endParaRPr/>
          </a:p>
          <a:p>
            <a:pPr marL="171450" marR="0" lvl="0" indent="-171450" algn="l" rtl="0">
              <a:spcBef>
                <a:spcPts val="0"/>
              </a:spcBef>
              <a:spcAft>
                <a:spcPts val="0"/>
              </a:spcAft>
              <a:buClr>
                <a:schemeClr val="dk1"/>
              </a:buClr>
              <a:buSzPts val="1000"/>
              <a:buFont typeface="Arial"/>
              <a:buChar char="•"/>
            </a:pPr>
            <a:r>
              <a:rPr lang="en-GB" sz="1000">
                <a:solidFill>
                  <a:schemeClr val="dk1"/>
                </a:solidFill>
                <a:latin typeface="Garamond"/>
                <a:ea typeface="Garamond"/>
                <a:cs typeface="Garamond"/>
                <a:sym typeface="Garamond"/>
              </a:rPr>
              <a:t>About the continent of Africa, exploring grasslands, deserts and rainforests.   </a:t>
            </a:r>
            <a:endParaRPr/>
          </a:p>
        </p:txBody>
      </p:sp>
      <p:sp>
        <p:nvSpPr>
          <p:cNvPr id="115" name="Google Shape;115;p1"/>
          <p:cNvSpPr/>
          <p:nvPr/>
        </p:nvSpPr>
        <p:spPr>
          <a:xfrm>
            <a:off x="8235838" y="3469413"/>
            <a:ext cx="3764401" cy="458551"/>
          </a:xfrm>
          <a:prstGeom prst="roundRect">
            <a:avLst>
              <a:gd name="adj" fmla="val 16667"/>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
          <p:cNvSpPr/>
          <p:nvPr/>
        </p:nvSpPr>
        <p:spPr>
          <a:xfrm>
            <a:off x="8235838" y="3512466"/>
            <a:ext cx="3706744" cy="5693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Garamond"/>
                <a:ea typeface="Garamond"/>
                <a:cs typeface="Garamond"/>
                <a:sym typeface="Garamond"/>
              </a:rPr>
              <a:t>Physical Education: GET SET 4 PE</a:t>
            </a:r>
            <a:endParaRPr/>
          </a:p>
          <a:p>
            <a:pPr marL="0" marR="0" lvl="0" indent="0" algn="ctr" rtl="0">
              <a:spcBef>
                <a:spcPts val="0"/>
              </a:spcBef>
              <a:spcAft>
                <a:spcPts val="0"/>
              </a:spcAft>
              <a:buNone/>
            </a:pPr>
            <a:r>
              <a:rPr lang="en-GB" sz="1000">
                <a:solidFill>
                  <a:schemeClr val="dk1"/>
                </a:solidFill>
                <a:latin typeface="Garamond"/>
                <a:ea typeface="Garamond"/>
                <a:cs typeface="Garamond"/>
                <a:sym typeface="Garamond"/>
              </a:rPr>
              <a:t>*Ball Skills   *Sending and Receiving</a:t>
            </a:r>
            <a:endParaRPr/>
          </a:p>
          <a:p>
            <a:pPr marL="0" marR="0" lvl="0" indent="0" algn="ctr" rtl="0">
              <a:spcBef>
                <a:spcPts val="0"/>
              </a:spcBef>
              <a:spcAft>
                <a:spcPts val="0"/>
              </a:spcAft>
              <a:buNone/>
            </a:pPr>
            <a:endParaRPr sz="1100">
              <a:solidFill>
                <a:schemeClr val="dk1"/>
              </a:solidFill>
              <a:latin typeface="Garamond"/>
              <a:ea typeface="Garamond"/>
              <a:cs typeface="Garamond"/>
              <a:sym typeface="Garamond"/>
            </a:endParaRPr>
          </a:p>
        </p:txBody>
      </p:sp>
      <p:pic>
        <p:nvPicPr>
          <p:cNvPr id="117" name="Google Shape;117;p1"/>
          <p:cNvPicPr preferRelativeResize="0"/>
          <p:nvPr/>
        </p:nvPicPr>
        <p:blipFill rotWithShape="1">
          <a:blip r:embed="rId5">
            <a:alphaModFix/>
          </a:blip>
          <a:srcRect/>
          <a:stretch/>
        </p:blipFill>
        <p:spPr>
          <a:xfrm>
            <a:off x="3010482" y="358820"/>
            <a:ext cx="758426" cy="1115992"/>
          </a:xfrm>
          <a:prstGeom prst="rect">
            <a:avLst/>
          </a:prstGeom>
          <a:noFill/>
          <a:ln w="38100" cap="flat" cmpd="sng">
            <a:solidFill>
              <a:srgbClr val="FFFF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DD31D5125F74459C59725B9AC668C5" ma:contentTypeVersion="19" ma:contentTypeDescription="Create a new document." ma:contentTypeScope="" ma:versionID="3566511bddf3d80f3e89017684c7ebac">
  <xsd:schema xmlns:xsd="http://www.w3.org/2001/XMLSchema" xmlns:xs="http://www.w3.org/2001/XMLSchema" xmlns:p="http://schemas.microsoft.com/office/2006/metadata/properties" xmlns:ns3="686fcda3-b595-4d07-b796-0347d9315a30" xmlns:ns4="ea5105d9-848b-4516-8206-aff1007cc7e7" targetNamespace="http://schemas.microsoft.com/office/2006/metadata/properties" ma:root="true" ma:fieldsID="09f6de67e6d2cdb788102b8f4b7c8d0f" ns3:_="" ns4:_="">
    <xsd:import namespace="686fcda3-b595-4d07-b796-0347d9315a30"/>
    <xsd:import namespace="ea5105d9-848b-4516-8206-aff1007cc7e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fcda3-b595-4d07-b796-0347d9315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5105d9-848b-4516-8206-aff1007cc7e7"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86fcda3-b595-4d07-b796-0347d9315a30" xsi:nil="true"/>
  </documentManagement>
</p:properties>
</file>

<file path=customXml/itemProps1.xml><?xml version="1.0" encoding="utf-8"?>
<ds:datastoreItem xmlns:ds="http://schemas.openxmlformats.org/officeDocument/2006/customXml" ds:itemID="{05FA62BA-048D-47A5-8A74-DF3C9CAF5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fcda3-b595-4d07-b796-0347d9315a30"/>
    <ds:schemaRef ds:uri="ea5105d9-848b-4516-8206-aff1007cc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108100-B305-43A2-B2D5-9889E680B0A2}">
  <ds:schemaRefs>
    <ds:schemaRef ds:uri="http://schemas.microsoft.com/sharepoint/v3/contenttype/forms"/>
  </ds:schemaRefs>
</ds:datastoreItem>
</file>

<file path=customXml/itemProps3.xml><?xml version="1.0" encoding="utf-8"?>
<ds:datastoreItem xmlns:ds="http://schemas.openxmlformats.org/officeDocument/2006/customXml" ds:itemID="{B2A122A7-8E8F-4A7C-B738-CEB78C36C1C5}">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686fcda3-b595-4d07-b796-0347d9315a30"/>
    <ds:schemaRef ds:uri="http://schemas.microsoft.com/office/2006/metadata/properties"/>
    <ds:schemaRef ds:uri="http://schemas.openxmlformats.org/package/2006/metadata/core-properties"/>
    <ds:schemaRef ds:uri="ea5105d9-848b-4516-8206-aff1007cc7e7"/>
  </ds:schemaRefs>
</ds:datastoreItem>
</file>

<file path=docProps/app.xml><?xml version="1.0" encoding="utf-8"?>
<Properties xmlns="http://schemas.openxmlformats.org/officeDocument/2006/extended-properties" xmlns:vt="http://schemas.openxmlformats.org/officeDocument/2006/docPropsVTypes">
  <TotalTime>0</TotalTime>
  <Words>1049</Words>
  <Application>Microsoft Office PowerPoint</Application>
  <PresentationFormat>Widescreen</PresentationFormat>
  <Paragraphs>92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 New Roman</vt:lpstr>
      <vt:lpstr>Garamond</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 at Farcet Primary</dc:creator>
  <cp:lastModifiedBy>Head</cp:lastModifiedBy>
  <cp:revision>1</cp:revision>
  <dcterms:created xsi:type="dcterms:W3CDTF">2023-12-30T13:29:31Z</dcterms:created>
  <dcterms:modified xsi:type="dcterms:W3CDTF">2026-05-29T17:14:53Z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0x01010051DD31D5125F74459C59725B9AC668C5</vt:lpwstr>
  </property>
</Properties>
</file>