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B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068" autoAdjust="0"/>
    <p:restoredTop sz="93883" autoAdjust="0"/>
  </p:normalViewPr>
  <p:slideViewPr>
    <p:cSldViewPr snapToGrid="0">
      <p:cViewPr varScale="1">
        <p:scale>
          <a:sx n="68" d="100"/>
          <a:sy n="68" d="100"/>
        </p:scale>
        <p:origin x="1076"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1652875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365096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1793866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2514295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2527435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345792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2691836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186787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3721545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205320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251A9F0-370B-4C53-9CD7-99D05CE06307}" type="datetimeFigureOut">
              <a:rPr lang="en-GB" smtClean="0"/>
              <a:t>20/01/2026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5453841-B228-4AEE-B111-FD62E68BA630}" type="slidenum">
              <a:rPr lang="en-GB" smtClean="0"/>
              <a:t>‹#›</a:t>
            </a:fld>
            <a:endParaRPr lang="en-GB" dirty="0"/>
          </a:p>
        </p:txBody>
      </p:sp>
    </p:spTree>
    <p:extLst>
      <p:ext uri="{BB962C8B-B14F-4D97-AF65-F5344CB8AC3E}">
        <p14:creationId xmlns:p14="http://schemas.microsoft.com/office/powerpoint/2010/main" val="2553867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51A9F0-370B-4C53-9CD7-99D05CE06307}" type="datetimeFigureOut">
              <a:rPr lang="en-GB" smtClean="0"/>
              <a:t>20/01/2026</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53841-B228-4AEE-B111-FD62E68BA630}" type="slidenum">
              <a:rPr lang="en-GB" smtClean="0"/>
              <a:t>‹#›</a:t>
            </a:fld>
            <a:endParaRPr lang="en-GB" dirty="0"/>
          </a:p>
        </p:txBody>
      </p:sp>
    </p:spTree>
    <p:extLst>
      <p:ext uri="{BB962C8B-B14F-4D97-AF65-F5344CB8AC3E}">
        <p14:creationId xmlns:p14="http://schemas.microsoft.com/office/powerpoint/2010/main" val="4054574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8195267" y="5156373"/>
            <a:ext cx="3886979" cy="1615827"/>
          </a:xfrm>
          <a:prstGeom prst="rect">
            <a:avLst/>
          </a:prstGeom>
        </p:spPr>
        <p:txBody>
          <a:bodyPr wrap="square">
            <a:spAutoFit/>
          </a:bodyPr>
          <a:lstStyle/>
          <a:p>
            <a:pPr algn="ctr">
              <a:spcAft>
                <a:spcPts val="0"/>
              </a:spcAft>
            </a:pPr>
            <a:r>
              <a:rPr lang="en-GB" sz="900" b="1" dirty="0">
                <a:latin typeface="Garamond" panose="02020404030301010803" pitchFamily="18" charset="0"/>
                <a:ea typeface="Times New Roman" panose="02020603050405020304" pitchFamily="18" charset="0"/>
              </a:rPr>
              <a:t>MUSIC</a:t>
            </a:r>
            <a:r>
              <a:rPr lang="en-GB" sz="900" dirty="0">
                <a:latin typeface="Garamond" panose="02020404030301010803" pitchFamily="18" charset="0"/>
                <a:ea typeface="Times New Roman" panose="02020603050405020304" pitchFamily="18" charset="0"/>
              </a:rPr>
              <a:t>: </a:t>
            </a:r>
            <a:r>
              <a:rPr lang="en-GB" sz="900" b="1" dirty="0">
                <a:latin typeface="Garamond" panose="02020404030301010803" pitchFamily="18" charset="0"/>
                <a:ea typeface="Times New Roman" panose="02020603050405020304" pitchFamily="18" charset="0"/>
              </a:rPr>
              <a:t>Animals in Music</a:t>
            </a:r>
          </a:p>
          <a:p>
            <a:pPr>
              <a:spcAft>
                <a:spcPts val="0"/>
              </a:spcAft>
            </a:pPr>
            <a:r>
              <a:rPr lang="en-GB" sz="900" b="1" dirty="0">
                <a:latin typeface="Garamond" panose="02020404030301010803" pitchFamily="18" charset="0"/>
                <a:ea typeface="Times New Roman" panose="02020603050405020304" pitchFamily="18" charset="0"/>
              </a:rPr>
              <a:t>We will learn to:</a:t>
            </a:r>
          </a:p>
          <a:p>
            <a:pPr marL="171450" indent="-171450">
              <a:spcAft>
                <a:spcPts val="0"/>
              </a:spcAft>
              <a:buFont typeface="Arial" panose="020B0604020202020204" pitchFamily="34" charset="0"/>
              <a:buChar char="•"/>
            </a:pPr>
            <a:r>
              <a:rPr lang="en-US" sz="900" dirty="0">
                <a:latin typeface="Garamond" panose="02020404030301010803" pitchFamily="18" charset="0"/>
                <a:ea typeface="Times New Roman" panose="02020603050405020304" pitchFamily="18" charset="0"/>
              </a:rPr>
              <a:t>Identify percussion, wind and string instruments. </a:t>
            </a:r>
          </a:p>
          <a:p>
            <a:pPr marL="171450" indent="-171450">
              <a:spcAft>
                <a:spcPts val="0"/>
              </a:spcAft>
              <a:buFont typeface="Arial" panose="020B0604020202020204" pitchFamily="34" charset="0"/>
              <a:buChar char="•"/>
            </a:pPr>
            <a:r>
              <a:rPr lang="en-US" sz="900" dirty="0">
                <a:latin typeface="Garamond" panose="02020404030301010803" pitchFamily="18" charset="0"/>
                <a:ea typeface="Times New Roman" panose="02020603050405020304" pitchFamily="18" charset="0"/>
              </a:rPr>
              <a:t>Explain what a beat, rhythm, pitch and layering are in music.  </a:t>
            </a:r>
          </a:p>
          <a:p>
            <a:pPr marL="171450" indent="-171450">
              <a:spcAft>
                <a:spcPts val="0"/>
              </a:spcAft>
              <a:buFont typeface="Arial" panose="020B0604020202020204" pitchFamily="34" charset="0"/>
              <a:buChar char="•"/>
            </a:pPr>
            <a:r>
              <a:rPr lang="en-US" sz="900" dirty="0">
                <a:latin typeface="Garamond" panose="02020404030301010803" pitchFamily="18" charset="0"/>
                <a:ea typeface="Times New Roman" panose="02020603050405020304" pitchFamily="18" charset="0"/>
              </a:rPr>
              <a:t>To play tuned and untuned instruments musically.</a:t>
            </a:r>
          </a:p>
          <a:p>
            <a:pPr marL="171450" indent="-171450">
              <a:spcAft>
                <a:spcPts val="0"/>
              </a:spcAft>
              <a:buFont typeface="Arial" panose="020B0604020202020204" pitchFamily="34" charset="0"/>
              <a:buChar char="•"/>
            </a:pPr>
            <a:r>
              <a:rPr lang="en-US" sz="900" dirty="0">
                <a:latin typeface="Garamond" panose="02020404030301010803" pitchFamily="18" charset="0"/>
                <a:ea typeface="Times New Roman" panose="02020603050405020304" pitchFamily="18" charset="0"/>
              </a:rPr>
              <a:t>Explain the role of a conductor. </a:t>
            </a:r>
            <a:endParaRPr lang="en-GB" sz="900" dirty="0">
              <a:highlight>
                <a:srgbClr val="FFFF00"/>
              </a:highlight>
              <a:latin typeface="Garamond" panose="02020404030301010803" pitchFamily="18" charset="0"/>
              <a:ea typeface="Times New Roman" panose="02020603050405020304" pitchFamily="18" charset="0"/>
            </a:endParaRPr>
          </a:p>
          <a:p>
            <a:pPr marL="17145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rPr>
              <a:t>Understand that in music a symbol can be used to represent sound.</a:t>
            </a:r>
          </a:p>
          <a:p>
            <a:pPr marL="17145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rPr>
              <a:t>To identify and play high and low notes on a tuned instrument. </a:t>
            </a:r>
          </a:p>
          <a:p>
            <a:pPr marL="17145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rPr>
              <a:t>To play instruments at the same time as other people- layering music. </a:t>
            </a:r>
          </a:p>
          <a:p>
            <a:pPr marL="17145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rPr>
              <a:t>To learn about the life of Camille Saint-Saens and that he wrote </a:t>
            </a:r>
            <a:r>
              <a:rPr lang="en-GB" sz="900" i="1" dirty="0">
                <a:latin typeface="Garamond" panose="02020404030301010803" pitchFamily="18" charset="0"/>
                <a:ea typeface="Times New Roman" panose="02020603050405020304" pitchFamily="18" charset="0"/>
              </a:rPr>
              <a:t>Carnival of the Animals</a:t>
            </a:r>
            <a:r>
              <a:rPr lang="en-GB" sz="900" dirty="0">
                <a:latin typeface="Garamond" panose="02020404030301010803" pitchFamily="18" charset="0"/>
                <a:ea typeface="Times New Roman" panose="02020603050405020304" pitchFamily="18" charset="0"/>
              </a:rPr>
              <a:t>.   </a:t>
            </a:r>
            <a:endParaRPr lang="en-US" sz="900" dirty="0">
              <a:latin typeface="Garamond" panose="02020404030301010803" pitchFamily="18" charset="0"/>
              <a:ea typeface="Times New Roman" panose="02020603050405020304" pitchFamily="18" charset="0"/>
            </a:endParaRPr>
          </a:p>
        </p:txBody>
      </p:sp>
      <p:grpSp>
        <p:nvGrpSpPr>
          <p:cNvPr id="11" name="Group 10"/>
          <p:cNvGrpSpPr/>
          <p:nvPr/>
        </p:nvGrpSpPr>
        <p:grpSpPr>
          <a:xfrm>
            <a:off x="3687538" y="385296"/>
            <a:ext cx="5030134" cy="946757"/>
            <a:chOff x="3911526" y="151527"/>
            <a:chExt cx="5030134" cy="946757"/>
          </a:xfrm>
        </p:grpSpPr>
        <p:sp>
          <p:nvSpPr>
            <p:cNvPr id="5" name="Text Box 2"/>
            <p:cNvSpPr txBox="1">
              <a:spLocks noChangeArrowheads="1"/>
            </p:cNvSpPr>
            <p:nvPr/>
          </p:nvSpPr>
          <p:spPr bwMode="auto">
            <a:xfrm>
              <a:off x="3911526" y="151527"/>
              <a:ext cx="5030134" cy="94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1400" b="1" i="0" u="none" strike="noStrike" cap="none" normalizeH="0" baseline="0" dirty="0">
                  <a:ln>
                    <a:noFill/>
                  </a:ln>
                  <a:solidFill>
                    <a:srgbClr val="0000CE"/>
                  </a:solidFill>
                  <a:effectLst/>
                  <a:latin typeface="Garamond" panose="02020404030301010803" pitchFamily="18" charset="0"/>
                </a:rPr>
                <a:t>Farcet C. of E. Primary School Curriculum Overview:</a:t>
              </a:r>
              <a:r>
                <a:rPr kumimoji="0" lang="en-GB" altLang="en-US" sz="1400" b="1" i="0" u="none" strike="noStrike" cap="none" normalizeH="0" dirty="0">
                  <a:ln>
                    <a:noFill/>
                  </a:ln>
                  <a:solidFill>
                    <a:srgbClr val="0000CE"/>
                  </a:solidFill>
                  <a:effectLst/>
                  <a:latin typeface="Garamond" panose="02020404030301010803" pitchFamily="18" charset="0"/>
                </a:rPr>
                <a:t>       Spring 1</a:t>
              </a:r>
              <a:r>
                <a:rPr kumimoji="0" lang="en-GB" altLang="en-US" sz="1400" b="1" i="0" u="none" strike="noStrike" cap="none" normalizeH="0" baseline="0" dirty="0">
                  <a:ln>
                    <a:noFill/>
                  </a:ln>
                  <a:solidFill>
                    <a:srgbClr val="0000CE"/>
                  </a:solidFill>
                  <a:effectLst/>
                  <a:latin typeface="Garamond" panose="02020404030301010803" pitchFamily="18" charset="0"/>
                </a:rPr>
                <a:t> 2025-2026</a:t>
              </a:r>
              <a:endParaRPr kumimoji="0" lang="en-GB" altLang="en-US" sz="1400" b="0" i="0" u="none" strike="noStrike" cap="none" normalizeH="0" baseline="0" dirty="0">
                <a:ln>
                  <a:noFill/>
                </a:ln>
                <a:solidFill>
                  <a:srgbClr val="0000CE"/>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p:nvPr/>
          </p:nvSpPr>
          <p:spPr>
            <a:xfrm>
              <a:off x="5005403" y="573828"/>
              <a:ext cx="2842381" cy="276999"/>
            </a:xfrm>
            <a:prstGeom prst="rect">
              <a:avLst/>
            </a:prstGeom>
          </p:spPr>
          <p:txBody>
            <a:bodyPr wrap="none">
              <a:spAutoFit/>
            </a:bodyPr>
            <a:lstStyle/>
            <a:p>
              <a:pPr algn="ctr">
                <a:spcAft>
                  <a:spcPts val="0"/>
                </a:spcAft>
              </a:pPr>
              <a:r>
                <a:rPr lang="en-GB" sz="1200" b="1" dirty="0">
                  <a:solidFill>
                    <a:srgbClr val="538135"/>
                  </a:solidFill>
                  <a:latin typeface="Garamond" panose="02020404030301010803" pitchFamily="18" charset="0"/>
                  <a:ea typeface="Times New Roman" panose="02020603050405020304" pitchFamily="18" charset="0"/>
                </a:rPr>
                <a:t>Year Group: 1 and 2 – Goodall Class       </a:t>
              </a:r>
              <a:endParaRPr lang="en-GB" sz="1200" dirty="0">
                <a:effectLst/>
                <a:latin typeface="Times New Roman" panose="02020603050405020304" pitchFamily="18" charset="0"/>
                <a:ea typeface="Times New Roman" panose="02020603050405020304" pitchFamily="18" charset="0"/>
              </a:endParaRPr>
            </a:p>
          </p:txBody>
        </p:sp>
      </p:gr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26570" y="0"/>
            <a:ext cx="338860" cy="43217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4237" y="0"/>
            <a:ext cx="1312333" cy="683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37252" y="121609"/>
            <a:ext cx="3122911" cy="2629825"/>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5"/>
          <p:cNvSpPr>
            <a:spLocks noChangeArrowheads="1"/>
          </p:cNvSpPr>
          <p:nvPr/>
        </p:nvSpPr>
        <p:spPr bwMode="auto">
          <a:xfrm>
            <a:off x="570211" y="127382"/>
            <a:ext cx="2825675" cy="2624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lnSpc>
                <a:spcPct val="107000"/>
              </a:lnSpc>
              <a:spcAft>
                <a:spcPts val="0"/>
              </a:spcAft>
            </a:pPr>
            <a:r>
              <a:rPr lang="en-GB" sz="900" b="1" dirty="0">
                <a:solidFill>
                  <a:srgbClr val="000000"/>
                </a:solidFill>
                <a:latin typeface="Garamond" panose="02020404030301010803" pitchFamily="18" charset="0"/>
                <a:ea typeface="Times New Roman" panose="02020603050405020304" pitchFamily="18" charset="0"/>
                <a:cs typeface="Arial" panose="020B0604020202020204" pitchFamily="34" charset="0"/>
              </a:rPr>
              <a:t>ENGLISH</a:t>
            </a:r>
            <a:endParaRPr lang="en-GB" sz="900" dirty="0">
              <a:latin typeface="Calibri" panose="020F0502020204030204" pitchFamily="34" charset="0"/>
              <a:ea typeface="Calibri" panose="020F0502020204030204" pitchFamily="34" charset="0"/>
              <a:cs typeface="Times New Roman" panose="02020603050405020304" pitchFamily="18" charset="0"/>
            </a:endParaRPr>
          </a:p>
          <a:p>
            <a:pPr algn="ctr" eaLnBrk="0" fontAlgn="base" hangingPunct="0">
              <a:lnSpc>
                <a:spcPct val="107000"/>
              </a:lnSpc>
              <a:spcAft>
                <a:spcPts val="0"/>
              </a:spcAft>
            </a:pPr>
            <a:endParaRPr lang="en-GB" sz="900" b="1" dirty="0">
              <a:solidFill>
                <a:srgbClr val="000000"/>
              </a:solidFill>
              <a:latin typeface="Garamond" panose="02020404030301010803" pitchFamily="18" charset="0"/>
              <a:ea typeface="Times New Roman" panose="02020603050405020304" pitchFamily="18" charset="0"/>
              <a:cs typeface="Arial" panose="020B0604020202020204" pitchFamily="34" charset="0"/>
            </a:endParaRPr>
          </a:p>
          <a:p>
            <a:pPr algn="ctr" eaLnBrk="0" fontAlgn="base" hangingPunct="0">
              <a:lnSpc>
                <a:spcPct val="107000"/>
              </a:lnSpc>
              <a:spcAft>
                <a:spcPts val="0"/>
              </a:spcAft>
            </a:pPr>
            <a:r>
              <a:rPr lang="en-GB" sz="900" b="1" dirty="0">
                <a:solidFill>
                  <a:srgbClr val="000000"/>
                </a:solidFill>
                <a:latin typeface="Garamond" panose="02020404030301010803" pitchFamily="18" charset="0"/>
                <a:ea typeface="Times New Roman" panose="02020603050405020304" pitchFamily="18" charset="0"/>
                <a:cs typeface="Arial" panose="020B0604020202020204" pitchFamily="34" charset="0"/>
              </a:rPr>
              <a:t>Class Text: The Tale of Peter Rabbit by Beatrix Potter</a:t>
            </a:r>
            <a:endParaRPr lang="en-GB" sz="900" dirty="0">
              <a:latin typeface="Calibri" panose="020F0502020204030204" pitchFamily="34" charset="0"/>
              <a:ea typeface="Calibri" panose="020F0502020204030204" pitchFamily="34" charset="0"/>
              <a:cs typeface="Times New Roman" panose="02020603050405020304" pitchFamily="18" charset="0"/>
            </a:endParaRPr>
          </a:p>
          <a:p>
            <a:pPr eaLnBrk="0" fontAlgn="base" hangingPunct="0">
              <a:lnSpc>
                <a:spcPct val="107000"/>
              </a:lnSpc>
              <a:spcAft>
                <a:spcPts val="0"/>
              </a:spcAft>
            </a:pPr>
            <a:r>
              <a:rPr lang="en-GB" sz="900" b="1" dirty="0">
                <a:solidFill>
                  <a:srgbClr val="000000"/>
                </a:solidFill>
                <a:latin typeface="Garamond" panose="02020404030301010803" pitchFamily="18" charset="0"/>
                <a:cs typeface="Arial" panose="020B0604020202020204" pitchFamily="34" charset="0"/>
              </a:rPr>
              <a:t>We will learn to:</a:t>
            </a:r>
            <a:endParaRPr lang="en-GB" sz="9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eaLnBrk="0" fontAlgn="base" hangingPunct="0">
              <a:spcAft>
                <a:spcPts val="0"/>
              </a:spcAft>
              <a:buFont typeface="Arial" panose="020B0604020202020204" pitchFamily="34" charset="0"/>
              <a:buChar char="•"/>
              <a:tabLst>
                <a:tab pos="457200" algn="l"/>
              </a:tabLst>
            </a:pPr>
            <a:r>
              <a:rPr lang="en-GB" sz="900" dirty="0">
                <a:solidFill>
                  <a:srgbClr val="000000"/>
                </a:solidFill>
                <a:latin typeface="Garamond" panose="02020404030301010803" pitchFamily="18" charset="0"/>
                <a:ea typeface="Times New Roman" panose="02020603050405020304" pitchFamily="18" charset="0"/>
                <a:cs typeface="Arial" panose="020B0604020202020204" pitchFamily="34" charset="0"/>
              </a:rPr>
              <a:t>Write instructions.</a:t>
            </a:r>
            <a:endParaRPr lang="en-GB" sz="900" dirty="0">
              <a:cs typeface="Times New Roman" panose="02020603050405020304" pitchFamily="18" charset="0"/>
            </a:endParaRPr>
          </a:p>
          <a:p>
            <a:pPr marL="342900" lvl="0" indent="-342900" eaLnBrk="0" fontAlgn="base" hangingPunct="0">
              <a:spcAft>
                <a:spcPts val="0"/>
              </a:spcAft>
              <a:buFont typeface="Arial" panose="020B0604020202020204" pitchFamily="34" charset="0"/>
              <a:buChar char="•"/>
              <a:tabLst>
                <a:tab pos="457200" algn="l"/>
              </a:tabLst>
            </a:pPr>
            <a:r>
              <a:rPr lang="en-GB" sz="900" dirty="0">
                <a:solidFill>
                  <a:srgbClr val="000000"/>
                </a:solidFill>
                <a:latin typeface="Garamond" panose="02020404030301010803" pitchFamily="18" charset="0"/>
                <a:ea typeface="Times New Roman" panose="02020603050405020304" pitchFamily="18" charset="0"/>
                <a:cs typeface="Arial" panose="020B0604020202020204" pitchFamily="34" charset="0"/>
              </a:rPr>
              <a:t>Identify and explain a main clause and a subordinate clause .</a:t>
            </a:r>
            <a:endParaRPr lang="en-GB" sz="900" dirty="0">
              <a:cs typeface="Times New Roman" panose="02020603050405020304" pitchFamily="18" charset="0"/>
            </a:endParaRPr>
          </a:p>
          <a:p>
            <a:pPr marL="342900" lvl="0" indent="-342900" eaLnBrk="0" fontAlgn="base" hangingPunct="0">
              <a:spcAft>
                <a:spcPts val="0"/>
              </a:spcAft>
              <a:buFont typeface="Arial" panose="020B0604020202020204" pitchFamily="34" charset="0"/>
              <a:buChar char="•"/>
              <a:tabLst>
                <a:tab pos="457200" algn="l"/>
              </a:tabLst>
            </a:pPr>
            <a:r>
              <a:rPr lang="en-GB" sz="900" dirty="0">
                <a:solidFill>
                  <a:srgbClr val="000000"/>
                </a:solidFill>
                <a:latin typeface="Garamond" panose="02020404030301010803" pitchFamily="18" charset="0"/>
                <a:ea typeface="Times New Roman" panose="02020603050405020304" pitchFamily="18" charset="0"/>
                <a:cs typeface="Arial" panose="020B0604020202020204" pitchFamily="34" charset="0"/>
              </a:rPr>
              <a:t>Write compound sentences using ‘and’, ‘but’ or ‘so’.</a:t>
            </a:r>
            <a:endParaRPr lang="en-GB" sz="900" dirty="0">
              <a:cs typeface="Times New Roman" panose="02020603050405020304" pitchFamily="18" charset="0"/>
            </a:endParaRPr>
          </a:p>
          <a:p>
            <a:pPr marL="342900" lvl="0" indent="-342900" eaLnBrk="0" fontAlgn="base" hangingPunct="0">
              <a:spcAft>
                <a:spcPts val="0"/>
              </a:spcAft>
              <a:buFont typeface="Arial" panose="020B0604020202020204" pitchFamily="34" charset="0"/>
              <a:buChar char="•"/>
              <a:tabLst>
                <a:tab pos="457200" algn="l"/>
              </a:tabLst>
            </a:pPr>
            <a:r>
              <a:rPr lang="en-GB" sz="900" dirty="0">
                <a:solidFill>
                  <a:srgbClr val="000000"/>
                </a:solidFill>
                <a:latin typeface="Garamond" panose="02020404030301010803" pitchFamily="18" charset="0"/>
                <a:ea typeface="Times New Roman" panose="02020603050405020304" pitchFamily="18" charset="0"/>
                <a:cs typeface="Arial" panose="020B0604020202020204" pitchFamily="34" charset="0"/>
              </a:rPr>
              <a:t>Write complex sentences using ‘because’, ‘if’, ‘when’.</a:t>
            </a:r>
            <a:endParaRPr lang="en-GB" sz="900" dirty="0">
              <a:cs typeface="Times New Roman" panose="02020603050405020304" pitchFamily="18" charset="0"/>
            </a:endParaRPr>
          </a:p>
          <a:p>
            <a:pPr marL="342900" lvl="0" indent="-342900" eaLnBrk="0" fontAlgn="base" hangingPunct="0">
              <a:spcAft>
                <a:spcPts val="0"/>
              </a:spcAft>
              <a:buFont typeface="Arial" panose="020B0604020202020204" pitchFamily="34" charset="0"/>
              <a:buChar char="•"/>
              <a:tabLst>
                <a:tab pos="457200" algn="l"/>
              </a:tabLst>
            </a:pPr>
            <a:r>
              <a:rPr lang="en-GB" sz="900" dirty="0">
                <a:solidFill>
                  <a:srgbClr val="000000"/>
                </a:solidFill>
                <a:latin typeface="Garamond" panose="02020404030301010803" pitchFamily="18" charset="0"/>
                <a:ea typeface="Times New Roman" panose="02020603050405020304" pitchFamily="18" charset="0"/>
                <a:cs typeface="Arial" panose="020B0604020202020204" pitchFamily="34" charset="0"/>
              </a:rPr>
              <a:t>Maintain a consistent tense – simple present and past.</a:t>
            </a:r>
            <a:endParaRPr lang="en-GB" sz="900" dirty="0">
              <a:cs typeface="Times New Roman" panose="02020603050405020304" pitchFamily="18" charset="0"/>
            </a:endParaRPr>
          </a:p>
          <a:p>
            <a:pPr marL="342900" lvl="0" indent="-342900" eaLnBrk="0" fontAlgn="base" hangingPunct="0">
              <a:spcAft>
                <a:spcPts val="0"/>
              </a:spcAft>
              <a:buFont typeface="Arial" panose="020B0604020202020204" pitchFamily="34" charset="0"/>
              <a:buChar char="•"/>
              <a:tabLst>
                <a:tab pos="457200" algn="l"/>
              </a:tabLst>
            </a:pPr>
            <a:r>
              <a:rPr lang="en-GB" sz="900" dirty="0">
                <a:solidFill>
                  <a:srgbClr val="000000"/>
                </a:solidFill>
                <a:latin typeface="Garamond" panose="02020404030301010803" pitchFamily="18" charset="0"/>
                <a:ea typeface="Times New Roman" panose="02020603050405020304" pitchFamily="18" charset="0"/>
                <a:cs typeface="Arial" panose="020B0604020202020204" pitchFamily="34" charset="0"/>
              </a:rPr>
              <a:t>Begin to identify past and present progressive tense. </a:t>
            </a:r>
            <a:endParaRPr lang="en-GB" sz="900" dirty="0">
              <a:cs typeface="Times New Roman" panose="02020603050405020304" pitchFamily="18" charset="0"/>
            </a:endParaRPr>
          </a:p>
          <a:p>
            <a:pPr marL="342900" lvl="0" indent="-342900" eaLnBrk="0" fontAlgn="base" hangingPunct="0">
              <a:spcAft>
                <a:spcPts val="0"/>
              </a:spcAft>
              <a:buFont typeface="Arial" panose="020B0604020202020204" pitchFamily="34" charset="0"/>
              <a:buChar char="•"/>
              <a:tabLst>
                <a:tab pos="457200" algn="l"/>
              </a:tabLst>
            </a:pPr>
            <a:r>
              <a:rPr lang="en-GB" sz="900" dirty="0">
                <a:solidFill>
                  <a:srgbClr val="000000"/>
                </a:solidFill>
                <a:latin typeface="Garamond" panose="02020404030301010803" pitchFamily="18" charset="0"/>
                <a:ea typeface="Times New Roman" panose="02020603050405020304" pitchFamily="18" charset="0"/>
                <a:cs typeface="Arial" panose="020B0604020202020204" pitchFamily="34" charset="0"/>
              </a:rPr>
              <a:t>Begin to distinguish between singular and plural nouns and use these within simple sentences .</a:t>
            </a:r>
            <a:endParaRPr lang="en-GB" sz="900" dirty="0">
              <a:cs typeface="Times New Roman" panose="02020603050405020304" pitchFamily="18" charset="0"/>
            </a:endParaRPr>
          </a:p>
          <a:p>
            <a:pPr marL="342900" lvl="0" indent="-342900" eaLnBrk="0" fontAlgn="base" hangingPunct="0">
              <a:spcAft>
                <a:spcPts val="0"/>
              </a:spcAft>
              <a:buFont typeface="Arial" panose="020B0604020202020204" pitchFamily="34" charset="0"/>
              <a:buChar char="•"/>
              <a:tabLst>
                <a:tab pos="457200" algn="l"/>
              </a:tabLst>
            </a:pPr>
            <a:r>
              <a:rPr lang="en-GB" sz="900" dirty="0">
                <a:solidFill>
                  <a:srgbClr val="000000"/>
                </a:solidFill>
                <a:latin typeface="Garamond" panose="02020404030301010803" pitchFamily="18" charset="0"/>
                <a:ea typeface="Times New Roman" panose="02020603050405020304" pitchFamily="18" charset="0"/>
                <a:cs typeface="Arial" panose="020B0604020202020204" pitchFamily="34" charset="0"/>
              </a:rPr>
              <a:t>Discuss the narrative of known stories .</a:t>
            </a:r>
            <a:endParaRPr lang="en-GB" sz="900" dirty="0">
              <a:cs typeface="Times New Roman" panose="02020603050405020304" pitchFamily="18" charset="0"/>
            </a:endParaRPr>
          </a:p>
          <a:p>
            <a:pPr marL="342900" lvl="0" indent="-342900" eaLnBrk="0" fontAlgn="base" hangingPunct="0">
              <a:spcAft>
                <a:spcPts val="0"/>
              </a:spcAft>
              <a:buFont typeface="Arial" panose="020B0604020202020204" pitchFamily="34" charset="0"/>
              <a:buChar char="•"/>
              <a:tabLst>
                <a:tab pos="457200" algn="l"/>
              </a:tabLst>
            </a:pPr>
            <a:r>
              <a:rPr lang="en-GB" sz="900" dirty="0">
                <a:solidFill>
                  <a:srgbClr val="000000"/>
                </a:solidFill>
                <a:latin typeface="Garamond" panose="02020404030301010803" pitchFamily="18" charset="0"/>
                <a:ea typeface="Times New Roman" panose="02020603050405020304" pitchFamily="18" charset="0"/>
                <a:cs typeface="Arial" panose="020B0604020202020204" pitchFamily="34" charset="0"/>
              </a:rPr>
              <a:t>Discuss the opening, problem and resolution of stories.</a:t>
            </a:r>
            <a:endParaRPr lang="en-GB" sz="900" dirty="0">
              <a:cs typeface="Times New Roman" panose="02020603050405020304" pitchFamily="18" charset="0"/>
            </a:endParaRPr>
          </a:p>
        </p:txBody>
      </p:sp>
      <p:sp>
        <p:nvSpPr>
          <p:cNvPr id="13" name="Rounded Rectangle 12"/>
          <p:cNvSpPr/>
          <p:nvPr/>
        </p:nvSpPr>
        <p:spPr>
          <a:xfrm>
            <a:off x="3997291" y="1079821"/>
            <a:ext cx="3953358" cy="3578942"/>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ounded Rectangle 17"/>
          <p:cNvSpPr/>
          <p:nvPr/>
        </p:nvSpPr>
        <p:spPr>
          <a:xfrm>
            <a:off x="3696184" y="4741882"/>
            <a:ext cx="4473166" cy="2029956"/>
          </a:xfrm>
          <a:prstGeom prst="roundRect">
            <a:avLst/>
          </a:prstGeom>
          <a:noFill/>
          <a:ln w="38100">
            <a:solidFill>
              <a:srgbClr val="F58B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Rounded Rectangle 18"/>
          <p:cNvSpPr/>
          <p:nvPr/>
        </p:nvSpPr>
        <p:spPr>
          <a:xfrm>
            <a:off x="8033328" y="708510"/>
            <a:ext cx="4069299" cy="2430476"/>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p:cNvSpPr/>
          <p:nvPr/>
        </p:nvSpPr>
        <p:spPr>
          <a:xfrm>
            <a:off x="8167492" y="797461"/>
            <a:ext cx="3787051" cy="2292935"/>
          </a:xfrm>
          <a:prstGeom prst="rect">
            <a:avLst/>
          </a:prstGeom>
        </p:spPr>
        <p:txBody>
          <a:bodyPr wrap="square">
            <a:spAutoFit/>
          </a:bodyPr>
          <a:lstStyle/>
          <a:p>
            <a:pPr algn="ctr">
              <a:spcAft>
                <a:spcPts val="0"/>
              </a:spcAft>
            </a:pPr>
            <a:r>
              <a:rPr lang="en-GB" sz="1000" b="1" dirty="0">
                <a:solidFill>
                  <a:srgbClr val="000000"/>
                </a:solidFill>
                <a:latin typeface="Garamond" panose="02020404030301010803" pitchFamily="18" charset="0"/>
              </a:rPr>
              <a:t>SCIENCE: Seasons and Weather</a:t>
            </a:r>
            <a:endParaRPr lang="en-GB" sz="1000" b="1" dirty="0">
              <a:latin typeface="Garamond" panose="02020404030301010803" pitchFamily="18" charset="0"/>
              <a:ea typeface="Times New Roman" panose="02020603050405020304" pitchFamily="18" charset="0"/>
            </a:endParaRPr>
          </a:p>
          <a:p>
            <a:pPr>
              <a:spcAft>
                <a:spcPts val="0"/>
              </a:spcAft>
            </a:pPr>
            <a:r>
              <a:rPr lang="en-GB" sz="950" b="1" dirty="0">
                <a:solidFill>
                  <a:srgbClr val="000000"/>
                </a:solidFill>
                <a:latin typeface="Garamond" panose="02020404030301010803" pitchFamily="18" charset="0"/>
              </a:rPr>
              <a:t>Learning outcomes</a:t>
            </a:r>
            <a:r>
              <a:rPr lang="en-GB" sz="950" dirty="0">
                <a:solidFill>
                  <a:srgbClr val="000000"/>
                </a:solidFill>
                <a:latin typeface="Garamond" panose="02020404030301010803" pitchFamily="18" charset="0"/>
              </a:rPr>
              <a:t>: </a:t>
            </a:r>
            <a:endParaRPr lang="en-GB" sz="950" dirty="0">
              <a:latin typeface="Garamond" panose="02020404030301010803" pitchFamily="18" charset="0"/>
              <a:ea typeface="Times New Roman" panose="02020603050405020304" pitchFamily="18" charset="0"/>
            </a:endParaRPr>
          </a:p>
          <a:p>
            <a:pPr marL="171450" lvl="0" indent="-171450">
              <a:spcAft>
                <a:spcPts val="0"/>
              </a:spcAft>
              <a:buFont typeface="Arial" panose="020B0604020202020204" pitchFamily="34" charset="0"/>
              <a:buChar char="•"/>
              <a:tabLst>
                <a:tab pos="457200" algn="l"/>
              </a:tabLst>
            </a:pPr>
            <a:r>
              <a:rPr lang="en-US" sz="950" dirty="0">
                <a:solidFill>
                  <a:srgbClr val="000000"/>
                </a:solidFill>
                <a:latin typeface="Garamond" panose="02020404030301010803" pitchFamily="18" charset="0"/>
              </a:rPr>
              <a:t>To understand and describe the four seasons, and how to gather data about weather.</a:t>
            </a:r>
          </a:p>
          <a:p>
            <a:pPr lvl="0">
              <a:spcAft>
                <a:spcPts val="0"/>
              </a:spcAft>
              <a:tabLst>
                <a:tab pos="457200" algn="l"/>
              </a:tabLst>
            </a:pPr>
            <a:r>
              <a:rPr lang="en-US" sz="950" b="1" dirty="0">
                <a:solidFill>
                  <a:srgbClr val="000000"/>
                </a:solidFill>
                <a:latin typeface="Garamond" panose="02020404030301010803" pitchFamily="18" charset="0"/>
              </a:rPr>
              <a:t>Scientific knowledge outcomes: </a:t>
            </a:r>
          </a:p>
          <a:p>
            <a:pPr marL="171450" lvl="0" indent="-171450">
              <a:spcAft>
                <a:spcPts val="0"/>
              </a:spcAft>
              <a:buFont typeface="Arial" panose="020B0604020202020204" pitchFamily="34" charset="0"/>
              <a:buChar char="•"/>
              <a:tabLst>
                <a:tab pos="457200" algn="l"/>
              </a:tabLst>
            </a:pPr>
            <a:r>
              <a:rPr lang="en-US" sz="950" dirty="0">
                <a:latin typeface="Garamond" panose="02020404030301010803" pitchFamily="18" charset="0"/>
                <a:ea typeface="Times New Roman" panose="02020603050405020304" pitchFamily="18" charset="0"/>
              </a:rPr>
              <a:t>We have four seasons; spring, summer, autumn and winter. </a:t>
            </a:r>
          </a:p>
          <a:p>
            <a:pPr marL="171450" lvl="0" indent="-171450">
              <a:spcAft>
                <a:spcPts val="0"/>
              </a:spcAft>
              <a:buFont typeface="Arial" panose="020B0604020202020204" pitchFamily="34" charset="0"/>
              <a:buChar char="•"/>
              <a:tabLst>
                <a:tab pos="457200" algn="l"/>
              </a:tabLst>
            </a:pPr>
            <a:r>
              <a:rPr lang="en-US" sz="950" dirty="0">
                <a:latin typeface="Garamond" panose="02020404030301010803" pitchFamily="18" charset="0"/>
                <a:ea typeface="Times New Roman" panose="02020603050405020304" pitchFamily="18" charset="0"/>
              </a:rPr>
              <a:t>Our weather is warmer during the spring and summer and cooler during the autumn and winter.</a:t>
            </a:r>
          </a:p>
          <a:p>
            <a:pPr marL="171450" lvl="0" indent="-171450">
              <a:spcAft>
                <a:spcPts val="0"/>
              </a:spcAft>
              <a:buFont typeface="Arial" panose="020B0604020202020204" pitchFamily="34" charset="0"/>
              <a:buChar char="•"/>
              <a:tabLst>
                <a:tab pos="457200" algn="l"/>
              </a:tabLst>
            </a:pPr>
            <a:r>
              <a:rPr lang="en-US" sz="950" dirty="0">
                <a:latin typeface="Garamond" panose="02020404030301010803" pitchFamily="18" charset="0"/>
                <a:ea typeface="Times New Roman" panose="02020603050405020304" pitchFamily="18" charset="0"/>
              </a:rPr>
              <a:t>To know the tools used to gather data about the weather.</a:t>
            </a:r>
          </a:p>
          <a:p>
            <a:pPr marL="171450" lvl="0" indent="-171450">
              <a:spcAft>
                <a:spcPts val="0"/>
              </a:spcAft>
              <a:buFont typeface="Arial" panose="020B0604020202020204" pitchFamily="34" charset="0"/>
              <a:buChar char="•"/>
              <a:tabLst>
                <a:tab pos="457200" algn="l"/>
              </a:tabLst>
            </a:pPr>
            <a:r>
              <a:rPr lang="en-US" sz="950" dirty="0">
                <a:latin typeface="Garamond" panose="02020404030301010803" pitchFamily="18" charset="0"/>
                <a:ea typeface="Times New Roman" panose="02020603050405020304" pitchFamily="18" charset="0"/>
              </a:rPr>
              <a:t>There are different types of cloud and that clouds indicate the weather we are about to experience.</a:t>
            </a:r>
          </a:p>
          <a:p>
            <a:pPr marL="171450" lvl="0" indent="-171450">
              <a:spcAft>
                <a:spcPts val="0"/>
              </a:spcAft>
              <a:buFont typeface="Arial" panose="020B0604020202020204" pitchFamily="34" charset="0"/>
              <a:buChar char="•"/>
              <a:tabLst>
                <a:tab pos="457200" algn="l"/>
              </a:tabLst>
            </a:pPr>
            <a:r>
              <a:rPr lang="en-US" sz="950" dirty="0">
                <a:latin typeface="Garamond" panose="02020404030301010803" pitchFamily="18" charset="0"/>
                <a:ea typeface="Times New Roman" panose="02020603050405020304" pitchFamily="18" charset="0"/>
              </a:rPr>
              <a:t>To </a:t>
            </a:r>
            <a:r>
              <a:rPr lang="en-GB" sz="950" dirty="0">
                <a:latin typeface="Garamond" panose="02020404030301010803" pitchFamily="18" charset="0"/>
                <a:ea typeface="Times New Roman" panose="02020603050405020304" pitchFamily="18" charset="0"/>
              </a:rPr>
              <a:t>recognise</a:t>
            </a:r>
            <a:r>
              <a:rPr lang="en-US" sz="950" dirty="0">
                <a:latin typeface="Garamond" panose="02020404030301010803" pitchFamily="18" charset="0"/>
                <a:ea typeface="Times New Roman" panose="02020603050405020304" pitchFamily="18" charset="0"/>
              </a:rPr>
              <a:t> </a:t>
            </a:r>
            <a:r>
              <a:rPr lang="en-GB" sz="950" dirty="0">
                <a:latin typeface="Garamond" panose="02020404030301010803" pitchFamily="18" charset="0"/>
                <a:ea typeface="Times New Roman" panose="02020603050405020304" pitchFamily="18" charset="0"/>
              </a:rPr>
              <a:t>weather</a:t>
            </a:r>
            <a:r>
              <a:rPr lang="en-US" sz="950" dirty="0">
                <a:latin typeface="Garamond" panose="02020404030301010803" pitchFamily="18" charset="0"/>
                <a:ea typeface="Times New Roman" panose="02020603050405020304" pitchFamily="18" charset="0"/>
              </a:rPr>
              <a:t> symbols used in weather forecasting and explain the importance of accurate forecasts.</a:t>
            </a:r>
          </a:p>
          <a:p>
            <a:pPr marL="171450" lvl="0" indent="-171450">
              <a:spcAft>
                <a:spcPts val="0"/>
              </a:spcAft>
              <a:buFont typeface="Arial" panose="020B0604020202020204" pitchFamily="34" charset="0"/>
              <a:buChar char="•"/>
              <a:tabLst>
                <a:tab pos="457200" algn="l"/>
              </a:tabLst>
            </a:pPr>
            <a:r>
              <a:rPr lang="en-US" sz="950" dirty="0">
                <a:latin typeface="Garamond" panose="02020404030301010803" pitchFamily="18" charset="0"/>
                <a:ea typeface="Times New Roman" panose="02020603050405020304" pitchFamily="18" charset="0"/>
              </a:rPr>
              <a:t>Meteorologists can study the weather and predict how it will change.</a:t>
            </a:r>
          </a:p>
          <a:p>
            <a:pPr marL="171450" lvl="0" indent="-171450">
              <a:spcAft>
                <a:spcPts val="0"/>
              </a:spcAft>
              <a:buFont typeface="Arial" panose="020B0604020202020204" pitchFamily="34" charset="0"/>
              <a:buChar char="•"/>
              <a:tabLst>
                <a:tab pos="457200" algn="l"/>
              </a:tabLst>
            </a:pPr>
            <a:r>
              <a:rPr lang="en-US" sz="950" dirty="0">
                <a:latin typeface="Garamond" panose="02020404030301010803" pitchFamily="18" charset="0"/>
                <a:ea typeface="Times New Roman" panose="02020603050405020304" pitchFamily="18" charset="0"/>
              </a:rPr>
              <a:t>Some weather can be dangerous, for example, flooding and hurricanes.</a:t>
            </a:r>
            <a:endParaRPr lang="en-GB" sz="950" dirty="0">
              <a:latin typeface="Garamond" panose="02020404030301010803" pitchFamily="18" charset="0"/>
              <a:ea typeface="Times New Roman" panose="02020603050405020304" pitchFamily="18" charset="0"/>
            </a:endParaRPr>
          </a:p>
        </p:txBody>
      </p:sp>
      <p:sp>
        <p:nvSpPr>
          <p:cNvPr id="25" name="Rounded Rectangle 24"/>
          <p:cNvSpPr/>
          <p:nvPr/>
        </p:nvSpPr>
        <p:spPr>
          <a:xfrm>
            <a:off x="67147" y="2830215"/>
            <a:ext cx="3810322" cy="1168331"/>
          </a:xfrm>
          <a:prstGeom prst="round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Rectangle 20"/>
          <p:cNvSpPr/>
          <p:nvPr/>
        </p:nvSpPr>
        <p:spPr>
          <a:xfrm>
            <a:off x="46539" y="2781338"/>
            <a:ext cx="3916830" cy="1428596"/>
          </a:xfrm>
          <a:prstGeom prst="rect">
            <a:avLst/>
          </a:prstGeom>
        </p:spPr>
        <p:txBody>
          <a:bodyPr wrap="square">
            <a:spAutoFit/>
          </a:bodyPr>
          <a:lstStyle/>
          <a:p>
            <a:pPr algn="ctr">
              <a:lnSpc>
                <a:spcPct val="107000"/>
              </a:lnSpc>
              <a:spcAft>
                <a:spcPts val="0"/>
              </a:spcAft>
            </a:pPr>
            <a:r>
              <a:rPr lang="en-GB" sz="950" b="1" dirty="0">
                <a:solidFill>
                  <a:srgbClr val="000000"/>
                </a:solidFill>
                <a:latin typeface="Garamond" panose="02020404030301010803" pitchFamily="18" charset="0"/>
              </a:rPr>
              <a:t>COMPUTING: Moving a Robot</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50" b="1" dirty="0">
                <a:solidFill>
                  <a:srgbClr val="000000"/>
                </a:solidFill>
                <a:latin typeface="Garamond" panose="02020404030301010803" pitchFamily="18" charset="0"/>
              </a:rPr>
              <a:t>We will learn:</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en-GB" sz="950" dirty="0">
                <a:solidFill>
                  <a:srgbClr val="000000"/>
                </a:solidFill>
                <a:latin typeface="Garamond" panose="02020404030301010803" pitchFamily="18" charset="0"/>
              </a:rPr>
              <a:t>To explain what a given command will do.</a:t>
            </a:r>
          </a:p>
          <a:p>
            <a:pPr marL="342900" lvl="0" indent="-342900">
              <a:spcAft>
                <a:spcPts val="0"/>
              </a:spcAft>
              <a:buFont typeface="Arial" panose="020B0604020202020204" pitchFamily="34" charset="0"/>
              <a:buChar char="•"/>
              <a:tabLst>
                <a:tab pos="457200" algn="l"/>
              </a:tabLst>
            </a:pPr>
            <a:r>
              <a:rPr lang="en-GB" sz="950" dirty="0">
                <a:solidFill>
                  <a:srgbClr val="000000"/>
                </a:solidFill>
                <a:latin typeface="Garamond" panose="02020404030301010803" pitchFamily="18" charset="0"/>
              </a:rPr>
              <a:t>To act out a given word.</a:t>
            </a:r>
          </a:p>
          <a:p>
            <a:pPr marL="342900" lvl="0" indent="-342900">
              <a:spcAft>
                <a:spcPts val="0"/>
              </a:spcAft>
              <a:buFont typeface="Arial" panose="020B0604020202020204" pitchFamily="34" charset="0"/>
              <a:buChar char="•"/>
              <a:tabLst>
                <a:tab pos="457200" algn="l"/>
              </a:tabLst>
            </a:pPr>
            <a:r>
              <a:rPr lang="en-GB" sz="950" dirty="0">
                <a:solidFill>
                  <a:srgbClr val="000000"/>
                </a:solidFill>
                <a:latin typeface="Garamond" panose="02020404030301010803" pitchFamily="18" charset="0"/>
              </a:rPr>
              <a:t>To combine ‘forwards’ and ‘backwards’ commands to make a sequence </a:t>
            </a:r>
          </a:p>
          <a:p>
            <a:pPr marL="342900" lvl="0" indent="-342900">
              <a:spcAft>
                <a:spcPts val="0"/>
              </a:spcAft>
              <a:buFont typeface="Arial" panose="020B0604020202020204" pitchFamily="34" charset="0"/>
              <a:buChar char="•"/>
              <a:tabLst>
                <a:tab pos="457200" algn="l"/>
              </a:tabLst>
            </a:pPr>
            <a:r>
              <a:rPr lang="en-GB" sz="950" dirty="0">
                <a:solidFill>
                  <a:srgbClr val="000000"/>
                </a:solidFill>
                <a:latin typeface="Garamond" panose="02020404030301010803" pitchFamily="18" charset="0"/>
              </a:rPr>
              <a:t>To combine four direction commands to make sequences.</a:t>
            </a:r>
          </a:p>
          <a:p>
            <a:pPr marL="342900" lvl="0" indent="-342900">
              <a:spcAft>
                <a:spcPts val="0"/>
              </a:spcAft>
              <a:buFont typeface="Arial" panose="020B0604020202020204" pitchFamily="34" charset="0"/>
              <a:buChar char="•"/>
              <a:tabLst>
                <a:tab pos="457200" algn="l"/>
              </a:tabLst>
            </a:pPr>
            <a:r>
              <a:rPr lang="en-GB" sz="950" dirty="0">
                <a:solidFill>
                  <a:srgbClr val="000000"/>
                </a:solidFill>
                <a:latin typeface="Garamond" panose="02020404030301010803" pitchFamily="18" charset="0"/>
              </a:rPr>
              <a:t>To plan a simple program.</a:t>
            </a:r>
          </a:p>
          <a:p>
            <a:pPr marL="342900" lvl="0" indent="-342900">
              <a:spcAft>
                <a:spcPts val="0"/>
              </a:spcAft>
              <a:buFont typeface="Arial" panose="020B0604020202020204" pitchFamily="34" charset="0"/>
              <a:buChar char="•"/>
              <a:tabLst>
                <a:tab pos="457200" algn="l"/>
              </a:tabLst>
            </a:pPr>
            <a:r>
              <a:rPr lang="en-GB" sz="950" dirty="0">
                <a:solidFill>
                  <a:srgbClr val="000000"/>
                </a:solidFill>
                <a:latin typeface="Garamond" panose="02020404030301010803" pitchFamily="18" charset="0"/>
              </a:rPr>
              <a:t>To find more than one solution to a problem.</a:t>
            </a:r>
            <a:endParaRPr lang="en-GB" sz="950" dirty="0">
              <a:highlight>
                <a:srgbClr val="FFFF00"/>
              </a:highlight>
              <a:latin typeface="Garamond" panose="02020404030301010803" pitchFamily="18" charset="0"/>
            </a:endParaRPr>
          </a:p>
          <a:p>
            <a:pPr marL="342900" lvl="0" indent="-342900">
              <a:spcAft>
                <a:spcPts val="0"/>
              </a:spcAft>
              <a:buFont typeface="Arial" panose="020B0604020202020204" pitchFamily="34" charset="0"/>
              <a:buChar char="•"/>
              <a:tabLst>
                <a:tab pos="457200" algn="l"/>
              </a:tabLst>
            </a:pPr>
            <a:endParaRPr lang="en-GB" sz="950" dirty="0">
              <a:solidFill>
                <a:srgbClr val="000000"/>
              </a:solidFill>
              <a:latin typeface="Garamond" panose="02020404030301010803" pitchFamily="18" charset="0"/>
            </a:endParaRPr>
          </a:p>
        </p:txBody>
      </p:sp>
      <p:sp>
        <p:nvSpPr>
          <p:cNvPr id="22" name="Rectangle 21"/>
          <p:cNvSpPr/>
          <p:nvPr/>
        </p:nvSpPr>
        <p:spPr>
          <a:xfrm>
            <a:off x="3891759" y="4703228"/>
            <a:ext cx="4243502" cy="1869743"/>
          </a:xfrm>
          <a:prstGeom prst="rect">
            <a:avLst/>
          </a:prstGeom>
        </p:spPr>
        <p:txBody>
          <a:bodyPr wrap="square">
            <a:spAutoFit/>
          </a:bodyPr>
          <a:lstStyle/>
          <a:p>
            <a:pPr algn="ctr">
              <a:spcAft>
                <a:spcPts val="0"/>
              </a:spcAft>
            </a:pPr>
            <a:endParaRPr lang="en-GB" sz="1000" dirty="0">
              <a:latin typeface="Garamond" panose="02020404030301010803" pitchFamily="18" charset="0"/>
              <a:ea typeface="Times New Roman" panose="02020603050405020304" pitchFamily="18" charset="0"/>
            </a:endParaRPr>
          </a:p>
          <a:p>
            <a:pPr algn="ctr">
              <a:spcAft>
                <a:spcPts val="0"/>
              </a:spcAft>
            </a:pPr>
            <a:r>
              <a:rPr lang="en-GB" sz="1050" b="1" u="sng" dirty="0">
                <a:solidFill>
                  <a:srgbClr val="000000"/>
                </a:solidFill>
                <a:latin typeface="Garamond" panose="02020404030301010803" pitchFamily="18" charset="0"/>
                <a:ea typeface="Times New Roman" panose="02020603050405020304" pitchFamily="18" charset="0"/>
              </a:rPr>
              <a:t>RE – </a:t>
            </a:r>
            <a:r>
              <a:rPr lang="en-US" sz="1050" b="1" u="sng" dirty="0">
                <a:solidFill>
                  <a:srgbClr val="000000"/>
                </a:solidFill>
                <a:latin typeface="Garamond" panose="02020404030301010803" pitchFamily="18" charset="0"/>
                <a:ea typeface="Times New Roman" panose="02020603050405020304" pitchFamily="18" charset="0"/>
              </a:rPr>
              <a:t>Who is Allah to Muslims and why do they matter to them?</a:t>
            </a:r>
            <a:r>
              <a:rPr lang="en-GB" sz="1050" dirty="0">
                <a:solidFill>
                  <a:srgbClr val="000000"/>
                </a:solidFill>
                <a:latin typeface="Garamond" panose="02020404030301010803" pitchFamily="18" charset="0"/>
                <a:ea typeface="Times New Roman" panose="02020603050405020304" pitchFamily="18" charset="0"/>
              </a:rPr>
              <a:t> </a:t>
            </a:r>
            <a:endParaRPr lang="en-GB" sz="1400" dirty="0">
              <a:latin typeface="Times New Roman" panose="02020603050405020304" pitchFamily="18" charset="0"/>
              <a:ea typeface="Times New Roman" panose="02020603050405020304" pitchFamily="18" charset="0"/>
            </a:endParaRPr>
          </a:p>
          <a:p>
            <a:pPr>
              <a:lnSpc>
                <a:spcPct val="150000"/>
              </a:lnSpc>
              <a:spcAft>
                <a:spcPts val="0"/>
              </a:spcAft>
            </a:pPr>
            <a:r>
              <a:rPr lang="en-US" sz="950" dirty="0">
                <a:solidFill>
                  <a:srgbClr val="000000"/>
                </a:solidFill>
                <a:latin typeface="Garamond" panose="02020404030301010803" pitchFamily="18" charset="0"/>
                <a:ea typeface="Times New Roman" panose="02020603050405020304" pitchFamily="18" charset="0"/>
              </a:rPr>
              <a:t>Muslims believe in the oneness of Allah (God) who created the world in harmony.</a:t>
            </a:r>
          </a:p>
          <a:p>
            <a:pPr>
              <a:lnSpc>
                <a:spcPct val="150000"/>
              </a:lnSpc>
              <a:spcAft>
                <a:spcPts val="0"/>
              </a:spcAft>
            </a:pPr>
            <a:r>
              <a:rPr lang="en-US" sz="950" dirty="0">
                <a:solidFill>
                  <a:srgbClr val="000000"/>
                </a:solidFill>
                <a:latin typeface="Garamond" panose="02020404030301010803" pitchFamily="18" charset="0"/>
                <a:ea typeface="Times New Roman" panose="02020603050405020304" pitchFamily="18" charset="0"/>
              </a:rPr>
              <a:t>The Prophet Muhammad [PBUH] is a key source of authority for Muslims; he lived in the Arabian Peninsula a long time ago. The Qur'an is a key source of authority for Muslims. </a:t>
            </a:r>
          </a:p>
          <a:p>
            <a:pPr>
              <a:spcAft>
                <a:spcPts val="0"/>
              </a:spcAft>
            </a:pPr>
            <a:r>
              <a:rPr lang="en-US" sz="950" i="1" dirty="0">
                <a:latin typeface="Garamond" panose="02020404030301010803" pitchFamily="18" charset="0"/>
                <a:ea typeface="Calibri" panose="020F0502020204030204" pitchFamily="34" charset="0"/>
                <a:cs typeface="Times New Roman" panose="02020603050405020304" pitchFamily="18" charset="0"/>
              </a:rPr>
              <a:t>In this unit, pupils will build on learning from EYFS to explore more about Muslim concepts of Allah. This will include exploring the key characteristics of Allah shows in the 99 Names. Asking questions and using tools associated with theology and the human / social sciences, pupils will explore who Allah is to Muslims and why he is important to them.</a:t>
            </a:r>
            <a:endParaRPr lang="en-GB" sz="95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Rounded Rectangle 29"/>
          <p:cNvSpPr/>
          <p:nvPr/>
        </p:nvSpPr>
        <p:spPr>
          <a:xfrm>
            <a:off x="8237194" y="3883249"/>
            <a:ext cx="3787701" cy="1203744"/>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Rectangle 22"/>
          <p:cNvSpPr/>
          <p:nvPr/>
        </p:nvSpPr>
        <p:spPr>
          <a:xfrm>
            <a:off x="8282271" y="3952656"/>
            <a:ext cx="3719324" cy="1261884"/>
          </a:xfrm>
          <a:prstGeom prst="rect">
            <a:avLst/>
          </a:prstGeom>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rPr>
              <a:t>PSHE: Cambridgeshire Syllabus: Healthy and safer lifestyles. </a:t>
            </a:r>
          </a:p>
          <a:p>
            <a:pPr algn="ctr">
              <a:spcAft>
                <a:spcPts val="0"/>
              </a:spcAft>
            </a:pPr>
            <a:r>
              <a:rPr lang="en-GB" sz="1000" b="1" dirty="0">
                <a:latin typeface="Garamond" panose="02020404030301010803" pitchFamily="18" charset="0"/>
                <a:ea typeface="Times New Roman" panose="02020603050405020304" pitchFamily="18" charset="0"/>
              </a:rPr>
              <a:t>Managing Safety and Risk</a:t>
            </a:r>
          </a:p>
          <a:p>
            <a:pPr>
              <a:spcAft>
                <a:spcPts val="0"/>
              </a:spcAft>
            </a:pPr>
            <a:r>
              <a:rPr lang="en-GB" sz="1000" b="1" dirty="0">
                <a:latin typeface="Garamond" panose="02020404030301010803" pitchFamily="18" charset="0"/>
                <a:ea typeface="Times New Roman" panose="02020603050405020304" pitchFamily="18" charset="0"/>
              </a:rPr>
              <a:t>We will learn to:</a:t>
            </a:r>
          </a:p>
          <a:p>
            <a:pPr>
              <a:spcAft>
                <a:spcPts val="0"/>
              </a:spcAft>
            </a:pPr>
            <a:r>
              <a:rPr lang="en-GB" sz="900" dirty="0">
                <a:latin typeface="Garamond" panose="02020404030301010803" pitchFamily="18" charset="0"/>
                <a:ea typeface="Times New Roman" panose="02020603050405020304" pitchFamily="18" charset="0"/>
              </a:rPr>
              <a:t>*Identify a risky situation  *Identify ways that I can reduce risk   * Understand that some risk is good for our developments .*Recognising when I can avoid or reduce a risk  *To know my full name and address  *To learn about road and car safety.</a:t>
            </a:r>
          </a:p>
          <a:p>
            <a:pPr algn="ctr">
              <a:spcAft>
                <a:spcPts val="0"/>
              </a:spcAft>
            </a:pPr>
            <a:endParaRPr lang="en-GB" sz="1000" b="1" dirty="0">
              <a:latin typeface="Garamond" panose="02020404030301010803" pitchFamily="18" charset="0"/>
              <a:ea typeface="Times New Roman" panose="02020603050405020304" pitchFamily="18" charset="0"/>
            </a:endParaRPr>
          </a:p>
        </p:txBody>
      </p:sp>
      <p:grpSp>
        <p:nvGrpSpPr>
          <p:cNvPr id="26" name="Group 25"/>
          <p:cNvGrpSpPr/>
          <p:nvPr/>
        </p:nvGrpSpPr>
        <p:grpSpPr>
          <a:xfrm>
            <a:off x="10731" y="4072286"/>
            <a:ext cx="3648384" cy="1555254"/>
            <a:chOff x="17035" y="4712210"/>
            <a:chExt cx="3255517" cy="1110741"/>
          </a:xfrm>
        </p:grpSpPr>
        <p:sp>
          <p:nvSpPr>
            <p:cNvPr id="32" name="Rounded Rectangle 31"/>
            <p:cNvSpPr/>
            <p:nvPr/>
          </p:nvSpPr>
          <p:spPr>
            <a:xfrm>
              <a:off x="50800" y="4722837"/>
              <a:ext cx="3217513" cy="1100114"/>
            </a:xfrm>
            <a:prstGeom prst="roundRect">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Rectangle 23"/>
            <p:cNvSpPr/>
            <p:nvPr/>
          </p:nvSpPr>
          <p:spPr>
            <a:xfrm>
              <a:off x="17035" y="4712210"/>
              <a:ext cx="3255517" cy="224059"/>
            </a:xfrm>
            <a:prstGeom prst="rect">
              <a:avLst/>
            </a:prstGeom>
          </p:spPr>
          <p:txBody>
            <a:bodyPr wrap="square">
              <a:spAutoFit/>
            </a:bodyPr>
            <a:lstStyle/>
            <a:p>
              <a:pPr marL="171450" lvl="0" indent="-171450">
                <a:spcAft>
                  <a:spcPts val="0"/>
                </a:spcAft>
                <a:buFont typeface="Arial" panose="020B0604020202020204" pitchFamily="34" charset="0"/>
                <a:buChar char="•"/>
              </a:pPr>
              <a:endParaRPr lang="en-GB" sz="1000" dirty="0">
                <a:highlight>
                  <a:srgbClr val="FFFF00"/>
                </a:highlight>
                <a:latin typeface="Garamond" panose="02020404030301010803" pitchFamily="18" charset="0"/>
                <a:ea typeface="Times New Roman" panose="02020603050405020304" pitchFamily="18" charset="0"/>
              </a:endParaRPr>
            </a:p>
          </p:txBody>
        </p:sp>
      </p:grpSp>
      <p:sp>
        <p:nvSpPr>
          <p:cNvPr id="38" name="Rounded Rectangle 37"/>
          <p:cNvSpPr/>
          <p:nvPr/>
        </p:nvSpPr>
        <p:spPr>
          <a:xfrm>
            <a:off x="89477" y="5673956"/>
            <a:ext cx="3581356" cy="1114805"/>
          </a:xfrm>
          <a:prstGeom prst="round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 name="Rounded Rectangle 40"/>
          <p:cNvSpPr/>
          <p:nvPr/>
        </p:nvSpPr>
        <p:spPr>
          <a:xfrm>
            <a:off x="8214544" y="5135583"/>
            <a:ext cx="3787051" cy="163625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Rectangle 27"/>
          <p:cNvSpPr/>
          <p:nvPr/>
        </p:nvSpPr>
        <p:spPr>
          <a:xfrm>
            <a:off x="7135" y="5642768"/>
            <a:ext cx="3553028" cy="400110"/>
          </a:xfrm>
          <a:prstGeom prst="rect">
            <a:avLst/>
          </a:prstGeom>
        </p:spPr>
        <p:txBody>
          <a:bodyPr wrap="square">
            <a:spAutoFit/>
          </a:bodyPr>
          <a:lstStyle/>
          <a:p>
            <a:pPr marL="171450" lvl="0" indent="-171450">
              <a:spcAft>
                <a:spcPts val="0"/>
              </a:spcAft>
              <a:buFont typeface="Arial" panose="020B0604020202020204" pitchFamily="34" charset="0"/>
              <a:buChar char="•"/>
            </a:pPr>
            <a:endParaRPr lang="en-GB" sz="1000" dirty="0">
              <a:highlight>
                <a:srgbClr val="FFFF00"/>
              </a:highlight>
              <a:latin typeface="Garamond" panose="02020404030301010803" pitchFamily="18" charset="0"/>
              <a:ea typeface="Times New Roman" panose="02020603050405020304" pitchFamily="18" charset="0"/>
            </a:endParaRPr>
          </a:p>
          <a:p>
            <a:pPr algn="ctr">
              <a:spcAft>
                <a:spcPts val="0"/>
              </a:spcAft>
            </a:pPr>
            <a:r>
              <a:rPr lang="en-GB" sz="1000" b="1" dirty="0">
                <a:latin typeface="Garamond" panose="02020404030301010803" pitchFamily="18" charset="0"/>
                <a:ea typeface="Times New Roman" panose="02020603050405020304" pitchFamily="18" charset="0"/>
              </a:rPr>
              <a:t> </a:t>
            </a:r>
            <a:endParaRPr lang="en-GB" sz="1000" dirty="0">
              <a:latin typeface="Garamond" panose="02020404030301010803" pitchFamily="18" charset="0"/>
              <a:ea typeface="Times New Roman" panose="02020603050405020304" pitchFamily="18" charset="0"/>
            </a:endParaRPr>
          </a:p>
        </p:txBody>
      </p:sp>
      <p:sp>
        <p:nvSpPr>
          <p:cNvPr id="31" name="TextBox 30">
            <a:extLst>
              <a:ext uri="{FF2B5EF4-FFF2-40B4-BE49-F238E27FC236}">
                <a16:creationId xmlns:a16="http://schemas.microsoft.com/office/drawing/2014/main" id="{08E69DB6-CB95-4D98-9A60-E179F26F6878}"/>
              </a:ext>
            </a:extLst>
          </p:cNvPr>
          <p:cNvSpPr txBox="1"/>
          <p:nvPr/>
        </p:nvSpPr>
        <p:spPr>
          <a:xfrm>
            <a:off x="3953570" y="1129314"/>
            <a:ext cx="4119879" cy="3639458"/>
          </a:xfrm>
          <a:prstGeom prst="rect">
            <a:avLst/>
          </a:prstGeom>
          <a:noFill/>
        </p:spPr>
        <p:txBody>
          <a:bodyPr wrap="square">
            <a:spAutoFit/>
          </a:bodyPr>
          <a:lstStyle/>
          <a:p>
            <a:pPr>
              <a:spcAft>
                <a:spcPts val="0"/>
              </a:spcAft>
            </a:pPr>
            <a:r>
              <a:rPr lang="en-GB" sz="1050" b="1" dirty="0">
                <a:latin typeface="Garamond" panose="02020404030301010803" pitchFamily="18" charset="0"/>
                <a:ea typeface="Times New Roman" panose="02020603050405020304" pitchFamily="18" charset="0"/>
              </a:rPr>
              <a:t>      </a:t>
            </a:r>
          </a:p>
          <a:p>
            <a:pPr>
              <a:spcAft>
                <a:spcPts val="0"/>
              </a:spcAft>
            </a:pPr>
            <a:r>
              <a:rPr lang="en-GB" sz="1050" b="1" dirty="0">
                <a:latin typeface="Garamond" panose="02020404030301010803" pitchFamily="18" charset="0"/>
                <a:ea typeface="Times New Roman" panose="02020603050405020304" pitchFamily="18" charset="0"/>
              </a:rPr>
              <a:t> </a:t>
            </a:r>
            <a:r>
              <a:rPr lang="en-GB" sz="950" b="1" u="sng" dirty="0">
                <a:latin typeface="Garamond" panose="02020404030301010803" pitchFamily="18" charset="0"/>
                <a:ea typeface="Times New Roman" panose="02020603050405020304" pitchFamily="18" charset="0"/>
              </a:rPr>
              <a:t>Year 1:</a:t>
            </a:r>
          </a:p>
          <a:p>
            <a:pPr marL="171450" indent="-171450">
              <a:spcAft>
                <a:spcPts val="0"/>
              </a:spcAft>
              <a:buFont typeface="Arial" panose="020B0604020202020204" pitchFamily="34" charset="0"/>
              <a:buChar char="•"/>
            </a:pPr>
            <a:r>
              <a:rPr lang="en-GB" sz="950" dirty="0">
                <a:latin typeface="Garamond" panose="02020404030301010803" pitchFamily="18" charset="0"/>
              </a:rPr>
              <a:t>To count in multiples of twos, fives and tens.</a:t>
            </a:r>
            <a:endParaRPr lang="en-GB" sz="950" b="1" dirty="0">
              <a:latin typeface="Garamond" panose="02020404030301010803" pitchFamily="18" charset="0"/>
            </a:endParaRPr>
          </a:p>
          <a:p>
            <a:pPr marL="171450" indent="-171450">
              <a:spcAft>
                <a:spcPts val="0"/>
              </a:spcAft>
              <a:buFont typeface="Arial" panose="020B0604020202020204" pitchFamily="34" charset="0"/>
              <a:buChar char="•"/>
            </a:pPr>
            <a:r>
              <a:rPr lang="en-GB" sz="950" dirty="0">
                <a:latin typeface="Garamond" panose="02020404030301010803" pitchFamily="18" charset="0"/>
              </a:rPr>
              <a:t>Given a number, identify one more and one less.</a:t>
            </a:r>
          </a:p>
          <a:p>
            <a:pPr marL="171450" indent="-171450">
              <a:spcAft>
                <a:spcPts val="0"/>
              </a:spcAft>
              <a:buFont typeface="Arial" panose="020B0604020202020204" pitchFamily="34" charset="0"/>
              <a:buChar char="•"/>
            </a:pPr>
            <a:r>
              <a:rPr lang="en-GB" sz="950" dirty="0">
                <a:latin typeface="Garamond" panose="02020404030301010803" pitchFamily="18" charset="0"/>
              </a:rPr>
              <a:t>Compare numbers 0-20 using the greater than, less than and equal to signs &gt; &lt; =</a:t>
            </a:r>
          </a:p>
          <a:p>
            <a:pPr marL="171450" indent="-171450">
              <a:spcAft>
                <a:spcPts val="0"/>
              </a:spcAft>
              <a:buFont typeface="Arial" panose="020B0604020202020204" pitchFamily="34" charset="0"/>
              <a:buChar char="•"/>
            </a:pPr>
            <a:r>
              <a:rPr lang="en-GB" sz="950" dirty="0">
                <a:latin typeface="Garamond" panose="02020404030301010803" pitchFamily="18" charset="0"/>
              </a:rPr>
              <a:t>To solve  addition and subtraction calculations and write down the written number sentences using + - = signs.</a:t>
            </a:r>
          </a:p>
          <a:p>
            <a:pPr marL="171450" indent="-171450">
              <a:spcAft>
                <a:spcPts val="0"/>
              </a:spcAft>
              <a:buFont typeface="Arial" panose="020B0604020202020204" pitchFamily="34" charset="0"/>
              <a:buChar char="•"/>
            </a:pPr>
            <a:r>
              <a:rPr lang="en-GB" sz="950" dirty="0">
                <a:latin typeface="Garamond" panose="02020404030301010803" pitchFamily="18" charset="0"/>
              </a:rPr>
              <a:t>Represent and use number bonds and related subtraction facts within 20</a:t>
            </a:r>
          </a:p>
          <a:p>
            <a:pPr marL="171450" indent="-171450">
              <a:spcAft>
                <a:spcPts val="0"/>
              </a:spcAft>
              <a:buFont typeface="Arial" panose="020B0604020202020204" pitchFamily="34" charset="0"/>
              <a:buChar char="•"/>
            </a:pPr>
            <a:r>
              <a:rPr lang="en-GB" sz="950" dirty="0">
                <a:latin typeface="Garamond" panose="02020404030301010803" pitchFamily="18" charset="0"/>
              </a:rPr>
              <a:t>Solve one-step addition and subtraction calculations, using concrete objects, pictorial representations and a number line. </a:t>
            </a:r>
          </a:p>
          <a:p>
            <a:pPr marL="171450" indent="-171450">
              <a:spcAft>
                <a:spcPts val="0"/>
              </a:spcAft>
              <a:buFont typeface="Arial" panose="020B0604020202020204" pitchFamily="34" charset="0"/>
              <a:buChar char="•"/>
            </a:pPr>
            <a:r>
              <a:rPr lang="en-GB" sz="950" dirty="0">
                <a:effectLst/>
                <a:latin typeface="Garamond" panose="02020404030301010803" pitchFamily="18" charset="0"/>
                <a:ea typeface="Times New Roman" panose="02020603050405020304" pitchFamily="18" charset="0"/>
              </a:rPr>
              <a:t>T</a:t>
            </a:r>
            <a:r>
              <a:rPr lang="en-GB" sz="950" dirty="0">
                <a:latin typeface="Garamond" panose="02020404030301010803" pitchFamily="18" charset="0"/>
                <a:ea typeface="Times New Roman" panose="02020603050405020304" pitchFamily="18" charset="0"/>
              </a:rPr>
              <a:t>o ‘find the difference’ to solve subtraction calculations. </a:t>
            </a:r>
          </a:p>
          <a:p>
            <a:pPr marL="171450" indent="-171450">
              <a:spcAft>
                <a:spcPts val="0"/>
              </a:spcAft>
              <a:buFont typeface="Arial" panose="020B0604020202020204" pitchFamily="34" charset="0"/>
              <a:buChar char="•"/>
            </a:pPr>
            <a:endParaRPr lang="en-GB" sz="950" dirty="0">
              <a:latin typeface="Garamond" panose="02020404030301010803" pitchFamily="18" charset="0"/>
              <a:ea typeface="Times New Roman" panose="02020603050405020304" pitchFamily="18" charset="0"/>
            </a:endParaRPr>
          </a:p>
          <a:p>
            <a:pPr>
              <a:spcAft>
                <a:spcPts val="0"/>
              </a:spcAft>
            </a:pPr>
            <a:r>
              <a:rPr lang="en-GB" sz="950" b="1" dirty="0">
                <a:effectLst/>
                <a:latin typeface="Garamond" panose="02020404030301010803" pitchFamily="18" charset="0"/>
                <a:ea typeface="Times New Roman" panose="02020603050405020304" pitchFamily="18" charset="0"/>
              </a:rPr>
              <a:t>       </a:t>
            </a:r>
            <a:r>
              <a:rPr lang="en-GB" sz="950" b="1" u="sng" dirty="0">
                <a:effectLst/>
                <a:latin typeface="Garamond" panose="02020404030301010803" pitchFamily="18" charset="0"/>
                <a:ea typeface="Times New Roman" panose="02020603050405020304" pitchFamily="18" charset="0"/>
              </a:rPr>
              <a:t>Year 2</a:t>
            </a:r>
          </a:p>
          <a:p>
            <a:pPr marL="171450" indent="-171450">
              <a:spcAft>
                <a:spcPts val="0"/>
              </a:spcAft>
              <a:buFont typeface="Arial" panose="020B0604020202020204" pitchFamily="34" charset="0"/>
              <a:buChar char="•"/>
            </a:pPr>
            <a:r>
              <a:rPr lang="en-GB" sz="950" dirty="0">
                <a:latin typeface="Garamond" panose="02020404030301010803" pitchFamily="18" charset="0"/>
              </a:rPr>
              <a:t>Recognise and use symbols for pounds (£) and pence (p)</a:t>
            </a:r>
          </a:p>
          <a:p>
            <a:pPr marL="171450" indent="-171450">
              <a:spcAft>
                <a:spcPts val="0"/>
              </a:spcAft>
              <a:buFont typeface="Arial" panose="020B0604020202020204" pitchFamily="34" charset="0"/>
              <a:buChar char="•"/>
            </a:pPr>
            <a:r>
              <a:rPr lang="en-GB" sz="950" dirty="0">
                <a:latin typeface="Garamond" panose="02020404030301010803" pitchFamily="18" charset="0"/>
              </a:rPr>
              <a:t>Combine amounts to make a particular value.</a:t>
            </a:r>
          </a:p>
          <a:p>
            <a:pPr marL="171450" indent="-171450">
              <a:spcAft>
                <a:spcPts val="0"/>
              </a:spcAft>
              <a:buFont typeface="Arial" panose="020B0604020202020204" pitchFamily="34" charset="0"/>
              <a:buChar char="•"/>
            </a:pPr>
            <a:r>
              <a:rPr lang="en-GB" sz="950" dirty="0">
                <a:latin typeface="Garamond" panose="02020404030301010803" pitchFamily="18" charset="0"/>
              </a:rPr>
              <a:t>Find different combinations of coins that equal the same amounts of money.</a:t>
            </a:r>
          </a:p>
          <a:p>
            <a:pPr marL="171450" indent="-171450">
              <a:spcAft>
                <a:spcPts val="0"/>
              </a:spcAft>
              <a:buFont typeface="Arial" panose="020B0604020202020204" pitchFamily="34" charset="0"/>
              <a:buChar char="•"/>
            </a:pPr>
            <a:r>
              <a:rPr lang="en-GB" sz="950" dirty="0">
                <a:latin typeface="Garamond" panose="02020404030301010803" pitchFamily="18" charset="0"/>
              </a:rPr>
              <a:t>Solve simple problems in a practical context involving addition and subtraction of money of the same unit, including giving change.</a:t>
            </a:r>
          </a:p>
          <a:p>
            <a:pPr marL="171450" indent="-171450">
              <a:spcAft>
                <a:spcPts val="0"/>
              </a:spcAft>
              <a:buFont typeface="Arial" panose="020B0604020202020204" pitchFamily="34" charset="0"/>
              <a:buChar char="•"/>
            </a:pPr>
            <a:r>
              <a:rPr lang="en-GB" sz="950" dirty="0">
                <a:latin typeface="Garamond" panose="02020404030301010803" pitchFamily="18" charset="0"/>
              </a:rPr>
              <a:t>Recall and use multiplication and division facts for the 2, 5 and 10 tables</a:t>
            </a:r>
          </a:p>
          <a:p>
            <a:pPr marL="171450" indent="-171450">
              <a:spcAft>
                <a:spcPts val="0"/>
              </a:spcAft>
              <a:buFont typeface="Arial" panose="020B0604020202020204" pitchFamily="34" charset="0"/>
              <a:buChar char="•"/>
            </a:pPr>
            <a:r>
              <a:rPr lang="en-GB" sz="950" dirty="0">
                <a:latin typeface="Garamond" panose="02020404030301010803" pitchFamily="18" charset="0"/>
              </a:rPr>
              <a:t>Solve multiplication and division calculations, using materials, arrays, repeated addition and mental methods.</a:t>
            </a:r>
          </a:p>
          <a:p>
            <a:pPr marL="171450" indent="-171450">
              <a:spcAft>
                <a:spcPts val="0"/>
              </a:spcAft>
              <a:buFont typeface="Arial" panose="020B0604020202020204" pitchFamily="34" charset="0"/>
              <a:buChar char="•"/>
            </a:pPr>
            <a:r>
              <a:rPr lang="en-GB" sz="950" dirty="0">
                <a:latin typeface="Garamond" panose="02020404030301010803" pitchFamily="18" charset="0"/>
              </a:rPr>
              <a:t>To understand the relationship between multiplication and division.</a:t>
            </a:r>
          </a:p>
          <a:p>
            <a:pPr marL="171450" indent="-171450">
              <a:spcAft>
                <a:spcPts val="0"/>
              </a:spcAft>
              <a:buFont typeface="Arial" panose="020B0604020202020204" pitchFamily="34" charset="0"/>
              <a:buChar char="•"/>
            </a:pPr>
            <a:endParaRPr lang="en-GB" sz="1000" dirty="0">
              <a:effectLst/>
              <a:latin typeface="Garamond" panose="02020404030301010803" pitchFamily="18" charset="0"/>
              <a:ea typeface="Times New Roman" panose="02020603050405020304" pitchFamily="18" charset="0"/>
            </a:endParaRPr>
          </a:p>
        </p:txBody>
      </p:sp>
      <p:sp>
        <p:nvSpPr>
          <p:cNvPr id="33" name="TextBox 32">
            <a:extLst>
              <a:ext uri="{FF2B5EF4-FFF2-40B4-BE49-F238E27FC236}">
                <a16:creationId xmlns:a16="http://schemas.microsoft.com/office/drawing/2014/main" id="{12BC0169-4DD1-430B-A5AA-AB6740CF9977}"/>
              </a:ext>
            </a:extLst>
          </p:cNvPr>
          <p:cNvSpPr txBox="1"/>
          <p:nvPr/>
        </p:nvSpPr>
        <p:spPr>
          <a:xfrm>
            <a:off x="47799" y="5688299"/>
            <a:ext cx="3581355" cy="1115690"/>
          </a:xfrm>
          <a:prstGeom prst="rect">
            <a:avLst/>
          </a:prstGeom>
          <a:noFill/>
        </p:spPr>
        <p:txBody>
          <a:bodyPr wrap="square">
            <a:spAutoFit/>
          </a:bodyPr>
          <a:lstStyle/>
          <a:p>
            <a:pPr algn="ctr">
              <a:spcAft>
                <a:spcPts val="0"/>
              </a:spcAft>
            </a:pPr>
            <a:r>
              <a:rPr lang="en-GB" sz="950" b="1" dirty="0">
                <a:latin typeface="Garamond" panose="02020404030301010803" pitchFamily="18" charset="0"/>
                <a:ea typeface="Times New Roman" panose="02020603050405020304" pitchFamily="18" charset="0"/>
              </a:rPr>
              <a:t>ART</a:t>
            </a:r>
            <a:r>
              <a:rPr lang="en-GB" sz="950" dirty="0">
                <a:latin typeface="Garamond" panose="02020404030301010803" pitchFamily="18" charset="0"/>
                <a:ea typeface="Times New Roman" panose="02020603050405020304" pitchFamily="18" charset="0"/>
              </a:rPr>
              <a:t>: Architecture</a:t>
            </a:r>
            <a:endParaRPr lang="en-GB" sz="950" b="1" dirty="0">
              <a:latin typeface="Garamond" panose="02020404030301010803" pitchFamily="18" charset="0"/>
              <a:ea typeface="Times New Roman" panose="02020603050405020304" pitchFamily="18" charset="0"/>
            </a:endParaRP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Understand that architecture is the art of drawing and designing buildings, and to know that buildings are designed for a purpose. </a:t>
            </a: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Draw a line drawing of a historic famous British building. </a:t>
            </a: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To learn about architectural features of different buildings.</a:t>
            </a: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To create parts of a cathedral by collaging and sculpting clay. </a:t>
            </a: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To design and create a 3D penguinarium using everyday materials.</a:t>
            </a:r>
          </a:p>
        </p:txBody>
      </p:sp>
      <p:sp>
        <p:nvSpPr>
          <p:cNvPr id="34" name="TextBox 33">
            <a:extLst>
              <a:ext uri="{FF2B5EF4-FFF2-40B4-BE49-F238E27FC236}">
                <a16:creationId xmlns:a16="http://schemas.microsoft.com/office/drawing/2014/main" id="{F113242D-E9B2-4295-93C4-B6D45DD4D7D9}"/>
              </a:ext>
            </a:extLst>
          </p:cNvPr>
          <p:cNvSpPr txBox="1"/>
          <p:nvPr/>
        </p:nvSpPr>
        <p:spPr>
          <a:xfrm>
            <a:off x="7135" y="4047170"/>
            <a:ext cx="3710540" cy="1554272"/>
          </a:xfrm>
          <a:prstGeom prst="rect">
            <a:avLst/>
          </a:prstGeom>
          <a:noFill/>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rPr>
              <a:t>Geography- The United Kingdom</a:t>
            </a:r>
            <a:endParaRPr lang="en-GB" sz="1000" dirty="0">
              <a:latin typeface="Garamond" panose="02020404030301010803" pitchFamily="18" charset="0"/>
              <a:ea typeface="Times New Roman" panose="02020603050405020304" pitchFamily="18" charset="0"/>
            </a:endParaRPr>
          </a:p>
          <a:p>
            <a:pPr>
              <a:spcAft>
                <a:spcPts val="0"/>
              </a:spcAft>
            </a:pPr>
            <a:r>
              <a:rPr lang="en-GB" sz="950" b="1" dirty="0">
                <a:latin typeface="Garamond" panose="02020404030301010803" pitchFamily="18" charset="0"/>
                <a:ea typeface="Times New Roman" panose="02020603050405020304" pitchFamily="18" charset="0"/>
              </a:rPr>
              <a:t>We will learn to:</a:t>
            </a: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Understand that the United Kingdom is made up of four countries.</a:t>
            </a: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To know that England, Northern Ireland, Scotland and Wales make up the four countries of the United Kingdom. </a:t>
            </a: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To identify the maps of the four countries, and to explain features/landmarks/clothing/objects that each country is famous for. </a:t>
            </a: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To distinguish between urban and rural living.</a:t>
            </a:r>
          </a:p>
          <a:p>
            <a:pPr marL="171450" indent="-171450">
              <a:spcAft>
                <a:spcPts val="0"/>
              </a:spcAft>
              <a:buFont typeface="Arial" panose="020B0604020202020204" pitchFamily="34" charset="0"/>
              <a:buChar char="•"/>
            </a:pPr>
            <a:r>
              <a:rPr lang="en-GB" sz="950" dirty="0">
                <a:latin typeface="Garamond" panose="02020404030301010803" pitchFamily="18" charset="0"/>
                <a:ea typeface="Times New Roman" panose="02020603050405020304" pitchFamily="18" charset="0"/>
              </a:rPr>
              <a:t>To distinguish between a human and physical feature. </a:t>
            </a:r>
          </a:p>
          <a:p>
            <a:pPr marL="17145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rPr>
              <a:t>To identify North, South, East and West when looking at a map of the UK</a:t>
            </a:r>
          </a:p>
        </p:txBody>
      </p:sp>
      <p:sp>
        <p:nvSpPr>
          <p:cNvPr id="29" name="Rounded Rectangle 29">
            <a:extLst>
              <a:ext uri="{FF2B5EF4-FFF2-40B4-BE49-F238E27FC236}">
                <a16:creationId xmlns:a16="http://schemas.microsoft.com/office/drawing/2014/main" id="{4134212A-19AB-4E12-81C3-13844A8F980D}"/>
              </a:ext>
            </a:extLst>
          </p:cNvPr>
          <p:cNvSpPr/>
          <p:nvPr/>
        </p:nvSpPr>
        <p:spPr>
          <a:xfrm>
            <a:off x="8237194" y="3240937"/>
            <a:ext cx="3764401" cy="521454"/>
          </a:xfrm>
          <a:prstGeom prst="round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 name="Rectangle 34">
            <a:extLst>
              <a:ext uri="{FF2B5EF4-FFF2-40B4-BE49-F238E27FC236}">
                <a16:creationId xmlns:a16="http://schemas.microsoft.com/office/drawing/2014/main" id="{0FA64B68-F2F3-4669-B2D9-77E280FBE700}"/>
              </a:ext>
            </a:extLst>
          </p:cNvPr>
          <p:cNvSpPr/>
          <p:nvPr/>
        </p:nvSpPr>
        <p:spPr>
          <a:xfrm>
            <a:off x="8247799" y="3332726"/>
            <a:ext cx="3706744" cy="400110"/>
          </a:xfrm>
          <a:prstGeom prst="rect">
            <a:avLst/>
          </a:prstGeom>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rPr>
              <a:t>Physical Education:</a:t>
            </a:r>
          </a:p>
          <a:p>
            <a:pPr algn="ctr">
              <a:spcAft>
                <a:spcPts val="0"/>
              </a:spcAft>
            </a:pPr>
            <a:r>
              <a:rPr lang="en-GB" sz="1000" dirty="0">
                <a:latin typeface="Garamond" panose="02020404030301010803" pitchFamily="18" charset="0"/>
                <a:ea typeface="Times New Roman" panose="02020603050405020304" pitchFamily="18" charset="0"/>
              </a:rPr>
              <a:t>Invasion Games</a:t>
            </a:r>
            <a:endParaRPr lang="en-GB" sz="1000" b="1" dirty="0">
              <a:latin typeface="Garamond" panose="02020404030301010803" pitchFamily="18" charset="0"/>
              <a:ea typeface="Times New Roman" panose="02020603050405020304" pitchFamily="18" charset="0"/>
            </a:endParaRPr>
          </a:p>
        </p:txBody>
      </p:sp>
      <p:pic>
        <p:nvPicPr>
          <p:cNvPr id="2" name="Picture 1"/>
          <p:cNvPicPr>
            <a:picLocks noChangeAspect="1"/>
          </p:cNvPicPr>
          <p:nvPr/>
        </p:nvPicPr>
        <p:blipFill>
          <a:blip r:embed="rId4"/>
          <a:stretch>
            <a:fillRect/>
          </a:stretch>
        </p:blipFill>
        <p:spPr>
          <a:xfrm>
            <a:off x="3332855" y="235131"/>
            <a:ext cx="806402" cy="946757"/>
          </a:xfrm>
          <a:prstGeom prst="rect">
            <a:avLst/>
          </a:prstGeom>
          <a:ln>
            <a:solidFill>
              <a:srgbClr val="FFFF00"/>
            </a:solidFill>
          </a:ln>
        </p:spPr>
      </p:pic>
    </p:spTree>
    <p:extLst>
      <p:ext uri="{BB962C8B-B14F-4D97-AF65-F5344CB8AC3E}">
        <p14:creationId xmlns:p14="http://schemas.microsoft.com/office/powerpoint/2010/main" val="3517435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86fcda3-b595-4d07-b796-0347d9315a3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DD31D5125F74459C59725B9AC668C5" ma:contentTypeVersion="18" ma:contentTypeDescription="Create a new document." ma:contentTypeScope="" ma:versionID="f22e4455c71ea810afe8ccaf13c9b172">
  <xsd:schema xmlns:xsd="http://www.w3.org/2001/XMLSchema" xmlns:xs="http://www.w3.org/2001/XMLSchema" xmlns:p="http://schemas.microsoft.com/office/2006/metadata/properties" xmlns:ns3="686fcda3-b595-4d07-b796-0347d9315a30" xmlns:ns4="ea5105d9-848b-4516-8206-aff1007cc7e7" targetNamespace="http://schemas.microsoft.com/office/2006/metadata/properties" ma:root="true" ma:fieldsID="ac1aeea7a30bb96c4d91655c87de6142" ns3:_="" ns4:_="">
    <xsd:import namespace="686fcda3-b595-4d07-b796-0347d9315a30"/>
    <xsd:import namespace="ea5105d9-848b-4516-8206-aff1007cc7e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3:_activity" minOccurs="0"/>
                <xsd:element ref="ns3:MediaServiceObjectDetectorVersions" minOccurs="0"/>
                <xsd:element ref="ns3:MediaServiceSystemTags" minOccurs="0"/>
                <xsd:element ref="ns3:MediaServiceSearchPropertie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6fcda3-b595-4d07-b796-0347d9315a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105d9-848b-4516-8206-aff1007cc7e7"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SharingHintHash" ma:index="2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CBD7D9-184A-4F8A-8415-BB634F31E0F6}">
  <ds:schemaRefs>
    <ds:schemaRef ds:uri="http://purl.org/dc/dcmitype/"/>
    <ds:schemaRef ds:uri="686fcda3-b595-4d07-b796-0347d9315a30"/>
    <ds:schemaRef ds:uri="ea5105d9-848b-4516-8206-aff1007cc7e7"/>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840649F7-325C-4BD7-80AF-E885389D3547}">
  <ds:schemaRefs>
    <ds:schemaRef ds:uri="http://schemas.microsoft.com/sharepoint/v3/contenttype/forms"/>
  </ds:schemaRefs>
</ds:datastoreItem>
</file>

<file path=customXml/itemProps3.xml><?xml version="1.0" encoding="utf-8"?>
<ds:datastoreItem xmlns:ds="http://schemas.openxmlformats.org/officeDocument/2006/customXml" ds:itemID="{40556DFB-F8B6-4AF6-986A-27A151DF67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6fcda3-b595-4d07-b796-0347d9315a30"/>
    <ds:schemaRef ds:uri="ea5105d9-848b-4516-8206-aff1007cc7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2056</TotalTime>
  <Words>1006</Words>
  <Application>Microsoft Office PowerPoint</Application>
  <PresentationFormat>Widescreen</PresentationFormat>
  <Paragraphs>89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Garamond</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Head at Farcet Primary</dc:creator>
  <cp:lastModifiedBy>Head</cp:lastModifiedBy>
  <cp:revision>65</cp:revision>
  <cp:lastPrinted>2024-11-11T13:47:07Z</cp:lastPrinted>
  <dcterms:created xsi:type="dcterms:W3CDTF">2023-12-30T13:29:31Z</dcterms:created>
  <dcterms:modified xsi:type="dcterms:W3CDTF">2026-01-20T17:55:32Z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0x01010051DD31D5125F74459C59725B9AC668C5</vt:lpwstr>
  </property>
</Properties>
</file>