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68" autoAdjust="0"/>
    <p:restoredTop sz="93883" autoAdjust="0"/>
  </p:normalViewPr>
  <p:slideViewPr>
    <p:cSldViewPr snapToGrid="0">
      <p:cViewPr varScale="1">
        <p:scale>
          <a:sx n="68" d="100"/>
          <a:sy n="68" d="100"/>
        </p:scale>
        <p:origin x="107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7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86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29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435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2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83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5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57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8195267" y="5156373"/>
            <a:ext cx="38869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MUSIC: Marching Music</a:t>
            </a:r>
          </a:p>
          <a:p>
            <a:pPr>
              <a:spcAft>
                <a:spcPts val="0"/>
              </a:spcAft>
            </a:pPr>
            <a:r>
              <a:rPr lang="en-GB" sz="900" b="1" dirty="0">
                <a:latin typeface="Garamond" panose="02020404030301010803" pitchFamily="18" charset="0"/>
              </a:rPr>
              <a:t>We will learn to: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To understand what a beat/pulse is, and to understand that they can be played at different speeds.  To know the role of a </a:t>
            </a:r>
            <a:r>
              <a:rPr lang="en-GB" sz="900">
                <a:latin typeface="Garamond" panose="02020404030301010803" pitchFamily="18" charset="0"/>
              </a:rPr>
              <a:t>musical conductor. </a:t>
            </a:r>
            <a:endParaRPr lang="en-GB" sz="900" dirty="0">
              <a:latin typeface="Garamond" panose="02020404030301010803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To understand how we can make music in different ways- the different sounds of body percussion compared to different instruments.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To understand the difference between a pulse and rhythm, and that they can be played in unison together.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To evaluate our musical performance and consider what we achieved and what we found tricky. 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Artist study- Mozart, Verdi. </a:t>
            </a:r>
          </a:p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580933" y="389372"/>
            <a:ext cx="5030134" cy="946757"/>
            <a:chOff x="3804921" y="155603"/>
            <a:chExt cx="5030134" cy="946757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3804921" y="155603"/>
              <a:ext cx="5030134" cy="946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Farcet C. of E. Primary School Curriculum Overview:</a:t>
              </a:r>
              <a:r>
                <a:rPr kumimoji="0" lang="en-GB" altLang="en-US" sz="1400" b="1" i="0" u="none" strike="noStrike" cap="none" normalizeH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      </a:t>
              </a:r>
              <a:r>
                <a:rPr lang="en-GB" altLang="en-US" sz="1400" b="1" dirty="0">
                  <a:solidFill>
                    <a:srgbClr val="0000CE"/>
                  </a:solidFill>
                  <a:latin typeface="Garamond" panose="02020404030301010803" pitchFamily="18" charset="0"/>
                </a:rPr>
                <a:t>Autumn</a:t>
              </a: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1 </a:t>
              </a:r>
              <a:endPara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CE"/>
                </a:solidFill>
                <a:effectLst/>
                <a:latin typeface="Garamond" panose="02020404030301010803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5037463" y="573828"/>
              <a:ext cx="277826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dirty="0">
                  <a:solidFill>
                    <a:srgbClr val="538135"/>
                  </a:solidFill>
                  <a:latin typeface="Garamond" panose="02020404030301010803" pitchFamily="18" charset="0"/>
                  <a:ea typeface="Times New Roman" panose="02020603050405020304" pitchFamily="18" charset="0"/>
                </a:rPr>
                <a:t>Year Group: 1 and 2 – Goodall Class       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570" y="0"/>
            <a:ext cx="338860" cy="43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237" y="0"/>
            <a:ext cx="1312333" cy="683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83731" y="54896"/>
            <a:ext cx="3122911" cy="2915743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19971" y="104904"/>
            <a:ext cx="2941288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ENGLISH</a:t>
            </a:r>
            <a:endParaRPr kumimoji="0" lang="en-GB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Class Text: </a:t>
            </a: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GB" altLang="en-US" sz="1100" dirty="0" err="1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Gruffalo</a:t>
            </a: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by Julia Donaldson; Hansel and Gretel by Anthony Browne</a:t>
            </a:r>
            <a:endParaRPr kumimoji="0" lang="en-GB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100" b="1" dirty="0">
                <a:latin typeface="Garamond" panose="02020404030301010803" pitchFamily="18" charset="0"/>
                <a:cs typeface="Arial" panose="020B0604020202020204" pitchFamily="34" charset="0"/>
              </a:rPr>
              <a:t>Year One will begin to/Year Two will: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Explain a simple sentence is a complete idea.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Explain a compound sentence contains two complete ideas. 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Identify compound sentences.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Identify subject and verb in simple and compound sentences.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Identify when a ‘sentence’ is missing a subject or verb.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Write simple and compound sentences as statements and commands.</a:t>
            </a:r>
            <a:endParaRPr lang="en-GB" altLang="en-US" sz="1100" dirty="0"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1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Write compound sentences using but, and, so.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Write instructions.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835990" y="1079821"/>
            <a:ext cx="4114659" cy="3578942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3696184" y="4741882"/>
            <a:ext cx="4473166" cy="2029956"/>
          </a:xfrm>
          <a:prstGeom prst="roundRect">
            <a:avLst/>
          </a:prstGeom>
          <a:noFill/>
          <a:ln w="38100">
            <a:solidFill>
              <a:srgbClr val="F58B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8117347" y="660384"/>
            <a:ext cx="3808194" cy="2840793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948692" y="1079821"/>
            <a:ext cx="4045175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Maths</a:t>
            </a: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000" b="1" u="sng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Year 1:</a:t>
            </a: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Count, read and write numbers to 10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Count forwards and backwards within 10 from any number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Given a number, identify 1 more and 1 less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I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dentify and represent numbers using objects and pictorial representations including the number line, and use the language of: equal to, more than, less than (fewer), most, least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Familiarise themselves with part-part-whole diagrams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R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ead, write and interpret mathematical statements involving addition and equals signs</a:t>
            </a:r>
          </a:p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Year 2:</a:t>
            </a: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R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ead and write numbers to at least 100 in numerals and words</a:t>
            </a:r>
            <a:endParaRPr lang="en-GB" sz="1000" dirty="0">
              <a:solidFill>
                <a:srgbClr val="0B0C0C"/>
              </a:solidFill>
              <a:latin typeface="Garamond" panose="02020404030301010803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R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ecognise the place value of each digit in a two-digit number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To partition a two-digit number into tens and ones.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U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se place value and number facts to solve problems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Count in steps of 2, 3 ,5 and 10 from any given number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C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ompare and order numbers from 0 to 100; use &lt;, &gt; and = signs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R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ecall and use addition and subtraction facts to 20 fluently, and derive and use related facts up to 100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0B0C0C"/>
                </a:solidFill>
                <a:latin typeface="Garamond" panose="02020404030301010803" pitchFamily="18" charset="0"/>
              </a:rPr>
              <a:t>A</a:t>
            </a:r>
            <a:r>
              <a:rPr lang="en-GB" sz="1000" b="0" i="0" dirty="0">
                <a:solidFill>
                  <a:srgbClr val="0B0C0C"/>
                </a:solidFill>
                <a:effectLst/>
                <a:latin typeface="Garamond" panose="02020404030301010803" pitchFamily="18" charset="0"/>
              </a:rPr>
              <a:t>dd and subtract numbers using concrete objects, pictorial representations, and mentally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0" i="0" dirty="0">
              <a:solidFill>
                <a:srgbClr val="0B0C0C"/>
              </a:solidFill>
              <a:effectLst/>
              <a:latin typeface="GDS Transpor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0" i="0" dirty="0">
              <a:solidFill>
                <a:srgbClr val="0B0C0C"/>
              </a:solidFill>
              <a:effectLst/>
              <a:latin typeface="GDS Transport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B0C0C"/>
              </a:solidFill>
              <a:latin typeface="GDS Transport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B0C0C"/>
              </a:solidFill>
              <a:latin typeface="GDS Transport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b="0" i="0" dirty="0">
              <a:solidFill>
                <a:srgbClr val="0B0C0C"/>
              </a:solidFill>
              <a:effectLst/>
              <a:latin typeface="GDS Transport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b="0" i="0" dirty="0">
              <a:solidFill>
                <a:srgbClr val="0B0C0C"/>
              </a:solidFill>
              <a:effectLst/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effectLst/>
              <a:highlight>
                <a:srgbClr val="FFFF00"/>
              </a:highlight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pic>
        <p:nvPicPr>
          <p:cNvPr id="1033" name="Picture 9" descr="British Money A4 poster Download Personal use teaching resource image 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25" b="23520"/>
          <a:stretch/>
        </p:blipFill>
        <p:spPr bwMode="auto">
          <a:xfrm>
            <a:off x="7279135" y="2958486"/>
            <a:ext cx="847017" cy="797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Math+Number+Line+to+20 | Number line, Free printable numbers, Letter  worksheets for preschool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3" t="52395" r="6823" b="37017"/>
          <a:stretch/>
        </p:blipFill>
        <p:spPr bwMode="auto">
          <a:xfrm>
            <a:off x="4521910" y="1309449"/>
            <a:ext cx="2824824" cy="180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8165614" y="662711"/>
            <a:ext cx="377589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latin typeface="Garamond" panose="02020404030301010803" pitchFamily="18" charset="0"/>
              </a:rPr>
              <a:t>SCIENCE: THE HUMAN BODY</a:t>
            </a:r>
            <a:endParaRPr lang="en-GB" sz="1000" dirty="0">
              <a:latin typeface="Garamond" panose="02020404030301010803" pitchFamily="18" charset="0"/>
            </a:endParaRPr>
          </a:p>
          <a:p>
            <a:r>
              <a:rPr lang="en-GB" sz="1000" b="1" dirty="0">
                <a:latin typeface="Garamond" panose="02020404030301010803" pitchFamily="18" charset="0"/>
              </a:rPr>
              <a:t>We will learn: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To identify, name, label and draw the basic parts of the human body.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To identify and label parts of our body relating to our senses.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To know senses help us to understand the world around us and keep safe.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To know our bodies, including our muscles and bones, need exercise to stay healthy.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To know our digestive system takes nutrients from food to help us stay healthy.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</a:rPr>
              <a:t>To know keeping clean stops germs from spreading and keeps us healthy.</a:t>
            </a:r>
            <a:endParaRPr lang="en-GB" sz="1000" dirty="0">
              <a:latin typeface="Garamond" panose="02020404030301010803" pitchFamily="18" charset="0"/>
            </a:endParaRPr>
          </a:p>
          <a:p>
            <a:r>
              <a:rPr lang="en-GB" sz="1000" b="1" dirty="0">
                <a:latin typeface="Garamond" panose="02020404030301010803" pitchFamily="18" charset="0"/>
              </a:rPr>
              <a:t>Working Scientifically: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asking simple questions/identifying and classifying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using their observations and ideas to suggest answers to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identifying and classifying- identifying and classifying/gathering and recording data to answer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</a:endParaRPr>
          </a:p>
          <a:p>
            <a:endParaRPr lang="en-GB" sz="1000" dirty="0">
              <a:latin typeface="Garamond" panose="02020404030301010803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4921" y="3053758"/>
            <a:ext cx="3708390" cy="1308851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-4808" y="3060118"/>
            <a:ext cx="4071387" cy="1469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</a:rPr>
              <a:t>COMPUTING</a:t>
            </a:r>
            <a:r>
              <a:rPr lang="en-GB" sz="1000" dirty="0">
                <a:latin typeface="Garamond" panose="02020404030301010803" pitchFamily="18" charset="0"/>
              </a:rPr>
              <a:t>: </a:t>
            </a:r>
            <a:r>
              <a:rPr lang="en-GB" sz="1000" b="1" dirty="0">
                <a:latin typeface="Garamond" panose="02020404030301010803" pitchFamily="18" charset="0"/>
              </a:rPr>
              <a:t>TECHNOLOGY AROUND US</a:t>
            </a:r>
          </a:p>
          <a:p>
            <a:pPr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</a:rPr>
              <a:t>We will learn to: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Identify technology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Identify a computer and its main parts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Use a mouse in different ways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Use a keyboard to type on a computer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Use a keyboard to edit text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Create rules for using technology responsibly 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950" dirty="0">
              <a:latin typeface="Garamond" panose="02020404030301010803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89827" y="4751615"/>
            <a:ext cx="42435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RE – </a:t>
            </a:r>
            <a:r>
              <a:rPr lang="en-US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WHO IS GOD TO CHRISTIANS AND WHY DOES GOD MATTER TO THEM?</a:t>
            </a:r>
          </a:p>
          <a:p>
            <a:pPr algn="ctr">
              <a:spcAft>
                <a:spcPts val="0"/>
              </a:spcAft>
            </a:pPr>
            <a:r>
              <a:rPr lang="en-US" sz="1000" i="1" dirty="0">
                <a:latin typeface="Garamond" panose="02020404030301010803" pitchFamily="18" charset="0"/>
                <a:ea typeface="Times New Roman" panose="02020603050405020304" pitchFamily="18" charset="0"/>
              </a:rPr>
              <a:t>In this unit, pupils will explore more about Christian concepts of God. This will include shared beliefs about God as creator. They will also consider how different Christians might </a:t>
            </a:r>
          </a:p>
          <a:p>
            <a:pPr algn="ctr">
              <a:spcAft>
                <a:spcPts val="0"/>
              </a:spcAft>
            </a:pPr>
            <a:r>
              <a:rPr lang="en-US" sz="1000" i="1" dirty="0">
                <a:latin typeface="Garamond" panose="02020404030301010803" pitchFamily="18" charset="0"/>
                <a:ea typeface="Times New Roman" panose="02020603050405020304" pitchFamily="18" charset="0"/>
              </a:rPr>
              <a:t>express their beliefs about God differently.</a:t>
            </a:r>
            <a:endParaRPr lang="en-GB" sz="1000" i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en-US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Knowledge we will cover in this unit: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Christians believe in one God who created the world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The Bible is a key source of authority for Christians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The Bible is a collection of books written at different times and in response to different situations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Different Christians live out their beliefs differently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239053" y="4322002"/>
            <a:ext cx="3702457" cy="75764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282271" y="4322002"/>
            <a:ext cx="36592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PSHE: Cambridgeshire Syllabus</a:t>
            </a:r>
          </a:p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Myself and my relationships. </a:t>
            </a:r>
            <a:endParaRPr lang="en-GB" sz="11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Garamond" panose="02020404030301010803" pitchFamily="18" charset="0"/>
                <a:ea typeface="Times New Roman" panose="02020603050405020304" pitchFamily="18" charset="0"/>
              </a:rPr>
              <a:t>BB12- Beginning and belonging 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Garamond" panose="02020404030301010803" pitchFamily="18" charset="0"/>
                <a:ea typeface="Times New Roman" panose="02020603050405020304" pitchFamily="18" charset="0"/>
              </a:rPr>
              <a:t>ME12- Me and my emotions, 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717" y="4414542"/>
            <a:ext cx="3648384" cy="1686898"/>
            <a:chOff x="12796" y="4722837"/>
            <a:chExt cx="3255517" cy="1535065"/>
          </a:xfrm>
        </p:grpSpPr>
        <p:sp>
          <p:nvSpPr>
            <p:cNvPr id="32" name="Rounded Rectangle 31"/>
            <p:cNvSpPr/>
            <p:nvPr/>
          </p:nvSpPr>
          <p:spPr>
            <a:xfrm>
              <a:off x="50800" y="4722837"/>
              <a:ext cx="3217513" cy="1100114"/>
            </a:xfrm>
            <a:prstGeom prst="round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2796" y="4731497"/>
              <a:ext cx="3255517" cy="15264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GEOGRAPHY</a:t>
              </a:r>
              <a:r>
                <a:rPr lang="en-GB" sz="10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: </a:t>
              </a: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Spatial sense- mixed age plan.</a:t>
              </a:r>
              <a:endParaRPr lang="en-GB" sz="1000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8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We will learn to: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Understand what an ariel map is, and label a familiar map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understand what a compass is used for and label N,S,E,W compass directions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study an OS map of our local area- </a:t>
              </a:r>
              <a:r>
                <a:rPr lang="en-GB" sz="800" dirty="0" err="1">
                  <a:latin typeface="Garamond" panose="02020404030301010803" pitchFamily="18" charset="0"/>
                  <a:ea typeface="Times New Roman" panose="02020603050405020304" pitchFamily="18" charset="0"/>
                </a:rPr>
                <a:t>Farcet</a:t>
              </a:r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 in Peterborough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understand the vocabulary ‘physical’ and ‘human’ features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Fieldwork- to visit our local area, recognising main features a cartographer would include on a map.  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create our own maps, including a title,</a:t>
              </a:r>
              <a:r>
                <a:rPr lang="en-GB" sz="800" dirty="0">
                  <a:latin typeface="Garamond" panose="02020404030301010803" pitchFamily="18" charset="0"/>
                </a:rPr>
                <a:t> symbols, a key and compass points.</a:t>
              </a:r>
              <a:endParaRPr lang="en-GB" sz="800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en-GB" sz="950" b="1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endParaRPr lang="en-GB" sz="950" b="1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  <a:p>
              <a:pPr lvl="0">
                <a:spcAft>
                  <a:spcPts val="0"/>
                </a:spcAft>
              </a:pPr>
              <a:endParaRPr lang="en-GB" sz="1000" dirty="0">
                <a:highlight>
                  <a:srgbClr val="FFFF00"/>
                </a:highlight>
                <a:latin typeface="Garamond" panose="02020404030301010803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45124" y="5694699"/>
            <a:ext cx="3581356" cy="1108405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8214544" y="5135583"/>
            <a:ext cx="3787051" cy="163625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135" y="5642768"/>
            <a:ext cx="355302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ART</a:t>
            </a: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: </a:t>
            </a: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Colour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800" b="1" dirty="0">
                <a:latin typeface="Garamond" panose="02020404030301010803" pitchFamily="18" charset="0"/>
                <a:ea typeface="Times New Roman" panose="02020603050405020304" pitchFamily="18" charset="0"/>
              </a:rPr>
              <a:t>We will learn to: 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800" dirty="0">
                <a:latin typeface="Garamond" panose="02020404030301010803" pitchFamily="18" charset="0"/>
                <a:ea typeface="Times New Roman" panose="02020603050405020304" pitchFamily="18" charset="0"/>
              </a:rPr>
              <a:t>Recognise and name primary, secondary, warm and cool colours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800" dirty="0">
                <a:latin typeface="Garamond" panose="02020404030301010803" pitchFamily="18" charset="0"/>
                <a:ea typeface="Times New Roman" panose="02020603050405020304" pitchFamily="18" charset="0"/>
              </a:rPr>
              <a:t>Make tints and shades by adding white and black paint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800" dirty="0">
                <a:latin typeface="Garamond" panose="02020404030301010803" pitchFamily="18" charset="0"/>
                <a:ea typeface="Times New Roman" panose="02020603050405020304" pitchFamily="18" charset="0"/>
              </a:rPr>
              <a:t>Use a paintbrush with good control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800" dirty="0">
                <a:latin typeface="Garamond" panose="02020404030301010803" pitchFamily="18" charset="0"/>
                <a:ea typeface="Times New Roman" panose="02020603050405020304" pitchFamily="18" charset="0"/>
              </a:rPr>
              <a:t>Collage a small area using tissue paper and craft materials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800" dirty="0">
                <a:latin typeface="Garamond" panose="02020404030301010803" pitchFamily="18" charset="0"/>
                <a:ea typeface="Times New Roman" panose="02020603050405020304" pitchFamily="18" charset="0"/>
              </a:rPr>
              <a:t>Use wax resist and paint to create a desired effect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800" dirty="0">
                <a:latin typeface="Garamond" panose="02020404030301010803" pitchFamily="18" charset="0"/>
                <a:ea typeface="Times New Roman" panose="02020603050405020304" pitchFamily="18" charset="0"/>
              </a:rPr>
              <a:t>Use a different range of brushstrokes, e.g. rough and short for the sea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800" dirty="0">
                <a:latin typeface="Garamond" panose="02020404030301010803" pitchFamily="18" charset="0"/>
                <a:ea typeface="Times New Roman" panose="02020603050405020304" pitchFamily="18" charset="0"/>
              </a:rPr>
              <a:t>Artist study- Monet, Mondrian, Bruegel, Vermeer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highlight>
                <a:srgbClr val="FFFF00"/>
              </a:highlight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58956C9-0D9C-4E96-9CD5-155579A4D2A1}"/>
              </a:ext>
            </a:extLst>
          </p:cNvPr>
          <p:cNvSpPr/>
          <p:nvPr/>
        </p:nvSpPr>
        <p:spPr>
          <a:xfrm>
            <a:off x="8280671" y="3608124"/>
            <a:ext cx="36592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Physical Education</a:t>
            </a:r>
          </a:p>
          <a:p>
            <a:pPr algn="ctr">
              <a:spcAft>
                <a:spcPts val="0"/>
              </a:spcAft>
            </a:pPr>
            <a:endParaRPr lang="en-GB" sz="11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100" dirty="0" err="1">
                <a:latin typeface="Garamond" panose="02020404030301010803" pitchFamily="18" charset="0"/>
                <a:ea typeface="Times New Roman" panose="02020603050405020304" pitchFamily="18" charset="0"/>
              </a:rPr>
              <a:t>Multiskills</a:t>
            </a:r>
            <a:endParaRPr lang="en-GB" sz="11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31" name="Rounded Rectangle 29">
            <a:extLst>
              <a:ext uri="{FF2B5EF4-FFF2-40B4-BE49-F238E27FC236}">
                <a16:creationId xmlns:a16="http://schemas.microsoft.com/office/drawing/2014/main" id="{94FC6E71-DCA4-4B7D-B1CB-8FDCE3C1151E}"/>
              </a:ext>
            </a:extLst>
          </p:cNvPr>
          <p:cNvSpPr/>
          <p:nvPr/>
        </p:nvSpPr>
        <p:spPr>
          <a:xfrm>
            <a:off x="8203157" y="3580598"/>
            <a:ext cx="3702457" cy="66198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08" y="1196812"/>
            <a:ext cx="780806" cy="9949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19" y="211317"/>
            <a:ext cx="787995" cy="93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4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8" ma:contentTypeDescription="Create a new document." ma:contentTypeScope="" ma:versionID="327f95ad09aa121d62b347835fbf7088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ad47311c158a19058b4e4d3c4d035610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0649F7-325C-4BD7-80AF-E885389D35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CBD7D9-184A-4F8A-8415-BB634F31E0F6}">
  <ds:schemaRefs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ea5105d9-848b-4516-8206-aff1007cc7e7"/>
    <ds:schemaRef ds:uri="686fcda3-b595-4d07-b796-0347d9315a3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F378496-040B-4F93-91D2-8869F3CDD8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885</Words>
  <Application>Microsoft Office PowerPoint</Application>
  <PresentationFormat>Widescreen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GDS Transport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 at Farcet Primary</dc:creator>
  <cp:lastModifiedBy>Head</cp:lastModifiedBy>
  <cp:revision>45</cp:revision>
  <dcterms:created xsi:type="dcterms:W3CDTF">2023-12-30T13:29:31Z</dcterms:created>
  <dcterms:modified xsi:type="dcterms:W3CDTF">2025-09-11T12:36:04Z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