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9" r:id="rId7"/>
    <p:sldId id="260" r:id="rId8"/>
    <p:sldId id="261" r:id="rId9"/>
    <p:sldId id="262" r:id="rId10"/>
    <p:sldId id="263" r:id="rId11"/>
    <p:sldId id="264" r:id="rId12"/>
    <p:sldId id="265" r:id="rId13"/>
    <p:sldId id="266" r:id="rId14"/>
    <p:sldId id="267"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47" d="100"/>
          <a:sy n="47" d="100"/>
        </p:scale>
        <p:origin x="2200" y="5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40346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196704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899945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53776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7C09AF2-ADAE-4418-A5D0-D710E8115F84}" type="datetimeFigureOut">
              <a:rPr lang="en-GB" smtClean="0"/>
              <a:t>25/09/2025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23344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733260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C09AF2-ADAE-4418-A5D0-D710E8115F84}" type="datetimeFigureOut">
              <a:rPr lang="en-GB" smtClean="0"/>
              <a:t>25/09/2025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448521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C09AF2-ADAE-4418-A5D0-D710E8115F84}" type="datetimeFigureOut">
              <a:rPr lang="en-GB" smtClean="0"/>
              <a:t>25/09/2025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2640069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C09AF2-ADAE-4418-A5D0-D710E8115F84}" type="datetimeFigureOut">
              <a:rPr lang="en-GB" smtClean="0"/>
              <a:t>25/09/2025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271865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1852455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7C09AF2-ADAE-4418-A5D0-D710E8115F84}" type="datetimeFigureOut">
              <a:rPr lang="en-GB" smtClean="0"/>
              <a:t>25/09/2025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73B0B8-6BED-4643-9B82-5D8AF92357CB}" type="slidenum">
              <a:rPr lang="en-GB" smtClean="0"/>
              <a:t>‹#›</a:t>
            </a:fld>
            <a:endParaRPr lang="en-GB"/>
          </a:p>
        </p:txBody>
      </p:sp>
    </p:spTree>
    <p:extLst>
      <p:ext uri="{BB962C8B-B14F-4D97-AF65-F5344CB8AC3E}">
        <p14:creationId xmlns:p14="http://schemas.microsoft.com/office/powerpoint/2010/main" val="3864323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7C09AF2-ADAE-4418-A5D0-D710E8115F84}" type="datetimeFigureOut">
              <a:rPr lang="en-GB" smtClean="0"/>
              <a:t>25/09/2025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173B0B8-6BED-4643-9B82-5D8AF92357CB}" type="slidenum">
              <a:rPr lang="en-GB" smtClean="0"/>
              <a:t>‹#›</a:t>
            </a:fld>
            <a:endParaRPr lang="en-GB"/>
          </a:p>
        </p:txBody>
      </p:sp>
    </p:spTree>
    <p:extLst>
      <p:ext uri="{BB962C8B-B14F-4D97-AF65-F5344CB8AC3E}">
        <p14:creationId xmlns:p14="http://schemas.microsoft.com/office/powerpoint/2010/main" val="35566745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aspens-services.co.uk/contact-us/" TargetMode="External"/><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2" y="1334959"/>
            <a:ext cx="1247775" cy="148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533400" y="380852"/>
            <a:ext cx="5829300" cy="954107"/>
          </a:xfrm>
          <a:prstGeom prst="rect">
            <a:avLst/>
          </a:prstGeom>
          <a:noFill/>
        </p:spPr>
        <p:txBody>
          <a:bodyPr wrap="square" rtlCol="0">
            <a:spAutoFit/>
          </a:bodyPr>
          <a:lstStyle/>
          <a:p>
            <a:pPr algn="ctr"/>
            <a:r>
              <a:rPr lang="en-GB" sz="2800" b="1" dirty="0">
                <a:latin typeface="Garamond" panose="02020404030301010803" pitchFamily="18" charset="0"/>
              </a:rPr>
              <a:t>FARCET C. of E PRIMARY SCHOOL</a:t>
            </a:r>
          </a:p>
        </p:txBody>
      </p:sp>
      <p:sp>
        <p:nvSpPr>
          <p:cNvPr id="7" name="TextBox 6"/>
          <p:cNvSpPr txBox="1"/>
          <p:nvPr/>
        </p:nvSpPr>
        <p:spPr>
          <a:xfrm>
            <a:off x="514350" y="3075472"/>
            <a:ext cx="5829300" cy="523220"/>
          </a:xfrm>
          <a:prstGeom prst="rect">
            <a:avLst/>
          </a:prstGeom>
          <a:noFill/>
        </p:spPr>
        <p:txBody>
          <a:bodyPr wrap="square" rtlCol="0">
            <a:spAutoFit/>
          </a:bodyPr>
          <a:lstStyle/>
          <a:p>
            <a:pPr algn="ctr"/>
            <a:r>
              <a:rPr lang="en-GB" sz="2800" b="1" dirty="0">
                <a:solidFill>
                  <a:srgbClr val="0070C0"/>
                </a:solidFill>
                <a:latin typeface="Garamond" panose="02020404030301010803" pitchFamily="18" charset="0"/>
              </a:rPr>
              <a:t>Medical care </a:t>
            </a:r>
            <a:r>
              <a:rPr lang="en-GB" sz="2800" b="1" dirty="0" err="1">
                <a:solidFill>
                  <a:srgbClr val="0070C0"/>
                </a:solidFill>
                <a:latin typeface="Garamond" panose="02020404030301010803" pitchFamily="18" charset="0"/>
              </a:rPr>
              <a:t>Ploicy</a:t>
            </a:r>
            <a:endParaRPr lang="en-GB" sz="2800" b="1" dirty="0">
              <a:solidFill>
                <a:srgbClr val="0070C0"/>
              </a:solidFill>
              <a:latin typeface="Garamond" panose="02020404030301010803" pitchFamily="18" charset="0"/>
            </a:endParaRPr>
          </a:p>
        </p:txBody>
      </p:sp>
      <p:sp>
        <p:nvSpPr>
          <p:cNvPr id="6" name="Rectangle 5"/>
          <p:cNvSpPr/>
          <p:nvPr/>
        </p:nvSpPr>
        <p:spPr>
          <a:xfrm>
            <a:off x="514350" y="4332546"/>
            <a:ext cx="5829300" cy="461665"/>
          </a:xfrm>
          <a:prstGeom prst="rect">
            <a:avLst/>
          </a:prstGeom>
        </p:spPr>
        <p:txBody>
          <a:bodyPr wrap="square">
            <a:spAutoFit/>
          </a:bodyPr>
          <a:lstStyle/>
          <a:p>
            <a:pPr algn="ctr"/>
            <a:r>
              <a:rPr lang="en-US" sz="2400" dirty="0">
                <a:solidFill>
                  <a:srgbClr val="92D050"/>
                </a:solidFill>
              </a:rPr>
              <a:t>‘Let your light shine’ Matthew 5:16</a:t>
            </a:r>
            <a:endParaRPr lang="en-GB" sz="2400" dirty="0">
              <a:solidFill>
                <a:srgbClr val="92D050"/>
              </a:solidFill>
            </a:endParaRPr>
          </a:p>
        </p:txBody>
      </p:sp>
      <p:sp>
        <p:nvSpPr>
          <p:cNvPr id="8" name="TextBox 7"/>
          <p:cNvSpPr txBox="1"/>
          <p:nvPr/>
        </p:nvSpPr>
        <p:spPr>
          <a:xfrm>
            <a:off x="533400" y="5974957"/>
            <a:ext cx="5829300" cy="3693319"/>
          </a:xfrm>
          <a:prstGeom prst="rect">
            <a:avLst/>
          </a:prstGeom>
          <a:noFill/>
        </p:spPr>
        <p:txBody>
          <a:bodyPr wrap="square" rtlCol="0">
            <a:spAutoFit/>
          </a:bodyPr>
          <a:lstStyle/>
          <a:p>
            <a:r>
              <a:rPr lang="en-US" dirty="0"/>
              <a:t>Date Agreed: April 2025</a:t>
            </a:r>
          </a:p>
          <a:p>
            <a:r>
              <a:rPr lang="en-US" dirty="0"/>
              <a:t>Date for Review: March 2029</a:t>
            </a:r>
          </a:p>
          <a:p>
            <a:endParaRPr lang="en-US" dirty="0"/>
          </a:p>
          <a:p>
            <a:r>
              <a:rPr lang="en-US" dirty="0"/>
              <a:t>This policy, having been presented to, and agreed upon by the whole staff and Governors, will be distributed to:</a:t>
            </a:r>
          </a:p>
          <a:p>
            <a:r>
              <a:rPr lang="en-US" dirty="0"/>
              <a:t> • All staff </a:t>
            </a:r>
          </a:p>
          <a:p>
            <a:r>
              <a:rPr lang="en-US" dirty="0"/>
              <a:t>• School Governors </a:t>
            </a:r>
          </a:p>
          <a:p>
            <a:r>
              <a:rPr lang="en-US" dirty="0"/>
              <a:t>• Parents and Families of Farcet C. of E. Primary School </a:t>
            </a:r>
          </a:p>
          <a:p>
            <a:endParaRPr lang="en-US" dirty="0"/>
          </a:p>
          <a:p>
            <a:r>
              <a:rPr lang="en-US" dirty="0"/>
              <a:t>A copy of the policy will also be available in: </a:t>
            </a:r>
          </a:p>
          <a:p>
            <a:r>
              <a:rPr lang="en-US" dirty="0"/>
              <a:t>• The staffroom </a:t>
            </a:r>
          </a:p>
          <a:p>
            <a:r>
              <a:rPr lang="en-US" dirty="0"/>
              <a:t>• The school website</a:t>
            </a:r>
          </a:p>
          <a:p>
            <a:r>
              <a:rPr lang="en-US" dirty="0"/>
              <a:t> • The school office</a:t>
            </a:r>
            <a:endParaRPr lang="en-GB" dirty="0"/>
          </a:p>
        </p:txBody>
      </p:sp>
    </p:spTree>
    <p:extLst>
      <p:ext uri="{BB962C8B-B14F-4D97-AF65-F5344CB8AC3E}">
        <p14:creationId xmlns:p14="http://schemas.microsoft.com/office/powerpoint/2010/main" val="311987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B0902271-AA83-4594-9821-79A3BF81A3A5}"/>
              </a:ext>
            </a:extLst>
          </p:cNvPr>
          <p:cNvSpPr txBox="1"/>
          <p:nvPr/>
        </p:nvSpPr>
        <p:spPr>
          <a:xfrm>
            <a:off x="304800" y="1360530"/>
            <a:ext cx="6248400" cy="2523768"/>
          </a:xfrm>
          <a:prstGeom prst="rect">
            <a:avLst/>
          </a:prstGeom>
          <a:noFill/>
        </p:spPr>
        <p:txBody>
          <a:bodyPr wrap="square">
            <a:spAutoFit/>
          </a:bodyPr>
          <a:lstStyle/>
          <a:p>
            <a:r>
              <a:rPr lang="en-US" sz="1400" dirty="0"/>
              <a:t>Pupils with asthma are encouraged to leave the room to another safe space if particular fumes trigger their asthma. If the school was evacuated for whatever reason, it is the class teacher’s responsibility to ensure the inhalers are taken to the meeting point. </a:t>
            </a:r>
          </a:p>
          <a:p>
            <a:endParaRPr lang="en-US" sz="1400" b="1" dirty="0"/>
          </a:p>
          <a:p>
            <a:r>
              <a:rPr lang="en-US" sz="1400" b="1" dirty="0"/>
              <a:t>Staff Training</a:t>
            </a:r>
          </a:p>
          <a:p>
            <a:endParaRPr lang="en-US" dirty="0"/>
          </a:p>
          <a:p>
            <a:r>
              <a:rPr lang="en-US" sz="1400" dirty="0"/>
              <a:t> Staff will need regular asthma updates. This training can be provided by the school nursing team or via online training. If parents or </a:t>
            </a:r>
            <a:r>
              <a:rPr lang="en-US" sz="1400" dirty="0" err="1"/>
              <a:t>carers</a:t>
            </a:r>
            <a:r>
              <a:rPr lang="en-US" sz="1400" dirty="0"/>
              <a:t> have any concerns about the management of their child’s asthma in school, please speak with school staff as soon as possible. </a:t>
            </a:r>
            <a:endParaRPr lang="en-GB" sz="1400" dirty="0"/>
          </a:p>
        </p:txBody>
      </p:sp>
      <p:sp>
        <p:nvSpPr>
          <p:cNvPr id="7" name="TextBox 6">
            <a:extLst>
              <a:ext uri="{FF2B5EF4-FFF2-40B4-BE49-F238E27FC236}">
                <a16:creationId xmlns:a16="http://schemas.microsoft.com/office/drawing/2014/main" id="{1306D6EE-008F-40D3-B53A-5D0DC7F620F7}"/>
              </a:ext>
            </a:extLst>
          </p:cNvPr>
          <p:cNvSpPr txBox="1"/>
          <p:nvPr/>
        </p:nvSpPr>
        <p:spPr>
          <a:xfrm>
            <a:off x="362744" y="4326231"/>
            <a:ext cx="6261100" cy="3539430"/>
          </a:xfrm>
          <a:prstGeom prst="rect">
            <a:avLst/>
          </a:prstGeom>
          <a:noFill/>
        </p:spPr>
        <p:txBody>
          <a:bodyPr wrap="square">
            <a:spAutoFit/>
          </a:bodyPr>
          <a:lstStyle/>
          <a:p>
            <a:r>
              <a:rPr lang="en-US" sz="1400" b="1" dirty="0"/>
              <a:t>Asthma attacks: </a:t>
            </a:r>
          </a:p>
          <a:p>
            <a:endParaRPr lang="en-US" sz="1400" b="1" dirty="0"/>
          </a:p>
          <a:p>
            <a:r>
              <a:rPr lang="en-US" sz="1400" dirty="0"/>
              <a:t>All staff who come into contact with pupils with asthma know what to do in the event of an asthma attack. The school’s holds an emergency inhaler which is kept in the First Aid cabinet in the school office. The senior first aider or Headteacher should check:</a:t>
            </a:r>
          </a:p>
          <a:p>
            <a:r>
              <a:rPr lang="en-US" sz="1400" dirty="0"/>
              <a:t>• on a monthly basis that the inhaler is present and in working order, and the inhaler has sufficient number of puffs</a:t>
            </a:r>
          </a:p>
          <a:p>
            <a:r>
              <a:rPr lang="en-US" sz="1400" dirty="0"/>
              <a:t> • that batch numbers on the inhalers are recorded, and that replacement inhalers are obtained when expiry dates approach </a:t>
            </a:r>
          </a:p>
          <a:p>
            <a:r>
              <a:rPr lang="en-US" sz="1400" dirty="0"/>
              <a:t>• the mouthpiece of the inhaler has been cleaned, dried and returned to storage following use, or that replacements are available if necessary.</a:t>
            </a:r>
          </a:p>
          <a:p>
            <a:endParaRPr lang="en-US" sz="1400" dirty="0"/>
          </a:p>
          <a:p>
            <a:r>
              <a:rPr lang="en-US" sz="1400" dirty="0"/>
              <a:t> The emergency inhaler will be kept in the main school office away from pupils. The inhaler itself may be reused when it has been cleaned after use. Parents of children with asthma will be asked to consent to the use of the emergency inhaler.</a:t>
            </a:r>
            <a:endParaRPr lang="en-GB" sz="1400" dirty="0"/>
          </a:p>
        </p:txBody>
      </p:sp>
    </p:spTree>
    <p:extLst>
      <p:ext uri="{BB962C8B-B14F-4D97-AF65-F5344CB8AC3E}">
        <p14:creationId xmlns:p14="http://schemas.microsoft.com/office/powerpoint/2010/main" val="2463688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59FAE5D8-9C0B-4D42-9E27-C8717B149B3F}"/>
              </a:ext>
            </a:extLst>
          </p:cNvPr>
          <p:cNvSpPr txBox="1"/>
          <p:nvPr/>
        </p:nvSpPr>
        <p:spPr>
          <a:xfrm>
            <a:off x="304800" y="1142540"/>
            <a:ext cx="6261100" cy="7417415"/>
          </a:xfrm>
          <a:prstGeom prst="rect">
            <a:avLst/>
          </a:prstGeom>
          <a:noFill/>
        </p:spPr>
        <p:txBody>
          <a:bodyPr wrap="square">
            <a:spAutoFit/>
          </a:bodyPr>
          <a:lstStyle/>
          <a:p>
            <a:r>
              <a:rPr lang="en-GB" sz="1400" dirty="0"/>
              <a:t>APPENDIX 1 </a:t>
            </a:r>
          </a:p>
          <a:p>
            <a:r>
              <a:rPr lang="en-GB" sz="1400" dirty="0"/>
              <a:t>What to do if a child is having asthma attack (Asthma UK)</a:t>
            </a:r>
          </a:p>
          <a:p>
            <a:endParaRPr lang="en-GB" sz="1400" dirty="0"/>
          </a:p>
          <a:p>
            <a:r>
              <a:rPr lang="en-GB" sz="1400" dirty="0"/>
              <a:t>Actions to take if a child has an asthma attack </a:t>
            </a:r>
          </a:p>
          <a:p>
            <a:pPr marL="342900" indent="-342900">
              <a:buAutoNum type="arabicPeriod"/>
            </a:pPr>
            <a:r>
              <a:rPr lang="en-GB" sz="1400" dirty="0"/>
              <a:t>Help them to sit up – don’t let them lie down. Try to be calm </a:t>
            </a:r>
          </a:p>
          <a:p>
            <a:pPr marL="342900" indent="-342900">
              <a:buAutoNum type="arabicPeriod"/>
            </a:pPr>
            <a:r>
              <a:rPr lang="en-GB" sz="1400" dirty="0"/>
              <a:t> Help them take one puff of their reliever inhaler (with their spacer, if they have it) every 30 to 60 seconds, up to a total of 10 puffs.</a:t>
            </a:r>
          </a:p>
          <a:p>
            <a:pPr marL="342900" indent="-342900">
              <a:buAutoNum type="arabicPeriod"/>
            </a:pPr>
            <a:r>
              <a:rPr lang="en-GB" sz="1400" dirty="0"/>
              <a:t>If they don’t have their blue inhaler, or it’s not helping, or if you are worried at any time, call 999 straightaway.</a:t>
            </a:r>
          </a:p>
          <a:p>
            <a:pPr marL="342900" indent="-342900">
              <a:buAutoNum type="arabicPeriod"/>
            </a:pPr>
            <a:r>
              <a:rPr lang="en-GB" sz="1400" dirty="0"/>
              <a:t> While you wait for an ambulance, your child can use their blue reliever again, every 30 to 60 seconds (up to 10 puffs) if they need to. When to call 999 Don’t delay getting the help you need if your child has an asthma attack. Call 999 if the child’s reliever isn’t helping, or you’re worried at any time. While you wait for an ambulance, your child can repeat step 4 above. </a:t>
            </a:r>
          </a:p>
          <a:p>
            <a:pPr marL="342900" indent="-342900">
              <a:buAutoNum type="arabicPeriod"/>
            </a:pPr>
            <a:endParaRPr lang="en-GB" sz="1400" dirty="0"/>
          </a:p>
          <a:p>
            <a:endParaRPr lang="en-GB" sz="1400" dirty="0"/>
          </a:p>
          <a:p>
            <a:r>
              <a:rPr lang="en-GB" sz="1400" dirty="0"/>
              <a:t>Recognise the signs of an asthma attack </a:t>
            </a:r>
          </a:p>
          <a:p>
            <a:endParaRPr lang="en-GB" sz="1400" dirty="0"/>
          </a:p>
          <a:p>
            <a:r>
              <a:rPr lang="en-GB" sz="1400" dirty="0"/>
              <a:t>An asthma attack happens when the child’s asthma symptoms get much worse. This can happen quite suddenly or can build up gradually over a few days. The child might: </a:t>
            </a:r>
          </a:p>
          <a:p>
            <a:r>
              <a:rPr lang="en-GB" sz="1400" dirty="0"/>
              <a:t>• find it hard to breathe </a:t>
            </a:r>
          </a:p>
          <a:p>
            <a:r>
              <a:rPr lang="en-GB" sz="1400" dirty="0"/>
              <a:t>• breathe more quickly </a:t>
            </a:r>
          </a:p>
          <a:p>
            <a:r>
              <a:rPr lang="en-GB" sz="1400" dirty="0"/>
              <a:t>• be unable to talk or walk or eat</a:t>
            </a:r>
          </a:p>
          <a:p>
            <a:r>
              <a:rPr lang="en-GB" sz="1400" dirty="0"/>
              <a:t> • wheeze and cough a lot</a:t>
            </a:r>
          </a:p>
          <a:p>
            <a:r>
              <a:rPr lang="en-GB" sz="1400" dirty="0"/>
              <a:t> • complain of a tight chest or a tummy ache</a:t>
            </a:r>
          </a:p>
          <a:p>
            <a:r>
              <a:rPr lang="en-GB" sz="1400" dirty="0"/>
              <a:t> • say their blue reliever inhaler isn’t helping, or they need it more than every four hours</a:t>
            </a:r>
          </a:p>
          <a:p>
            <a:r>
              <a:rPr lang="en-GB" sz="1400" dirty="0"/>
              <a:t> • be unusually quiet. </a:t>
            </a:r>
          </a:p>
          <a:p>
            <a:endParaRPr lang="en-GB" sz="1400" dirty="0"/>
          </a:p>
          <a:p>
            <a:r>
              <a:rPr lang="en-GB" sz="1400" dirty="0"/>
              <a:t>If the child needs to use their blue reliever inhaler three or more times a week, it’s a sign that their asthma is not well controlled and the parent should be asked to consult their GP.</a:t>
            </a:r>
          </a:p>
        </p:txBody>
      </p:sp>
    </p:spTree>
    <p:extLst>
      <p:ext uri="{BB962C8B-B14F-4D97-AF65-F5344CB8AC3E}">
        <p14:creationId xmlns:p14="http://schemas.microsoft.com/office/powerpoint/2010/main" val="1234666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843F809B-4AB1-4519-B182-D313C1B4920E}"/>
              </a:ext>
            </a:extLst>
          </p:cNvPr>
          <p:cNvSpPr txBox="1"/>
          <p:nvPr/>
        </p:nvSpPr>
        <p:spPr>
          <a:xfrm>
            <a:off x="471055" y="1579418"/>
            <a:ext cx="5929745" cy="6678751"/>
          </a:xfrm>
          <a:prstGeom prst="rect">
            <a:avLst/>
          </a:prstGeom>
          <a:noFill/>
        </p:spPr>
        <p:txBody>
          <a:bodyPr wrap="square" rtlCol="0">
            <a:spAutoFit/>
          </a:bodyPr>
          <a:lstStyle/>
          <a:p>
            <a:r>
              <a:rPr lang="en-GB" b="1" dirty="0"/>
              <a:t>Introduction: </a:t>
            </a:r>
          </a:p>
          <a:p>
            <a:endParaRPr lang="en-GB" dirty="0"/>
          </a:p>
          <a:p>
            <a:endParaRPr lang="en-GB" sz="1400" dirty="0"/>
          </a:p>
          <a:p>
            <a:r>
              <a:rPr lang="en-GB" sz="1400" dirty="0"/>
              <a:t>This policy is use din conjunction with the  DEMAT  policy ‘</a:t>
            </a:r>
            <a:r>
              <a:rPr lang="en-US" sz="1400" b="0" i="0" dirty="0">
                <a:effectLst/>
              </a:rPr>
              <a:t>Supporting Pupils with Medical Conditions </a:t>
            </a:r>
            <a:r>
              <a:rPr lang="en-US" sz="1400" dirty="0"/>
              <a:t>and aims to share specific details around common conditions found in Primary schools.’</a:t>
            </a:r>
          </a:p>
          <a:p>
            <a:endParaRPr lang="en-US" sz="1400" dirty="0"/>
          </a:p>
          <a:p>
            <a:r>
              <a:rPr lang="en-US" sz="1400" dirty="0"/>
              <a:t>At Farcet our main priority is the safety of our pupils. This means that we work closely with parents, outside agencies and NHS advisors to ensure that we provide the best possible care for our children. </a:t>
            </a:r>
          </a:p>
          <a:p>
            <a:endParaRPr lang="en-US" sz="1400" dirty="0"/>
          </a:p>
          <a:p>
            <a:r>
              <a:rPr lang="en-US" sz="1400" dirty="0"/>
              <a:t>Where a child is diagnosed with a medical condition or allergy we ensure that we have as much knowledge and understanding to ensure we can support the child ad family as best as possible. </a:t>
            </a:r>
          </a:p>
          <a:p>
            <a:endParaRPr lang="en-US" sz="1400" dirty="0"/>
          </a:p>
          <a:p>
            <a:r>
              <a:rPr lang="en-US" sz="1400" dirty="0"/>
              <a:t>All of our training comes from reputable sources including the NHS, Great Ormond Street Hospital and our own first aid training. </a:t>
            </a:r>
          </a:p>
          <a:p>
            <a:endParaRPr lang="en-US" sz="1400" dirty="0"/>
          </a:p>
          <a:p>
            <a:endParaRPr lang="en-US" sz="1400" dirty="0"/>
          </a:p>
          <a:p>
            <a:r>
              <a:rPr lang="en-US" sz="1400" dirty="0"/>
              <a:t>In the first instance of a diagnosis we ask parents to inform the school office who will pass this information on to our Medical Lead:</a:t>
            </a:r>
            <a:r>
              <a:rPr lang="en-US" sz="1400" b="1" dirty="0"/>
              <a:t> Kimberley Roberts (Deputy Headteacher) </a:t>
            </a:r>
            <a:r>
              <a:rPr lang="en-US" sz="1400" dirty="0"/>
              <a:t>who will then contact the family to meet and discuss a care plan for the child.  This plan will then be disseminated amongst staff and training need booked and given.  Information will also be shared with outside staff such as Premier Education and the School Kitchen staff, </a:t>
            </a:r>
          </a:p>
          <a:p>
            <a:endParaRPr lang="en-US" sz="1400" dirty="0"/>
          </a:p>
          <a:p>
            <a:r>
              <a:rPr lang="en-US" sz="1400" dirty="0"/>
              <a:t>All care plans will be reviewed annually or before if the parent has received new guidance from their own medical team. </a:t>
            </a:r>
          </a:p>
          <a:p>
            <a:endParaRPr lang="en-GB" sz="1400" dirty="0"/>
          </a:p>
        </p:txBody>
      </p:sp>
    </p:spTree>
    <p:extLst>
      <p:ext uri="{BB962C8B-B14F-4D97-AF65-F5344CB8AC3E}">
        <p14:creationId xmlns:p14="http://schemas.microsoft.com/office/powerpoint/2010/main" val="3870062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0E533D1-ADBC-45FC-9A50-8C8CD4D669BE}"/>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 name="Picture 2">
            <a:extLst>
              <a:ext uri="{FF2B5EF4-FFF2-40B4-BE49-F238E27FC236}">
                <a16:creationId xmlns:a16="http://schemas.microsoft.com/office/drawing/2014/main" id="{4F0AE4AB-869F-461F-98D9-7577A73FA3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605EEFB1-9F9C-4694-87B2-EF38B7916D05}"/>
              </a:ext>
            </a:extLst>
          </p:cNvPr>
          <p:cNvSpPr txBox="1"/>
          <p:nvPr/>
        </p:nvSpPr>
        <p:spPr>
          <a:xfrm>
            <a:off x="2251363" y="1342430"/>
            <a:ext cx="2355273" cy="461665"/>
          </a:xfrm>
          <a:prstGeom prst="rect">
            <a:avLst/>
          </a:prstGeom>
          <a:noFill/>
        </p:spPr>
        <p:txBody>
          <a:bodyPr wrap="square" rtlCol="0">
            <a:spAutoFit/>
          </a:bodyPr>
          <a:lstStyle/>
          <a:p>
            <a:pPr algn="ctr"/>
            <a:r>
              <a:rPr lang="en-GB" sz="2400" b="1" dirty="0">
                <a:solidFill>
                  <a:srgbClr val="00B050"/>
                </a:solidFill>
                <a:latin typeface="Garamond" panose="02020404030301010803" pitchFamily="18" charset="0"/>
              </a:rPr>
              <a:t>Allergies</a:t>
            </a:r>
          </a:p>
        </p:txBody>
      </p:sp>
      <p:sp>
        <p:nvSpPr>
          <p:cNvPr id="7" name="TextBox 6">
            <a:extLst>
              <a:ext uri="{FF2B5EF4-FFF2-40B4-BE49-F238E27FC236}">
                <a16:creationId xmlns:a16="http://schemas.microsoft.com/office/drawing/2014/main" id="{CC8DFAA5-2EB5-488D-9037-2AEE533EDD35}"/>
              </a:ext>
            </a:extLst>
          </p:cNvPr>
          <p:cNvSpPr txBox="1"/>
          <p:nvPr/>
        </p:nvSpPr>
        <p:spPr>
          <a:xfrm>
            <a:off x="415636" y="2003985"/>
            <a:ext cx="6012873" cy="7201972"/>
          </a:xfrm>
          <a:prstGeom prst="rect">
            <a:avLst/>
          </a:prstGeom>
          <a:noFill/>
        </p:spPr>
        <p:txBody>
          <a:bodyPr wrap="square">
            <a:spAutoFit/>
          </a:bodyPr>
          <a:lstStyle/>
          <a:p>
            <a:r>
              <a:rPr lang="en-US" sz="1400" dirty="0"/>
              <a:t>At Farcet we strive work together to foster a whole school approach to the healthcare and management of those members of our school community with specific allergies.</a:t>
            </a:r>
          </a:p>
          <a:p>
            <a:endParaRPr lang="en-US" sz="1400" dirty="0"/>
          </a:p>
          <a:p>
            <a:r>
              <a:rPr lang="en-US" sz="1400" dirty="0"/>
              <a:t>Farcet C. of E. Primary School is aware that any of our pupils may suffer from food, bee/ wasp sting, animal or nut allergies and we take all allergies seriously and are committed to managing and </a:t>
            </a:r>
            <a:r>
              <a:rPr lang="en-US" sz="1400" dirty="0" err="1"/>
              <a:t>minimising</a:t>
            </a:r>
            <a:r>
              <a:rPr lang="en-US" sz="1400" dirty="0"/>
              <a:t> the risks to individuals in a professional and appropriate way.</a:t>
            </a:r>
          </a:p>
          <a:p>
            <a:endParaRPr lang="en-US" sz="1400" dirty="0"/>
          </a:p>
          <a:p>
            <a:r>
              <a:rPr lang="en-US" sz="1400" dirty="0"/>
              <a:t>Our position is not to guarantee a completely allergen free environment. However, we strive to:</a:t>
            </a:r>
          </a:p>
          <a:p>
            <a:r>
              <a:rPr lang="en-US" sz="1400" dirty="0"/>
              <a:t> • </a:t>
            </a:r>
            <a:r>
              <a:rPr lang="en-US" sz="1400" dirty="0" err="1"/>
              <a:t>minimise</a:t>
            </a:r>
            <a:r>
              <a:rPr lang="en-US" sz="1400" dirty="0"/>
              <a:t> the risk of exposure, encourage self-responsibility</a:t>
            </a:r>
          </a:p>
          <a:p>
            <a:r>
              <a:rPr lang="en-US" sz="1400" dirty="0"/>
              <a:t> • plan for effective response to possible emergencies </a:t>
            </a:r>
          </a:p>
          <a:p>
            <a:r>
              <a:rPr lang="en-US" sz="1400" dirty="0"/>
              <a:t>• develop a culture of no food and drink sharing </a:t>
            </a:r>
          </a:p>
          <a:p>
            <a:endParaRPr lang="en-US" sz="1400" dirty="0"/>
          </a:p>
          <a:p>
            <a:r>
              <a:rPr lang="en-US" sz="1400" dirty="0"/>
              <a:t>The Statutory Framework states that the provider must obtain information about any dietary requirements or specific allergies. As such, families are asked to provide details of allergies in the pupil’s School Admissions Forms, which are submitted before starting school. Regular data collections sheets from the school office are also sent home to ensure the most up-to-date health and dietary information is available to staff and caterers at all times. </a:t>
            </a:r>
          </a:p>
          <a:p>
            <a:endParaRPr lang="en-US" sz="1400" dirty="0"/>
          </a:p>
          <a:p>
            <a:r>
              <a:rPr lang="en-US" sz="1400" dirty="0"/>
              <a:t> The intent of this is to </a:t>
            </a:r>
            <a:r>
              <a:rPr lang="en-US" sz="1400" dirty="0" err="1"/>
              <a:t>minimise</a:t>
            </a:r>
            <a:r>
              <a:rPr lang="en-US" sz="1400" dirty="0"/>
              <a:t> the risk of any pupil suffering an adverse reaction or allergy-induced anaphylaxis whilst at school. An allergic reaction to nuts or eggs are among the most common high risk allergies found in pupils and as such, demands more rigorous controls across the school community. The underlying principles of this policy include:</a:t>
            </a:r>
          </a:p>
          <a:p>
            <a:endParaRPr lang="en-US" sz="1400" dirty="0"/>
          </a:p>
          <a:p>
            <a:r>
              <a:rPr lang="en-US" sz="1400" dirty="0"/>
              <a:t> • The establishment of effective risk management practices to </a:t>
            </a:r>
            <a:r>
              <a:rPr lang="en-US" sz="1400" dirty="0" err="1"/>
              <a:t>minimise</a:t>
            </a:r>
            <a:r>
              <a:rPr lang="en-US" sz="1400" dirty="0"/>
              <a:t> exposure to known trigger foods and insects </a:t>
            </a:r>
          </a:p>
          <a:p>
            <a:r>
              <a:rPr lang="en-US" sz="1400" dirty="0"/>
              <a:t>• Staff training and education to ensure effective emergency responses to any allergic reaction </a:t>
            </a:r>
            <a:r>
              <a:rPr lang="en-US" sz="1400" dirty="0" err="1"/>
              <a:t>occurance</a:t>
            </a:r>
            <a:r>
              <a:rPr lang="en-US" sz="1400" dirty="0"/>
              <a:t>. </a:t>
            </a:r>
          </a:p>
          <a:p>
            <a:r>
              <a:rPr lang="en-US" sz="1400" dirty="0"/>
              <a:t> </a:t>
            </a:r>
            <a:endParaRPr lang="en-GB" sz="1400" dirty="0"/>
          </a:p>
        </p:txBody>
      </p:sp>
    </p:spTree>
    <p:extLst>
      <p:ext uri="{BB962C8B-B14F-4D97-AF65-F5344CB8AC3E}">
        <p14:creationId xmlns:p14="http://schemas.microsoft.com/office/powerpoint/2010/main" val="3249086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4FBF722-59AF-4323-9FD1-9E9711EBB0AE}"/>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3E69CBC3-1E0E-4CD3-8286-1713606731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D0CD30E1-7A1B-4563-A660-471E03081B87}"/>
              </a:ext>
            </a:extLst>
          </p:cNvPr>
          <p:cNvSpPr txBox="1"/>
          <p:nvPr/>
        </p:nvSpPr>
        <p:spPr>
          <a:xfrm>
            <a:off x="511463" y="1204073"/>
            <a:ext cx="5822373" cy="1384995"/>
          </a:xfrm>
          <a:prstGeom prst="rect">
            <a:avLst/>
          </a:prstGeom>
          <a:noFill/>
        </p:spPr>
        <p:txBody>
          <a:bodyPr wrap="square">
            <a:spAutoFit/>
          </a:bodyPr>
          <a:lstStyle/>
          <a:p>
            <a:r>
              <a:rPr lang="en-US" sz="1400" dirty="0"/>
              <a:t>This policy applies to all members of the school community:</a:t>
            </a:r>
          </a:p>
          <a:p>
            <a:r>
              <a:rPr lang="en-US" sz="1400" dirty="0"/>
              <a:t> • school staff/ caterers/ contractors/ visitors</a:t>
            </a:r>
          </a:p>
          <a:p>
            <a:r>
              <a:rPr lang="en-US" sz="1400" dirty="0"/>
              <a:t> • families </a:t>
            </a:r>
          </a:p>
          <a:p>
            <a:r>
              <a:rPr lang="en-US" sz="1400" dirty="0"/>
              <a:t>• volunteers </a:t>
            </a:r>
          </a:p>
          <a:p>
            <a:r>
              <a:rPr lang="en-US" sz="1400" dirty="0"/>
              <a:t>• supply staff </a:t>
            </a:r>
          </a:p>
          <a:p>
            <a:r>
              <a:rPr lang="en-US" sz="1400" dirty="0"/>
              <a:t>• pupils </a:t>
            </a:r>
            <a:endParaRPr lang="en-GB" sz="1400" dirty="0"/>
          </a:p>
        </p:txBody>
      </p:sp>
      <p:sp>
        <p:nvSpPr>
          <p:cNvPr id="8" name="TextBox 7">
            <a:extLst>
              <a:ext uri="{FF2B5EF4-FFF2-40B4-BE49-F238E27FC236}">
                <a16:creationId xmlns:a16="http://schemas.microsoft.com/office/drawing/2014/main" id="{A48DA4C6-65BD-409F-8CB3-8DC2CCA85F5C}"/>
              </a:ext>
            </a:extLst>
          </p:cNvPr>
          <p:cNvSpPr txBox="1"/>
          <p:nvPr/>
        </p:nvSpPr>
        <p:spPr>
          <a:xfrm>
            <a:off x="292101" y="3288370"/>
            <a:ext cx="6273800" cy="5909310"/>
          </a:xfrm>
          <a:prstGeom prst="rect">
            <a:avLst/>
          </a:prstGeom>
          <a:noFill/>
        </p:spPr>
        <p:txBody>
          <a:bodyPr wrap="square">
            <a:spAutoFit/>
          </a:bodyPr>
          <a:lstStyle/>
          <a:p>
            <a:r>
              <a:rPr lang="en-US" sz="1400" b="1" dirty="0"/>
              <a:t>Definitions: </a:t>
            </a:r>
          </a:p>
          <a:p>
            <a:r>
              <a:rPr lang="en-US" sz="1400" dirty="0"/>
              <a:t>Allergy: a condition in which the body has an exaggerated response to a substance (e.g. food or drug) </a:t>
            </a:r>
          </a:p>
          <a:p>
            <a:endParaRPr lang="en-US" sz="1400" dirty="0"/>
          </a:p>
          <a:p>
            <a:r>
              <a:rPr lang="en-US" sz="1400" dirty="0"/>
              <a:t>Allergen: a normally harmless substance that triggers an allergic reaction in the immune system of a susceptible  person</a:t>
            </a:r>
          </a:p>
          <a:p>
            <a:endParaRPr lang="en-US" sz="1400" dirty="0"/>
          </a:p>
          <a:p>
            <a:r>
              <a:rPr lang="en-US" sz="1400" dirty="0"/>
              <a:t>Anaphylaxis: refers to anaphylactic shock which can be a very sudden, severe and potentially life threatening  allergic reaction to food, stings, bites or chemicals/ medicines immediate inter-muscular administration</a:t>
            </a:r>
          </a:p>
          <a:p>
            <a:endParaRPr lang="en-US" sz="1400" dirty="0"/>
          </a:p>
          <a:p>
            <a:r>
              <a:rPr lang="en-US" sz="1400" dirty="0"/>
              <a:t>Minimized Risk Environment: An environment where risk management practices (e.g. Risk assessment forms)  have </a:t>
            </a:r>
            <a:r>
              <a:rPr lang="en-US" sz="1400" dirty="0" err="1"/>
              <a:t>minimised</a:t>
            </a:r>
            <a:r>
              <a:rPr lang="en-US" sz="1400" dirty="0"/>
              <a:t> the risk of (allergen) exposure. </a:t>
            </a:r>
          </a:p>
          <a:p>
            <a:endParaRPr lang="en-US" sz="1400" dirty="0"/>
          </a:p>
          <a:p>
            <a:r>
              <a:rPr lang="en-US" sz="1400" dirty="0"/>
              <a:t>Health Care Plan or Individual Risk Assessment:  A detailed document outlining an individual pupil’s condition  treatment, and action plan for location of </a:t>
            </a:r>
            <a:r>
              <a:rPr lang="en-US" sz="1400" dirty="0" err="1"/>
              <a:t>Epipen</a:t>
            </a:r>
            <a:r>
              <a:rPr lang="en-US" sz="1400" dirty="0"/>
              <a:t>.</a:t>
            </a:r>
          </a:p>
          <a:p>
            <a:endParaRPr lang="en-US" sz="1400" dirty="0"/>
          </a:p>
          <a:p>
            <a:r>
              <a:rPr lang="en-US" sz="1400" dirty="0"/>
              <a:t>Procedures and Responsibilities for Allergy Management: </a:t>
            </a:r>
          </a:p>
          <a:p>
            <a:r>
              <a:rPr lang="en-US" sz="1400" dirty="0"/>
              <a:t>• The involvement of families and staff in establishing individual healthcare plans or risk assessments</a:t>
            </a:r>
          </a:p>
          <a:p>
            <a:r>
              <a:rPr lang="en-US" sz="1400" dirty="0"/>
              <a:t>• The establishment and maintenance of practices for effectively communicating a pupil’s healthcare plan or  risk assessment to all relevant staff</a:t>
            </a:r>
          </a:p>
          <a:p>
            <a:r>
              <a:rPr lang="en-US" sz="1400" dirty="0"/>
              <a:t>• Staff training in anaphylaxis management, including awareness of triggers and first-aid procedures to be  followed in the event of an emergency.</a:t>
            </a:r>
          </a:p>
          <a:p>
            <a:r>
              <a:rPr lang="en-US" sz="1400" dirty="0"/>
              <a:t>• Appropriate education for all pupils regarding food safety and allergens in the surrounding environment;  growing a culture of awareness and awareness of other people’s vulnerabilities and </a:t>
            </a:r>
            <a:r>
              <a:rPr lang="en-US" sz="1400" dirty="0" err="1"/>
              <a:t>allegies</a:t>
            </a:r>
            <a:r>
              <a:rPr lang="en-US" sz="1400" dirty="0"/>
              <a:t>.</a:t>
            </a:r>
          </a:p>
        </p:txBody>
      </p:sp>
    </p:spTree>
    <p:extLst>
      <p:ext uri="{BB962C8B-B14F-4D97-AF65-F5344CB8AC3E}">
        <p14:creationId xmlns:p14="http://schemas.microsoft.com/office/powerpoint/2010/main" val="1759149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922A68A-739F-4437-8CCF-534BF9749A6D}"/>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6487F648-545D-4151-B8E9-2BB38D79D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123EA414-3FBD-435E-B924-E8630FB72C71}"/>
              </a:ext>
            </a:extLst>
          </p:cNvPr>
          <p:cNvSpPr txBox="1"/>
          <p:nvPr/>
        </p:nvSpPr>
        <p:spPr>
          <a:xfrm>
            <a:off x="304800" y="1204073"/>
            <a:ext cx="6190456" cy="3323987"/>
          </a:xfrm>
          <a:prstGeom prst="rect">
            <a:avLst/>
          </a:prstGeom>
          <a:noFill/>
        </p:spPr>
        <p:txBody>
          <a:bodyPr wrap="square">
            <a:spAutoFit/>
          </a:bodyPr>
          <a:lstStyle/>
          <a:p>
            <a:r>
              <a:rPr lang="en-US" sz="1400" b="1" dirty="0"/>
              <a:t>Medical Information:</a:t>
            </a:r>
          </a:p>
          <a:p>
            <a:endParaRPr lang="en-US" sz="1400" dirty="0"/>
          </a:p>
          <a:p>
            <a:r>
              <a:rPr lang="en-US" sz="1400" dirty="0"/>
              <a:t>• The school will seek updated information via a medical form at the commencement of each academic year.</a:t>
            </a:r>
          </a:p>
          <a:p>
            <a:r>
              <a:rPr lang="en-US" sz="1400" dirty="0"/>
              <a:t>• Furthermore, any change to a pupil’s health or medical condition must be reported to the school.</a:t>
            </a:r>
          </a:p>
          <a:p>
            <a:r>
              <a:rPr lang="en-US" sz="1400" dirty="0"/>
              <a:t>• For any pupil with an allergic condition, the school requires families to provide written advice from a  doctor, which explains the condition, defines the allergy triggers and any required medication and actions</a:t>
            </a:r>
          </a:p>
          <a:p>
            <a:r>
              <a:rPr lang="en-US" sz="1400" dirty="0"/>
              <a:t>• The Headteacher will ensure that a Healthcare Plan or Risk Assessment is established and updated for each  pupil with a known allergy</a:t>
            </a:r>
          </a:p>
          <a:p>
            <a:r>
              <a:rPr lang="en-US" sz="1400" dirty="0"/>
              <a:t>• All members of staff are required to review and </a:t>
            </a:r>
            <a:r>
              <a:rPr lang="en-US" sz="1400" dirty="0" err="1"/>
              <a:t>familiarise</a:t>
            </a:r>
            <a:r>
              <a:rPr lang="en-US" sz="1400" dirty="0"/>
              <a:t> themselves with the medical information relating  to any and all pupils in school</a:t>
            </a:r>
          </a:p>
          <a:p>
            <a:r>
              <a:rPr lang="en-US" sz="1400" dirty="0"/>
              <a:t>• Pupils with allergies will have a recent photograph and information regarding their medical needs posted in  relevant rooms with parental permission.</a:t>
            </a:r>
          </a:p>
        </p:txBody>
      </p:sp>
      <p:sp>
        <p:nvSpPr>
          <p:cNvPr id="10" name="TextBox 9">
            <a:extLst>
              <a:ext uri="{FF2B5EF4-FFF2-40B4-BE49-F238E27FC236}">
                <a16:creationId xmlns:a16="http://schemas.microsoft.com/office/drawing/2014/main" id="{567B5144-9960-43D8-8FE6-2677968E457D}"/>
              </a:ext>
            </a:extLst>
          </p:cNvPr>
          <p:cNvSpPr txBox="1"/>
          <p:nvPr/>
        </p:nvSpPr>
        <p:spPr>
          <a:xfrm>
            <a:off x="292100" y="4589593"/>
            <a:ext cx="6132512" cy="4616648"/>
          </a:xfrm>
          <a:prstGeom prst="rect">
            <a:avLst/>
          </a:prstGeom>
          <a:noFill/>
        </p:spPr>
        <p:txBody>
          <a:bodyPr wrap="square">
            <a:spAutoFit/>
          </a:bodyPr>
          <a:lstStyle/>
          <a:p>
            <a:r>
              <a:rPr lang="en-US" sz="1400" b="1" dirty="0"/>
              <a:t>The role of Parents/ Carers and Families</a:t>
            </a:r>
          </a:p>
          <a:p>
            <a:endParaRPr lang="en-US" sz="1400" b="1" dirty="0"/>
          </a:p>
          <a:p>
            <a:r>
              <a:rPr lang="en-US" sz="1400" dirty="0"/>
              <a:t>Parents and </a:t>
            </a:r>
            <a:r>
              <a:rPr lang="en-US" sz="1400" dirty="0" err="1"/>
              <a:t>carers</a:t>
            </a:r>
            <a:r>
              <a:rPr lang="en-US" sz="1400" dirty="0"/>
              <a:t> are responsible for providing, in writing, on-going accurate and current medical information  to the school. Families are to send a letter or meet with a member of school staff to confirm and detail the  nature of the allergy including: </a:t>
            </a:r>
          </a:p>
          <a:p>
            <a:endParaRPr lang="en-US" sz="1400" dirty="0"/>
          </a:p>
          <a:p>
            <a:r>
              <a:rPr lang="en-US" sz="1400" dirty="0"/>
              <a:t>• allergen (the substance the pupil is allergic to) </a:t>
            </a:r>
          </a:p>
          <a:p>
            <a:r>
              <a:rPr lang="en-US" sz="1400" dirty="0"/>
              <a:t>• nature of the allergic reaction (from rash, breathing problems to anaphylactic shock) </a:t>
            </a:r>
          </a:p>
          <a:p>
            <a:r>
              <a:rPr lang="en-US" sz="1400" dirty="0"/>
              <a:t>• what to do in case of allergic reaction, including any medication to be used and how it is to be used. </a:t>
            </a:r>
          </a:p>
          <a:p>
            <a:r>
              <a:rPr lang="en-US" sz="1400" dirty="0"/>
              <a:t>• control measures – such as how the pupil can be prevented from getting into contact with the allergen. </a:t>
            </a:r>
          </a:p>
          <a:p>
            <a:r>
              <a:rPr lang="en-US" sz="1400" dirty="0"/>
              <a:t>• if a pupil has an allergy requiring an </a:t>
            </a:r>
            <a:r>
              <a:rPr lang="en-US" sz="1400" dirty="0" err="1"/>
              <a:t>Epipen</a:t>
            </a:r>
            <a:r>
              <a:rPr lang="en-US" sz="1400" dirty="0"/>
              <a:t>, or the risk assessment deems it necessary, a Healthcare Plan</a:t>
            </a:r>
          </a:p>
          <a:p>
            <a:r>
              <a:rPr lang="en-US" sz="1400" dirty="0"/>
              <a:t>or Risk Assessment must be completed and signed by the families.</a:t>
            </a:r>
          </a:p>
          <a:p>
            <a:r>
              <a:rPr lang="en-US" sz="1400" dirty="0"/>
              <a:t>• it is the responsibility of the parents or </a:t>
            </a:r>
            <a:r>
              <a:rPr lang="en-US" sz="1400" dirty="0" err="1"/>
              <a:t>carers</a:t>
            </a:r>
            <a:r>
              <a:rPr lang="en-US" sz="1400" dirty="0"/>
              <a:t> to provide the school with up to date medication / equipment  clearly labelled in the original packaging.</a:t>
            </a:r>
          </a:p>
          <a:p>
            <a:r>
              <a:rPr lang="en-US" sz="1400" dirty="0"/>
              <a:t>• in the case of life saving medication, like EpiPens, the pupil will not be allowed to attend without it. </a:t>
            </a:r>
          </a:p>
        </p:txBody>
      </p:sp>
    </p:spTree>
    <p:extLst>
      <p:ext uri="{BB962C8B-B14F-4D97-AF65-F5344CB8AC3E}">
        <p14:creationId xmlns:p14="http://schemas.microsoft.com/office/powerpoint/2010/main" val="810359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922A68A-739F-4437-8CCF-534BF9749A6D}"/>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6487F648-545D-4151-B8E9-2BB38D79D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72EA64C6-A4D1-4659-8B87-643AAEF3E60F}"/>
              </a:ext>
            </a:extLst>
          </p:cNvPr>
          <p:cNvSpPr txBox="1"/>
          <p:nvPr/>
        </p:nvSpPr>
        <p:spPr>
          <a:xfrm>
            <a:off x="304800" y="1362371"/>
            <a:ext cx="6273800" cy="4832092"/>
          </a:xfrm>
          <a:prstGeom prst="rect">
            <a:avLst/>
          </a:prstGeom>
          <a:noFill/>
        </p:spPr>
        <p:txBody>
          <a:bodyPr wrap="square">
            <a:spAutoFit/>
          </a:bodyPr>
          <a:lstStyle/>
          <a:p>
            <a:r>
              <a:rPr lang="en-US" sz="1400" dirty="0"/>
              <a:t>• families are also required to provide up to date emergency contact information</a:t>
            </a:r>
          </a:p>
          <a:p>
            <a:r>
              <a:rPr lang="en-US" sz="1400" dirty="0"/>
              <a:t>• families should liaise with the class teacher about appropriateness of snacks and any food-related activities  (e.g. cooking)</a:t>
            </a:r>
          </a:p>
          <a:p>
            <a:endParaRPr lang="en-US" sz="1400" dirty="0"/>
          </a:p>
          <a:p>
            <a:endParaRPr lang="en-US" sz="1400" dirty="0"/>
          </a:p>
          <a:p>
            <a:r>
              <a:rPr lang="en-US" sz="1400" b="1" dirty="0"/>
              <a:t>The Role of Staff</a:t>
            </a:r>
          </a:p>
          <a:p>
            <a:r>
              <a:rPr lang="en-US" sz="1400" dirty="0"/>
              <a:t>• Staff are responsible for </a:t>
            </a:r>
            <a:r>
              <a:rPr lang="en-US" sz="1400" dirty="0" err="1"/>
              <a:t>familiarising</a:t>
            </a:r>
            <a:r>
              <a:rPr lang="en-US" sz="1400" dirty="0"/>
              <a:t> themselves with the policy and to adhere to health &amp; safety regulations regarding food and drink.</a:t>
            </a:r>
          </a:p>
          <a:p>
            <a:r>
              <a:rPr lang="en-US" sz="1400" dirty="0"/>
              <a:t>• If a pupil’s School Admissions Form states that they have an allergy, then a Healthcare Plan or Risk  Assessment is needed. </a:t>
            </a:r>
          </a:p>
          <a:p>
            <a:r>
              <a:rPr lang="en-US" sz="1400" dirty="0"/>
              <a:t>• A risk assessment should be carried out and any actions identified to be put in place. Risks assessments  should be stored with the pupil’s Healthcare Plan.</a:t>
            </a:r>
          </a:p>
          <a:p>
            <a:r>
              <a:rPr lang="en-US" sz="1400" dirty="0"/>
              <a:t>• Upon determining that a pupil attending school has a severe allergy, a team meeting will be set up as soon as  possible where all relevant staff attend to update knowledge and awareness of the pupil’s needs.</a:t>
            </a:r>
          </a:p>
          <a:p>
            <a:r>
              <a:rPr lang="en-US" sz="1400" dirty="0"/>
              <a:t>• All staff who come into contact with the pupil will be made aware of the treatment/medication required by  the Headteacher or Deputy Headteacher and where any medication is stored.</a:t>
            </a:r>
          </a:p>
          <a:p>
            <a:r>
              <a:rPr lang="en-US" sz="1400" dirty="0"/>
              <a:t>• All staff are to promote hand washing before and after eating</a:t>
            </a:r>
          </a:p>
          <a:p>
            <a:r>
              <a:rPr lang="en-US" sz="1400" dirty="0"/>
              <a:t>• Snack time foods are monitored by staff and are nut free. Where other allergens are identified within school,  we will </a:t>
            </a:r>
            <a:r>
              <a:rPr lang="en-US" sz="1400" dirty="0" err="1"/>
              <a:t>endeavour</a:t>
            </a:r>
            <a:r>
              <a:rPr lang="en-US" sz="1400" dirty="0"/>
              <a:t> to </a:t>
            </a:r>
            <a:r>
              <a:rPr lang="en-US" sz="1400" dirty="0" err="1"/>
              <a:t>minimise</a:t>
            </a:r>
            <a:r>
              <a:rPr lang="en-US" sz="1400" dirty="0"/>
              <a:t> the risk of cross contamination by carefully considering seating plans and  hygiene routines.</a:t>
            </a:r>
          </a:p>
        </p:txBody>
      </p:sp>
      <p:sp>
        <p:nvSpPr>
          <p:cNvPr id="7" name="TextBox 6">
            <a:extLst>
              <a:ext uri="{FF2B5EF4-FFF2-40B4-BE49-F238E27FC236}">
                <a16:creationId xmlns:a16="http://schemas.microsoft.com/office/drawing/2014/main" id="{CF55AE9B-EF86-4549-824D-0FB0C8F32617}"/>
              </a:ext>
            </a:extLst>
          </p:cNvPr>
          <p:cNvSpPr txBox="1"/>
          <p:nvPr/>
        </p:nvSpPr>
        <p:spPr>
          <a:xfrm>
            <a:off x="362743" y="6416775"/>
            <a:ext cx="5954929" cy="3108543"/>
          </a:xfrm>
          <a:prstGeom prst="rect">
            <a:avLst/>
          </a:prstGeom>
          <a:noFill/>
        </p:spPr>
        <p:txBody>
          <a:bodyPr wrap="square">
            <a:spAutoFit/>
          </a:bodyPr>
          <a:lstStyle/>
          <a:p>
            <a:r>
              <a:rPr lang="en-US" sz="1400" dirty="0"/>
              <a:t>However, the school and its staff cannot guarantee that foods will not contain traces of nuts or  allergens due to the nature of packed lunches being prepared in homes.</a:t>
            </a:r>
          </a:p>
          <a:p>
            <a:endParaRPr lang="en-US" sz="1400" dirty="0"/>
          </a:p>
          <a:p>
            <a:r>
              <a:rPr lang="en-US" sz="1400" dirty="0"/>
              <a:t>We can commit to: </a:t>
            </a:r>
          </a:p>
          <a:p>
            <a:endParaRPr lang="en-US" sz="1400" dirty="0"/>
          </a:p>
          <a:p>
            <a:r>
              <a:rPr lang="en-US" sz="1400" dirty="0"/>
              <a:t>• All tables are cleaned with an approved solution.</a:t>
            </a:r>
          </a:p>
          <a:p>
            <a:r>
              <a:rPr lang="en-US" sz="1400" dirty="0"/>
              <a:t>• Pupils are not permitted to share food.</a:t>
            </a:r>
          </a:p>
          <a:p>
            <a:r>
              <a:rPr lang="en-US" sz="1400" dirty="0"/>
              <a:t>• We ensure specific </a:t>
            </a:r>
            <a:r>
              <a:rPr lang="en-US" sz="1400" dirty="0" err="1"/>
              <a:t>Epipen</a:t>
            </a:r>
            <a:r>
              <a:rPr lang="en-US" sz="1400" dirty="0"/>
              <a:t> use training is provided </a:t>
            </a:r>
          </a:p>
          <a:p>
            <a:r>
              <a:rPr lang="en-US" sz="1400" dirty="0"/>
              <a:t>• We may ask families for a list of food products and food derivatives the child must not come into contact  with.</a:t>
            </a:r>
          </a:p>
          <a:p>
            <a:r>
              <a:rPr lang="en-US" sz="1400" dirty="0"/>
              <a:t>• Emergency medication is easily accessible, especially at times of high risk.</a:t>
            </a:r>
          </a:p>
          <a:p>
            <a:r>
              <a:rPr lang="en-US" sz="1400" dirty="0"/>
              <a:t>• Staff liaise with families about snacks and any food-related activities especially those with known  allergies</a:t>
            </a:r>
          </a:p>
        </p:txBody>
      </p:sp>
    </p:spTree>
    <p:extLst>
      <p:ext uri="{BB962C8B-B14F-4D97-AF65-F5344CB8AC3E}">
        <p14:creationId xmlns:p14="http://schemas.microsoft.com/office/powerpoint/2010/main" val="1892769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80E9AE-865C-4641-BDDE-475AC1E9E135}"/>
              </a:ext>
            </a:extLst>
          </p:cNvPr>
          <p:cNvSpPr txBox="1"/>
          <p:nvPr/>
        </p:nvSpPr>
        <p:spPr>
          <a:xfrm>
            <a:off x="292100" y="1010110"/>
            <a:ext cx="6079620" cy="5262979"/>
          </a:xfrm>
          <a:prstGeom prst="rect">
            <a:avLst/>
          </a:prstGeom>
          <a:noFill/>
        </p:spPr>
        <p:txBody>
          <a:bodyPr wrap="square">
            <a:spAutoFit/>
          </a:bodyPr>
          <a:lstStyle/>
          <a:p>
            <a:endParaRPr lang="en-US" sz="1400" b="1" dirty="0"/>
          </a:p>
          <a:p>
            <a:r>
              <a:rPr lang="en-US" sz="1400" b="1" dirty="0"/>
              <a:t>Actions: </a:t>
            </a:r>
          </a:p>
          <a:p>
            <a:endParaRPr lang="en-US" sz="1400" b="1" dirty="0"/>
          </a:p>
          <a:p>
            <a:r>
              <a:rPr lang="en-US" sz="1400" dirty="0"/>
              <a:t>In the event of a child suffering an allergic reaction:</a:t>
            </a:r>
          </a:p>
          <a:p>
            <a:endParaRPr lang="en-US" sz="1400" dirty="0"/>
          </a:p>
          <a:p>
            <a:r>
              <a:rPr lang="en-US" sz="1400" dirty="0"/>
              <a:t>• We will delegate someone to contact the child’s family</a:t>
            </a:r>
          </a:p>
          <a:p>
            <a:r>
              <a:rPr lang="en-US" sz="1400" dirty="0"/>
              <a:t>• Follow the pupil’s Healthcare Plan if one exists</a:t>
            </a:r>
          </a:p>
          <a:p>
            <a:r>
              <a:rPr lang="en-US" sz="1400" dirty="0"/>
              <a:t>• If a child becomes distressed or symptoms become more serious telephone 999</a:t>
            </a:r>
          </a:p>
          <a:p>
            <a:r>
              <a:rPr lang="en-US" sz="1400" dirty="0"/>
              <a:t>• Make the pupil as comfortable as possible and follow medical advice as it is given</a:t>
            </a:r>
          </a:p>
          <a:p>
            <a:r>
              <a:rPr lang="en-US" sz="1400" dirty="0"/>
              <a:t>• If medication is available, it will be administered as per training and in conjunction with the Supporting  Children with Medical Conditions Policy</a:t>
            </a:r>
          </a:p>
          <a:p>
            <a:r>
              <a:rPr lang="en-US" sz="1400" dirty="0"/>
              <a:t>• If families have not arrived by the time ambulance arrives, a member of staff will accompany the child to  hospital</a:t>
            </a:r>
          </a:p>
          <a:p>
            <a:r>
              <a:rPr lang="en-US" sz="1400" dirty="0"/>
              <a:t>• If a child is taken to hospital by car, two members of staff will accompany them </a:t>
            </a:r>
          </a:p>
          <a:p>
            <a:endParaRPr lang="en-US" sz="1400" dirty="0"/>
          </a:p>
          <a:p>
            <a:r>
              <a:rPr lang="en-US" sz="1400" b="1" dirty="0"/>
              <a:t>The Role of the School Community: </a:t>
            </a:r>
          </a:p>
          <a:p>
            <a:endParaRPr lang="en-US" sz="1400" b="1" dirty="0"/>
          </a:p>
          <a:p>
            <a:r>
              <a:rPr lang="en-US" sz="1400" dirty="0"/>
              <a:t>Snacks and lunches brought into the school by other families must be nut free. The school will ensure that  families are regularly reminded and will monitor the contents of lunchboxes and snacks. </a:t>
            </a:r>
          </a:p>
          <a:p>
            <a:endParaRPr lang="en-US" sz="1400" dirty="0"/>
          </a:p>
          <a:p>
            <a:r>
              <a:rPr lang="en-US" sz="1400" dirty="0"/>
              <a:t>Staff reserve the right to confiscate food products with nuts and notify parents or </a:t>
            </a:r>
            <a:r>
              <a:rPr lang="en-US" sz="1400" dirty="0" err="1"/>
              <a:t>carer</a:t>
            </a:r>
            <a:r>
              <a:rPr lang="en-US" sz="1400" dirty="0"/>
              <a:t> at he earliest,  convenient opportunity.</a:t>
            </a:r>
            <a:endParaRPr lang="en-GB" sz="1400" dirty="0"/>
          </a:p>
        </p:txBody>
      </p:sp>
      <p:sp>
        <p:nvSpPr>
          <p:cNvPr id="4" name="Rectangle 3">
            <a:extLst>
              <a:ext uri="{FF2B5EF4-FFF2-40B4-BE49-F238E27FC236}">
                <a16:creationId xmlns:a16="http://schemas.microsoft.com/office/drawing/2014/main" id="{8A103FD9-2ECC-4457-B4D8-40716FE3462E}"/>
              </a:ext>
            </a:extLst>
          </p:cNvPr>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E64B5550-934B-4AFC-A912-ACAC9E3283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a:extLst>
              <a:ext uri="{FF2B5EF4-FFF2-40B4-BE49-F238E27FC236}">
                <a16:creationId xmlns:a16="http://schemas.microsoft.com/office/drawing/2014/main" id="{28AFEFD2-4DB7-4F6F-A3CA-900D2DE3C02F}"/>
              </a:ext>
            </a:extLst>
          </p:cNvPr>
          <p:cNvSpPr txBox="1"/>
          <p:nvPr/>
        </p:nvSpPr>
        <p:spPr>
          <a:xfrm>
            <a:off x="304800" y="7510895"/>
            <a:ext cx="6248400" cy="1169551"/>
          </a:xfrm>
          <a:prstGeom prst="rect">
            <a:avLst/>
          </a:prstGeom>
          <a:noFill/>
        </p:spPr>
        <p:txBody>
          <a:bodyPr wrap="square">
            <a:spAutoFit/>
          </a:bodyPr>
          <a:lstStyle/>
          <a:p>
            <a:r>
              <a:rPr lang="en-US" sz="1400" dirty="0"/>
              <a:t>Aspens is our current school lunch provider and hence have their own policy for food allergies. Families are required to provide a current medical letter stating the allergy of the pupil and keep the School Office and caterers up to date with any allergies so that all risks are known and </a:t>
            </a:r>
            <a:r>
              <a:rPr lang="en-US" sz="1400" dirty="0" err="1"/>
              <a:t>minimised</a:t>
            </a:r>
            <a:r>
              <a:rPr lang="en-US" sz="1400" dirty="0"/>
              <a:t> wherever possible. For more information: </a:t>
            </a:r>
            <a:r>
              <a:rPr lang="en-US" sz="1400" dirty="0">
                <a:hlinkClick r:id="rId3"/>
              </a:rPr>
              <a:t>https://www.aspens-services.co.uk/contact-us/</a:t>
            </a:r>
            <a:r>
              <a:rPr lang="en-US" sz="1400" dirty="0"/>
              <a:t> </a:t>
            </a:r>
            <a:endParaRPr lang="en-GB" sz="1400" dirty="0"/>
          </a:p>
        </p:txBody>
      </p:sp>
      <p:pic>
        <p:nvPicPr>
          <p:cNvPr id="9" name="Picture 8">
            <a:extLst>
              <a:ext uri="{FF2B5EF4-FFF2-40B4-BE49-F238E27FC236}">
                <a16:creationId xmlns:a16="http://schemas.microsoft.com/office/drawing/2014/main" id="{D19379E4-7F44-4F46-87B8-92E57DEFE59E}"/>
              </a:ext>
            </a:extLst>
          </p:cNvPr>
          <p:cNvPicPr>
            <a:picLocks noChangeAspect="1"/>
          </p:cNvPicPr>
          <p:nvPr/>
        </p:nvPicPr>
        <p:blipFill>
          <a:blip r:embed="rId4"/>
          <a:stretch>
            <a:fillRect/>
          </a:stretch>
        </p:blipFill>
        <p:spPr>
          <a:xfrm>
            <a:off x="2407937" y="6450644"/>
            <a:ext cx="1847945" cy="882695"/>
          </a:xfrm>
          <a:prstGeom prst="rect">
            <a:avLst/>
          </a:prstGeom>
        </p:spPr>
      </p:pic>
      <p:pic>
        <p:nvPicPr>
          <p:cNvPr id="11" name="Picture 10">
            <a:extLst>
              <a:ext uri="{FF2B5EF4-FFF2-40B4-BE49-F238E27FC236}">
                <a16:creationId xmlns:a16="http://schemas.microsoft.com/office/drawing/2014/main" id="{58429857-8993-4781-9EFA-1E4E9ACADC52}"/>
              </a:ext>
            </a:extLst>
          </p:cNvPr>
          <p:cNvPicPr>
            <a:picLocks noChangeAspect="1"/>
          </p:cNvPicPr>
          <p:nvPr/>
        </p:nvPicPr>
        <p:blipFill>
          <a:blip r:embed="rId5"/>
          <a:stretch>
            <a:fillRect/>
          </a:stretch>
        </p:blipFill>
        <p:spPr>
          <a:xfrm>
            <a:off x="2668128" y="8654688"/>
            <a:ext cx="1509043" cy="1064926"/>
          </a:xfrm>
          <a:prstGeom prst="rect">
            <a:avLst/>
          </a:prstGeom>
        </p:spPr>
      </p:pic>
    </p:spTree>
    <p:extLst>
      <p:ext uri="{BB962C8B-B14F-4D97-AF65-F5344CB8AC3E}">
        <p14:creationId xmlns:p14="http://schemas.microsoft.com/office/powerpoint/2010/main" val="385106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916BC325-4C66-44AF-9507-A2BAF8FBCF32}"/>
              </a:ext>
            </a:extLst>
          </p:cNvPr>
          <p:cNvSpPr txBox="1"/>
          <p:nvPr/>
        </p:nvSpPr>
        <p:spPr>
          <a:xfrm>
            <a:off x="304800" y="1361634"/>
            <a:ext cx="5999018" cy="3970318"/>
          </a:xfrm>
          <a:prstGeom prst="rect">
            <a:avLst/>
          </a:prstGeom>
          <a:noFill/>
        </p:spPr>
        <p:txBody>
          <a:bodyPr wrap="square">
            <a:spAutoFit/>
          </a:bodyPr>
          <a:lstStyle/>
          <a:p>
            <a:r>
              <a:rPr lang="en-US" sz="1400" dirty="0"/>
              <a:t>Asthma is a condition that affects small tubes (airways) that carry air in and out of the lungs. When a person with asthma comes into contact with something that irritates their airways (an asthma trigger), the muscles around the walls of the airways tighten so that the airways become narrower and the lining of the airways becomes inflamed and starts to swell. Sometimes, sticky mucus or phlegm builds up, which can further narrow the airways. These reactions make it difficult to breathe, leading to symptoms of asthma (Source: Asthma UK).</a:t>
            </a:r>
          </a:p>
          <a:p>
            <a:endParaRPr lang="en-US" sz="1400" dirty="0"/>
          </a:p>
          <a:p>
            <a:r>
              <a:rPr lang="en-US" sz="1400" dirty="0"/>
              <a:t> As a school, we </a:t>
            </a:r>
            <a:r>
              <a:rPr lang="en-US" sz="1400" dirty="0" err="1"/>
              <a:t>recognise</a:t>
            </a:r>
            <a:r>
              <a:rPr lang="en-US" sz="1400" dirty="0"/>
              <a:t> that asthma is a widespread, serious, but controllable condition. This school welcomes all pupils with asthma and aims to support these children in participating fully in school life. We </a:t>
            </a:r>
            <a:r>
              <a:rPr lang="en-US" sz="1400" dirty="0" err="1"/>
              <a:t>endeavour</a:t>
            </a:r>
            <a:r>
              <a:rPr lang="en-US" sz="1400" dirty="0"/>
              <a:t> to do this by ensuring we have the following in place: </a:t>
            </a:r>
          </a:p>
          <a:p>
            <a:pPr marL="285750" indent="-285750">
              <a:buFont typeface="Arial" panose="020B0604020202020204" pitchFamily="34" charset="0"/>
              <a:buChar char="•"/>
            </a:pPr>
            <a:r>
              <a:rPr lang="en-US" sz="1400" dirty="0"/>
              <a:t>an asthma register </a:t>
            </a:r>
          </a:p>
          <a:p>
            <a:pPr marL="285750" indent="-285750">
              <a:buFont typeface="Arial" panose="020B0604020202020204" pitchFamily="34" charset="0"/>
              <a:buChar char="•"/>
            </a:pPr>
            <a:r>
              <a:rPr lang="en-US" sz="1400" dirty="0"/>
              <a:t>an up-to-date asthma policy </a:t>
            </a:r>
          </a:p>
          <a:p>
            <a:pPr marL="285750" indent="-285750">
              <a:buFont typeface="Arial" panose="020B0604020202020204" pitchFamily="34" charset="0"/>
              <a:buChar char="•"/>
            </a:pPr>
            <a:r>
              <a:rPr lang="en-US" sz="1400" dirty="0"/>
              <a:t>all pupils with immediate access to their reliever inhaler at all times </a:t>
            </a:r>
          </a:p>
          <a:p>
            <a:pPr marL="285750" indent="-285750">
              <a:buFont typeface="Arial" panose="020B0604020202020204" pitchFamily="34" charset="0"/>
              <a:buChar char="•"/>
            </a:pPr>
            <a:r>
              <a:rPr lang="en-US" sz="1400" dirty="0"/>
              <a:t>all pupils have an up-to-date asthma medication form </a:t>
            </a:r>
          </a:p>
          <a:p>
            <a:pPr marL="285750" indent="-285750">
              <a:buFont typeface="Arial" panose="020B0604020202020204" pitchFamily="34" charset="0"/>
              <a:buChar char="•"/>
            </a:pPr>
            <a:r>
              <a:rPr lang="en-US" sz="1400" dirty="0"/>
              <a:t>ensure all staff have regular asthma training</a:t>
            </a:r>
          </a:p>
          <a:p>
            <a:pPr marL="285750" indent="-285750">
              <a:buFont typeface="Arial" panose="020B0604020202020204" pitchFamily="34" charset="0"/>
              <a:buChar char="•"/>
            </a:pPr>
            <a:r>
              <a:rPr lang="en-US" sz="1400" dirty="0"/>
              <a:t> promote asthma awareness amongst pupils, parents and staff</a:t>
            </a:r>
            <a:endParaRPr lang="en-GB" sz="1400" dirty="0"/>
          </a:p>
        </p:txBody>
      </p:sp>
      <p:sp>
        <p:nvSpPr>
          <p:cNvPr id="7" name="TextBox 6">
            <a:extLst>
              <a:ext uri="{FF2B5EF4-FFF2-40B4-BE49-F238E27FC236}">
                <a16:creationId xmlns:a16="http://schemas.microsoft.com/office/drawing/2014/main" id="{1B888DE7-933A-4571-BF7C-E6EFB1A9CAF6}"/>
              </a:ext>
            </a:extLst>
          </p:cNvPr>
          <p:cNvSpPr txBox="1"/>
          <p:nvPr/>
        </p:nvSpPr>
        <p:spPr>
          <a:xfrm>
            <a:off x="362744" y="5551046"/>
            <a:ext cx="5999018" cy="4185761"/>
          </a:xfrm>
          <a:prstGeom prst="rect">
            <a:avLst/>
          </a:prstGeom>
          <a:noFill/>
        </p:spPr>
        <p:txBody>
          <a:bodyPr wrap="square">
            <a:spAutoFit/>
          </a:bodyPr>
          <a:lstStyle/>
          <a:p>
            <a:r>
              <a:rPr lang="en-US" sz="1400" b="1" dirty="0"/>
              <a:t>Asthma Register</a:t>
            </a:r>
          </a:p>
          <a:p>
            <a:r>
              <a:rPr lang="en-US" sz="1400" dirty="0"/>
              <a:t> We have an asthma register of children within the school, which we update yearly. We do this by asking parents/</a:t>
            </a:r>
            <a:r>
              <a:rPr lang="en-US" sz="1400" dirty="0" err="1"/>
              <a:t>carers</a:t>
            </a:r>
            <a:r>
              <a:rPr lang="en-US" sz="1400" dirty="0"/>
              <a:t> if their child is diagnosed as asthmatic or has been prescribed a reliever inhaler. When parents/</a:t>
            </a:r>
            <a:r>
              <a:rPr lang="en-US" sz="1400" dirty="0" err="1"/>
              <a:t>carers</a:t>
            </a:r>
            <a:r>
              <a:rPr lang="en-US" sz="1400" dirty="0"/>
              <a:t> have confirmed that their child is asthmatic or has been prescribed a reliever inhaler we ensure that the pupil has been added to the asthma register and has: </a:t>
            </a:r>
          </a:p>
          <a:p>
            <a:r>
              <a:rPr lang="en-US" sz="1400" dirty="0"/>
              <a:t>• an up-to-date medication form in </a:t>
            </a:r>
            <a:r>
              <a:rPr lang="en-US" sz="1400" dirty="0" err="1"/>
              <a:t>schoo</a:t>
            </a:r>
            <a:endParaRPr lang="en-US" sz="1400" dirty="0"/>
          </a:p>
          <a:p>
            <a:r>
              <a:rPr lang="en-US" sz="1400" dirty="0"/>
              <a:t>l • their reliever (salbutamol/terbutaline) inhaler in school </a:t>
            </a:r>
          </a:p>
          <a:p>
            <a:endParaRPr lang="en-US" sz="1400" dirty="0"/>
          </a:p>
          <a:p>
            <a:r>
              <a:rPr lang="en-US" sz="1400" dirty="0"/>
              <a:t>Parental responsibility When a pupil joins our school, parents/</a:t>
            </a:r>
            <a:r>
              <a:rPr lang="en-US" sz="1400" dirty="0" err="1"/>
              <a:t>carers</a:t>
            </a:r>
            <a:r>
              <a:rPr lang="en-US" sz="1400" dirty="0"/>
              <a:t> are required to complete a data collection form, where all details of medical conditions are listed with doctor’s details. If a child is subsequently diagnosed during a school year it is also vital that parents inform school. All parents/</a:t>
            </a:r>
            <a:r>
              <a:rPr lang="en-US" sz="1400" dirty="0" err="1"/>
              <a:t>carers</a:t>
            </a:r>
            <a:r>
              <a:rPr lang="en-US" sz="1400" dirty="0"/>
              <a:t> of children with asthma are asked to give information about their child’s medication. This information is kept in the school office system, the asthma register and first aid file. Parents/</a:t>
            </a:r>
            <a:r>
              <a:rPr lang="en-US" sz="1400" dirty="0" err="1"/>
              <a:t>carers</a:t>
            </a:r>
            <a:r>
              <a:rPr lang="en-US" sz="1400" dirty="0"/>
              <a:t> are responsible for notifying school if medication changes or ceases and making sure medication is in date and labelled with a prescription/name/ dosage. All inhalers must be labelled with the child’s name by the parent/</a:t>
            </a:r>
            <a:r>
              <a:rPr lang="en-US" sz="1400" dirty="0" err="1"/>
              <a:t>carer</a:t>
            </a:r>
            <a:endParaRPr lang="en-GB" sz="1400" dirty="0"/>
          </a:p>
        </p:txBody>
      </p:sp>
    </p:spTree>
    <p:extLst>
      <p:ext uri="{BB962C8B-B14F-4D97-AF65-F5344CB8AC3E}">
        <p14:creationId xmlns:p14="http://schemas.microsoft.com/office/powerpoint/2010/main" val="436472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2100" y="215900"/>
            <a:ext cx="6261100" cy="95123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6256" y="277433"/>
            <a:ext cx="725488" cy="865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55CFB7EC-8C04-4122-B712-19D103635F70}"/>
              </a:ext>
            </a:extLst>
          </p:cNvPr>
          <p:cNvSpPr txBox="1"/>
          <p:nvPr/>
        </p:nvSpPr>
        <p:spPr>
          <a:xfrm>
            <a:off x="292099" y="1457282"/>
            <a:ext cx="6122555" cy="523220"/>
          </a:xfrm>
          <a:prstGeom prst="rect">
            <a:avLst/>
          </a:prstGeom>
          <a:noFill/>
        </p:spPr>
        <p:txBody>
          <a:bodyPr wrap="square">
            <a:spAutoFit/>
          </a:bodyPr>
          <a:lstStyle/>
          <a:p>
            <a:r>
              <a:rPr lang="en-US" sz="1400" dirty="0"/>
              <a:t>All inhalers are sent home at the end of each term for washing and checking for expiry dates, to ensure good practice guidelines are adhered to. </a:t>
            </a:r>
            <a:endParaRPr lang="en-GB" sz="1400" dirty="0"/>
          </a:p>
        </p:txBody>
      </p:sp>
      <p:sp>
        <p:nvSpPr>
          <p:cNvPr id="7" name="TextBox 6">
            <a:extLst>
              <a:ext uri="{FF2B5EF4-FFF2-40B4-BE49-F238E27FC236}">
                <a16:creationId xmlns:a16="http://schemas.microsoft.com/office/drawing/2014/main" id="{7C01AFE0-F77D-4EB9-B428-5215A87B4CCD}"/>
              </a:ext>
            </a:extLst>
          </p:cNvPr>
          <p:cNvSpPr txBox="1"/>
          <p:nvPr/>
        </p:nvSpPr>
        <p:spPr>
          <a:xfrm>
            <a:off x="304800" y="2125876"/>
            <a:ext cx="6248400" cy="7632859"/>
          </a:xfrm>
          <a:prstGeom prst="rect">
            <a:avLst/>
          </a:prstGeom>
          <a:noFill/>
        </p:spPr>
        <p:txBody>
          <a:bodyPr wrap="square">
            <a:spAutoFit/>
          </a:bodyPr>
          <a:lstStyle/>
          <a:p>
            <a:r>
              <a:rPr lang="en-US" sz="1400" b="1" dirty="0"/>
              <a:t>Medication and Inhalers </a:t>
            </a:r>
          </a:p>
          <a:p>
            <a:endParaRPr lang="en-US" sz="1400" dirty="0"/>
          </a:p>
          <a:p>
            <a:r>
              <a:rPr lang="en-US" sz="1400" dirty="0"/>
              <a:t>All children with asthma should have immediate access to their reliever (usually blue) inhaler at all times. The reliever inhaler is a fast acting medication that opens up the airways and makes it easier for the child to breathe. (Source: Asthma UK). </a:t>
            </a:r>
          </a:p>
          <a:p>
            <a:endParaRPr lang="en-US" sz="1400" dirty="0"/>
          </a:p>
          <a:p>
            <a:r>
              <a:rPr lang="en-US" sz="1400" dirty="0"/>
              <a:t>Some children will also have a preventer inhaler, which is usually taken morning and night, as prescribed by the doctor/nurse. This medication needs to be taken regularly for maximum benefit. Children should not bring their preventer inhaler to school as it should be taken regularly as prescribed by their doctor/nurse at home. However, if the pupil is going on a residential trip, we are aware that they will need to take the inhaler with them so they can continue taking their inhaler as prescribed. (Source: Asthma UK). </a:t>
            </a:r>
          </a:p>
          <a:p>
            <a:endParaRPr lang="en-US" sz="1400" dirty="0"/>
          </a:p>
          <a:p>
            <a:r>
              <a:rPr lang="en-US" sz="1400" dirty="0"/>
              <a:t>Reliever inhalers are carried in each class First Aid Bag (</a:t>
            </a:r>
            <a:r>
              <a:rPr lang="en-US" sz="1400" dirty="0" err="1"/>
              <a:t>coloured</a:t>
            </a:r>
            <a:r>
              <a:rPr lang="en-US" sz="1400" dirty="0"/>
              <a:t> Orange). This First Aid bag is in classrooms during lesson time and goes onto the playground for times that children are outside. Children are taught to go to the bag and inform an adult that they need their inhaler. Pupils are encouraged to administer their inhaler themselves but also </a:t>
            </a:r>
            <a:r>
              <a:rPr lang="en-US" sz="1400" dirty="0" err="1"/>
              <a:t>recognise</a:t>
            </a:r>
            <a:r>
              <a:rPr lang="en-US" sz="1400" dirty="0"/>
              <a:t> that children may still need supervision in taking their inhaler. School staff are not required to administer asthma medicines to pupils, however, many children have poor inhaler technique, or are unable to take the inhaler by themselves. Failure to receive their medication could end in </a:t>
            </a:r>
            <a:r>
              <a:rPr lang="en-US" sz="1400" dirty="0" err="1"/>
              <a:t>hospitalisation</a:t>
            </a:r>
            <a:r>
              <a:rPr lang="en-US" sz="1400" dirty="0"/>
              <a:t> or even death. Staff who have had asthma training, and are happy to support children as they use their inhaler as this can be essential for the wellbeing of the child. If we have any concerns over a child’s ability to use their inhaler we will refer them to the school nurse and advise parents/</a:t>
            </a:r>
            <a:r>
              <a:rPr lang="en-US" sz="1400" dirty="0" err="1"/>
              <a:t>carers</a:t>
            </a:r>
            <a:r>
              <a:rPr lang="en-US" sz="1400" dirty="0"/>
              <a:t> to arrange a review with their GP/nurse. Please refer to the medicines policy for further details about administering medicines. (Source: Asthma UK)</a:t>
            </a:r>
          </a:p>
          <a:p>
            <a:r>
              <a:rPr lang="en-US" sz="1400" dirty="0"/>
              <a:t> </a:t>
            </a:r>
            <a:endParaRPr lang="en-US" sz="1400" b="1" dirty="0"/>
          </a:p>
          <a:p>
            <a:r>
              <a:rPr lang="en-US" sz="1400" b="1" dirty="0"/>
              <a:t>School environment </a:t>
            </a:r>
          </a:p>
          <a:p>
            <a:endParaRPr lang="en-US" sz="1400" b="1" dirty="0"/>
          </a:p>
          <a:p>
            <a:r>
              <a:rPr lang="en-US" sz="1400" dirty="0"/>
              <a:t>We do all that we can to ensure the school environment is </a:t>
            </a:r>
            <a:r>
              <a:rPr lang="en-US" sz="1400" dirty="0" err="1"/>
              <a:t>favourable</a:t>
            </a:r>
            <a:r>
              <a:rPr lang="en-US" sz="1400" dirty="0"/>
              <a:t> to pupils with asthma. The school does not keep furry or feathery animals and has a definitive no-smoking/ vaping policy. As far as possible, the school does not use chemicals in science and art lessons that are potential triggers for pupils with asthma. </a:t>
            </a:r>
            <a:endParaRPr lang="en-GB" sz="1400" dirty="0"/>
          </a:p>
        </p:txBody>
      </p:sp>
    </p:spTree>
    <p:extLst>
      <p:ext uri="{BB962C8B-B14F-4D97-AF65-F5344CB8AC3E}">
        <p14:creationId xmlns:p14="http://schemas.microsoft.com/office/powerpoint/2010/main" val="23245309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DD31D5125F74459C59725B9AC668C5" ma:contentTypeVersion="18" ma:contentTypeDescription="Create a new document." ma:contentTypeScope="" ma:versionID="327f95ad09aa121d62b347835fbf7088">
  <xsd:schema xmlns:xsd="http://www.w3.org/2001/XMLSchema" xmlns:xs="http://www.w3.org/2001/XMLSchema" xmlns:p="http://schemas.microsoft.com/office/2006/metadata/properties" xmlns:ns3="686fcda3-b595-4d07-b796-0347d9315a30" xmlns:ns4="ea5105d9-848b-4516-8206-aff1007cc7e7" targetNamespace="http://schemas.microsoft.com/office/2006/metadata/properties" ma:root="true" ma:fieldsID="ad47311c158a19058b4e4d3c4d035610" ns3:_="" ns4:_="">
    <xsd:import namespace="686fcda3-b595-4d07-b796-0347d9315a30"/>
    <xsd:import namespace="ea5105d9-848b-4516-8206-aff1007cc7e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LengthInSeconds" minOccurs="0"/>
                <xsd:element ref="ns3:MediaServiceGenerationTime" minOccurs="0"/>
                <xsd:element ref="ns3:MediaServiceEventHashCode" minOccurs="0"/>
                <xsd:element ref="ns3:MediaServiceOCR" minOccurs="0"/>
                <xsd:element ref="ns3:MediaServiceLocation" minOccurs="0"/>
                <xsd:element ref="ns3:_activity" minOccurs="0"/>
                <xsd:element ref="ns3:MediaServiceObjectDetectorVersions" minOccurs="0"/>
                <xsd:element ref="ns3:MediaServiceSystemTag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6fcda3-b595-4d07-b796-0347d9315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5105d9-848b-4516-8206-aff1007cc7e7"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SharingHintHash" ma:index="2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686fcda3-b595-4d07-b796-0347d9315a30" xsi:nil="true"/>
  </documentManagement>
</p:properties>
</file>

<file path=customXml/itemProps1.xml><?xml version="1.0" encoding="utf-8"?>
<ds:datastoreItem xmlns:ds="http://schemas.openxmlformats.org/officeDocument/2006/customXml" ds:itemID="{665837A3-3C9B-4D5A-BC83-9DB11A27F4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6fcda3-b595-4d07-b796-0347d9315a30"/>
    <ds:schemaRef ds:uri="ea5105d9-848b-4516-8206-aff1007cc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0E0899-8EE9-4FE2-AB90-0B55B271DBDC}">
  <ds:schemaRefs>
    <ds:schemaRef ds:uri="http://schemas.microsoft.com/sharepoint/v3/contenttype/forms"/>
  </ds:schemaRefs>
</ds:datastoreItem>
</file>

<file path=customXml/itemProps3.xml><?xml version="1.0" encoding="utf-8"?>
<ds:datastoreItem xmlns:ds="http://schemas.openxmlformats.org/officeDocument/2006/customXml" ds:itemID="{275EE71B-8B05-4081-9663-212579BA66E2}">
  <ds:schemaRefs>
    <ds:schemaRef ds:uri="http://purl.org/dc/terms/"/>
    <ds:schemaRef ds:uri="http://schemas.microsoft.com/office/2006/documentManagement/types"/>
    <ds:schemaRef ds:uri="http://purl.org/dc/elements/1.1/"/>
    <ds:schemaRef ds:uri="ea5105d9-848b-4516-8206-aff1007cc7e7"/>
    <ds:schemaRef ds:uri="http://schemas.openxmlformats.org/package/2006/metadata/core-properties"/>
    <ds:schemaRef ds:uri="http://purl.org/dc/dcmitype/"/>
    <ds:schemaRef ds:uri="http://schemas.microsoft.com/office/2006/metadata/properties"/>
    <ds:schemaRef ds:uri="http://schemas.microsoft.com/office/infopath/2007/PartnerControls"/>
    <ds:schemaRef ds:uri="686fcda3-b595-4d07-b796-0347d9315a30"/>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3247</TotalTime>
  <Words>3294</Words>
  <Application>Microsoft Office PowerPoint</Application>
  <PresentationFormat>A4 Paper (210x297 mm)</PresentationFormat>
  <Paragraphs>192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Garamond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Head at Farcet Primary</dc:creator>
  <cp:lastModifiedBy>Head</cp:lastModifiedBy>
  <cp:revision>69</cp:revision>
  <dcterms:created xsi:type="dcterms:W3CDTF">2023-01-12T08:42:25Z</dcterms:created>
  <dcterms:modified xsi:type="dcterms:W3CDTF">2025-09-25T15:17:57Z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0x01010051DD31D5125F74459C59725B9AC668C5</vt:lpwstr>
  </property>
</Properties>
</file>