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068" autoAdjust="0"/>
    <p:restoredTop sz="94660"/>
  </p:normalViewPr>
  <p:slideViewPr>
    <p:cSldViewPr snapToGrid="0">
      <p:cViewPr varScale="1">
        <p:scale>
          <a:sx n="68" d="100"/>
          <a:sy n="68" d="100"/>
        </p:scale>
        <p:origin x="107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51A9F0-370B-4C53-9CD7-99D05CE06307}"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453841-B228-4AEE-B111-FD62E68BA630}" type="slidenum">
              <a:rPr lang="en-GB" smtClean="0"/>
              <a:t>‹#›</a:t>
            </a:fld>
            <a:endParaRPr lang="en-GB"/>
          </a:p>
        </p:txBody>
      </p:sp>
    </p:spTree>
    <p:extLst>
      <p:ext uri="{BB962C8B-B14F-4D97-AF65-F5344CB8AC3E}">
        <p14:creationId xmlns:p14="http://schemas.microsoft.com/office/powerpoint/2010/main" val="165287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51A9F0-370B-4C53-9CD7-99D05CE06307}"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453841-B228-4AEE-B111-FD62E68BA630}" type="slidenum">
              <a:rPr lang="en-GB" smtClean="0"/>
              <a:t>‹#›</a:t>
            </a:fld>
            <a:endParaRPr lang="en-GB"/>
          </a:p>
        </p:txBody>
      </p:sp>
    </p:spTree>
    <p:extLst>
      <p:ext uri="{BB962C8B-B14F-4D97-AF65-F5344CB8AC3E}">
        <p14:creationId xmlns:p14="http://schemas.microsoft.com/office/powerpoint/2010/main" val="36509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51A9F0-370B-4C53-9CD7-99D05CE06307}"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453841-B228-4AEE-B111-FD62E68BA630}" type="slidenum">
              <a:rPr lang="en-GB" smtClean="0"/>
              <a:t>‹#›</a:t>
            </a:fld>
            <a:endParaRPr lang="en-GB"/>
          </a:p>
        </p:txBody>
      </p:sp>
    </p:spTree>
    <p:extLst>
      <p:ext uri="{BB962C8B-B14F-4D97-AF65-F5344CB8AC3E}">
        <p14:creationId xmlns:p14="http://schemas.microsoft.com/office/powerpoint/2010/main" val="179386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51A9F0-370B-4C53-9CD7-99D05CE06307}"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453841-B228-4AEE-B111-FD62E68BA630}" type="slidenum">
              <a:rPr lang="en-GB" smtClean="0"/>
              <a:t>‹#›</a:t>
            </a:fld>
            <a:endParaRPr lang="en-GB"/>
          </a:p>
        </p:txBody>
      </p:sp>
    </p:spTree>
    <p:extLst>
      <p:ext uri="{BB962C8B-B14F-4D97-AF65-F5344CB8AC3E}">
        <p14:creationId xmlns:p14="http://schemas.microsoft.com/office/powerpoint/2010/main" val="251429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51A9F0-370B-4C53-9CD7-99D05CE06307}"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453841-B228-4AEE-B111-FD62E68BA630}" type="slidenum">
              <a:rPr lang="en-GB" smtClean="0"/>
              <a:t>‹#›</a:t>
            </a:fld>
            <a:endParaRPr lang="en-GB"/>
          </a:p>
        </p:txBody>
      </p:sp>
    </p:spTree>
    <p:extLst>
      <p:ext uri="{BB962C8B-B14F-4D97-AF65-F5344CB8AC3E}">
        <p14:creationId xmlns:p14="http://schemas.microsoft.com/office/powerpoint/2010/main" val="252743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51A9F0-370B-4C53-9CD7-99D05CE06307}" type="datetimeFigureOut">
              <a:rPr lang="en-GB" smtClean="0"/>
              <a:t>20/01/2026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453841-B228-4AEE-B111-FD62E68BA630}" type="slidenum">
              <a:rPr lang="en-GB" smtClean="0"/>
              <a:t>‹#›</a:t>
            </a:fld>
            <a:endParaRPr lang="en-GB"/>
          </a:p>
        </p:txBody>
      </p:sp>
    </p:spTree>
    <p:extLst>
      <p:ext uri="{BB962C8B-B14F-4D97-AF65-F5344CB8AC3E}">
        <p14:creationId xmlns:p14="http://schemas.microsoft.com/office/powerpoint/2010/main" val="345792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51A9F0-370B-4C53-9CD7-99D05CE06307}" type="datetimeFigureOut">
              <a:rPr lang="en-GB" smtClean="0"/>
              <a:t>20/01/2026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453841-B228-4AEE-B111-FD62E68BA630}" type="slidenum">
              <a:rPr lang="en-GB" smtClean="0"/>
              <a:t>‹#›</a:t>
            </a:fld>
            <a:endParaRPr lang="en-GB"/>
          </a:p>
        </p:txBody>
      </p:sp>
    </p:spTree>
    <p:extLst>
      <p:ext uri="{BB962C8B-B14F-4D97-AF65-F5344CB8AC3E}">
        <p14:creationId xmlns:p14="http://schemas.microsoft.com/office/powerpoint/2010/main" val="269183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51A9F0-370B-4C53-9CD7-99D05CE06307}" type="datetimeFigureOut">
              <a:rPr lang="en-GB" smtClean="0"/>
              <a:t>20/01/2026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453841-B228-4AEE-B111-FD62E68BA630}" type="slidenum">
              <a:rPr lang="en-GB" smtClean="0"/>
              <a:t>‹#›</a:t>
            </a:fld>
            <a:endParaRPr lang="en-GB"/>
          </a:p>
        </p:txBody>
      </p:sp>
    </p:spTree>
    <p:extLst>
      <p:ext uri="{BB962C8B-B14F-4D97-AF65-F5344CB8AC3E}">
        <p14:creationId xmlns:p14="http://schemas.microsoft.com/office/powerpoint/2010/main" val="18678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1A9F0-370B-4C53-9CD7-99D05CE06307}" type="datetimeFigureOut">
              <a:rPr lang="en-GB" smtClean="0"/>
              <a:t>20/01/2026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453841-B228-4AEE-B111-FD62E68BA630}" type="slidenum">
              <a:rPr lang="en-GB" smtClean="0"/>
              <a:t>‹#›</a:t>
            </a:fld>
            <a:endParaRPr lang="en-GB"/>
          </a:p>
        </p:txBody>
      </p:sp>
    </p:spTree>
    <p:extLst>
      <p:ext uri="{BB962C8B-B14F-4D97-AF65-F5344CB8AC3E}">
        <p14:creationId xmlns:p14="http://schemas.microsoft.com/office/powerpoint/2010/main" val="372154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51A9F0-370B-4C53-9CD7-99D05CE06307}" type="datetimeFigureOut">
              <a:rPr lang="en-GB" smtClean="0"/>
              <a:t>20/01/2026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453841-B228-4AEE-B111-FD62E68BA630}" type="slidenum">
              <a:rPr lang="en-GB" smtClean="0"/>
              <a:t>‹#›</a:t>
            </a:fld>
            <a:endParaRPr lang="en-GB"/>
          </a:p>
        </p:txBody>
      </p:sp>
    </p:spTree>
    <p:extLst>
      <p:ext uri="{BB962C8B-B14F-4D97-AF65-F5344CB8AC3E}">
        <p14:creationId xmlns:p14="http://schemas.microsoft.com/office/powerpoint/2010/main" val="205320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51A9F0-370B-4C53-9CD7-99D05CE06307}" type="datetimeFigureOut">
              <a:rPr lang="en-GB" smtClean="0"/>
              <a:t>20/01/2026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453841-B228-4AEE-B111-FD62E68BA630}" type="slidenum">
              <a:rPr lang="en-GB" smtClean="0"/>
              <a:t>‹#›</a:t>
            </a:fld>
            <a:endParaRPr lang="en-GB"/>
          </a:p>
        </p:txBody>
      </p:sp>
    </p:spTree>
    <p:extLst>
      <p:ext uri="{BB962C8B-B14F-4D97-AF65-F5344CB8AC3E}">
        <p14:creationId xmlns:p14="http://schemas.microsoft.com/office/powerpoint/2010/main" val="255386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1A9F0-370B-4C53-9CD7-99D05CE06307}" type="datetimeFigureOut">
              <a:rPr lang="en-GB" smtClean="0"/>
              <a:t>20/01/2026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53841-B228-4AEE-B111-FD62E68BA630}" type="slidenum">
              <a:rPr lang="en-GB" smtClean="0"/>
              <a:t>‹#›</a:t>
            </a:fld>
            <a:endParaRPr lang="en-GB"/>
          </a:p>
        </p:txBody>
      </p:sp>
    </p:spTree>
    <p:extLst>
      <p:ext uri="{BB962C8B-B14F-4D97-AF65-F5344CB8AC3E}">
        <p14:creationId xmlns:p14="http://schemas.microsoft.com/office/powerpoint/2010/main" val="405457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580933" y="381331"/>
            <a:ext cx="5030134" cy="946757"/>
            <a:chOff x="3804921" y="155603"/>
            <a:chExt cx="5030134" cy="946757"/>
          </a:xfrm>
        </p:grpSpPr>
        <p:sp>
          <p:nvSpPr>
            <p:cNvPr id="5" name="Text Box 2"/>
            <p:cNvSpPr txBox="1">
              <a:spLocks noChangeArrowheads="1"/>
            </p:cNvSpPr>
            <p:nvPr/>
          </p:nvSpPr>
          <p:spPr bwMode="auto">
            <a:xfrm>
              <a:off x="3804921" y="155603"/>
              <a:ext cx="5030134" cy="94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400" b="1" i="0" u="none" strike="noStrike" cap="none" normalizeH="0" baseline="0" dirty="0">
                  <a:ln>
                    <a:noFill/>
                  </a:ln>
                  <a:solidFill>
                    <a:srgbClr val="0000CE"/>
                  </a:solidFill>
                  <a:effectLst/>
                  <a:latin typeface="Garamond" panose="02020404030301010803" pitchFamily="18" charset="0"/>
                </a:rPr>
                <a:t>Farcet C. of E. Primary School Curriculum Overview:</a:t>
              </a:r>
              <a:r>
                <a:rPr kumimoji="0" lang="en-GB" altLang="en-US" sz="1400" b="1" i="0" u="none" strike="noStrike" cap="none" normalizeH="0" dirty="0">
                  <a:ln>
                    <a:noFill/>
                  </a:ln>
                  <a:solidFill>
                    <a:srgbClr val="0000CE"/>
                  </a:solidFill>
                  <a:effectLst/>
                  <a:latin typeface="Garamond" panose="02020404030301010803" pitchFamily="18" charset="0"/>
                </a:rPr>
                <a:t>       </a:t>
              </a:r>
              <a:r>
                <a:rPr kumimoji="0" lang="en-GB" altLang="en-US" sz="1400" b="1" i="0" u="none" strike="noStrike" cap="none" normalizeH="0" baseline="0" dirty="0">
                  <a:ln>
                    <a:noFill/>
                  </a:ln>
                  <a:solidFill>
                    <a:srgbClr val="0000CE"/>
                  </a:solidFill>
                  <a:effectLst/>
                  <a:latin typeface="Garamond" panose="02020404030301010803" pitchFamily="18" charset="0"/>
                </a:rPr>
                <a:t>Spring </a:t>
              </a:r>
              <a:r>
                <a:rPr kumimoji="0" lang="en-GB" altLang="en-US" sz="1400" b="1" i="0" u="none" strike="noStrike" cap="none" normalizeH="0" baseline="0">
                  <a:ln>
                    <a:noFill/>
                  </a:ln>
                  <a:solidFill>
                    <a:srgbClr val="0000CE"/>
                  </a:solidFill>
                  <a:effectLst/>
                  <a:latin typeface="Garamond" panose="02020404030301010803" pitchFamily="18" charset="0"/>
                </a:rPr>
                <a:t>1 2026</a:t>
              </a:r>
              <a:endParaRPr kumimoji="0" lang="en-GB" altLang="en-US" sz="1400" b="0" i="0" u="none" strike="noStrike" cap="none" normalizeH="0" baseline="0" dirty="0">
                <a:ln>
                  <a:noFill/>
                </a:ln>
                <a:solidFill>
                  <a:srgbClr val="0000CE"/>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5356460" y="573828"/>
              <a:ext cx="2140266" cy="276999"/>
            </a:xfrm>
            <a:prstGeom prst="rect">
              <a:avLst/>
            </a:prstGeom>
          </p:spPr>
          <p:txBody>
            <a:bodyPr wrap="none">
              <a:spAutoFit/>
            </a:bodyPr>
            <a:lstStyle/>
            <a:p>
              <a:pPr algn="ctr">
                <a:spcAft>
                  <a:spcPts val="0"/>
                </a:spcAft>
              </a:pPr>
              <a:r>
                <a:rPr lang="en-GB" sz="1200" b="1" dirty="0">
                  <a:solidFill>
                    <a:srgbClr val="538135"/>
                  </a:solidFill>
                  <a:latin typeface="Garamond" panose="02020404030301010803" pitchFamily="18" charset="0"/>
                  <a:ea typeface="Times New Roman" panose="02020603050405020304" pitchFamily="18" charset="0"/>
                </a:rPr>
                <a:t>Year Group: RECEPTION     </a:t>
              </a:r>
              <a:endParaRPr lang="en-GB" sz="1200" dirty="0">
                <a:effectLst/>
                <a:latin typeface="Times New Roman" panose="02020603050405020304" pitchFamily="18" charset="0"/>
                <a:ea typeface="Times New Roman" panose="02020603050405020304" pitchFamily="18" charset="0"/>
              </a:endParaRPr>
            </a:p>
          </p:txBody>
        </p:sp>
      </p:gr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6570" y="0"/>
            <a:ext cx="338860" cy="4321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4237" y="0"/>
            <a:ext cx="1312333" cy="68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82565" y="132496"/>
            <a:ext cx="3670744" cy="3830721"/>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3835990" y="1079821"/>
            <a:ext cx="4114659" cy="321785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8033329" y="708509"/>
            <a:ext cx="4076106" cy="182160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44919" y="4069335"/>
            <a:ext cx="3708390" cy="929842"/>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p:cNvSpPr/>
          <p:nvPr/>
        </p:nvSpPr>
        <p:spPr>
          <a:xfrm>
            <a:off x="3855266" y="4382714"/>
            <a:ext cx="4076106" cy="837503"/>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p:cNvSpPr/>
          <p:nvPr/>
        </p:nvSpPr>
        <p:spPr>
          <a:xfrm>
            <a:off x="45124" y="5081047"/>
            <a:ext cx="3581356" cy="172205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p:cNvSpPr/>
          <p:nvPr/>
        </p:nvSpPr>
        <p:spPr>
          <a:xfrm>
            <a:off x="8261326" y="4534256"/>
            <a:ext cx="1902952" cy="22375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07998" y="177386"/>
            <a:ext cx="2661541" cy="3631763"/>
          </a:xfrm>
          <a:prstGeom prst="rect">
            <a:avLst/>
          </a:prstGeom>
        </p:spPr>
        <p:txBody>
          <a:bodyPr wrap="square">
            <a:spAutoFit/>
          </a:bodyPr>
          <a:lstStyle/>
          <a:p>
            <a:pPr algn="ct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Literacy: Little Red Riding Hood by </a:t>
            </a:r>
            <a:r>
              <a:rPr lang="en-GB" sz="1000" b="1" dirty="0" err="1">
                <a:latin typeface="Garamond" panose="02020404030301010803" pitchFamily="18" charset="0"/>
                <a:ea typeface="Times New Roman" panose="02020603050405020304" pitchFamily="18" charset="0"/>
                <a:cs typeface="Arial" panose="020B0604020202020204" pitchFamily="34" charset="0"/>
              </a:rPr>
              <a:t>Lari</a:t>
            </a:r>
            <a:r>
              <a:rPr lang="en-GB" sz="1000" b="1" dirty="0">
                <a:latin typeface="Garamond" panose="02020404030301010803" pitchFamily="18" charset="0"/>
                <a:ea typeface="Times New Roman" panose="02020603050405020304" pitchFamily="18" charset="0"/>
                <a:cs typeface="Arial" panose="020B0604020202020204" pitchFamily="34" charset="0"/>
              </a:rPr>
              <a:t> Don</a:t>
            </a:r>
            <a:endParaRPr lang="en-GB" sz="1000" b="1" dirty="0">
              <a:latin typeface="Garamond" panose="02020404030301010803" pitchFamily="18" charset="0"/>
              <a:ea typeface="Times New Roman" panose="02020603050405020304" pitchFamily="18" charset="0"/>
            </a:endParaRPr>
          </a:p>
          <a:p>
            <a:pPr>
              <a:spcAft>
                <a:spcPts val="0"/>
              </a:spcAft>
            </a:pPr>
            <a:r>
              <a:rPr lang="en-GB" sz="1000" dirty="0">
                <a:latin typeface="Garamond" panose="02020404030301010803" pitchFamily="18" charset="0"/>
                <a:ea typeface="Times New Roman" panose="02020603050405020304" pitchFamily="18" charset="0"/>
                <a:cs typeface="Arial" panose="020B0604020202020204" pitchFamily="34" charset="0"/>
              </a:rPr>
              <a:t>We will learn about:</a:t>
            </a:r>
            <a:endParaRPr lang="en-GB" sz="1000" dirty="0">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rPr>
              <a:t>fiction &amp; non-fiction texts about space</a:t>
            </a: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rPr>
              <a:t>emergent writing; encourage short words or phrases in different writing contexts, e.g. in free flow or in a structured lesson.</a:t>
            </a: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rPr>
              <a:t>focus on letter formation in line with handwriting policy - Debbie </a:t>
            </a:r>
            <a:r>
              <a:rPr lang="en-GB" sz="1000" dirty="0" err="1">
                <a:latin typeface="Garamond" panose="02020404030301010803" pitchFamily="18" charset="0"/>
                <a:ea typeface="Times New Roman" panose="02020603050405020304" pitchFamily="18" charset="0"/>
              </a:rPr>
              <a:t>Hepplewhite</a:t>
            </a:r>
            <a:endParaRPr lang="en-GB" sz="1000" dirty="0">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rPr>
              <a:t>list writing</a:t>
            </a: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rPr>
              <a:t>reading words through sound blending as part of our sounds-write SLP scheme</a:t>
            </a: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rPr>
              <a:t>embedded within the provision - opportunities for emergent writing (with ongoing provision for mark making) e.g. writing letters of children’s names in paint, sand, with water and brushes, tracing activities, rubbing activities, whiteboards and pens, clipboards outside </a:t>
            </a:r>
            <a:r>
              <a:rPr lang="en-GB" sz="1000" dirty="0" err="1">
                <a:latin typeface="Garamond" panose="02020404030301010803" pitchFamily="18" charset="0"/>
                <a:ea typeface="Times New Roman" panose="02020603050405020304" pitchFamily="18" charset="0"/>
              </a:rPr>
              <a:t>etc</a:t>
            </a:r>
            <a:endParaRPr lang="en-GB" sz="1000" dirty="0">
              <a:latin typeface="Garamond" panose="02020404030301010803" pitchFamily="18" charset="0"/>
            </a:endParaRPr>
          </a:p>
          <a:p>
            <a:r>
              <a:rPr lang="en-GB" sz="1000" b="1" dirty="0">
                <a:latin typeface="Garamond" panose="02020404030301010803" pitchFamily="18" charset="0"/>
              </a:rPr>
              <a:t> Phonics</a:t>
            </a:r>
          </a:p>
          <a:p>
            <a:pPr marL="171450" lvl="0" indent="-171450">
              <a:buFont typeface="Arial" panose="020B0604020202020204" pitchFamily="34" charset="0"/>
              <a:buChar char="•"/>
            </a:pPr>
            <a:r>
              <a:rPr lang="en-GB" sz="1000" dirty="0">
                <a:latin typeface="Garamond" panose="02020404030301010803" pitchFamily="18" charset="0"/>
              </a:rPr>
              <a:t>continue to learn our Sounds-Write linguistics phonics programme, focusing on the initial code and blending and segmenting sounds to read and write words and sentences.</a:t>
            </a:r>
          </a:p>
        </p:txBody>
      </p:sp>
      <p:pic>
        <p:nvPicPr>
          <p:cNvPr id="3" name="Picture 2"/>
          <p:cNvPicPr>
            <a:picLocks noChangeAspect="1"/>
          </p:cNvPicPr>
          <p:nvPr/>
        </p:nvPicPr>
        <p:blipFill>
          <a:blip r:embed="rId4"/>
          <a:stretch>
            <a:fillRect/>
          </a:stretch>
        </p:blipFill>
        <p:spPr>
          <a:xfrm>
            <a:off x="2892031" y="656309"/>
            <a:ext cx="774281" cy="833522"/>
          </a:xfrm>
          <a:prstGeom prst="rect">
            <a:avLst/>
          </a:prstGeom>
        </p:spPr>
      </p:pic>
      <p:sp>
        <p:nvSpPr>
          <p:cNvPr id="7" name="Rectangle 6"/>
          <p:cNvSpPr/>
          <p:nvPr/>
        </p:nvSpPr>
        <p:spPr>
          <a:xfrm>
            <a:off x="4039455" y="1079821"/>
            <a:ext cx="2207812" cy="2786404"/>
          </a:xfrm>
          <a:prstGeom prst="rect">
            <a:avLst/>
          </a:prstGeom>
        </p:spPr>
        <p:txBody>
          <a:bodyPr wrap="square">
            <a:spAutoFit/>
          </a:bodyPr>
          <a:lstStyle/>
          <a:p>
            <a:pP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Mathematics</a:t>
            </a:r>
            <a:endParaRPr lang="en-GB" sz="1000" dirty="0">
              <a:latin typeface="Garamond" panose="02020404030301010803" pitchFamily="18" charset="0"/>
              <a:ea typeface="Times New Roman" panose="02020603050405020304" pitchFamily="18" charset="0"/>
            </a:endParaRPr>
          </a:p>
          <a:p>
            <a:pPr>
              <a:spcAft>
                <a:spcPts val="0"/>
              </a:spcAft>
            </a:pPr>
            <a:endParaRPr lang="en-GB" sz="1000" b="1" dirty="0">
              <a:latin typeface="Garamond" panose="02020404030301010803" pitchFamily="18" charset="0"/>
              <a:ea typeface="Times New Roman" panose="02020603050405020304" pitchFamily="18" charset="0"/>
              <a:cs typeface="Arial" panose="020B0604020202020204" pitchFamily="34" charset="0"/>
            </a:endParaRPr>
          </a:p>
          <a:p>
            <a:pP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Alive in 5 </a:t>
            </a:r>
            <a:endParaRPr lang="en-GB" sz="1000" dirty="0">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Introduce zero</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Find 0 to 5</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err="1">
                <a:latin typeface="Garamond" panose="02020404030301010803" pitchFamily="18" charset="0"/>
                <a:ea typeface="Calibri" panose="020F0502020204030204" pitchFamily="34" charset="0"/>
                <a:cs typeface="Arial" panose="020B0604020202020204" pitchFamily="34" charset="0"/>
              </a:rPr>
              <a:t>Subitise</a:t>
            </a:r>
            <a:r>
              <a:rPr lang="en-GB" sz="1000" dirty="0">
                <a:latin typeface="Garamond" panose="02020404030301010803" pitchFamily="18" charset="0"/>
                <a:ea typeface="Calibri" panose="020F0502020204030204" pitchFamily="34" charset="0"/>
                <a:cs typeface="Arial" panose="020B0604020202020204" pitchFamily="34" charset="0"/>
              </a:rPr>
              <a:t> 0 to 5</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Represent 0 to 5</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1 more</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1 less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Composition</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Conceptual </a:t>
            </a:r>
            <a:r>
              <a:rPr lang="en-GB" sz="1000" dirty="0" err="1">
                <a:latin typeface="Garamond" panose="02020404030301010803" pitchFamily="18" charset="0"/>
                <a:ea typeface="Calibri" panose="020F0502020204030204" pitchFamily="34" charset="0"/>
                <a:cs typeface="Arial" panose="020B0604020202020204" pitchFamily="34" charset="0"/>
              </a:rPr>
              <a:t>subitising</a:t>
            </a:r>
            <a:r>
              <a:rPr lang="en-GB" sz="1000" dirty="0">
                <a:latin typeface="Garamond" panose="02020404030301010803" pitchFamily="18" charset="0"/>
                <a:ea typeface="Calibri" panose="020F0502020204030204" pitchFamily="34" charset="0"/>
                <a:cs typeface="Arial" panose="020B0604020202020204" pitchFamily="34" charset="0"/>
              </a:rPr>
              <a:t> to 5</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Mass and Capacity</a:t>
            </a:r>
            <a:endParaRPr lang="en-GB" sz="1000" dirty="0">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Compare mass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Find a balance</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Explore capacity</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Compare capacity</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994214" y="1201368"/>
            <a:ext cx="1855186" cy="3172600"/>
          </a:xfrm>
          <a:prstGeom prst="rect">
            <a:avLst/>
          </a:prstGeom>
        </p:spPr>
        <p:txBody>
          <a:bodyPr wrap="square">
            <a:spAutoFit/>
          </a:bodyPr>
          <a:lstStyle/>
          <a:p>
            <a:pP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Growing 6, 7, 8 </a:t>
            </a:r>
            <a:endParaRPr lang="en-GB" sz="1000" dirty="0">
              <a:latin typeface="Garamond" panose="02020404030301010803" pitchFamily="18" charset="0"/>
              <a:ea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Find and represent 6, 7, and 8</a:t>
            </a:r>
            <a:endParaRPr lang="en-GB" sz="10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1 more</a:t>
            </a:r>
            <a:endParaRPr lang="en-GB" sz="10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1 less</a:t>
            </a:r>
            <a:endParaRPr lang="en-GB" sz="10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Composition of 6, 7 and 8</a:t>
            </a:r>
            <a:endParaRPr lang="en-GB" sz="10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Make pairs-odd and even</a:t>
            </a:r>
            <a:endParaRPr lang="en-GB" sz="10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Double to 8 (find a double)</a:t>
            </a:r>
            <a:endParaRPr lang="en-GB" sz="10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Combine 2 groups</a:t>
            </a:r>
            <a:endParaRPr lang="en-GB" sz="10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Conceptual </a:t>
            </a:r>
            <a:r>
              <a:rPr lang="en-GB" sz="1000" dirty="0" err="1">
                <a:latin typeface="Garamond" panose="02020404030301010803" pitchFamily="18" charset="0"/>
                <a:ea typeface="Calibri" panose="020F0502020204030204" pitchFamily="34" charset="0"/>
                <a:cs typeface="Arial" panose="020B0604020202020204" pitchFamily="34" charset="0"/>
              </a:rPr>
              <a:t>subitising</a:t>
            </a:r>
            <a:endParaRPr lang="en-GB" sz="1000" dirty="0">
              <a:latin typeface="Garamond" panose="02020404030301010803" pitchFamily="18" charset="0"/>
              <a:ea typeface="Calibri" panose="020F0502020204030204" pitchFamily="34" charset="0"/>
              <a:cs typeface="Times New Roman" panose="02020603050405020304" pitchFamily="18" charset="0"/>
            </a:endParaRPr>
          </a:p>
          <a:p>
            <a:pP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Length and Height </a:t>
            </a:r>
          </a:p>
          <a:p>
            <a:pPr marL="342900" lvl="0" indent="-342900">
              <a:lnSpc>
                <a:spcPct val="107000"/>
              </a:lnSpc>
              <a:spcAft>
                <a:spcPts val="80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Explore and compare height</a:t>
            </a:r>
          </a:p>
          <a:p>
            <a:pPr marL="342900" lvl="0" indent="-342900">
              <a:lnSpc>
                <a:spcPct val="107000"/>
              </a:lnSpc>
              <a:spcAft>
                <a:spcPts val="800"/>
              </a:spcAft>
              <a:buFont typeface="Symbol" panose="05050102010706020507" pitchFamily="18" charset="2"/>
              <a:buChar char=""/>
            </a:pPr>
            <a:r>
              <a:rPr lang="en-GB" sz="1000" dirty="0">
                <a:latin typeface="Garamond" panose="02020404030301010803" pitchFamily="18" charset="0"/>
                <a:ea typeface="Calibri" panose="020F0502020204030204" pitchFamily="34" charset="0"/>
                <a:cs typeface="Arial" panose="020B0604020202020204" pitchFamily="34" charset="0"/>
              </a:rPr>
              <a:t>Explore and compare length</a:t>
            </a:r>
            <a:endParaRPr lang="en-GB" sz="10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8132977" y="745007"/>
            <a:ext cx="3951791" cy="1785104"/>
          </a:xfrm>
          <a:prstGeom prst="rect">
            <a:avLst/>
          </a:prstGeom>
        </p:spPr>
        <p:txBody>
          <a:bodyPr wrap="square">
            <a:spAutoFit/>
          </a:bodyPr>
          <a:lstStyle/>
          <a:p>
            <a:pPr>
              <a:spcAft>
                <a:spcPts val="0"/>
              </a:spcAft>
            </a:pPr>
            <a:r>
              <a:rPr lang="en-GB" sz="1000" b="1" dirty="0">
                <a:solidFill>
                  <a:srgbClr val="000000"/>
                </a:solidFill>
                <a:latin typeface="Garamond" panose="02020404030301010803" pitchFamily="18" charset="0"/>
                <a:ea typeface="Times New Roman" panose="02020603050405020304" pitchFamily="18" charset="0"/>
                <a:cs typeface="Arial" panose="020B0604020202020204" pitchFamily="34" charset="0"/>
              </a:rPr>
              <a:t>Understanding the World, Science</a:t>
            </a:r>
            <a:r>
              <a:rPr lang="en-GB" sz="10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a:t>
            </a:r>
            <a:r>
              <a:rPr lang="en-GB" sz="1000" b="1" dirty="0">
                <a:solidFill>
                  <a:srgbClr val="000000"/>
                </a:solidFill>
                <a:latin typeface="Garamond" panose="02020404030301010803" pitchFamily="18" charset="0"/>
                <a:ea typeface="Times New Roman" panose="02020603050405020304" pitchFamily="18" charset="0"/>
                <a:cs typeface="Arial" panose="020B0604020202020204" pitchFamily="34" charset="0"/>
              </a:rPr>
              <a:t>Space</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000" dirty="0">
                <a:solidFill>
                  <a:srgbClr val="000000"/>
                </a:solidFill>
                <a:latin typeface="Garamond" panose="02020404030301010803" pitchFamily="18" charset="0"/>
                <a:ea typeface="Times New Roman" panose="02020603050405020304" pitchFamily="18" charset="0"/>
                <a:cs typeface="Arial" panose="020B0604020202020204" pitchFamily="34" charset="0"/>
              </a:rPr>
              <a:t>know that we live on planet earth</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000" dirty="0">
                <a:solidFill>
                  <a:srgbClr val="000000"/>
                </a:solidFill>
                <a:latin typeface="Garamond" panose="02020404030301010803" pitchFamily="18" charset="0"/>
                <a:ea typeface="Times New Roman" panose="02020603050405020304" pitchFamily="18" charset="0"/>
                <a:cs typeface="Arial" panose="020B0604020202020204" pitchFamily="34" charset="0"/>
              </a:rPr>
              <a:t>understand that there is land and sea, animals and plants</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000" dirty="0">
                <a:solidFill>
                  <a:srgbClr val="000000"/>
                </a:solidFill>
                <a:latin typeface="Garamond" panose="02020404030301010803" pitchFamily="18" charset="0"/>
                <a:ea typeface="Times New Roman" panose="02020603050405020304" pitchFamily="18" charset="0"/>
                <a:cs typeface="Arial" panose="020B0604020202020204" pitchFamily="34" charset="0"/>
              </a:rPr>
              <a:t>know there are other planets in our solar system.</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000" dirty="0">
                <a:solidFill>
                  <a:srgbClr val="000000"/>
                </a:solidFill>
                <a:latin typeface="Garamond" panose="02020404030301010803" pitchFamily="18" charset="0"/>
                <a:ea typeface="Times New Roman" panose="02020603050405020304" pitchFamily="18" charset="0"/>
                <a:cs typeface="Arial" panose="020B0604020202020204" pitchFamily="34" charset="0"/>
              </a:rPr>
              <a:t>understand that the planets in our solar system are very different to each other.</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000" dirty="0">
                <a:solidFill>
                  <a:srgbClr val="000000"/>
                </a:solidFill>
                <a:latin typeface="Garamond" panose="02020404030301010803" pitchFamily="18" charset="0"/>
                <a:ea typeface="Times New Roman" panose="02020603050405020304" pitchFamily="18" charset="0"/>
                <a:cs typeface="Arial" panose="020B0604020202020204" pitchFamily="34" charset="0"/>
              </a:rPr>
              <a:t>understand that the stars we see in the sky are very far away.</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GB" sz="1000" dirty="0">
                <a:solidFill>
                  <a:srgbClr val="000000"/>
                </a:solidFill>
                <a:latin typeface="Garamond" panose="02020404030301010803" pitchFamily="18" charset="0"/>
                <a:ea typeface="Times New Roman" panose="02020603050405020304" pitchFamily="18" charset="0"/>
                <a:cs typeface="Arial" panose="020B0604020202020204" pitchFamily="34"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000" b="1" dirty="0">
                <a:solidFill>
                  <a:srgbClr val="000000"/>
                </a:solidFill>
                <a:latin typeface="Garamond" panose="02020404030301010803" pitchFamily="18" charset="0"/>
                <a:ea typeface="Times New Roman" panose="02020603050405020304" pitchFamily="18" charset="0"/>
                <a:cs typeface="Arial" panose="020B0604020202020204" pitchFamily="34" charset="0"/>
              </a:rPr>
              <a:t>Seasons: Spring</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000" dirty="0">
                <a:solidFill>
                  <a:srgbClr val="000000"/>
                </a:solidFill>
                <a:latin typeface="Garamond" panose="02020404030301010803" pitchFamily="18" charset="0"/>
                <a:ea typeface="Times New Roman" panose="02020603050405020304" pitchFamily="18" charset="0"/>
                <a:cs typeface="Arial" panose="020B0604020202020204" pitchFamily="34" charset="0"/>
              </a:rPr>
              <a:t>to know that Spring is one of the four seasons in a year.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000" dirty="0">
                <a:solidFill>
                  <a:srgbClr val="000000"/>
                </a:solidFill>
                <a:latin typeface="Garamond" panose="02020404030301010803" pitchFamily="18" charset="0"/>
                <a:ea typeface="Times New Roman" panose="02020603050405020304" pitchFamily="18" charset="0"/>
                <a:cs typeface="Arial" panose="020B0604020202020204" pitchFamily="34" charset="0"/>
              </a:rPr>
              <a:t>to be able to identify the signs of Spring in nature.</a:t>
            </a:r>
            <a:endParaRPr lang="en-GB" sz="1000" dirty="0">
              <a:effectLst/>
              <a:highlight>
                <a:srgbClr val="FFFF00"/>
              </a:highlight>
              <a:latin typeface="Garamond" panose="02020404030301010803" pitchFamily="18" charset="0"/>
              <a:ea typeface="Times New Roman" panose="02020603050405020304" pitchFamily="18" charset="0"/>
            </a:endParaRPr>
          </a:p>
        </p:txBody>
      </p:sp>
      <p:sp>
        <p:nvSpPr>
          <p:cNvPr id="12" name="Rectangle 11"/>
          <p:cNvSpPr/>
          <p:nvPr/>
        </p:nvSpPr>
        <p:spPr>
          <a:xfrm>
            <a:off x="31824" y="4113156"/>
            <a:ext cx="3653939" cy="861774"/>
          </a:xfrm>
          <a:prstGeom prst="rect">
            <a:avLst/>
          </a:prstGeom>
        </p:spPr>
        <p:txBody>
          <a:bodyPr wrap="square">
            <a:spAutoFit/>
          </a:bodyPr>
          <a:lstStyle/>
          <a:p>
            <a:pPr algn="ct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Understanding the World, Computing</a:t>
            </a:r>
            <a:endParaRPr lang="en-GB" sz="1000" dirty="0">
              <a:latin typeface="Garamond" panose="02020404030301010803" pitchFamily="18" charset="0"/>
              <a:ea typeface="Times New Roman" panose="02020603050405020304" pitchFamily="18" charset="0"/>
            </a:endParaRPr>
          </a:p>
          <a:p>
            <a:pPr algn="ctr">
              <a:spcAft>
                <a:spcPts val="0"/>
              </a:spcAft>
            </a:pPr>
            <a:r>
              <a:rPr lang="en-GB" sz="1000" dirty="0">
                <a:latin typeface="Garamond" panose="02020404030301010803" pitchFamily="18" charset="0"/>
                <a:ea typeface="Times New Roman" panose="02020603050405020304" pitchFamily="18" charset="0"/>
                <a:cs typeface="Arial" panose="020B0604020202020204" pitchFamily="34" charset="0"/>
              </a:rPr>
              <a:t> </a:t>
            </a:r>
            <a:endParaRPr lang="en-GB" sz="1000" dirty="0">
              <a:latin typeface="Garamond" panose="02020404030301010803" pitchFamily="18" charset="0"/>
              <a:ea typeface="Times New Roman" panose="02020603050405020304" pitchFamily="18" charset="0"/>
            </a:endParaRPr>
          </a:p>
          <a:p>
            <a:pPr marL="285750" lvl="0" indent="-2857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rPr>
              <a:t>Use technology within the provision – IPads</a:t>
            </a:r>
          </a:p>
          <a:p>
            <a:pPr marL="285750" lvl="0" indent="-2857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To know and talk about the different factors that support their overall health and wellbeing – sensible amounts of ‘screen time’ </a:t>
            </a:r>
            <a:endParaRPr lang="en-GB" sz="1000" dirty="0">
              <a:effectLst/>
              <a:latin typeface="Garamond" panose="02020404030301010803" pitchFamily="18" charset="0"/>
              <a:ea typeface="Times New Roman" panose="02020603050405020304" pitchFamily="18" charset="0"/>
            </a:endParaRPr>
          </a:p>
        </p:txBody>
      </p:sp>
      <p:sp>
        <p:nvSpPr>
          <p:cNvPr id="16" name="Rectangle 15"/>
          <p:cNvSpPr/>
          <p:nvPr/>
        </p:nvSpPr>
        <p:spPr>
          <a:xfrm>
            <a:off x="145262" y="5102608"/>
            <a:ext cx="3381080" cy="1631216"/>
          </a:xfrm>
          <a:prstGeom prst="rect">
            <a:avLst/>
          </a:prstGeom>
        </p:spPr>
        <p:txBody>
          <a:bodyPr wrap="square">
            <a:spAutoFit/>
          </a:bodyPr>
          <a:lstStyle/>
          <a:p>
            <a:pP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Understanding the World, History and Geography</a:t>
            </a:r>
            <a:endParaRPr lang="en-GB" sz="1000" dirty="0">
              <a:latin typeface="Garamond" panose="02020404030301010803" pitchFamily="18" charset="0"/>
              <a:ea typeface="Times New Roman" panose="02020603050405020304" pitchFamily="18" charset="0"/>
            </a:endParaRPr>
          </a:p>
          <a:p>
            <a:pP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Space</a:t>
            </a:r>
            <a:endParaRPr lang="en-GB" sz="1000" dirty="0">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to know that people who travel into space are called astronauts.</a:t>
            </a:r>
            <a:endParaRPr lang="en-GB" sz="1000" dirty="0">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to understand astronauts live and work on the international space station.</a:t>
            </a:r>
            <a:endParaRPr lang="en-GB" sz="1000" dirty="0">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people have told stories about the stars for many years.</a:t>
            </a:r>
            <a:endParaRPr lang="en-GB" sz="1000" dirty="0">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to know that astronauts have walked on the moon.</a:t>
            </a:r>
            <a:endParaRPr lang="en-GB" sz="1000" dirty="0">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to understand that the mars rover is a robot exploring the planet mars.</a:t>
            </a:r>
            <a:endParaRPr lang="en-GB" sz="1000" dirty="0">
              <a:latin typeface="Garamond" panose="02020404030301010803" pitchFamily="18" charset="0"/>
              <a:ea typeface="Times New Roman" panose="02020603050405020304" pitchFamily="18" charset="0"/>
            </a:endParaRPr>
          </a:p>
        </p:txBody>
      </p:sp>
      <p:sp>
        <p:nvSpPr>
          <p:cNvPr id="17" name="Rectangle 16"/>
          <p:cNvSpPr/>
          <p:nvPr/>
        </p:nvSpPr>
        <p:spPr>
          <a:xfrm>
            <a:off x="8270953" y="4498019"/>
            <a:ext cx="1946461" cy="2310056"/>
          </a:xfrm>
          <a:prstGeom prst="rect">
            <a:avLst/>
          </a:prstGeom>
        </p:spPr>
        <p:txBody>
          <a:bodyPr wrap="square">
            <a:spAutoFit/>
          </a:bodyPr>
          <a:lstStyle/>
          <a:p>
            <a:pPr algn="ctr">
              <a:lnSpc>
                <a:spcPct val="107000"/>
              </a:lnSpc>
              <a:spcAft>
                <a:spcPts val="0"/>
              </a:spcAft>
            </a:pPr>
            <a:r>
              <a:rPr lang="en-GB" sz="900" b="1" dirty="0">
                <a:solidFill>
                  <a:srgbClr val="000000"/>
                </a:solidFill>
                <a:latin typeface="Garamond" panose="02020404030301010803" pitchFamily="18" charset="0"/>
                <a:ea typeface="Times New Roman" panose="02020603050405020304" pitchFamily="18" charset="0"/>
                <a:cs typeface="Arial" panose="020B0604020202020204" pitchFamily="34" charset="0"/>
              </a:rPr>
              <a:t>RE</a:t>
            </a:r>
            <a:r>
              <a:rPr lang="en-GB" sz="9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 </a:t>
            </a:r>
            <a:r>
              <a:rPr lang="en-GB" sz="900" b="1" dirty="0">
                <a:solidFill>
                  <a:srgbClr val="000000"/>
                </a:solidFill>
                <a:latin typeface="Garamond" panose="02020404030301010803" pitchFamily="18" charset="0"/>
                <a:ea typeface="Times New Roman" panose="02020603050405020304" pitchFamily="18" charset="0"/>
                <a:cs typeface="Arial" panose="020B0604020202020204" pitchFamily="34" charset="0"/>
              </a:rPr>
              <a:t>What stories are special to different people?</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GB" sz="900" b="1" dirty="0">
                <a:solidFill>
                  <a:srgbClr val="000000"/>
                </a:solidFill>
                <a:latin typeface="Garamond" panose="02020404030301010803" pitchFamily="18" charset="0"/>
                <a:ea typeface="Times New Roman" panose="02020603050405020304" pitchFamily="18" charset="0"/>
                <a:cs typeface="Arial" panose="020B0604020202020204" pitchFamily="34" charset="0"/>
              </a:rPr>
              <a:t> </a:t>
            </a:r>
            <a:r>
              <a:rPr lang="en-GB" sz="900" dirty="0">
                <a:latin typeface="Times New Roman" panose="02020603050405020304" pitchFamily="18" charset="0"/>
                <a:ea typeface="Times New Roman" panose="02020603050405020304" pitchFamily="18" charset="0"/>
                <a:cs typeface="Times New Roman" panose="02020603050405020304" pitchFamily="18" charset="0"/>
              </a:rPr>
              <a:t>What books/stories are special to us? </a:t>
            </a:r>
          </a:p>
          <a:p>
            <a:pPr marL="171450" indent="-171450">
              <a:lnSpc>
                <a:spcPct val="107000"/>
              </a:lnSpc>
              <a:buFont typeface="Arial" panose="020B0604020202020204" pitchFamily="34" charset="0"/>
              <a:buChar char="•"/>
            </a:pPr>
            <a:r>
              <a:rPr lang="en-GB" sz="900" dirty="0">
                <a:solidFill>
                  <a:srgbClr val="000000"/>
                </a:solidFill>
                <a:latin typeface="Garamond" panose="02020404030301010803" pitchFamily="18" charset="0"/>
                <a:ea typeface="Times New Roman" panose="02020603050405020304" pitchFamily="18" charset="0"/>
                <a:cs typeface="Arial" panose="020B0604020202020204" pitchFamily="34" charset="0"/>
              </a:rPr>
              <a:t>The Bible is special to Christians</a:t>
            </a:r>
            <a:endParaRPr lang="en-GB" sz="900" dirty="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0000"/>
                </a:solidFill>
                <a:latin typeface="Garamond" panose="02020404030301010803" pitchFamily="18" charset="0"/>
                <a:ea typeface="Times New Roman" panose="02020603050405020304" pitchFamily="18" charset="0"/>
                <a:cs typeface="Arial" panose="020B0604020202020204" pitchFamily="34" charset="0"/>
              </a:rPr>
              <a:t>Stories from the Bible – Noah’s Arc,  The Creation Story</a:t>
            </a:r>
            <a:endParaRPr lang="en-GB" sz="900" dirty="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0000"/>
                </a:solidFill>
                <a:latin typeface="Garamond" panose="02020404030301010803" pitchFamily="18" charset="0"/>
                <a:ea typeface="Times New Roman" panose="02020603050405020304" pitchFamily="18" charset="0"/>
                <a:cs typeface="Arial" panose="020B0604020202020204" pitchFamily="34" charset="0"/>
              </a:rPr>
              <a:t>Where is the Bible kept in a church?</a:t>
            </a:r>
            <a:endParaRPr lang="en-GB" sz="900" dirty="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0000"/>
                </a:solidFill>
                <a:latin typeface="Garamond" panose="02020404030301010803" pitchFamily="18" charset="0"/>
                <a:ea typeface="Times New Roman" panose="02020603050405020304" pitchFamily="18" charset="0"/>
                <a:cs typeface="Arial" panose="020B0604020202020204" pitchFamily="34" charset="0"/>
              </a:rPr>
              <a:t>The Qur’an is special to Muslims </a:t>
            </a:r>
            <a:endParaRPr lang="en-GB" sz="900" dirty="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0000"/>
                </a:solidFill>
                <a:latin typeface="Garamond" panose="02020404030301010803" pitchFamily="18" charset="0"/>
                <a:ea typeface="Times New Roman" panose="02020603050405020304" pitchFamily="18" charset="0"/>
                <a:cs typeface="Arial" panose="020B0604020202020204" pitchFamily="34" charset="0"/>
              </a:rPr>
              <a:t>Stories from the Qur’an – The Creation Story, The Sleepers in the Cave.</a:t>
            </a:r>
            <a:endParaRPr lang="en-GB" sz="900" dirty="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0000"/>
                </a:solidFill>
                <a:latin typeface="Garamond" panose="02020404030301010803" pitchFamily="18" charset="0"/>
                <a:ea typeface="Times New Roman" panose="02020603050405020304" pitchFamily="18" charset="0"/>
                <a:cs typeface="Arial" panose="020B0604020202020204" pitchFamily="34" charset="0"/>
              </a:rPr>
              <a:t>Where is the Qur’an kept in a mosque? </a:t>
            </a:r>
            <a:endParaRPr lang="en-GB" sz="900" dirty="0">
              <a:cs typeface="Times New Roman" panose="02020603050405020304" pitchFamily="18" charset="0"/>
            </a:endParaRPr>
          </a:p>
        </p:txBody>
      </p:sp>
      <p:sp>
        <p:nvSpPr>
          <p:cNvPr id="20" name="Rectangle 19"/>
          <p:cNvSpPr/>
          <p:nvPr/>
        </p:nvSpPr>
        <p:spPr>
          <a:xfrm>
            <a:off x="4305787" y="4476877"/>
            <a:ext cx="3314827" cy="707886"/>
          </a:xfrm>
          <a:prstGeom prst="rect">
            <a:avLst/>
          </a:prstGeom>
        </p:spPr>
        <p:txBody>
          <a:bodyPr wrap="square">
            <a:spAutoFit/>
          </a:bodyPr>
          <a:lstStyle/>
          <a:p>
            <a:pPr algn="ct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Personal, Social and Emotional Developmen</a:t>
            </a:r>
            <a:r>
              <a:rPr lang="en-GB" sz="1000" b="1" u="sng" dirty="0">
                <a:latin typeface="Garamond" panose="02020404030301010803" pitchFamily="18" charset="0"/>
                <a:ea typeface="Times New Roman" panose="02020603050405020304" pitchFamily="18" charset="0"/>
                <a:cs typeface="Arial" panose="020B0604020202020204" pitchFamily="34" charset="0"/>
              </a:rPr>
              <a:t>t</a:t>
            </a:r>
            <a:endParaRPr lang="en-GB" sz="1000" dirty="0">
              <a:latin typeface="Garamond" panose="02020404030301010803" pitchFamily="18" charset="0"/>
              <a:ea typeface="Times New Roman" panose="02020603050405020304" pitchFamily="18" charset="0"/>
            </a:endParaRPr>
          </a:p>
          <a:p>
            <a:pP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 </a:t>
            </a:r>
            <a:endParaRPr lang="en-GB" sz="1000" dirty="0">
              <a:latin typeface="Garamond" panose="02020404030301010803" pitchFamily="18" charset="0"/>
              <a:ea typeface="Times New Roman" panose="02020603050405020304" pitchFamily="18" charset="0"/>
            </a:endParaRPr>
          </a:p>
          <a:p>
            <a:pPr>
              <a:spcAft>
                <a:spcPts val="0"/>
              </a:spcAft>
            </a:pPr>
            <a:r>
              <a:rPr lang="en-GB" sz="1000" dirty="0">
                <a:latin typeface="Garamond" panose="02020404030301010803" pitchFamily="18" charset="0"/>
                <a:ea typeface="Times New Roman" panose="02020603050405020304" pitchFamily="18" charset="0"/>
                <a:cs typeface="Arial" panose="020B0604020202020204" pitchFamily="34" charset="0"/>
              </a:rPr>
              <a:t>Healthy and Safer Lifestyles 2 – </a:t>
            </a:r>
            <a:endParaRPr lang="en-GB" sz="1000" dirty="0">
              <a:latin typeface="Garamond" panose="02020404030301010803" pitchFamily="18" charset="0"/>
              <a:ea typeface="Times New Roman" panose="02020603050405020304" pitchFamily="18" charset="0"/>
            </a:endParaRPr>
          </a:p>
          <a:p>
            <a:pPr>
              <a:spcAft>
                <a:spcPts val="0"/>
              </a:spcAft>
            </a:pPr>
            <a:r>
              <a:rPr lang="en-GB" sz="1000" dirty="0">
                <a:latin typeface="Garamond" panose="02020404030301010803" pitchFamily="18" charset="0"/>
                <a:ea typeface="Times New Roman" panose="02020603050405020304" pitchFamily="18" charset="0"/>
                <a:cs typeface="Arial" panose="020B0604020202020204" pitchFamily="34" charset="0"/>
              </a:rPr>
              <a:t>Keeping Safe (includes Drug Education)</a:t>
            </a:r>
            <a:endParaRPr lang="en-GB" sz="1000" dirty="0">
              <a:effectLst/>
              <a:latin typeface="Garamond" panose="02020404030301010803" pitchFamily="18" charset="0"/>
              <a:ea typeface="Times New Roman" panose="02020603050405020304" pitchFamily="18" charset="0"/>
            </a:endParaRPr>
          </a:p>
        </p:txBody>
      </p:sp>
      <p:grpSp>
        <p:nvGrpSpPr>
          <p:cNvPr id="31" name="Group 30"/>
          <p:cNvGrpSpPr/>
          <p:nvPr/>
        </p:nvGrpSpPr>
        <p:grpSpPr>
          <a:xfrm>
            <a:off x="3726618" y="5082353"/>
            <a:ext cx="4765817" cy="1631216"/>
            <a:chOff x="3696184" y="4520986"/>
            <a:chExt cx="4765817" cy="1631216"/>
          </a:xfrm>
        </p:grpSpPr>
        <p:sp>
          <p:nvSpPr>
            <p:cNvPr id="18" name="Rounded Rectangle 17"/>
            <p:cNvSpPr/>
            <p:nvPr/>
          </p:nvSpPr>
          <p:spPr>
            <a:xfrm>
              <a:off x="3696184" y="4741882"/>
              <a:ext cx="4473166" cy="1383683"/>
            </a:xfrm>
            <a:prstGeom prst="roundRect">
              <a:avLst/>
            </a:prstGeom>
            <a:noFill/>
            <a:ln w="38100">
              <a:solidFill>
                <a:srgbClr val="F58B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729998" y="4520986"/>
              <a:ext cx="4732003" cy="1631216"/>
            </a:xfrm>
            <a:prstGeom prst="rect">
              <a:avLst/>
            </a:prstGeom>
          </p:spPr>
          <p:txBody>
            <a:bodyPr wrap="square">
              <a:spAutoFit/>
            </a:bodyPr>
            <a:lstStyle/>
            <a:p>
              <a:pPr algn="ctr">
                <a:spcAft>
                  <a:spcPts val="0"/>
                </a:spcAft>
              </a:pPr>
              <a:r>
                <a:rPr lang="en-GB" sz="2000" b="1" dirty="0">
                  <a:latin typeface="Garamond" panose="02020404030301010803" pitchFamily="18" charset="0"/>
                  <a:ea typeface="Times New Roman" panose="02020603050405020304" pitchFamily="18" charset="0"/>
                  <a:cs typeface="Arial" panose="020B0604020202020204" pitchFamily="34" charset="0"/>
                </a:rPr>
                <a:t> </a:t>
              </a:r>
              <a:endParaRPr lang="en-GB" sz="2000" dirty="0">
                <a:latin typeface="Times New Roman" panose="02020603050405020304" pitchFamily="18" charset="0"/>
                <a:ea typeface="Times New Roman" panose="02020603050405020304" pitchFamily="18" charset="0"/>
              </a:endParaRPr>
            </a:p>
            <a:p>
              <a:pPr algn="ct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Expressive Arts and Design</a:t>
              </a:r>
              <a:endParaRPr lang="en-GB" sz="1000" dirty="0">
                <a:latin typeface="Garamond" panose="02020404030301010803" pitchFamily="18" charset="0"/>
                <a:ea typeface="Times New Roman" panose="02020603050405020304" pitchFamily="18" charset="0"/>
              </a:endParaRPr>
            </a:p>
            <a:p>
              <a:pPr algn="ctr">
                <a:spcAft>
                  <a:spcPts val="0"/>
                </a:spcAft>
              </a:pPr>
              <a:r>
                <a:rPr lang="en-GB" sz="1000" dirty="0">
                  <a:highlight>
                    <a:srgbClr val="FFFF00"/>
                  </a:highlight>
                  <a:latin typeface="Garamond" panose="02020404030301010803" pitchFamily="18" charset="0"/>
                  <a:ea typeface="Times New Roman" panose="02020603050405020304" pitchFamily="18" charset="0"/>
                  <a:cs typeface="Arial" panose="020B0604020202020204" pitchFamily="34" charset="0"/>
                </a:rPr>
                <a:t> </a:t>
              </a:r>
              <a:endParaRPr lang="en-GB" sz="1000" dirty="0">
                <a:highlight>
                  <a:srgbClr val="FFFF00"/>
                </a:highlight>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to explore making marks- different types of lines. To explore lines and take a line</a:t>
              </a:r>
            </a:p>
            <a:p>
              <a:pPr lvl="0">
                <a:spcAft>
                  <a:spcPts val="0"/>
                </a:spcAft>
              </a:pPr>
              <a:r>
                <a:rPr lang="en-GB" sz="1000" dirty="0">
                  <a:latin typeface="Garamond" panose="02020404030301010803" pitchFamily="18" charset="0"/>
                  <a:ea typeface="Times New Roman" panose="02020603050405020304" pitchFamily="18" charset="0"/>
                  <a:cs typeface="Arial" panose="020B0604020202020204" pitchFamily="34" charset="0"/>
                </a:rPr>
                <a:t>       for a walk.- Miro</a:t>
              </a:r>
              <a:endParaRPr lang="en-GB" sz="1000" dirty="0">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to create drip paintings inspired by Jackson Pollock- class canvas.</a:t>
              </a:r>
              <a:endParaRPr lang="en-GB" sz="1000" dirty="0">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to create art inspired by </a:t>
              </a:r>
              <a:r>
                <a:rPr lang="en-GB" sz="1000" dirty="0" err="1">
                  <a:latin typeface="Garamond" panose="02020404030301010803" pitchFamily="18" charset="0"/>
                  <a:ea typeface="Times New Roman" panose="02020603050405020304" pitchFamily="18" charset="0"/>
                  <a:cs typeface="Arial" panose="020B0604020202020204" pitchFamily="34" charset="0"/>
                </a:rPr>
                <a:t>Hundertwasser</a:t>
              </a:r>
              <a:r>
                <a:rPr lang="en-GB" sz="1000" dirty="0">
                  <a:latin typeface="Garamond" panose="02020404030301010803" pitchFamily="18" charset="0"/>
                  <a:ea typeface="Times New Roman" panose="02020603050405020304" pitchFamily="18" charset="0"/>
                  <a:cs typeface="Arial" panose="020B0604020202020204" pitchFamily="34" charset="0"/>
                </a:rPr>
                <a:t> using spirals and curved lines.</a:t>
              </a:r>
              <a:endParaRPr lang="en-GB" sz="1000" dirty="0">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smtClean="0">
                  <a:latin typeface="Garamond" panose="02020404030301010803" pitchFamily="18" charset="0"/>
                  <a:ea typeface="Times New Roman" panose="02020603050405020304" pitchFamily="18" charset="0"/>
                  <a:cs typeface="Arial" panose="020B0604020202020204" pitchFamily="34" charset="0"/>
                </a:rPr>
                <a:t>to explore weaving techniques </a:t>
              </a:r>
            </a:p>
            <a:p>
              <a:pPr marL="171450" lvl="0" indent="-171450">
                <a:spcAft>
                  <a:spcPts val="0"/>
                </a:spcAft>
                <a:buFont typeface="Arial" panose="020B0604020202020204" pitchFamily="34" charset="0"/>
                <a:buChar char="•"/>
              </a:pPr>
              <a:r>
                <a:rPr lang="en-GB" sz="1000" dirty="0" smtClean="0">
                  <a:latin typeface="Garamond" panose="02020404030301010803" pitchFamily="18" charset="0"/>
                  <a:ea typeface="Times New Roman" panose="02020603050405020304" pitchFamily="18" charset="0"/>
                  <a:cs typeface="Arial" panose="020B0604020202020204" pitchFamily="34" charset="0"/>
                </a:rPr>
                <a:t>to explore music </a:t>
              </a:r>
              <a:r>
                <a:rPr lang="en-GB" sz="1000" smtClean="0">
                  <a:latin typeface="Garamond" panose="02020404030301010803" pitchFamily="18" charset="0"/>
                  <a:ea typeface="Times New Roman" panose="02020603050405020304" pitchFamily="18" charset="0"/>
                  <a:cs typeface="Arial" panose="020B0604020202020204" pitchFamily="34" charset="0"/>
                </a:rPr>
                <a:t>and emotions </a:t>
              </a:r>
              <a:endParaRPr lang="en-GB" sz="1000" dirty="0">
                <a:effectLst/>
                <a:latin typeface="Garamond" panose="02020404030301010803" pitchFamily="18" charset="0"/>
                <a:ea typeface="Times New Roman" panose="02020603050405020304" pitchFamily="18" charset="0"/>
              </a:endParaRPr>
            </a:p>
          </p:txBody>
        </p:sp>
      </p:grpSp>
      <p:sp>
        <p:nvSpPr>
          <p:cNvPr id="40" name="Rounded Rectangle 39"/>
          <p:cNvSpPr/>
          <p:nvPr/>
        </p:nvSpPr>
        <p:spPr>
          <a:xfrm>
            <a:off x="8081599" y="2594430"/>
            <a:ext cx="4076106" cy="182160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8121253" y="2594430"/>
            <a:ext cx="3936685" cy="1785104"/>
          </a:xfrm>
          <a:prstGeom prst="rect">
            <a:avLst/>
          </a:prstGeom>
        </p:spPr>
        <p:txBody>
          <a:bodyPr wrap="square">
            <a:spAutoFit/>
          </a:bodyPr>
          <a:lstStyle/>
          <a:p>
            <a:pPr algn="ct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Communication and Language </a:t>
            </a:r>
            <a:endParaRPr lang="en-GB" sz="1000" dirty="0">
              <a:latin typeface="Garamond" panose="02020404030301010803" pitchFamily="18" charset="0"/>
              <a:ea typeface="Times New Roman" panose="02020603050405020304" pitchFamily="18" charset="0"/>
            </a:endParaRPr>
          </a:p>
          <a:p>
            <a:pPr marL="171450" lvl="0" indent="-171450" fontAlgn="base" hangingPunct="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Use different tenses to discuss things that are happening now and things that happened in the past, and things that happened a very long time ago.</a:t>
            </a:r>
            <a:endParaRPr lang="en-GB" sz="1000" dirty="0">
              <a:latin typeface="Garamond" panose="02020404030301010803" pitchFamily="18" charset="0"/>
              <a:ea typeface="Times New Roman" panose="02020603050405020304" pitchFamily="18" charset="0"/>
              <a:cs typeface="Times New Roman" panose="02020603050405020304" pitchFamily="18" charset="0"/>
            </a:endParaRPr>
          </a:p>
          <a:p>
            <a:pPr marL="171450" lvl="0" indent="-171450" fontAlgn="base" hangingPunct="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Ask relevant questions to find out more information e.g. when sharing a non-fiction text children can say ‘I wonder why…’</a:t>
            </a:r>
            <a:endParaRPr lang="en-GB" sz="1000" dirty="0">
              <a:latin typeface="Garamond" panose="02020404030301010803" pitchFamily="18" charset="0"/>
              <a:ea typeface="Times New Roman" panose="02020603050405020304" pitchFamily="18" charset="0"/>
              <a:cs typeface="Times New Roman" panose="02020603050405020304" pitchFamily="18" charset="0"/>
            </a:endParaRPr>
          </a:p>
          <a:p>
            <a:pPr marL="171450" lvl="0" indent="-171450" fontAlgn="base" hangingPunct="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Build up vocabulary that reflects knowledge and experience e.g., children can talk about space, what they know about it, what an astronaut does, how we know about space.</a:t>
            </a:r>
            <a:endParaRPr lang="en-GB" sz="1000" dirty="0">
              <a:latin typeface="Garamond" panose="02020404030301010803" pitchFamily="18" charset="0"/>
              <a:ea typeface="Times New Roman" panose="02020603050405020304" pitchFamily="18" charset="0"/>
              <a:cs typeface="Times New Roman" panose="02020603050405020304" pitchFamily="18" charset="0"/>
            </a:endParaRPr>
          </a:p>
          <a:p>
            <a:pPr marL="171450" lvl="0" indent="-171450" fontAlgn="base" hangingPunct="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Share opinions, explaining preferences e.g. My favourite planet is… because…</a:t>
            </a:r>
            <a:endParaRPr lang="en-GB" sz="1000"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2" name="Rounded Rectangle 41"/>
          <p:cNvSpPr/>
          <p:nvPr/>
        </p:nvSpPr>
        <p:spPr>
          <a:xfrm>
            <a:off x="10241280" y="4518330"/>
            <a:ext cx="1868154" cy="2237583"/>
          </a:xfrm>
          <a:prstGeom prst="roundRect">
            <a:avLst/>
          </a:prstGeom>
          <a:noFill/>
          <a:ln w="38100">
            <a:solidFill>
              <a:srgbClr val="F58B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10312449" y="4494430"/>
            <a:ext cx="1796784" cy="2246769"/>
          </a:xfrm>
          <a:prstGeom prst="rect">
            <a:avLst/>
          </a:prstGeom>
        </p:spPr>
        <p:txBody>
          <a:bodyPr wrap="square">
            <a:spAutoFit/>
          </a:bodyPr>
          <a:lstStyle/>
          <a:p>
            <a:pPr algn="ct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Physical Development</a:t>
            </a:r>
            <a:endParaRPr lang="en-GB" sz="1000" dirty="0">
              <a:latin typeface="Garamond" panose="02020404030301010803" pitchFamily="18" charset="0"/>
              <a:ea typeface="Times New Roman" panose="02020603050405020304" pitchFamily="18" charset="0"/>
            </a:endParaRPr>
          </a:p>
          <a:p>
            <a:pPr algn="ctr">
              <a:spcAft>
                <a:spcPts val="0"/>
              </a:spcAft>
            </a:pPr>
            <a:r>
              <a:rPr lang="en-GB" sz="1000" b="1" dirty="0">
                <a:latin typeface="Garamond" panose="02020404030301010803" pitchFamily="18" charset="0"/>
                <a:ea typeface="Times New Roman" panose="02020603050405020304" pitchFamily="18" charset="0"/>
                <a:cs typeface="Arial" panose="020B0604020202020204" pitchFamily="34" charset="0"/>
              </a:rPr>
              <a:t> </a:t>
            </a:r>
            <a:endParaRPr lang="en-GB" sz="1000" dirty="0">
              <a:latin typeface="Garamond" panose="02020404030301010803" pitchFamily="18" charset="0"/>
              <a:ea typeface="Times New Roman" panose="02020603050405020304" pitchFamily="18" charset="0"/>
            </a:endParaRPr>
          </a:p>
          <a:p>
            <a:pPr marL="171450" indent="-171450">
              <a:spcAft>
                <a:spcPts val="0"/>
              </a:spcAft>
              <a:buFont typeface="Arial" panose="020B0604020202020204" pitchFamily="34" charset="0"/>
              <a:buChar char="•"/>
            </a:pPr>
            <a:r>
              <a:rPr lang="en-GB" sz="1000" b="1" dirty="0">
                <a:latin typeface="Garamond" panose="02020404030301010803" pitchFamily="18" charset="0"/>
                <a:ea typeface="Times New Roman" panose="02020603050405020304" pitchFamily="18" charset="0"/>
                <a:cs typeface="Arial" panose="020B0604020202020204" pitchFamily="34" charset="0"/>
              </a:rPr>
              <a:t>  Multi skills </a:t>
            </a:r>
            <a:endParaRPr lang="en-GB" sz="1000" dirty="0">
              <a:latin typeface="Garamond" panose="02020404030301010803" pitchFamily="18" charset="0"/>
              <a:ea typeface="Times New Roman" panose="02020603050405020304" pitchFamily="18" charset="0"/>
            </a:endParaRPr>
          </a:p>
          <a:p>
            <a:pPr marL="400050" indent="-171450">
              <a:spcAft>
                <a:spcPts val="0"/>
              </a:spcAft>
              <a:buFont typeface="Arial" panose="020B0604020202020204" pitchFamily="34" charset="0"/>
              <a:buChar char="•"/>
            </a:pPr>
            <a:r>
              <a:rPr lang="en-GB" sz="1000" b="1" dirty="0">
                <a:latin typeface="Garamond" panose="02020404030301010803" pitchFamily="18" charset="0"/>
                <a:ea typeface="Times New Roman" panose="02020603050405020304" pitchFamily="18" charset="0"/>
                <a:cs typeface="Arial" panose="020B0604020202020204" pitchFamily="34" charset="0"/>
              </a:rPr>
              <a:t>Forest school</a:t>
            </a:r>
            <a:endParaRPr lang="en-GB" sz="1000" dirty="0">
              <a:latin typeface="Garamond" panose="02020404030301010803" pitchFamily="18" charset="0"/>
              <a:ea typeface="Times New Roman" panose="02020603050405020304" pitchFamily="18" charset="0"/>
            </a:endParaRPr>
          </a:p>
          <a:p>
            <a:pPr marL="400050" indent="-171450">
              <a:spcAft>
                <a:spcPts val="0"/>
              </a:spcAft>
              <a:buFont typeface="Arial" panose="020B0604020202020204" pitchFamily="34" charset="0"/>
              <a:buChar char="•"/>
            </a:pPr>
            <a:r>
              <a:rPr lang="en-GB" sz="1000" b="1" dirty="0">
                <a:latin typeface="Garamond" panose="02020404030301010803" pitchFamily="18" charset="0"/>
                <a:ea typeface="Times New Roman" panose="02020603050405020304" pitchFamily="18" charset="0"/>
                <a:cs typeface="Arial" panose="020B0604020202020204" pitchFamily="34" charset="0"/>
              </a:rPr>
              <a:t>Gross Motor Skills:</a:t>
            </a:r>
            <a:endParaRPr lang="en-GB" sz="1000" dirty="0">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Invasion games, throwing and catching</a:t>
            </a:r>
            <a:endParaRPr lang="en-GB" sz="1000" dirty="0">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Balance- standing on one leg, walking along a bench, climbing.</a:t>
            </a:r>
            <a:endParaRPr lang="en-GB" sz="1000" dirty="0">
              <a:latin typeface="Garamond" panose="02020404030301010803" pitchFamily="18" charset="0"/>
              <a:ea typeface="Times New Roman" panose="02020603050405020304" pitchFamily="18" charset="0"/>
            </a:endParaRPr>
          </a:p>
          <a:p>
            <a:pPr marL="400050" indent="-171450">
              <a:spcAft>
                <a:spcPts val="0"/>
              </a:spcAft>
              <a:buFont typeface="Arial" panose="020B0604020202020204" pitchFamily="34" charset="0"/>
              <a:buChar char="•"/>
            </a:pPr>
            <a:r>
              <a:rPr lang="en-GB" sz="1000" b="1" dirty="0">
                <a:latin typeface="Garamond" panose="02020404030301010803" pitchFamily="18" charset="0"/>
                <a:ea typeface="Times New Roman" panose="02020603050405020304" pitchFamily="18" charset="0"/>
                <a:cs typeface="Arial" panose="020B0604020202020204" pitchFamily="34" charset="0"/>
              </a:rPr>
              <a:t>Fine Motor Skills:</a:t>
            </a:r>
            <a:r>
              <a:rPr lang="en-GB" sz="1000" b="1" dirty="0">
                <a:latin typeface="Garamond" panose="02020404030301010803" pitchFamily="18" charset="0"/>
                <a:ea typeface="Times New Roman" panose="02020603050405020304" pitchFamily="18" charset="0"/>
              </a:rPr>
              <a:t> </a:t>
            </a:r>
            <a:endParaRPr lang="en-GB" sz="1000" dirty="0">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Small tools; cutlery, tweezers, pipettes, scissors </a:t>
            </a:r>
            <a:endParaRPr lang="en-GB" sz="1000" dirty="0">
              <a:latin typeface="Garamond" panose="02020404030301010803" pitchFamily="18" charset="0"/>
              <a:ea typeface="Times New Roman" panose="02020603050405020304" pitchFamily="18" charset="0"/>
            </a:endParaRPr>
          </a:p>
          <a:p>
            <a:pPr marL="171450" lvl="0" indent="-171450">
              <a:spcAft>
                <a:spcPts val="0"/>
              </a:spcAft>
              <a:buFont typeface="Arial" panose="020B0604020202020204" pitchFamily="34" charset="0"/>
              <a:buChar char="•"/>
            </a:pPr>
            <a:r>
              <a:rPr lang="en-GB" sz="1000" dirty="0">
                <a:latin typeface="Garamond" panose="02020404030301010803" pitchFamily="18" charset="0"/>
                <a:ea typeface="Times New Roman" panose="02020603050405020304" pitchFamily="18" charset="0"/>
                <a:cs typeface="Arial" panose="020B0604020202020204" pitchFamily="34" charset="0"/>
              </a:rPr>
              <a:t>Drawing and painting,</a:t>
            </a:r>
            <a:endParaRPr lang="en-GB" sz="1000" dirty="0">
              <a:latin typeface="Garamond" panose="02020404030301010803" pitchFamily="18" charset="0"/>
              <a:ea typeface="Times New Roman" panose="02020603050405020304" pitchFamily="18" charset="0"/>
            </a:endParaRPr>
          </a:p>
        </p:txBody>
      </p:sp>
    </p:spTree>
    <p:extLst>
      <p:ext uri="{BB962C8B-B14F-4D97-AF65-F5344CB8AC3E}">
        <p14:creationId xmlns:p14="http://schemas.microsoft.com/office/powerpoint/2010/main" val="3517435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86fcda3-b595-4d07-b796-0347d9315a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DD31D5125F74459C59725B9AC668C5" ma:contentTypeVersion="18" ma:contentTypeDescription="Create a new document." ma:contentTypeScope="" ma:versionID="f22e4455c71ea810afe8ccaf13c9b172">
  <xsd:schema xmlns:xsd="http://www.w3.org/2001/XMLSchema" xmlns:xs="http://www.w3.org/2001/XMLSchema" xmlns:p="http://schemas.microsoft.com/office/2006/metadata/properties" xmlns:ns3="686fcda3-b595-4d07-b796-0347d9315a30" xmlns:ns4="ea5105d9-848b-4516-8206-aff1007cc7e7" targetNamespace="http://schemas.microsoft.com/office/2006/metadata/properties" ma:root="true" ma:fieldsID="ac1aeea7a30bb96c4d91655c87de6142" ns3:_="" ns4:_="">
    <xsd:import namespace="686fcda3-b595-4d07-b796-0347d9315a30"/>
    <xsd:import namespace="ea5105d9-848b-4516-8206-aff1007cc7e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3:_activity" minOccurs="0"/>
                <xsd:element ref="ns3:MediaServiceObjectDetectorVersions" minOccurs="0"/>
                <xsd:element ref="ns3:MediaServiceSystemTags" minOccurs="0"/>
                <xsd:element ref="ns3:MediaServiceSearchPropertie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fcda3-b595-4d07-b796-0347d9315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5105d9-848b-4516-8206-aff1007cc7e7"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0649F7-325C-4BD7-80AF-E885389D3547}">
  <ds:schemaRefs>
    <ds:schemaRef ds:uri="http://schemas.microsoft.com/sharepoint/v3/contenttype/forms"/>
  </ds:schemaRefs>
</ds:datastoreItem>
</file>

<file path=customXml/itemProps2.xml><?xml version="1.0" encoding="utf-8"?>
<ds:datastoreItem xmlns:ds="http://schemas.openxmlformats.org/officeDocument/2006/customXml" ds:itemID="{FFCBD7D9-184A-4F8A-8415-BB634F31E0F6}">
  <ds:schemaRefs>
    <ds:schemaRef ds:uri="http://schemas.microsoft.com/office/infopath/2007/PartnerControls"/>
    <ds:schemaRef ds:uri="http://purl.org/dc/dcmitype/"/>
    <ds:schemaRef ds:uri="686fcda3-b595-4d07-b796-0347d9315a30"/>
    <ds:schemaRef ds:uri="http://www.w3.org/XML/1998/namespace"/>
    <ds:schemaRef ds:uri="ea5105d9-848b-4516-8206-aff1007cc7e7"/>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BDA0D53E-517F-4489-B027-28998F85A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fcda3-b595-4d07-b796-0347d9315a30"/>
    <ds:schemaRef ds:uri="ea5105d9-848b-4516-8206-aff1007cc7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204</TotalTime>
  <Words>758</Words>
  <Application>Microsoft Office PowerPoint</Application>
  <PresentationFormat>Widescreen</PresentationFormat>
  <Paragraphs>97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Garamond</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 at Farcet Primary</dc:creator>
  <cp:lastModifiedBy>Head</cp:lastModifiedBy>
  <cp:revision>25</cp:revision>
  <dcterms:created xsi:type="dcterms:W3CDTF">2023-12-30T13:29:31Z</dcterms:created>
  <dcterms:modified xsi:type="dcterms:W3CDTF">2026-01-20T17:56:42Z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0x01010051DD31D5125F74459C59725B9AC668C5</vt:lpwstr>
  </property>
</Properties>
</file>