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8B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068" autoAdjust="0"/>
    <p:restoredTop sz="94660"/>
  </p:normalViewPr>
  <p:slideViewPr>
    <p:cSldViewPr snapToGrid="0">
      <p:cViewPr varScale="1">
        <p:scale>
          <a:sx n="68" d="100"/>
          <a:sy n="68" d="100"/>
        </p:scale>
        <p:origin x="1076" y="3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251A9F0-370B-4C53-9CD7-99D05CE06307}" type="datetimeFigureOut">
              <a:rPr lang="en-GB" smtClean="0"/>
              <a:t>11/09/2025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453841-B228-4AEE-B111-FD62E68BA630}" type="slidenum">
              <a:rPr lang="en-GB" smtClean="0"/>
              <a:t>‹#›</a:t>
            </a:fld>
            <a:endParaRPr lang="en-GB"/>
          </a:p>
        </p:txBody>
      </p:sp>
    </p:spTree>
    <p:extLst>
      <p:ext uri="{BB962C8B-B14F-4D97-AF65-F5344CB8AC3E}">
        <p14:creationId xmlns:p14="http://schemas.microsoft.com/office/powerpoint/2010/main" val="1652875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251A9F0-370B-4C53-9CD7-99D05CE06307}" type="datetimeFigureOut">
              <a:rPr lang="en-GB" smtClean="0"/>
              <a:t>11/09/2025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453841-B228-4AEE-B111-FD62E68BA630}" type="slidenum">
              <a:rPr lang="en-GB" smtClean="0"/>
              <a:t>‹#›</a:t>
            </a:fld>
            <a:endParaRPr lang="en-GB"/>
          </a:p>
        </p:txBody>
      </p:sp>
    </p:spTree>
    <p:extLst>
      <p:ext uri="{BB962C8B-B14F-4D97-AF65-F5344CB8AC3E}">
        <p14:creationId xmlns:p14="http://schemas.microsoft.com/office/powerpoint/2010/main" val="365096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251A9F0-370B-4C53-9CD7-99D05CE06307}" type="datetimeFigureOut">
              <a:rPr lang="en-GB" smtClean="0"/>
              <a:t>11/09/2025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453841-B228-4AEE-B111-FD62E68BA630}" type="slidenum">
              <a:rPr lang="en-GB" smtClean="0"/>
              <a:t>‹#›</a:t>
            </a:fld>
            <a:endParaRPr lang="en-GB"/>
          </a:p>
        </p:txBody>
      </p:sp>
    </p:spTree>
    <p:extLst>
      <p:ext uri="{BB962C8B-B14F-4D97-AF65-F5344CB8AC3E}">
        <p14:creationId xmlns:p14="http://schemas.microsoft.com/office/powerpoint/2010/main" val="1793866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251A9F0-370B-4C53-9CD7-99D05CE06307}" type="datetimeFigureOut">
              <a:rPr lang="en-GB" smtClean="0"/>
              <a:t>11/09/2025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453841-B228-4AEE-B111-FD62E68BA630}" type="slidenum">
              <a:rPr lang="en-GB" smtClean="0"/>
              <a:t>‹#›</a:t>
            </a:fld>
            <a:endParaRPr lang="en-GB"/>
          </a:p>
        </p:txBody>
      </p:sp>
    </p:spTree>
    <p:extLst>
      <p:ext uri="{BB962C8B-B14F-4D97-AF65-F5344CB8AC3E}">
        <p14:creationId xmlns:p14="http://schemas.microsoft.com/office/powerpoint/2010/main" val="2514295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251A9F0-370B-4C53-9CD7-99D05CE06307}" type="datetimeFigureOut">
              <a:rPr lang="en-GB" smtClean="0"/>
              <a:t>11/09/2025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453841-B228-4AEE-B111-FD62E68BA630}" type="slidenum">
              <a:rPr lang="en-GB" smtClean="0"/>
              <a:t>‹#›</a:t>
            </a:fld>
            <a:endParaRPr lang="en-GB"/>
          </a:p>
        </p:txBody>
      </p:sp>
    </p:spTree>
    <p:extLst>
      <p:ext uri="{BB962C8B-B14F-4D97-AF65-F5344CB8AC3E}">
        <p14:creationId xmlns:p14="http://schemas.microsoft.com/office/powerpoint/2010/main" val="2527435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251A9F0-370B-4C53-9CD7-99D05CE06307}" type="datetimeFigureOut">
              <a:rPr lang="en-GB" smtClean="0"/>
              <a:t>11/09/2025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453841-B228-4AEE-B111-FD62E68BA630}" type="slidenum">
              <a:rPr lang="en-GB" smtClean="0"/>
              <a:t>‹#›</a:t>
            </a:fld>
            <a:endParaRPr lang="en-GB"/>
          </a:p>
        </p:txBody>
      </p:sp>
    </p:spTree>
    <p:extLst>
      <p:ext uri="{BB962C8B-B14F-4D97-AF65-F5344CB8AC3E}">
        <p14:creationId xmlns:p14="http://schemas.microsoft.com/office/powerpoint/2010/main" val="3457920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251A9F0-370B-4C53-9CD7-99D05CE06307}" type="datetimeFigureOut">
              <a:rPr lang="en-GB" smtClean="0"/>
              <a:t>11/09/2025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5453841-B228-4AEE-B111-FD62E68BA630}" type="slidenum">
              <a:rPr lang="en-GB" smtClean="0"/>
              <a:t>‹#›</a:t>
            </a:fld>
            <a:endParaRPr lang="en-GB"/>
          </a:p>
        </p:txBody>
      </p:sp>
    </p:spTree>
    <p:extLst>
      <p:ext uri="{BB962C8B-B14F-4D97-AF65-F5344CB8AC3E}">
        <p14:creationId xmlns:p14="http://schemas.microsoft.com/office/powerpoint/2010/main" val="2691836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251A9F0-370B-4C53-9CD7-99D05CE06307}" type="datetimeFigureOut">
              <a:rPr lang="en-GB" smtClean="0"/>
              <a:t>11/09/2025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5453841-B228-4AEE-B111-FD62E68BA630}" type="slidenum">
              <a:rPr lang="en-GB" smtClean="0"/>
              <a:t>‹#›</a:t>
            </a:fld>
            <a:endParaRPr lang="en-GB"/>
          </a:p>
        </p:txBody>
      </p:sp>
    </p:spTree>
    <p:extLst>
      <p:ext uri="{BB962C8B-B14F-4D97-AF65-F5344CB8AC3E}">
        <p14:creationId xmlns:p14="http://schemas.microsoft.com/office/powerpoint/2010/main" val="186787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51A9F0-370B-4C53-9CD7-99D05CE06307}" type="datetimeFigureOut">
              <a:rPr lang="en-GB" smtClean="0"/>
              <a:t>11/09/2025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5453841-B228-4AEE-B111-FD62E68BA630}" type="slidenum">
              <a:rPr lang="en-GB" smtClean="0"/>
              <a:t>‹#›</a:t>
            </a:fld>
            <a:endParaRPr lang="en-GB"/>
          </a:p>
        </p:txBody>
      </p:sp>
    </p:spTree>
    <p:extLst>
      <p:ext uri="{BB962C8B-B14F-4D97-AF65-F5344CB8AC3E}">
        <p14:creationId xmlns:p14="http://schemas.microsoft.com/office/powerpoint/2010/main" val="3721545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251A9F0-370B-4C53-9CD7-99D05CE06307}" type="datetimeFigureOut">
              <a:rPr lang="en-GB" smtClean="0"/>
              <a:t>11/09/2025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453841-B228-4AEE-B111-FD62E68BA630}" type="slidenum">
              <a:rPr lang="en-GB" smtClean="0"/>
              <a:t>‹#›</a:t>
            </a:fld>
            <a:endParaRPr lang="en-GB"/>
          </a:p>
        </p:txBody>
      </p:sp>
    </p:spTree>
    <p:extLst>
      <p:ext uri="{BB962C8B-B14F-4D97-AF65-F5344CB8AC3E}">
        <p14:creationId xmlns:p14="http://schemas.microsoft.com/office/powerpoint/2010/main" val="205320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251A9F0-370B-4C53-9CD7-99D05CE06307}" type="datetimeFigureOut">
              <a:rPr lang="en-GB" smtClean="0"/>
              <a:t>11/09/2025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453841-B228-4AEE-B111-FD62E68BA630}" type="slidenum">
              <a:rPr lang="en-GB" smtClean="0"/>
              <a:t>‹#›</a:t>
            </a:fld>
            <a:endParaRPr lang="en-GB"/>
          </a:p>
        </p:txBody>
      </p:sp>
    </p:spTree>
    <p:extLst>
      <p:ext uri="{BB962C8B-B14F-4D97-AF65-F5344CB8AC3E}">
        <p14:creationId xmlns:p14="http://schemas.microsoft.com/office/powerpoint/2010/main" val="2553867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51A9F0-370B-4C53-9CD7-99D05CE06307}" type="datetimeFigureOut">
              <a:rPr lang="en-GB" smtClean="0"/>
              <a:t>11/09/2025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453841-B228-4AEE-B111-FD62E68BA630}" type="slidenum">
              <a:rPr lang="en-GB" smtClean="0"/>
              <a:t>‹#›</a:t>
            </a:fld>
            <a:endParaRPr lang="en-GB"/>
          </a:p>
        </p:txBody>
      </p:sp>
    </p:spTree>
    <p:extLst>
      <p:ext uri="{BB962C8B-B14F-4D97-AF65-F5344CB8AC3E}">
        <p14:creationId xmlns:p14="http://schemas.microsoft.com/office/powerpoint/2010/main" val="40545741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3580933" y="381331"/>
            <a:ext cx="5030134" cy="946757"/>
            <a:chOff x="3804921" y="155603"/>
            <a:chExt cx="5030134" cy="946757"/>
          </a:xfrm>
        </p:grpSpPr>
        <p:sp>
          <p:nvSpPr>
            <p:cNvPr id="5" name="Text Box 2"/>
            <p:cNvSpPr txBox="1">
              <a:spLocks noChangeArrowheads="1"/>
            </p:cNvSpPr>
            <p:nvPr/>
          </p:nvSpPr>
          <p:spPr bwMode="auto">
            <a:xfrm>
              <a:off x="3804921" y="155603"/>
              <a:ext cx="5030134" cy="946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cmpd="tri">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GB" altLang="en-US" sz="1400" b="1" i="0" u="none" strike="noStrike" cap="none" normalizeH="0" baseline="0" dirty="0">
                  <a:ln>
                    <a:noFill/>
                  </a:ln>
                  <a:solidFill>
                    <a:srgbClr val="0000CE"/>
                  </a:solidFill>
                  <a:effectLst/>
                  <a:latin typeface="Garamond" panose="02020404030301010803" pitchFamily="18" charset="0"/>
                </a:rPr>
                <a:t>Farcet C. of E. Primary School Curriculum Overview:</a:t>
              </a:r>
              <a:r>
                <a:rPr kumimoji="0" lang="en-GB" altLang="en-US" sz="1400" b="1" i="0" u="none" strike="noStrike" cap="none" normalizeH="0" dirty="0">
                  <a:ln>
                    <a:noFill/>
                  </a:ln>
                  <a:solidFill>
                    <a:srgbClr val="0000CE"/>
                  </a:solidFill>
                  <a:effectLst/>
                  <a:latin typeface="Garamond" panose="02020404030301010803" pitchFamily="18" charset="0"/>
                </a:rPr>
                <a:t>       </a:t>
              </a:r>
              <a:r>
                <a:rPr lang="en-GB" altLang="en-US" sz="1400" b="1" dirty="0">
                  <a:solidFill>
                    <a:srgbClr val="0000CE"/>
                  </a:solidFill>
                  <a:latin typeface="Garamond" panose="02020404030301010803" pitchFamily="18" charset="0"/>
                </a:rPr>
                <a:t>Autumn</a:t>
              </a:r>
              <a:r>
                <a:rPr kumimoji="0" lang="en-GB" altLang="en-US" sz="1400" b="1" i="0" u="none" strike="noStrike" cap="none" normalizeH="0" baseline="0" dirty="0">
                  <a:ln>
                    <a:noFill/>
                  </a:ln>
                  <a:solidFill>
                    <a:srgbClr val="0000CE"/>
                  </a:solidFill>
                  <a:effectLst/>
                  <a:latin typeface="Garamond" panose="02020404030301010803" pitchFamily="18" charset="0"/>
                </a:rPr>
                <a:t> </a:t>
              </a:r>
              <a:r>
                <a:rPr lang="en-GB" altLang="en-US" sz="1400" b="1">
                  <a:solidFill>
                    <a:srgbClr val="0000CE"/>
                  </a:solidFill>
                  <a:latin typeface="Garamond" panose="02020404030301010803" pitchFamily="18" charset="0"/>
                </a:rPr>
                <a:t>1</a:t>
              </a:r>
              <a:r>
                <a:rPr kumimoji="0" lang="en-GB" altLang="en-US" sz="1400" b="1" i="0" u="none" strike="noStrike" cap="none" normalizeH="0" baseline="0">
                  <a:ln>
                    <a:noFill/>
                  </a:ln>
                  <a:solidFill>
                    <a:srgbClr val="0000CE"/>
                  </a:solidFill>
                  <a:effectLst/>
                  <a:latin typeface="Garamond" panose="02020404030301010803" pitchFamily="18" charset="0"/>
                </a:rPr>
                <a:t> </a:t>
              </a:r>
              <a:endParaRPr kumimoji="0" lang="en-GB" altLang="en-US" sz="1400" b="0" i="0" u="none" strike="noStrike" cap="none" normalizeH="0" baseline="0" dirty="0">
                <a:ln>
                  <a:noFill/>
                </a:ln>
                <a:solidFill>
                  <a:srgbClr val="0000CE"/>
                </a:solidFill>
                <a:effectLst/>
                <a:latin typeface="Garamond" panose="02020404030301010803"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3"/>
            <p:cNvSpPr/>
            <p:nvPr/>
          </p:nvSpPr>
          <p:spPr>
            <a:xfrm>
              <a:off x="4837091" y="573828"/>
              <a:ext cx="3179012" cy="276999"/>
            </a:xfrm>
            <a:prstGeom prst="rect">
              <a:avLst/>
            </a:prstGeom>
          </p:spPr>
          <p:txBody>
            <a:bodyPr wrap="none">
              <a:spAutoFit/>
            </a:bodyPr>
            <a:lstStyle/>
            <a:p>
              <a:pPr algn="ctr">
                <a:spcAft>
                  <a:spcPts val="0"/>
                </a:spcAft>
              </a:pPr>
              <a:r>
                <a:rPr lang="en-GB" sz="1200" b="1" dirty="0">
                  <a:solidFill>
                    <a:srgbClr val="538135"/>
                  </a:solidFill>
                  <a:latin typeface="Garamond" panose="02020404030301010803" pitchFamily="18" charset="0"/>
                  <a:ea typeface="Times New Roman" panose="02020603050405020304" pitchFamily="18" charset="0"/>
                </a:rPr>
                <a:t>Year Group: RECEPTION  - All About Me!    </a:t>
              </a:r>
              <a:endParaRPr lang="en-GB" sz="1200" dirty="0">
                <a:effectLst/>
                <a:latin typeface="Times New Roman" panose="02020603050405020304" pitchFamily="18" charset="0"/>
                <a:ea typeface="Times New Roman" panose="02020603050405020304" pitchFamily="18" charset="0"/>
              </a:endParaRPr>
            </a:p>
          </p:txBody>
        </p:sp>
      </p:gr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26570" y="0"/>
            <a:ext cx="338860" cy="43217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44237" y="0"/>
            <a:ext cx="1312333" cy="683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ounded Rectangle 5"/>
          <p:cNvSpPr/>
          <p:nvPr/>
        </p:nvSpPr>
        <p:spPr>
          <a:xfrm>
            <a:off x="469431" y="132496"/>
            <a:ext cx="3283878" cy="3830721"/>
          </a:xfrm>
          <a:prstGeom prst="roundRect">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ounded Rectangle 12"/>
          <p:cNvSpPr/>
          <p:nvPr/>
        </p:nvSpPr>
        <p:spPr>
          <a:xfrm>
            <a:off x="3835990" y="1079821"/>
            <a:ext cx="4114659" cy="3217859"/>
          </a:xfrm>
          <a:prstGeom prst="round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ounded Rectangle 18"/>
          <p:cNvSpPr/>
          <p:nvPr/>
        </p:nvSpPr>
        <p:spPr>
          <a:xfrm>
            <a:off x="8033329" y="708509"/>
            <a:ext cx="4076106" cy="1821602"/>
          </a:xfrm>
          <a:prstGeom prst="round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ounded Rectangle 24"/>
          <p:cNvSpPr/>
          <p:nvPr/>
        </p:nvSpPr>
        <p:spPr>
          <a:xfrm>
            <a:off x="44919" y="4035467"/>
            <a:ext cx="3752370" cy="670095"/>
          </a:xfrm>
          <a:prstGeom prst="roundRect">
            <a:avLst/>
          </a:prstGeom>
          <a:no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ounded Rectangle 29"/>
          <p:cNvSpPr/>
          <p:nvPr/>
        </p:nvSpPr>
        <p:spPr>
          <a:xfrm>
            <a:off x="3855266" y="4382714"/>
            <a:ext cx="4076106" cy="837503"/>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ounded Rectangle 37"/>
          <p:cNvSpPr/>
          <p:nvPr/>
        </p:nvSpPr>
        <p:spPr>
          <a:xfrm>
            <a:off x="45124" y="4801641"/>
            <a:ext cx="3620261" cy="2001463"/>
          </a:xfrm>
          <a:prstGeom prst="roundRect">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ounded Rectangle 40"/>
          <p:cNvSpPr/>
          <p:nvPr/>
        </p:nvSpPr>
        <p:spPr>
          <a:xfrm>
            <a:off x="8261326" y="4534256"/>
            <a:ext cx="1902952" cy="2237583"/>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p:cNvSpPr/>
          <p:nvPr/>
        </p:nvSpPr>
        <p:spPr>
          <a:xfrm>
            <a:off x="538873" y="253589"/>
            <a:ext cx="2756643" cy="3785652"/>
          </a:xfrm>
          <a:prstGeom prst="rect">
            <a:avLst/>
          </a:prstGeom>
        </p:spPr>
        <p:txBody>
          <a:bodyPr wrap="square">
            <a:spAutoFit/>
          </a:bodyPr>
          <a:lstStyle/>
          <a:p>
            <a:pPr algn="ctr">
              <a:spcAft>
                <a:spcPts val="0"/>
              </a:spcAft>
            </a:pPr>
            <a:r>
              <a:rPr lang="en-GB" sz="1000" b="1" dirty="0">
                <a:latin typeface="Garamond" panose="02020404030301010803" pitchFamily="18" charset="0"/>
                <a:ea typeface="Times New Roman" panose="02020603050405020304" pitchFamily="18" charset="0"/>
                <a:cs typeface="Arial" panose="020B0604020202020204" pitchFamily="34" charset="0"/>
              </a:rPr>
              <a:t>Literacy: The Gruffalo by Axel </a:t>
            </a:r>
            <a:r>
              <a:rPr lang="en-GB" sz="1000" b="1" dirty="0" err="1">
                <a:latin typeface="Garamond" panose="02020404030301010803" pitchFamily="18" charset="0"/>
                <a:ea typeface="Times New Roman" panose="02020603050405020304" pitchFamily="18" charset="0"/>
                <a:cs typeface="Arial" panose="020B0604020202020204" pitchFamily="34" charset="0"/>
              </a:rPr>
              <a:t>Sheffler</a:t>
            </a:r>
            <a:endParaRPr lang="en-GB" sz="1000" b="1" dirty="0">
              <a:latin typeface="Garamond" panose="02020404030301010803" pitchFamily="18" charset="0"/>
              <a:ea typeface="Times New Roman" panose="02020603050405020304" pitchFamily="18" charset="0"/>
            </a:endParaRPr>
          </a:p>
          <a:p>
            <a:pPr>
              <a:spcAft>
                <a:spcPts val="0"/>
              </a:spcAft>
            </a:pPr>
            <a:r>
              <a:rPr lang="en-GB" sz="1000" dirty="0">
                <a:latin typeface="Garamond" panose="02020404030301010803" pitchFamily="18" charset="0"/>
                <a:ea typeface="Times New Roman" panose="02020603050405020304" pitchFamily="18" charset="0"/>
                <a:cs typeface="Arial" panose="020B0604020202020204" pitchFamily="34" charset="0"/>
              </a:rPr>
              <a:t>We will learn about:</a:t>
            </a:r>
            <a:endParaRPr lang="en-GB" sz="1000" dirty="0">
              <a:latin typeface="Garamond" panose="02020404030301010803" pitchFamily="18" charset="0"/>
              <a:ea typeface="Times New Roman" panose="02020603050405020304" pitchFamily="18" charset="0"/>
            </a:endParaRPr>
          </a:p>
          <a:p>
            <a:pPr marL="171450" lvl="0" indent="-171450">
              <a:spcAft>
                <a:spcPts val="0"/>
              </a:spcAft>
              <a:buFont typeface="Arial" panose="020B0604020202020204" pitchFamily="34" charset="0"/>
              <a:buChar char="•"/>
            </a:pPr>
            <a:r>
              <a:rPr lang="en-GB" sz="1000" dirty="0">
                <a:latin typeface="Garamond" panose="02020404030301010803" pitchFamily="18" charset="0"/>
                <a:ea typeface="Times New Roman" panose="02020603050405020304" pitchFamily="18" charset="0"/>
              </a:rPr>
              <a:t>Fiction including picture books with familiar settings, relating to families, people who help us. </a:t>
            </a:r>
          </a:p>
          <a:p>
            <a:pPr marL="171450" lvl="0" indent="-171450">
              <a:spcAft>
                <a:spcPts val="0"/>
              </a:spcAft>
              <a:buFont typeface="Arial" panose="020B0604020202020204" pitchFamily="34" charset="0"/>
              <a:buChar char="•"/>
            </a:pPr>
            <a:r>
              <a:rPr lang="en-GB" sz="1000" dirty="0">
                <a:latin typeface="Garamond" panose="02020404030301010803" pitchFamily="18" charset="0"/>
                <a:ea typeface="Times New Roman" panose="02020603050405020304" pitchFamily="18" charset="0"/>
              </a:rPr>
              <a:t>Oral retelling of familiar stories using own words and recently introduced vocabulary. </a:t>
            </a:r>
          </a:p>
          <a:p>
            <a:pPr marL="171450" lvl="0" indent="-171450">
              <a:spcAft>
                <a:spcPts val="0"/>
              </a:spcAft>
              <a:buFont typeface="Arial" panose="020B0604020202020204" pitchFamily="34" charset="0"/>
              <a:buChar char="•"/>
            </a:pPr>
            <a:r>
              <a:rPr lang="en-GB" sz="1000" dirty="0">
                <a:latin typeface="Garamond" panose="02020404030301010803" pitchFamily="18" charset="0"/>
                <a:ea typeface="Times New Roman" panose="02020603050405020304" pitchFamily="18" charset="0"/>
              </a:rPr>
              <a:t>Story language; becoming familiar with phrases like ‘once upon a time’, ‘a long time ago’, ‘lived happily ever after’. </a:t>
            </a:r>
          </a:p>
          <a:p>
            <a:pPr marL="171450" lvl="0" indent="-171450">
              <a:spcAft>
                <a:spcPts val="0"/>
              </a:spcAft>
              <a:buFont typeface="Arial" panose="020B0604020202020204" pitchFamily="34" charset="0"/>
              <a:buChar char="•"/>
            </a:pPr>
            <a:r>
              <a:rPr lang="en-GB" sz="1000" dirty="0">
                <a:latin typeface="Garamond" panose="02020404030301010803" pitchFamily="18" charset="0"/>
                <a:ea typeface="Times New Roman" panose="02020603050405020304" pitchFamily="18" charset="0"/>
              </a:rPr>
              <a:t>Use puppets to retell familiar stories. </a:t>
            </a:r>
          </a:p>
          <a:p>
            <a:pPr marL="171450" lvl="0" indent="-171450">
              <a:spcAft>
                <a:spcPts val="0"/>
              </a:spcAft>
              <a:buFont typeface="Arial" panose="020B0604020202020204" pitchFamily="34" charset="0"/>
              <a:buChar char="•"/>
            </a:pPr>
            <a:r>
              <a:rPr lang="en-GB" sz="1000" dirty="0">
                <a:latin typeface="Garamond" panose="02020404030301010803" pitchFamily="18" charset="0"/>
                <a:ea typeface="Times New Roman" panose="02020603050405020304" pitchFamily="18" charset="0"/>
              </a:rPr>
              <a:t>Poetry; learning and reciting simple poems with rhyme and repetitive language </a:t>
            </a:r>
          </a:p>
          <a:p>
            <a:pPr marL="171450" lvl="0" indent="-171450">
              <a:spcAft>
                <a:spcPts val="0"/>
              </a:spcAft>
              <a:buFont typeface="Arial" panose="020B0604020202020204" pitchFamily="34" charset="0"/>
              <a:buChar char="•"/>
            </a:pPr>
            <a:r>
              <a:rPr lang="en-GB" sz="1000" dirty="0">
                <a:latin typeface="Garamond" panose="02020404030301010803" pitchFamily="18" charset="0"/>
                <a:ea typeface="Times New Roman" panose="02020603050405020304" pitchFamily="18" charset="0"/>
              </a:rPr>
              <a:t>Provide opportunities for mark making; stamps in playdough, wheels and other shapes for stamping into playdough, carving into fruit and vegetables. Upright mark making such as an easel, a tuff tray on its side, painting with water onto walls, window paints etc.</a:t>
            </a:r>
          </a:p>
          <a:p>
            <a:pPr marL="171450" lvl="0" indent="-171450">
              <a:spcAft>
                <a:spcPts val="0"/>
              </a:spcAft>
              <a:buFont typeface="Arial" panose="020B0604020202020204" pitchFamily="34" charset="0"/>
              <a:buChar char="•"/>
            </a:pPr>
            <a:r>
              <a:rPr lang="en-GB" sz="1000" dirty="0">
                <a:latin typeface="Garamond" panose="02020404030301010803" pitchFamily="18" charset="0"/>
                <a:ea typeface="Times New Roman" panose="02020603050405020304" pitchFamily="18" charset="0"/>
              </a:rPr>
              <a:t>Focus on letter formation in line with handwriting policy – Debbie Hepplewhite</a:t>
            </a:r>
          </a:p>
          <a:p>
            <a:r>
              <a:rPr lang="en-GB" sz="1000" b="1" dirty="0">
                <a:latin typeface="Garamond" panose="02020404030301010803" pitchFamily="18" charset="0"/>
              </a:rPr>
              <a:t> Phonics</a:t>
            </a:r>
          </a:p>
          <a:p>
            <a:r>
              <a:rPr lang="en-GB" sz="1000" dirty="0">
                <a:latin typeface="Garamond" panose="02020404030301010803" pitchFamily="18" charset="0"/>
                <a:ea typeface="Times New Roman" panose="02020603050405020304" pitchFamily="18" charset="0"/>
              </a:rPr>
              <a:t>Initial sounds and simple CVC words in line with Sounds-Write our SSP scheme</a:t>
            </a:r>
          </a:p>
          <a:p>
            <a:endParaRPr lang="en-GB" sz="1000" b="1" dirty="0">
              <a:latin typeface="Garamond" panose="02020404030301010803" pitchFamily="18" charset="0"/>
            </a:endParaRPr>
          </a:p>
        </p:txBody>
      </p:sp>
      <p:sp>
        <p:nvSpPr>
          <p:cNvPr id="7" name="Rectangle 6"/>
          <p:cNvSpPr/>
          <p:nvPr/>
        </p:nvSpPr>
        <p:spPr>
          <a:xfrm>
            <a:off x="4115656" y="1477751"/>
            <a:ext cx="2207812" cy="2524730"/>
          </a:xfrm>
          <a:prstGeom prst="rect">
            <a:avLst/>
          </a:prstGeom>
        </p:spPr>
        <p:txBody>
          <a:bodyPr wrap="square">
            <a:spAutoFit/>
          </a:bodyPr>
          <a:lstStyle/>
          <a:p>
            <a:pPr>
              <a:spcAft>
                <a:spcPts val="0"/>
              </a:spcAft>
            </a:pPr>
            <a:r>
              <a:rPr lang="en-GB" sz="1000" b="1" dirty="0">
                <a:latin typeface="Garamond" panose="02020404030301010803" pitchFamily="18" charset="0"/>
                <a:ea typeface="Times New Roman" panose="02020603050405020304" pitchFamily="18" charset="0"/>
                <a:cs typeface="Arial" panose="020B0604020202020204" pitchFamily="34" charset="0"/>
              </a:rPr>
              <a:t>Mathematics</a:t>
            </a:r>
            <a:endParaRPr lang="en-GB" sz="1000" dirty="0">
              <a:latin typeface="Garamond" panose="02020404030301010803" pitchFamily="18" charset="0"/>
              <a:ea typeface="Times New Roman" panose="02020603050405020304" pitchFamily="18" charset="0"/>
            </a:endParaRPr>
          </a:p>
          <a:p>
            <a:pPr>
              <a:spcAft>
                <a:spcPts val="0"/>
              </a:spcAft>
            </a:pPr>
            <a:endParaRPr lang="en-GB" sz="1000" b="1" dirty="0">
              <a:latin typeface="Garamond" panose="02020404030301010803" pitchFamily="18" charset="0"/>
              <a:ea typeface="Times New Roman" panose="02020603050405020304" pitchFamily="18" charset="0"/>
              <a:cs typeface="Arial" panose="020B0604020202020204" pitchFamily="34" charset="0"/>
            </a:endParaRPr>
          </a:p>
          <a:p>
            <a:pPr>
              <a:spcAft>
                <a:spcPts val="0"/>
              </a:spcAft>
            </a:pPr>
            <a:r>
              <a:rPr lang="en-GB" sz="1000" b="1" dirty="0">
                <a:latin typeface="Garamond" panose="02020404030301010803" pitchFamily="18" charset="0"/>
                <a:ea typeface="Times New Roman" panose="02020603050405020304" pitchFamily="18" charset="0"/>
                <a:cs typeface="Arial" panose="020B0604020202020204" pitchFamily="34" charset="0"/>
              </a:rPr>
              <a:t>Match, Sort and Compare </a:t>
            </a:r>
            <a:endParaRPr lang="en-GB" sz="1000" dirty="0">
              <a:latin typeface="Times New Roman" panose="02020603050405020304" pitchFamily="18" charset="0"/>
              <a:ea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000" dirty="0">
                <a:latin typeface="Garamond" panose="02020404030301010803" pitchFamily="18" charset="0"/>
                <a:ea typeface="Calibri" panose="020F0502020204030204" pitchFamily="34" charset="0"/>
                <a:cs typeface="Arial" panose="020B0604020202020204" pitchFamily="34" charset="0"/>
              </a:rPr>
              <a:t>Match objects</a:t>
            </a:r>
          </a:p>
          <a:p>
            <a:pPr marL="342900" lvl="0" indent="-342900">
              <a:lnSpc>
                <a:spcPct val="107000"/>
              </a:lnSpc>
              <a:spcAft>
                <a:spcPts val="0"/>
              </a:spcAft>
              <a:buFont typeface="Symbol" panose="05050102010706020507" pitchFamily="18" charset="2"/>
              <a:buChar char=""/>
            </a:pPr>
            <a:r>
              <a:rPr lang="en-GB" sz="1000" dirty="0">
                <a:latin typeface="Garamond" panose="02020404030301010803" pitchFamily="18" charset="0"/>
                <a:ea typeface="Calibri" panose="020F0502020204030204" pitchFamily="34" charset="0"/>
                <a:cs typeface="Arial" panose="020B0604020202020204" pitchFamily="34" charset="0"/>
              </a:rPr>
              <a:t>Match pictures and objects</a:t>
            </a:r>
          </a:p>
          <a:p>
            <a:pPr marL="342900" lvl="0" indent="-342900">
              <a:lnSpc>
                <a:spcPct val="107000"/>
              </a:lnSpc>
              <a:spcAft>
                <a:spcPts val="0"/>
              </a:spcAft>
              <a:buFont typeface="Symbol" panose="05050102010706020507" pitchFamily="18" charset="2"/>
              <a:buChar char=""/>
            </a:pPr>
            <a:r>
              <a:rPr lang="en-GB" sz="1000" dirty="0">
                <a:latin typeface="Garamond" panose="02020404030301010803" pitchFamily="18" charset="0"/>
                <a:ea typeface="Calibri" panose="020F0502020204030204" pitchFamily="34" charset="0"/>
                <a:cs typeface="Arial" panose="020B0604020202020204" pitchFamily="34" charset="0"/>
              </a:rPr>
              <a:t>Counting forwards</a:t>
            </a:r>
          </a:p>
          <a:p>
            <a:pPr marL="342900" lvl="0" indent="-342900">
              <a:lnSpc>
                <a:spcPct val="107000"/>
              </a:lnSpc>
              <a:spcAft>
                <a:spcPts val="0"/>
              </a:spcAft>
              <a:buFont typeface="Symbol" panose="05050102010706020507" pitchFamily="18" charset="2"/>
              <a:buChar char=""/>
            </a:pPr>
            <a:r>
              <a:rPr lang="en-GB" sz="1000" dirty="0">
                <a:latin typeface="Garamond" panose="02020404030301010803" pitchFamily="18" charset="0"/>
                <a:ea typeface="Calibri" panose="020F0502020204030204" pitchFamily="34" charset="0"/>
                <a:cs typeface="Arial" panose="020B0604020202020204" pitchFamily="34" charset="0"/>
              </a:rPr>
              <a:t>Compare amounts</a:t>
            </a:r>
          </a:p>
          <a:p>
            <a:pPr marL="342900" lvl="0" indent="-342900">
              <a:lnSpc>
                <a:spcPct val="107000"/>
              </a:lnSpc>
              <a:spcAft>
                <a:spcPts val="0"/>
              </a:spcAft>
              <a:buFont typeface="Symbol" panose="05050102010706020507" pitchFamily="18" charset="2"/>
              <a:buChar char=""/>
            </a:pPr>
            <a:r>
              <a:rPr lang="en-GB" sz="1000" dirty="0">
                <a:latin typeface="Garamond" panose="02020404030301010803" pitchFamily="18" charset="0"/>
                <a:ea typeface="Calibri" panose="020F0502020204030204" pitchFamily="34" charset="0"/>
                <a:cs typeface="Arial" panose="020B0604020202020204" pitchFamily="34" charset="0"/>
              </a:rPr>
              <a:t>One more</a:t>
            </a:r>
          </a:p>
          <a:p>
            <a:pPr marL="342900" lvl="0" indent="-342900">
              <a:lnSpc>
                <a:spcPct val="107000"/>
              </a:lnSpc>
              <a:spcAft>
                <a:spcPts val="0"/>
              </a:spcAft>
              <a:buFont typeface="Symbol" panose="05050102010706020507" pitchFamily="18" charset="2"/>
              <a:buChar char=""/>
            </a:pPr>
            <a:r>
              <a:rPr lang="en-GB" sz="1000" dirty="0">
                <a:latin typeface="Garamond" panose="02020404030301010803" pitchFamily="18" charset="0"/>
                <a:ea typeface="Calibri" panose="020F0502020204030204" pitchFamily="34" charset="0"/>
                <a:cs typeface="Arial" panose="020B0604020202020204" pitchFamily="34" charset="0"/>
              </a:rPr>
              <a:t>One less </a:t>
            </a:r>
          </a:p>
          <a:p>
            <a:pPr marL="342900" lvl="0" indent="-342900">
              <a:lnSpc>
                <a:spcPct val="107000"/>
              </a:lnSpc>
              <a:spcAft>
                <a:spcPts val="0"/>
              </a:spcAft>
              <a:buFont typeface="Symbol" panose="05050102010706020507" pitchFamily="18" charset="2"/>
              <a:buChar char=""/>
            </a:pPr>
            <a:r>
              <a:rPr lang="en-GB" sz="1000" dirty="0">
                <a:latin typeface="Garamond" panose="02020404030301010803" pitchFamily="18" charset="0"/>
                <a:ea typeface="Calibri" panose="020F0502020204030204" pitchFamily="34" charset="0"/>
                <a:cs typeface="Arial" panose="020B0604020202020204" pitchFamily="34" charset="0"/>
              </a:rPr>
              <a:t>Compare numbers</a:t>
            </a:r>
          </a:p>
          <a:p>
            <a:pPr marL="342900" lvl="0" indent="-342900">
              <a:lnSpc>
                <a:spcPct val="107000"/>
              </a:lnSpc>
              <a:spcAft>
                <a:spcPts val="0"/>
              </a:spcAft>
              <a:buFont typeface="Symbol" panose="05050102010706020507" pitchFamily="18" charset="2"/>
              <a:buChar char=""/>
            </a:pPr>
            <a:r>
              <a:rPr lang="en-GB" sz="1000" dirty="0">
                <a:latin typeface="Garamond" panose="02020404030301010803" pitchFamily="18" charset="0"/>
                <a:ea typeface="Calibri" panose="020F0502020204030204" pitchFamily="34" charset="0"/>
                <a:cs typeface="Arial" panose="020B0604020202020204" pitchFamily="34" charset="0"/>
              </a:rPr>
              <a:t>Compare objects </a:t>
            </a:r>
          </a:p>
          <a:p>
            <a:pPr marL="342900" lvl="0" indent="-342900">
              <a:lnSpc>
                <a:spcPct val="107000"/>
              </a:lnSpc>
              <a:spcAft>
                <a:spcPts val="0"/>
              </a:spcAft>
              <a:buFont typeface="Symbol" panose="05050102010706020507" pitchFamily="18" charset="2"/>
              <a:buChar char=""/>
            </a:pPr>
            <a:r>
              <a:rPr lang="en-GB" sz="1000" dirty="0">
                <a:latin typeface="Garamond" panose="02020404030301010803" pitchFamily="18" charset="0"/>
                <a:ea typeface="Calibri" panose="020F0502020204030204" pitchFamily="34" charset="0"/>
                <a:cs typeface="Arial" panose="020B0604020202020204" pitchFamily="34" charset="0"/>
              </a:rPr>
              <a:t>Sort objects to a type</a:t>
            </a:r>
          </a:p>
          <a:p>
            <a:pPr marL="342900" lvl="0" indent="-342900">
              <a:lnSpc>
                <a:spcPct val="107000"/>
              </a:lnSpc>
              <a:spcAft>
                <a:spcPts val="0"/>
              </a:spcAft>
              <a:buFont typeface="Symbol" panose="05050102010706020507" pitchFamily="18" charset="2"/>
              <a:buChar char=""/>
            </a:pPr>
            <a:r>
              <a:rPr lang="en-GB" sz="1000" dirty="0">
                <a:latin typeface="Garamond" panose="02020404030301010803" pitchFamily="18" charset="0"/>
                <a:ea typeface="Calibri" panose="020F0502020204030204" pitchFamily="34" charset="0"/>
                <a:cs typeface="Arial" panose="020B0604020202020204" pitchFamily="34" charset="0"/>
              </a:rPr>
              <a:t>Explore sorting techniques</a:t>
            </a:r>
          </a:p>
          <a:p>
            <a:pPr marL="342900" lvl="0" indent="-342900">
              <a:lnSpc>
                <a:spcPct val="107000"/>
              </a:lnSpc>
              <a:spcAft>
                <a:spcPts val="0"/>
              </a:spcAft>
              <a:buFont typeface="Symbol" panose="05050102010706020507" pitchFamily="18" charset="2"/>
              <a:buChar char=""/>
            </a:pPr>
            <a:r>
              <a:rPr lang="en-GB" sz="1000" dirty="0">
                <a:latin typeface="Garamond" panose="02020404030301010803" pitchFamily="18" charset="0"/>
                <a:ea typeface="Calibri" panose="020F0502020204030204" pitchFamily="34" charset="0"/>
                <a:cs typeface="Arial" panose="020B0604020202020204" pitchFamily="34" charset="0"/>
              </a:rPr>
              <a:t>Create sorting rules</a:t>
            </a:r>
          </a:p>
          <a:p>
            <a:pPr marL="342900" lvl="0" indent="-342900">
              <a:lnSpc>
                <a:spcPct val="107000"/>
              </a:lnSpc>
              <a:spcAft>
                <a:spcPts val="0"/>
              </a:spcAft>
              <a:buFont typeface="Symbol" panose="05050102010706020507" pitchFamily="18" charset="2"/>
              <a:buChar char=""/>
            </a:pPr>
            <a:endParaRPr lang="en-GB" sz="1000" dirty="0">
              <a:latin typeface="Garamond" panose="02020404030301010803" pitchFamily="18" charset="0"/>
              <a:ea typeface="Calibri" panose="020F0502020204030204" pitchFamily="34" charset="0"/>
              <a:cs typeface="Arial" panose="020B0604020202020204" pitchFamily="34" charset="0"/>
            </a:endParaRPr>
          </a:p>
        </p:txBody>
      </p:sp>
      <p:sp>
        <p:nvSpPr>
          <p:cNvPr id="8" name="Rectangle 7"/>
          <p:cNvSpPr/>
          <p:nvPr/>
        </p:nvSpPr>
        <p:spPr>
          <a:xfrm>
            <a:off x="5994304" y="1802503"/>
            <a:ext cx="1925267" cy="1722972"/>
          </a:xfrm>
          <a:prstGeom prst="rect">
            <a:avLst/>
          </a:prstGeom>
        </p:spPr>
        <p:txBody>
          <a:bodyPr wrap="square">
            <a:spAutoFit/>
          </a:bodyPr>
          <a:lstStyle/>
          <a:p>
            <a:pPr>
              <a:spcAft>
                <a:spcPts val="0"/>
              </a:spcAft>
            </a:pPr>
            <a:r>
              <a:rPr lang="en-GB" sz="1000" b="1" dirty="0">
                <a:latin typeface="Garamond" panose="02020404030301010803" pitchFamily="18" charset="0"/>
                <a:ea typeface="Times New Roman" panose="02020603050405020304" pitchFamily="18" charset="0"/>
                <a:cs typeface="Arial" panose="020B0604020202020204" pitchFamily="34" charset="0"/>
              </a:rPr>
              <a:t>Talk about Measure and Pattern</a:t>
            </a:r>
            <a:endParaRPr lang="en-GB" sz="1000" dirty="0">
              <a:latin typeface="Garamond" panose="02020404030301010803" pitchFamily="18" charset="0"/>
              <a:ea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000" dirty="0">
                <a:latin typeface="Garamond" panose="02020404030301010803" pitchFamily="18" charset="0"/>
                <a:ea typeface="Calibri" panose="020F0502020204030204" pitchFamily="34" charset="0"/>
                <a:cs typeface="Times New Roman" panose="02020603050405020304" pitchFamily="18" charset="0"/>
              </a:rPr>
              <a:t>Compare size</a:t>
            </a:r>
          </a:p>
          <a:p>
            <a:pPr marL="342900" lvl="0" indent="-342900">
              <a:lnSpc>
                <a:spcPct val="107000"/>
              </a:lnSpc>
              <a:spcAft>
                <a:spcPts val="0"/>
              </a:spcAft>
              <a:buFont typeface="Symbol" panose="05050102010706020507" pitchFamily="18" charset="2"/>
              <a:buChar char=""/>
            </a:pPr>
            <a:r>
              <a:rPr lang="en-GB" sz="1000" dirty="0">
                <a:latin typeface="Garamond" panose="02020404030301010803" pitchFamily="18" charset="0"/>
                <a:ea typeface="Calibri" panose="020F0502020204030204" pitchFamily="34" charset="0"/>
                <a:cs typeface="Times New Roman" panose="02020603050405020304" pitchFamily="18" charset="0"/>
              </a:rPr>
              <a:t>Compare mass</a:t>
            </a:r>
          </a:p>
          <a:p>
            <a:pPr marL="342900" lvl="0" indent="-342900">
              <a:lnSpc>
                <a:spcPct val="107000"/>
              </a:lnSpc>
              <a:spcAft>
                <a:spcPts val="0"/>
              </a:spcAft>
              <a:buFont typeface="Symbol" panose="05050102010706020507" pitchFamily="18" charset="2"/>
              <a:buChar char=""/>
            </a:pPr>
            <a:r>
              <a:rPr lang="en-GB" sz="1000" dirty="0">
                <a:latin typeface="Garamond" panose="02020404030301010803" pitchFamily="18" charset="0"/>
                <a:ea typeface="Calibri" panose="020F0502020204030204" pitchFamily="34" charset="0"/>
                <a:cs typeface="Times New Roman" panose="02020603050405020304" pitchFamily="18" charset="0"/>
              </a:rPr>
              <a:t>Compare capacity</a:t>
            </a:r>
          </a:p>
          <a:p>
            <a:pPr marL="342900" lvl="0" indent="-342900">
              <a:lnSpc>
                <a:spcPct val="107000"/>
              </a:lnSpc>
              <a:spcAft>
                <a:spcPts val="0"/>
              </a:spcAft>
              <a:buFont typeface="Symbol" panose="05050102010706020507" pitchFamily="18" charset="2"/>
              <a:buChar char=""/>
            </a:pPr>
            <a:r>
              <a:rPr lang="en-GB" sz="1000" dirty="0">
                <a:latin typeface="Garamond" panose="02020404030301010803" pitchFamily="18" charset="0"/>
                <a:ea typeface="Calibri" panose="020F0502020204030204" pitchFamily="34" charset="0"/>
                <a:cs typeface="Times New Roman" panose="02020603050405020304" pitchFamily="18" charset="0"/>
              </a:rPr>
              <a:t>Explore simple patterns</a:t>
            </a:r>
          </a:p>
          <a:p>
            <a:pPr marL="342900" lvl="0" indent="-342900">
              <a:lnSpc>
                <a:spcPct val="107000"/>
              </a:lnSpc>
              <a:spcAft>
                <a:spcPts val="0"/>
              </a:spcAft>
              <a:buFont typeface="Symbol" panose="05050102010706020507" pitchFamily="18" charset="2"/>
              <a:buChar char=""/>
            </a:pPr>
            <a:r>
              <a:rPr lang="en-GB" sz="1000" dirty="0">
                <a:latin typeface="Garamond" panose="02020404030301010803" pitchFamily="18" charset="0"/>
                <a:ea typeface="Calibri" panose="020F0502020204030204" pitchFamily="34" charset="0"/>
                <a:cs typeface="Times New Roman" panose="02020603050405020304" pitchFamily="18" charset="0"/>
              </a:rPr>
              <a:t>Copy and continue simple patterns</a:t>
            </a:r>
          </a:p>
          <a:p>
            <a:pPr marL="342900" lvl="0" indent="-342900">
              <a:lnSpc>
                <a:spcPct val="107000"/>
              </a:lnSpc>
              <a:spcAft>
                <a:spcPts val="0"/>
              </a:spcAft>
              <a:buFont typeface="Symbol" panose="05050102010706020507" pitchFamily="18" charset="2"/>
              <a:buChar char=""/>
            </a:pPr>
            <a:r>
              <a:rPr lang="en-GB" sz="1000" dirty="0">
                <a:latin typeface="Garamond" panose="02020404030301010803" pitchFamily="18" charset="0"/>
                <a:ea typeface="Calibri" panose="020F0502020204030204" pitchFamily="34" charset="0"/>
                <a:cs typeface="Times New Roman" panose="02020603050405020304" pitchFamily="18" charset="0"/>
              </a:rPr>
              <a:t>Create simple patterns</a:t>
            </a:r>
          </a:p>
          <a:p>
            <a:pPr marL="342900" lvl="0" indent="-342900">
              <a:lnSpc>
                <a:spcPct val="107000"/>
              </a:lnSpc>
              <a:spcAft>
                <a:spcPts val="0"/>
              </a:spcAft>
              <a:buFont typeface="Symbol" panose="05050102010706020507" pitchFamily="18" charset="2"/>
              <a:buChar char=""/>
            </a:pPr>
            <a:endParaRPr lang="en-GB" sz="1000" dirty="0">
              <a:latin typeface="Garamond" panose="02020404030301010803"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endParaRPr lang="en-GB" sz="1000" dirty="0">
              <a:latin typeface="Garamond" panose="02020404030301010803" pitchFamily="18" charset="0"/>
              <a:ea typeface="Calibri" panose="020F0502020204030204" pitchFamily="34" charset="0"/>
              <a:cs typeface="Times New Roman" panose="02020603050405020304" pitchFamily="18" charset="0"/>
            </a:endParaRPr>
          </a:p>
        </p:txBody>
      </p:sp>
      <p:sp>
        <p:nvSpPr>
          <p:cNvPr id="10" name="Rectangle 9"/>
          <p:cNvSpPr/>
          <p:nvPr/>
        </p:nvSpPr>
        <p:spPr>
          <a:xfrm>
            <a:off x="8243048" y="829677"/>
            <a:ext cx="3951791" cy="1323439"/>
          </a:xfrm>
          <a:prstGeom prst="rect">
            <a:avLst/>
          </a:prstGeom>
        </p:spPr>
        <p:txBody>
          <a:bodyPr wrap="square">
            <a:spAutoFit/>
          </a:bodyPr>
          <a:lstStyle/>
          <a:p>
            <a:pPr>
              <a:spcAft>
                <a:spcPts val="0"/>
              </a:spcAft>
            </a:pPr>
            <a:r>
              <a:rPr lang="en-GB" sz="1000" b="1" dirty="0">
                <a:latin typeface="Garamond" panose="02020404030301010803" pitchFamily="18" charset="0"/>
                <a:ea typeface="Times New Roman" panose="02020603050405020304" pitchFamily="18" charset="0"/>
                <a:cs typeface="Arial" panose="020B0604020202020204" pitchFamily="34" charset="0"/>
              </a:rPr>
              <a:t>Understanding the World, Science – All About Me!</a:t>
            </a:r>
          </a:p>
          <a:p>
            <a:pPr>
              <a:spcAft>
                <a:spcPts val="0"/>
              </a:spcAft>
            </a:pPr>
            <a:endParaRPr lang="en-GB" sz="1000" dirty="0">
              <a:latin typeface="Garamond" panose="02020404030301010803" pitchFamily="18" charset="0"/>
              <a:ea typeface="Times New Roman" panose="02020603050405020304" pitchFamily="18" charset="0"/>
            </a:endParaRPr>
          </a:p>
          <a:p>
            <a:pPr marL="171450" lvl="0" indent="-171450">
              <a:spcAft>
                <a:spcPts val="0"/>
              </a:spcAft>
              <a:buFont typeface="Arial" panose="020B0604020202020204" pitchFamily="34" charset="0"/>
              <a:buChar char="•"/>
            </a:pPr>
            <a:r>
              <a:rPr lang="en-GB" sz="1000" dirty="0">
                <a:latin typeface="Garamond" panose="02020404030301010803" pitchFamily="18" charset="0"/>
                <a:ea typeface="Times New Roman" panose="02020603050405020304" pitchFamily="18" charset="0"/>
                <a:cs typeface="Arial" panose="020B0604020202020204" pitchFamily="34" charset="0"/>
              </a:rPr>
              <a:t>The human body: Facial features, body parts, the senses</a:t>
            </a:r>
          </a:p>
          <a:p>
            <a:pPr>
              <a:spcAft>
                <a:spcPts val="0"/>
              </a:spcAft>
            </a:pPr>
            <a:r>
              <a:rPr lang="en-GB" sz="1000" dirty="0">
                <a:latin typeface="Garamond" panose="02020404030301010803" pitchFamily="18" charset="0"/>
                <a:ea typeface="Times New Roman" panose="02020603050405020304" pitchFamily="18" charset="0"/>
                <a:cs typeface="Arial" panose="020B0604020202020204" pitchFamily="34" charset="0"/>
              </a:rPr>
              <a:t> </a:t>
            </a:r>
            <a:endParaRPr lang="en-GB" sz="1000" dirty="0">
              <a:latin typeface="Garamond" panose="02020404030301010803" pitchFamily="18" charset="0"/>
              <a:ea typeface="Times New Roman" panose="02020603050405020304" pitchFamily="18" charset="0"/>
            </a:endParaRPr>
          </a:p>
          <a:p>
            <a:pPr>
              <a:spcAft>
                <a:spcPts val="0"/>
              </a:spcAft>
            </a:pPr>
            <a:r>
              <a:rPr lang="en-GB" sz="1000" b="1" dirty="0">
                <a:latin typeface="Garamond" panose="02020404030301010803" pitchFamily="18" charset="0"/>
                <a:ea typeface="Times New Roman" panose="02020603050405020304" pitchFamily="18" charset="0"/>
                <a:cs typeface="Arial" panose="020B0604020202020204" pitchFamily="34" charset="0"/>
              </a:rPr>
              <a:t>Seasons: Autumn</a:t>
            </a:r>
            <a:endParaRPr lang="en-GB" sz="1000" dirty="0">
              <a:latin typeface="Garamond" panose="02020404030301010803" pitchFamily="18" charset="0"/>
              <a:ea typeface="Times New Roman" panose="02020603050405020304" pitchFamily="18" charset="0"/>
            </a:endParaRPr>
          </a:p>
          <a:p>
            <a:pPr marL="171450" indent="-171450">
              <a:buFont typeface="Arial" panose="020B0604020202020204" pitchFamily="34" charset="0"/>
              <a:buChar char="•"/>
            </a:pPr>
            <a:r>
              <a:rPr lang="en-GB" sz="1000" dirty="0">
                <a:latin typeface="Garamond" panose="02020404030301010803" pitchFamily="18" charset="0"/>
                <a:ea typeface="Times New Roman" panose="02020603050405020304" pitchFamily="18" charset="0"/>
                <a:cs typeface="Arial" panose="020B0604020202020204" pitchFamily="34" charset="0"/>
              </a:rPr>
              <a:t>Deciduous and evergreen trees. Observing leaves using magnifying glasses, leaves changing colour. </a:t>
            </a:r>
          </a:p>
          <a:p>
            <a:pPr marL="171450" lvl="0" indent="-171450">
              <a:spcAft>
                <a:spcPts val="0"/>
              </a:spcAft>
              <a:buFont typeface="Arial" panose="020B0604020202020204" pitchFamily="34" charset="0"/>
              <a:buChar char="•"/>
            </a:pPr>
            <a:endParaRPr lang="en-GB" sz="1000" dirty="0">
              <a:effectLst/>
              <a:latin typeface="Garamond" panose="02020404030301010803" pitchFamily="18" charset="0"/>
              <a:ea typeface="Times New Roman" panose="02020603050405020304" pitchFamily="18" charset="0"/>
            </a:endParaRPr>
          </a:p>
        </p:txBody>
      </p:sp>
      <p:sp>
        <p:nvSpPr>
          <p:cNvPr id="12" name="Rectangle 11"/>
          <p:cNvSpPr/>
          <p:nvPr/>
        </p:nvSpPr>
        <p:spPr>
          <a:xfrm>
            <a:off x="31825" y="4028486"/>
            <a:ext cx="3621838" cy="707886"/>
          </a:xfrm>
          <a:prstGeom prst="rect">
            <a:avLst/>
          </a:prstGeom>
        </p:spPr>
        <p:txBody>
          <a:bodyPr wrap="square">
            <a:spAutoFit/>
          </a:bodyPr>
          <a:lstStyle/>
          <a:p>
            <a:pPr algn="ctr">
              <a:spcAft>
                <a:spcPts val="0"/>
              </a:spcAft>
            </a:pPr>
            <a:r>
              <a:rPr lang="en-GB" sz="1000" b="1" dirty="0">
                <a:latin typeface="Garamond" panose="02020404030301010803" pitchFamily="18" charset="0"/>
                <a:ea typeface="Times New Roman" panose="02020603050405020304" pitchFamily="18" charset="0"/>
                <a:cs typeface="Arial" panose="020B0604020202020204" pitchFamily="34" charset="0"/>
              </a:rPr>
              <a:t>Understanding the World, Computing</a:t>
            </a:r>
            <a:endParaRPr lang="en-GB" sz="1000" dirty="0">
              <a:latin typeface="Garamond" panose="02020404030301010803" pitchFamily="18" charset="0"/>
              <a:ea typeface="Times New Roman" panose="02020603050405020304" pitchFamily="18" charset="0"/>
            </a:endParaRPr>
          </a:p>
          <a:p>
            <a:pPr algn="ctr">
              <a:spcAft>
                <a:spcPts val="0"/>
              </a:spcAft>
            </a:pPr>
            <a:r>
              <a:rPr lang="en-GB" sz="1000" dirty="0">
                <a:latin typeface="Garamond" panose="02020404030301010803" pitchFamily="18" charset="0"/>
                <a:ea typeface="Times New Roman" panose="02020603050405020304" pitchFamily="18" charset="0"/>
                <a:cs typeface="Arial" panose="020B0604020202020204" pitchFamily="34" charset="0"/>
              </a:rPr>
              <a:t> </a:t>
            </a:r>
            <a:r>
              <a:rPr lang="en-GB" sz="1000" dirty="0">
                <a:latin typeface="Garamond" panose="02020404030301010803" pitchFamily="18" charset="0"/>
                <a:ea typeface="Times New Roman" panose="02020603050405020304" pitchFamily="18" charset="0"/>
              </a:rPr>
              <a:t>Use technology within the provision – IPads</a:t>
            </a:r>
          </a:p>
          <a:p>
            <a:pPr marL="285750" lvl="0" indent="-285750">
              <a:spcAft>
                <a:spcPts val="0"/>
              </a:spcAft>
              <a:buFont typeface="Arial" panose="020B0604020202020204" pitchFamily="34" charset="0"/>
              <a:buChar char="•"/>
            </a:pPr>
            <a:r>
              <a:rPr lang="en-GB" sz="1000" dirty="0">
                <a:latin typeface="Garamond" panose="02020404030301010803" pitchFamily="18" charset="0"/>
                <a:ea typeface="Times New Roman" panose="02020603050405020304" pitchFamily="18" charset="0"/>
                <a:cs typeface="Arial" panose="020B0604020202020204" pitchFamily="34" charset="0"/>
              </a:rPr>
              <a:t>To know and talk about the different factors that support their overall health and wellbeing – sensible amounts of ‘screen time’ </a:t>
            </a:r>
            <a:endParaRPr lang="en-GB" sz="1000" dirty="0">
              <a:effectLst/>
              <a:latin typeface="Garamond" panose="02020404030301010803" pitchFamily="18" charset="0"/>
              <a:ea typeface="Times New Roman" panose="02020603050405020304" pitchFamily="18" charset="0"/>
            </a:endParaRPr>
          </a:p>
        </p:txBody>
      </p:sp>
      <p:sp>
        <p:nvSpPr>
          <p:cNvPr id="16" name="Rectangle 15"/>
          <p:cNvSpPr/>
          <p:nvPr/>
        </p:nvSpPr>
        <p:spPr>
          <a:xfrm>
            <a:off x="44918" y="4857080"/>
            <a:ext cx="3676813" cy="2092881"/>
          </a:xfrm>
          <a:prstGeom prst="rect">
            <a:avLst/>
          </a:prstGeom>
        </p:spPr>
        <p:txBody>
          <a:bodyPr wrap="square">
            <a:spAutoFit/>
          </a:bodyPr>
          <a:lstStyle/>
          <a:p>
            <a:pPr>
              <a:spcAft>
                <a:spcPts val="0"/>
              </a:spcAft>
            </a:pPr>
            <a:r>
              <a:rPr lang="en-GB" sz="1000" b="1" dirty="0">
                <a:latin typeface="Garamond" panose="02020404030301010803" pitchFamily="18" charset="0"/>
                <a:ea typeface="Times New Roman" panose="02020603050405020304" pitchFamily="18" charset="0"/>
                <a:cs typeface="Arial" panose="020B0604020202020204" pitchFamily="34" charset="0"/>
              </a:rPr>
              <a:t>Understanding the World, History &amp; Geography – All About Me!</a:t>
            </a:r>
            <a:endParaRPr lang="en-GB" sz="1000" dirty="0">
              <a:latin typeface="Garamond" panose="02020404030301010803" pitchFamily="18" charset="0"/>
              <a:ea typeface="Times New Roman" panose="02020603050405020304" pitchFamily="18" charset="0"/>
            </a:endParaRPr>
          </a:p>
          <a:p>
            <a:pPr marL="171450" lvl="0" indent="-171450">
              <a:spcAft>
                <a:spcPts val="0"/>
              </a:spcAft>
              <a:buFont typeface="Arial" panose="020B0604020202020204" pitchFamily="34" charset="0"/>
              <a:buChar char="•"/>
            </a:pPr>
            <a:r>
              <a:rPr lang="en-GB" sz="800" dirty="0">
                <a:latin typeface="Garamond" panose="02020404030301010803" pitchFamily="18" charset="0"/>
                <a:ea typeface="Times New Roman" panose="02020603050405020304" pitchFamily="18" charset="0"/>
                <a:cs typeface="Arial" panose="020B0604020202020204" pitchFamily="34" charset="0"/>
              </a:rPr>
              <a:t>My past, present, future and that of others including characters from stories </a:t>
            </a:r>
          </a:p>
          <a:p>
            <a:pPr marL="171450" lvl="0" indent="-171450">
              <a:spcAft>
                <a:spcPts val="0"/>
              </a:spcAft>
              <a:buFont typeface="Arial" panose="020B0604020202020204" pitchFamily="34" charset="0"/>
              <a:buChar char="•"/>
            </a:pPr>
            <a:r>
              <a:rPr lang="en-GB" sz="800" dirty="0">
                <a:latin typeface="Garamond" panose="02020404030301010803" pitchFamily="18" charset="0"/>
                <a:ea typeface="Times New Roman" panose="02020603050405020304" pitchFamily="18" charset="0"/>
                <a:cs typeface="Arial" panose="020B0604020202020204" pitchFamily="34" charset="0"/>
              </a:rPr>
              <a:t>Families; when I was a baby, when my family members were young. Family Trees, diverse representations of family life. </a:t>
            </a:r>
          </a:p>
          <a:p>
            <a:pPr marL="171450" lvl="0" indent="-171450">
              <a:spcAft>
                <a:spcPts val="0"/>
              </a:spcAft>
              <a:buFont typeface="Arial" panose="020B0604020202020204" pitchFamily="34" charset="0"/>
              <a:buChar char="•"/>
            </a:pPr>
            <a:r>
              <a:rPr lang="en-GB" sz="800" dirty="0">
                <a:latin typeface="Garamond" panose="02020404030301010803" pitchFamily="18" charset="0"/>
                <a:ea typeface="Times New Roman" panose="02020603050405020304" pitchFamily="18" charset="0"/>
                <a:cs typeface="Arial" panose="020B0604020202020204" pitchFamily="34" charset="0"/>
              </a:rPr>
              <a:t>Developing sense of chronology; before I was born, before I came to school, which classroom will I be in next year?  </a:t>
            </a:r>
          </a:p>
          <a:p>
            <a:pPr marL="171450" lvl="0" indent="-171450">
              <a:spcAft>
                <a:spcPts val="0"/>
              </a:spcAft>
              <a:buFont typeface="Arial" panose="020B0604020202020204" pitchFamily="34" charset="0"/>
              <a:buChar char="•"/>
            </a:pPr>
            <a:r>
              <a:rPr lang="en-GB" sz="800" dirty="0">
                <a:latin typeface="Garamond" panose="02020404030301010803" pitchFamily="18" charset="0"/>
                <a:ea typeface="Times New Roman" panose="02020603050405020304" pitchFamily="18" charset="0"/>
                <a:cs typeface="Arial" panose="020B0604020202020204" pitchFamily="34" charset="0"/>
              </a:rPr>
              <a:t>Our school year – what will we do this year in Reception?</a:t>
            </a:r>
          </a:p>
          <a:p>
            <a:pPr marL="171450" lvl="0" indent="-171450">
              <a:spcAft>
                <a:spcPts val="0"/>
              </a:spcAft>
              <a:buFont typeface="Arial" panose="020B0604020202020204" pitchFamily="34" charset="0"/>
              <a:buChar char="•"/>
            </a:pPr>
            <a:r>
              <a:rPr lang="en-GB" sz="800" dirty="0">
                <a:latin typeface="Garamond" panose="02020404030301010803" pitchFamily="18" charset="0"/>
                <a:ea typeface="Times New Roman" panose="02020603050405020304" pitchFamily="18" charset="0"/>
                <a:cs typeface="Arial" panose="020B0604020202020204" pitchFamily="34" charset="0"/>
              </a:rPr>
              <a:t>Location of our school and the local area</a:t>
            </a:r>
          </a:p>
          <a:p>
            <a:pPr marL="171450" lvl="0" indent="-171450">
              <a:spcAft>
                <a:spcPts val="0"/>
              </a:spcAft>
              <a:buFont typeface="Arial" panose="020B0604020202020204" pitchFamily="34" charset="0"/>
              <a:buChar char="•"/>
            </a:pPr>
            <a:r>
              <a:rPr lang="en-GB" sz="800" dirty="0">
                <a:latin typeface="Garamond" panose="02020404030301010803" pitchFamily="18" charset="0"/>
                <a:ea typeface="Times New Roman" panose="02020603050405020304" pitchFamily="18" charset="0"/>
                <a:cs typeface="Arial" panose="020B0604020202020204" pitchFamily="34" charset="0"/>
              </a:rPr>
              <a:t>My route to school; what do I pass? Do I take transport? What do we like about our local area? What would we change? </a:t>
            </a:r>
          </a:p>
          <a:p>
            <a:pPr marL="171450" lvl="0" indent="-171450">
              <a:spcAft>
                <a:spcPts val="0"/>
              </a:spcAft>
              <a:buFont typeface="Arial" panose="020B0604020202020204" pitchFamily="34" charset="0"/>
              <a:buChar char="•"/>
            </a:pPr>
            <a:r>
              <a:rPr lang="en-GB" sz="800" dirty="0">
                <a:latin typeface="Garamond" panose="02020404030301010803" pitchFamily="18" charset="0"/>
                <a:ea typeface="Times New Roman" panose="02020603050405020304" pitchFamily="18" charset="0"/>
                <a:cs typeface="Arial" panose="020B0604020202020204" pitchFamily="34" charset="0"/>
              </a:rPr>
              <a:t>Community; this means the people who feature in our lives, our school is an important part of our community, friends, families, religious communities, people with shared interests e.g. hobbies. </a:t>
            </a:r>
          </a:p>
          <a:p>
            <a:pPr marL="171450" lvl="0" indent="-171450">
              <a:spcAft>
                <a:spcPts val="0"/>
              </a:spcAft>
              <a:buFont typeface="Arial" panose="020B0604020202020204" pitchFamily="34" charset="0"/>
              <a:buChar char="•"/>
            </a:pPr>
            <a:r>
              <a:rPr lang="en-GB" sz="800" dirty="0">
                <a:latin typeface="Garamond" panose="02020404030301010803" pitchFamily="18" charset="0"/>
                <a:ea typeface="Times New Roman" panose="02020603050405020304" pitchFamily="18" charset="0"/>
                <a:cs typeface="Arial" panose="020B0604020202020204" pitchFamily="34" charset="0"/>
              </a:rPr>
              <a:t>People who help us in our community; including but not limited to teachers, doctors and nurses, firefighters, police, shop workers, rubbish collectors.</a:t>
            </a:r>
          </a:p>
          <a:p>
            <a:pPr marL="171450" lvl="0" indent="-171450">
              <a:spcAft>
                <a:spcPts val="0"/>
              </a:spcAft>
              <a:buFont typeface="Arial" panose="020B0604020202020204" pitchFamily="34" charset="0"/>
              <a:buChar char="•"/>
            </a:pPr>
            <a:endParaRPr lang="en-GB" sz="800" dirty="0">
              <a:latin typeface="Garamond" panose="02020404030301010803" pitchFamily="18" charset="0"/>
              <a:ea typeface="Times New Roman" panose="02020603050405020304" pitchFamily="18" charset="0"/>
              <a:cs typeface="Arial" panose="020B0604020202020204" pitchFamily="34" charset="0"/>
            </a:endParaRPr>
          </a:p>
        </p:txBody>
      </p:sp>
      <p:sp>
        <p:nvSpPr>
          <p:cNvPr id="17" name="Rectangle 16"/>
          <p:cNvSpPr/>
          <p:nvPr/>
        </p:nvSpPr>
        <p:spPr>
          <a:xfrm>
            <a:off x="8315388" y="4624566"/>
            <a:ext cx="1798098" cy="1477328"/>
          </a:xfrm>
          <a:prstGeom prst="rect">
            <a:avLst/>
          </a:prstGeom>
        </p:spPr>
        <p:txBody>
          <a:bodyPr wrap="square">
            <a:spAutoFit/>
          </a:bodyPr>
          <a:lstStyle/>
          <a:p>
            <a:pPr algn="ctr">
              <a:spcAft>
                <a:spcPts val="0"/>
              </a:spcAft>
            </a:pPr>
            <a:r>
              <a:rPr lang="en-GB" sz="1000" b="1" dirty="0">
                <a:latin typeface="Garamond" panose="02020404030301010803" pitchFamily="18" charset="0"/>
                <a:ea typeface="Times New Roman" panose="02020603050405020304" pitchFamily="18" charset="0"/>
                <a:cs typeface="Arial" panose="020B0604020202020204" pitchFamily="34" charset="0"/>
              </a:rPr>
              <a:t>RE</a:t>
            </a:r>
            <a:r>
              <a:rPr lang="en-GB" sz="1000" dirty="0">
                <a:latin typeface="Garamond" panose="02020404030301010803" pitchFamily="18" charset="0"/>
                <a:ea typeface="Times New Roman" panose="02020603050405020304" pitchFamily="18" charset="0"/>
              </a:rPr>
              <a:t>: </a:t>
            </a:r>
            <a:r>
              <a:rPr lang="en-GB" sz="1000" b="1" dirty="0">
                <a:latin typeface="Garamond" panose="02020404030301010803" pitchFamily="18" charset="0"/>
                <a:ea typeface="Times New Roman" panose="02020603050405020304" pitchFamily="18" charset="0"/>
                <a:cs typeface="Arial" panose="020B0604020202020204" pitchFamily="34" charset="0"/>
              </a:rPr>
              <a:t>God and Creation</a:t>
            </a:r>
            <a:endParaRPr lang="en-GB" sz="1000" dirty="0">
              <a:latin typeface="Garamond" panose="02020404030301010803" pitchFamily="18" charset="0"/>
              <a:ea typeface="Times New Roman" panose="02020603050405020304" pitchFamily="18" charset="0"/>
            </a:endParaRPr>
          </a:p>
          <a:p>
            <a:pPr>
              <a:spcAft>
                <a:spcPts val="0"/>
              </a:spcAft>
            </a:pPr>
            <a:r>
              <a:rPr lang="en-GB" sz="1000" b="1" dirty="0">
                <a:latin typeface="Garamond" panose="02020404030301010803" pitchFamily="18" charset="0"/>
                <a:ea typeface="Times New Roman" panose="02020603050405020304" pitchFamily="18" charset="0"/>
                <a:cs typeface="Arial" panose="020B0604020202020204" pitchFamily="34" charset="0"/>
              </a:rPr>
              <a:t> </a:t>
            </a:r>
            <a:endParaRPr lang="en-GB" sz="1000" dirty="0">
              <a:latin typeface="Garamond" panose="02020404030301010803" pitchFamily="18" charset="0"/>
              <a:ea typeface="Times New Roman" panose="02020603050405020304" pitchFamily="18" charset="0"/>
            </a:endParaRPr>
          </a:p>
          <a:p>
            <a:pPr marL="171450" lvl="0" indent="-171450">
              <a:spcAft>
                <a:spcPts val="0"/>
              </a:spcAft>
              <a:buFont typeface="Arial" panose="020B0604020202020204" pitchFamily="34" charset="0"/>
              <a:buChar char="•"/>
            </a:pPr>
            <a:r>
              <a:rPr lang="en-GB" sz="1000" dirty="0">
                <a:latin typeface="Garamond" panose="02020404030301010803" pitchFamily="18" charset="0"/>
                <a:ea typeface="Times New Roman" panose="02020603050405020304" pitchFamily="18" charset="0"/>
                <a:cs typeface="Arial" panose="020B0604020202020204" pitchFamily="34" charset="0"/>
              </a:rPr>
              <a:t> To know that The Bible is the Christian Holy Book </a:t>
            </a:r>
          </a:p>
          <a:p>
            <a:pPr marL="171450" lvl="0" indent="-171450">
              <a:spcAft>
                <a:spcPts val="0"/>
              </a:spcAft>
              <a:buFont typeface="Arial" panose="020B0604020202020204" pitchFamily="34" charset="0"/>
              <a:buChar char="•"/>
            </a:pPr>
            <a:r>
              <a:rPr lang="en-GB" sz="1000" dirty="0">
                <a:latin typeface="Garamond" panose="02020404030301010803" pitchFamily="18" charset="0"/>
                <a:ea typeface="Times New Roman" panose="02020603050405020304" pitchFamily="18" charset="0"/>
                <a:cs typeface="Arial" panose="020B0604020202020204" pitchFamily="34" charset="0"/>
              </a:rPr>
              <a:t> To know the creation story </a:t>
            </a:r>
          </a:p>
          <a:p>
            <a:pPr marL="171450" lvl="0" indent="-171450">
              <a:spcAft>
                <a:spcPts val="0"/>
              </a:spcAft>
              <a:buFont typeface="Arial" panose="020B0604020202020204" pitchFamily="34" charset="0"/>
              <a:buChar char="•"/>
            </a:pPr>
            <a:r>
              <a:rPr lang="en-GB" sz="1000" dirty="0">
                <a:latin typeface="Garamond" panose="02020404030301010803" pitchFamily="18" charset="0"/>
                <a:ea typeface="Times New Roman" panose="02020603050405020304" pitchFamily="18" charset="0"/>
                <a:cs typeface="Arial" panose="020B0604020202020204" pitchFamily="34" charset="0"/>
              </a:rPr>
              <a:t>To create their own  music and art inspired by Haydn’s The Creation </a:t>
            </a:r>
          </a:p>
          <a:p>
            <a:pPr marL="171450" lvl="0" indent="-171450">
              <a:spcAft>
                <a:spcPts val="0"/>
              </a:spcAft>
              <a:buFont typeface="Arial" panose="020B0604020202020204" pitchFamily="34" charset="0"/>
              <a:buChar char="•"/>
            </a:pPr>
            <a:r>
              <a:rPr lang="en-GB" sz="1000" dirty="0">
                <a:latin typeface="Garamond" panose="02020404030301010803" pitchFamily="18" charset="0"/>
                <a:ea typeface="Times New Roman" panose="02020603050405020304" pitchFamily="18" charset="0"/>
                <a:cs typeface="Arial" panose="020B0604020202020204" pitchFamily="34" charset="0"/>
              </a:rPr>
              <a:t> To retell the Creation story </a:t>
            </a:r>
            <a:endParaRPr lang="en-GB" dirty="0">
              <a:latin typeface="Times New Roman" panose="02020603050405020304" pitchFamily="18" charset="0"/>
              <a:ea typeface="Times New Roman" panose="02020603050405020304" pitchFamily="18" charset="0"/>
            </a:endParaRPr>
          </a:p>
        </p:txBody>
      </p:sp>
      <p:sp>
        <p:nvSpPr>
          <p:cNvPr id="20" name="Rectangle 19"/>
          <p:cNvSpPr/>
          <p:nvPr/>
        </p:nvSpPr>
        <p:spPr>
          <a:xfrm>
            <a:off x="4297320" y="4426075"/>
            <a:ext cx="3314827" cy="707886"/>
          </a:xfrm>
          <a:prstGeom prst="rect">
            <a:avLst/>
          </a:prstGeom>
        </p:spPr>
        <p:txBody>
          <a:bodyPr wrap="square">
            <a:spAutoFit/>
          </a:bodyPr>
          <a:lstStyle/>
          <a:p>
            <a:pPr algn="ctr">
              <a:spcAft>
                <a:spcPts val="0"/>
              </a:spcAft>
            </a:pPr>
            <a:r>
              <a:rPr lang="en-GB" sz="1000" b="1" dirty="0">
                <a:latin typeface="Garamond" panose="02020404030301010803" pitchFamily="18" charset="0"/>
                <a:ea typeface="Times New Roman" panose="02020603050405020304" pitchFamily="18" charset="0"/>
                <a:cs typeface="Arial" panose="020B0604020202020204" pitchFamily="34" charset="0"/>
              </a:rPr>
              <a:t>Personal, Social and Emotional Development </a:t>
            </a:r>
            <a:endParaRPr lang="en-GB" sz="1000" dirty="0">
              <a:latin typeface="Garamond" panose="02020404030301010803" pitchFamily="18" charset="0"/>
              <a:ea typeface="Times New Roman" panose="02020603050405020304" pitchFamily="18" charset="0"/>
            </a:endParaRPr>
          </a:p>
          <a:p>
            <a:pPr>
              <a:spcAft>
                <a:spcPts val="0"/>
              </a:spcAft>
            </a:pPr>
            <a:r>
              <a:rPr lang="en-GB" sz="1000" b="1" dirty="0">
                <a:latin typeface="Garamond" panose="02020404030301010803" pitchFamily="18" charset="0"/>
                <a:ea typeface="Times New Roman" panose="02020603050405020304" pitchFamily="18" charset="0"/>
                <a:cs typeface="Arial" panose="020B0604020202020204" pitchFamily="34" charset="0"/>
              </a:rPr>
              <a:t> </a:t>
            </a:r>
            <a:endParaRPr lang="en-GB" sz="1000" dirty="0">
              <a:latin typeface="Garamond" panose="02020404030301010803" pitchFamily="18" charset="0"/>
              <a:ea typeface="Times New Roman" panose="02020603050405020304" pitchFamily="18" charset="0"/>
            </a:endParaRPr>
          </a:p>
          <a:p>
            <a:pPr>
              <a:spcAft>
                <a:spcPts val="0"/>
              </a:spcAft>
            </a:pPr>
            <a:r>
              <a:rPr lang="en-GB" sz="1000" dirty="0">
                <a:latin typeface="Garamond" panose="02020404030301010803" pitchFamily="18" charset="0"/>
                <a:ea typeface="Times New Roman" panose="02020603050405020304" pitchFamily="18" charset="0"/>
                <a:cs typeface="Arial" panose="020B0604020202020204" pitchFamily="34" charset="0"/>
              </a:rPr>
              <a:t>Myself and My Relationships 1 -  Beginning and belonging</a:t>
            </a:r>
          </a:p>
          <a:p>
            <a:pPr>
              <a:spcAft>
                <a:spcPts val="0"/>
              </a:spcAft>
            </a:pPr>
            <a:r>
              <a:rPr lang="en-GB" sz="1000" dirty="0">
                <a:latin typeface="Garamond" panose="02020404030301010803" pitchFamily="18" charset="0"/>
                <a:ea typeface="Times New Roman" panose="02020603050405020304" pitchFamily="18" charset="0"/>
                <a:cs typeface="Arial" panose="020B0604020202020204" pitchFamily="34" charset="0"/>
              </a:rPr>
              <a:t>Myself and My Relationships 3 – My emotions</a:t>
            </a:r>
          </a:p>
        </p:txBody>
      </p:sp>
      <p:grpSp>
        <p:nvGrpSpPr>
          <p:cNvPr id="31" name="Group 30"/>
          <p:cNvGrpSpPr/>
          <p:nvPr/>
        </p:nvGrpSpPr>
        <p:grpSpPr>
          <a:xfrm>
            <a:off x="3751965" y="5019033"/>
            <a:ext cx="4447807" cy="1785104"/>
            <a:chOff x="3696184" y="4471833"/>
            <a:chExt cx="4473166" cy="1684347"/>
          </a:xfrm>
        </p:grpSpPr>
        <p:sp>
          <p:nvSpPr>
            <p:cNvPr id="18" name="Rounded Rectangle 17"/>
            <p:cNvSpPr/>
            <p:nvPr/>
          </p:nvSpPr>
          <p:spPr>
            <a:xfrm>
              <a:off x="3696184" y="4741882"/>
              <a:ext cx="4473166" cy="1383683"/>
            </a:xfrm>
            <a:prstGeom prst="roundRect">
              <a:avLst/>
            </a:prstGeom>
            <a:noFill/>
            <a:ln w="38100">
              <a:solidFill>
                <a:srgbClr val="F58BD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p:cNvSpPr/>
            <p:nvPr/>
          </p:nvSpPr>
          <p:spPr>
            <a:xfrm>
              <a:off x="3832181" y="4471833"/>
              <a:ext cx="4157554" cy="1684347"/>
            </a:xfrm>
            <a:prstGeom prst="rect">
              <a:avLst/>
            </a:prstGeom>
          </p:spPr>
          <p:txBody>
            <a:bodyPr wrap="square">
              <a:spAutoFit/>
            </a:bodyPr>
            <a:lstStyle/>
            <a:p>
              <a:pPr algn="ctr">
                <a:spcAft>
                  <a:spcPts val="0"/>
                </a:spcAft>
              </a:pPr>
              <a:r>
                <a:rPr lang="en-GB" sz="2000" b="1" dirty="0">
                  <a:latin typeface="Garamond" panose="02020404030301010803" pitchFamily="18" charset="0"/>
                  <a:ea typeface="Times New Roman" panose="02020603050405020304" pitchFamily="18" charset="0"/>
                  <a:cs typeface="Arial" panose="020B0604020202020204" pitchFamily="34" charset="0"/>
                </a:rPr>
                <a:t> </a:t>
              </a:r>
              <a:endParaRPr lang="en-GB" sz="2000" dirty="0">
                <a:latin typeface="Times New Roman" panose="02020603050405020304" pitchFamily="18" charset="0"/>
                <a:ea typeface="Times New Roman" panose="02020603050405020304" pitchFamily="18" charset="0"/>
              </a:endParaRPr>
            </a:p>
            <a:p>
              <a:pPr algn="ctr">
                <a:spcAft>
                  <a:spcPts val="0"/>
                </a:spcAft>
              </a:pPr>
              <a:r>
                <a:rPr lang="en-GB" sz="1000" b="1" dirty="0">
                  <a:latin typeface="Garamond" panose="02020404030301010803" pitchFamily="18" charset="0"/>
                  <a:ea typeface="Times New Roman" panose="02020603050405020304" pitchFamily="18" charset="0"/>
                  <a:cs typeface="Arial" panose="020B0604020202020204" pitchFamily="34" charset="0"/>
                </a:rPr>
                <a:t>Expressive Arts and Design</a:t>
              </a:r>
              <a:endParaRPr lang="en-GB" sz="1000" dirty="0">
                <a:latin typeface="Garamond" panose="02020404030301010803" pitchFamily="18" charset="0"/>
                <a:ea typeface="Times New Roman" panose="02020603050405020304" pitchFamily="18" charset="0"/>
              </a:endParaRPr>
            </a:p>
            <a:p>
              <a:pPr algn="ctr">
                <a:spcAft>
                  <a:spcPts val="0"/>
                </a:spcAft>
              </a:pPr>
              <a:r>
                <a:rPr lang="en-GB" sz="1000" dirty="0">
                  <a:latin typeface="Garamond" panose="02020404030301010803" pitchFamily="18" charset="0"/>
                  <a:ea typeface="Times New Roman" panose="02020603050405020304" pitchFamily="18" charset="0"/>
                  <a:cs typeface="Arial" panose="020B0604020202020204" pitchFamily="34" charset="0"/>
                </a:rPr>
                <a:t> </a:t>
              </a:r>
              <a:endParaRPr lang="en-GB" sz="1000" dirty="0">
                <a:latin typeface="Garamond" panose="02020404030301010803" pitchFamily="18" charset="0"/>
                <a:ea typeface="Times New Roman" panose="02020603050405020304" pitchFamily="18" charset="0"/>
              </a:endParaRPr>
            </a:p>
            <a:p>
              <a:pPr marL="171450" lvl="0" indent="-171450">
                <a:spcAft>
                  <a:spcPts val="0"/>
                </a:spcAft>
                <a:buFont typeface="Arial" panose="020B0604020202020204" pitchFamily="34" charset="0"/>
                <a:buChar char="•"/>
              </a:pPr>
              <a:r>
                <a:rPr lang="en-GB" sz="1000" dirty="0">
                  <a:latin typeface="Garamond" panose="02020404030301010803" pitchFamily="18" charset="0"/>
                  <a:ea typeface="Times New Roman" panose="02020603050405020304" pitchFamily="18" charset="0"/>
                  <a:cs typeface="Arial" panose="020B0604020202020204" pitchFamily="34" charset="0"/>
                </a:rPr>
                <a:t>Exploring colour. Painting with primary colours. </a:t>
              </a:r>
            </a:p>
            <a:p>
              <a:pPr marL="171450" lvl="0" indent="-171450">
                <a:spcAft>
                  <a:spcPts val="0"/>
                </a:spcAft>
                <a:buFont typeface="Arial" panose="020B0604020202020204" pitchFamily="34" charset="0"/>
                <a:buChar char="•"/>
              </a:pPr>
              <a:r>
                <a:rPr lang="en-GB" sz="1000" dirty="0">
                  <a:latin typeface="Garamond" panose="02020404030301010803" pitchFamily="18" charset="0"/>
                  <a:ea typeface="Times New Roman" panose="02020603050405020304" pitchFamily="18" charset="0"/>
                  <a:cs typeface="Arial" panose="020B0604020202020204" pitchFamily="34" charset="0"/>
                </a:rPr>
                <a:t>Mixing secondary colours. </a:t>
              </a:r>
            </a:p>
            <a:p>
              <a:pPr marL="171450" lvl="0" indent="-171450">
                <a:spcAft>
                  <a:spcPts val="0"/>
                </a:spcAft>
                <a:buFont typeface="Arial" panose="020B0604020202020204" pitchFamily="34" charset="0"/>
                <a:buChar char="•"/>
              </a:pPr>
              <a:r>
                <a:rPr lang="en-GB" sz="1000" dirty="0">
                  <a:latin typeface="Garamond" panose="02020404030301010803" pitchFamily="18" charset="0"/>
                  <a:ea typeface="Times New Roman" panose="02020603050405020304" pitchFamily="18" charset="0"/>
                  <a:cs typeface="Arial" panose="020B0604020202020204" pitchFamily="34" charset="0"/>
                </a:rPr>
                <a:t>A study of Miro.</a:t>
              </a:r>
            </a:p>
            <a:p>
              <a:pPr marL="171450" lvl="0" indent="-171450">
                <a:spcAft>
                  <a:spcPts val="0"/>
                </a:spcAft>
                <a:buFont typeface="Arial" panose="020B0604020202020204" pitchFamily="34" charset="0"/>
                <a:buChar char="•"/>
              </a:pPr>
              <a:r>
                <a:rPr lang="en-GB" sz="1000" dirty="0">
                  <a:latin typeface="Garamond" panose="02020404030301010803" pitchFamily="18" charset="0"/>
                  <a:ea typeface="Times New Roman" panose="02020603050405020304" pitchFamily="18" charset="0"/>
                  <a:cs typeface="Arial" panose="020B0604020202020204" pitchFamily="34" charset="0"/>
                </a:rPr>
                <a:t>Painting: portraits</a:t>
              </a:r>
            </a:p>
            <a:p>
              <a:pPr marL="171450" lvl="0" indent="-171450">
                <a:spcAft>
                  <a:spcPts val="0"/>
                </a:spcAft>
                <a:buFont typeface="Arial" panose="020B0604020202020204" pitchFamily="34" charset="0"/>
                <a:buChar char="•"/>
              </a:pPr>
              <a:r>
                <a:rPr lang="en-GB" sz="1000" dirty="0">
                  <a:latin typeface="Garamond" panose="02020404030301010803" pitchFamily="18" charset="0"/>
                  <a:ea typeface="Times New Roman" panose="02020603050405020304" pitchFamily="18" charset="0"/>
                  <a:cs typeface="Arial" panose="020B0604020202020204" pitchFamily="34" charset="0"/>
                </a:rPr>
                <a:t>Rhythm, Pulse and Sound</a:t>
              </a:r>
            </a:p>
            <a:p>
              <a:pPr marL="171450" lvl="0" indent="-171450">
                <a:spcAft>
                  <a:spcPts val="0"/>
                </a:spcAft>
                <a:buFont typeface="Arial" panose="020B0604020202020204" pitchFamily="34" charset="0"/>
                <a:buChar char="•"/>
              </a:pPr>
              <a:r>
                <a:rPr lang="en-GB" sz="1000" dirty="0">
                  <a:latin typeface="Garamond" panose="02020404030301010803" pitchFamily="18" charset="0"/>
                  <a:ea typeface="Times New Roman" panose="02020603050405020304" pitchFamily="18" charset="0"/>
                  <a:cs typeface="Arial" panose="020B0604020202020204" pitchFamily="34" charset="0"/>
                </a:rPr>
                <a:t>Composer: Wolfgang Amadeus Mozart, Allegro from A Little Night Music.</a:t>
              </a:r>
            </a:p>
            <a:p>
              <a:pPr marL="171450" lvl="0" indent="-171450">
                <a:spcAft>
                  <a:spcPts val="0"/>
                </a:spcAft>
                <a:buFont typeface="Arial" panose="020B0604020202020204" pitchFamily="34" charset="0"/>
                <a:buChar char="•"/>
              </a:pPr>
              <a:endParaRPr lang="en-GB" sz="1000" dirty="0">
                <a:latin typeface="Garamond" panose="02020404030301010803" pitchFamily="18" charset="0"/>
                <a:ea typeface="Times New Roman" panose="02020603050405020304" pitchFamily="18" charset="0"/>
                <a:cs typeface="Arial" panose="020B0604020202020204" pitchFamily="34" charset="0"/>
              </a:endParaRPr>
            </a:p>
          </p:txBody>
        </p:sp>
      </p:grpSp>
      <p:sp>
        <p:nvSpPr>
          <p:cNvPr id="40" name="Rounded Rectangle 39"/>
          <p:cNvSpPr/>
          <p:nvPr/>
        </p:nvSpPr>
        <p:spPr>
          <a:xfrm>
            <a:off x="8081599" y="2594430"/>
            <a:ext cx="4076106" cy="1821602"/>
          </a:xfrm>
          <a:prstGeom prst="round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p:cNvSpPr/>
          <p:nvPr/>
        </p:nvSpPr>
        <p:spPr>
          <a:xfrm>
            <a:off x="8121253" y="2552095"/>
            <a:ext cx="3936685" cy="1908215"/>
          </a:xfrm>
          <a:prstGeom prst="rect">
            <a:avLst/>
          </a:prstGeom>
        </p:spPr>
        <p:txBody>
          <a:bodyPr wrap="square">
            <a:spAutoFit/>
          </a:bodyPr>
          <a:lstStyle/>
          <a:p>
            <a:pPr algn="ctr">
              <a:spcAft>
                <a:spcPts val="0"/>
              </a:spcAft>
            </a:pPr>
            <a:r>
              <a:rPr lang="en-GB" sz="1000" b="1" dirty="0">
                <a:latin typeface="Garamond" panose="02020404030301010803" pitchFamily="18" charset="0"/>
                <a:ea typeface="Times New Roman" panose="02020603050405020304" pitchFamily="18" charset="0"/>
                <a:cs typeface="Arial" panose="020B0604020202020204" pitchFamily="34" charset="0"/>
              </a:rPr>
              <a:t>Communication and Language </a:t>
            </a:r>
            <a:endParaRPr lang="en-GB" sz="1000" dirty="0">
              <a:latin typeface="Garamond" panose="02020404030301010803" pitchFamily="18" charset="0"/>
              <a:ea typeface="Times New Roman" panose="02020603050405020304" pitchFamily="18" charset="0"/>
            </a:endParaRPr>
          </a:p>
          <a:p>
            <a:pPr marL="171450" lvl="0" indent="-171450" fontAlgn="base" hangingPunct="0">
              <a:spcAft>
                <a:spcPts val="0"/>
              </a:spcAft>
              <a:buFont typeface="Arial" panose="020B0604020202020204" pitchFamily="34" charset="0"/>
              <a:buChar char="•"/>
            </a:pPr>
            <a:r>
              <a:rPr lang="en-GB" sz="900" dirty="0">
                <a:latin typeface="Garamond" panose="02020404030301010803" pitchFamily="18" charset="0"/>
                <a:ea typeface="Times New Roman" panose="02020603050405020304" pitchFamily="18" charset="0"/>
                <a:cs typeface="Arial" panose="020B0604020202020204" pitchFamily="34" charset="0"/>
              </a:rPr>
              <a:t>Listen to others one on one or in small groups, e.g. talk about families in circle time and share pictures.</a:t>
            </a:r>
          </a:p>
          <a:p>
            <a:pPr marL="171450" lvl="0" indent="-171450" fontAlgn="base" hangingPunct="0">
              <a:spcAft>
                <a:spcPts val="0"/>
              </a:spcAft>
              <a:buFont typeface="Arial" panose="020B0604020202020204" pitchFamily="34" charset="0"/>
              <a:buChar char="•"/>
            </a:pPr>
            <a:r>
              <a:rPr lang="en-GB" sz="900" dirty="0">
                <a:latin typeface="Garamond" panose="02020404030301010803" pitchFamily="18" charset="0"/>
                <a:ea typeface="Times New Roman" panose="02020603050405020304" pitchFamily="18" charset="0"/>
                <a:cs typeface="Arial" panose="020B0604020202020204" pitchFamily="34" charset="0"/>
              </a:rPr>
              <a:t>Join in with repeating refrains and anticipating key events and phrases in rhymes and stories e.g. in songs, poems, familiar stories, call and response games.</a:t>
            </a:r>
          </a:p>
          <a:p>
            <a:pPr marL="171450" lvl="0" indent="-171450" fontAlgn="base" hangingPunct="0">
              <a:spcAft>
                <a:spcPts val="0"/>
              </a:spcAft>
              <a:buFont typeface="Arial" panose="020B0604020202020204" pitchFamily="34" charset="0"/>
              <a:buChar char="•"/>
            </a:pPr>
            <a:r>
              <a:rPr lang="en-GB" sz="900" dirty="0">
                <a:latin typeface="Garamond" panose="02020404030301010803" pitchFamily="18" charset="0"/>
                <a:ea typeface="Times New Roman" panose="02020603050405020304" pitchFamily="18" charset="0"/>
                <a:cs typeface="Arial" panose="020B0604020202020204" pitchFamily="34" charset="0"/>
              </a:rPr>
              <a:t>Understand use of objects and tools in the classroom e.g. children know what they can do during independent free flow time, they know how to select the tools they need to make a junk model, to write a letter to someone etc.</a:t>
            </a:r>
          </a:p>
          <a:p>
            <a:pPr marL="171450" lvl="0" indent="-171450" fontAlgn="base" hangingPunct="0">
              <a:spcAft>
                <a:spcPts val="0"/>
              </a:spcAft>
              <a:buFont typeface="Arial" panose="020B0604020202020204" pitchFamily="34" charset="0"/>
              <a:buChar char="•"/>
            </a:pPr>
            <a:r>
              <a:rPr lang="en-GB" sz="900" dirty="0">
                <a:latin typeface="Garamond" panose="02020404030301010803" pitchFamily="18" charset="0"/>
                <a:ea typeface="Times New Roman" panose="02020603050405020304" pitchFamily="18" charset="0"/>
                <a:cs typeface="Arial" panose="020B0604020202020204" pitchFamily="34" charset="0"/>
              </a:rPr>
              <a:t>Respond to multi-step instructions e.g. first we need to put our coats on, then we need to zip them up, then we will get ready to go out to play.</a:t>
            </a:r>
          </a:p>
          <a:p>
            <a:pPr marL="171450" lvl="0" indent="-171450" fontAlgn="base" hangingPunct="0">
              <a:spcAft>
                <a:spcPts val="0"/>
              </a:spcAft>
              <a:buFont typeface="Arial" panose="020B0604020202020204" pitchFamily="34" charset="0"/>
              <a:buChar char="•"/>
            </a:pPr>
            <a:r>
              <a:rPr lang="en-GB" sz="900" dirty="0">
                <a:latin typeface="Garamond" panose="02020404030301010803" pitchFamily="18" charset="0"/>
                <a:ea typeface="Times New Roman" panose="02020603050405020304" pitchFamily="18" charset="0"/>
                <a:cs typeface="Arial" panose="020B0604020202020204" pitchFamily="34" charset="0"/>
              </a:rPr>
              <a:t>Retell past events from stories and from own experience in chronological order; e.g. describing a day at school, describing what they did at the weekend, talking about what happened in a story.</a:t>
            </a:r>
          </a:p>
        </p:txBody>
      </p:sp>
      <p:sp>
        <p:nvSpPr>
          <p:cNvPr id="42" name="Rounded Rectangle 41"/>
          <p:cNvSpPr/>
          <p:nvPr/>
        </p:nvSpPr>
        <p:spPr>
          <a:xfrm>
            <a:off x="10241280" y="4518330"/>
            <a:ext cx="1868154" cy="2237583"/>
          </a:xfrm>
          <a:prstGeom prst="roundRect">
            <a:avLst/>
          </a:prstGeom>
          <a:noFill/>
          <a:ln w="38100">
            <a:solidFill>
              <a:srgbClr val="F58BD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ectangle 33"/>
          <p:cNvSpPr/>
          <p:nvPr/>
        </p:nvSpPr>
        <p:spPr>
          <a:xfrm>
            <a:off x="10232813" y="4494430"/>
            <a:ext cx="1915289" cy="2323713"/>
          </a:xfrm>
          <a:prstGeom prst="rect">
            <a:avLst/>
          </a:prstGeom>
        </p:spPr>
        <p:txBody>
          <a:bodyPr wrap="square">
            <a:spAutoFit/>
          </a:bodyPr>
          <a:lstStyle/>
          <a:p>
            <a:pPr algn="ctr">
              <a:spcAft>
                <a:spcPts val="0"/>
              </a:spcAft>
            </a:pPr>
            <a:r>
              <a:rPr lang="en-GB" sz="1000" b="1" dirty="0">
                <a:latin typeface="Garamond" panose="02020404030301010803" pitchFamily="18" charset="0"/>
                <a:ea typeface="Times New Roman" panose="02020603050405020304" pitchFamily="18" charset="0"/>
                <a:cs typeface="Arial" panose="020B0604020202020204" pitchFamily="34" charset="0"/>
              </a:rPr>
              <a:t>Physical Development</a:t>
            </a:r>
            <a:endParaRPr lang="en-GB" sz="1000" dirty="0">
              <a:latin typeface="Garamond" panose="02020404030301010803" pitchFamily="18" charset="0"/>
              <a:ea typeface="Times New Roman" panose="02020603050405020304" pitchFamily="18" charset="0"/>
            </a:endParaRPr>
          </a:p>
          <a:p>
            <a:pPr marL="171450" indent="-171450">
              <a:spcAft>
                <a:spcPts val="0"/>
              </a:spcAft>
              <a:buFont typeface="Arial" panose="020B0604020202020204" pitchFamily="34" charset="0"/>
              <a:buChar char="•"/>
            </a:pPr>
            <a:r>
              <a:rPr lang="en-GB" sz="900" b="1" dirty="0">
                <a:latin typeface="Garamond" panose="02020404030301010803" pitchFamily="18" charset="0"/>
                <a:ea typeface="Times New Roman" panose="02020603050405020304" pitchFamily="18" charset="0"/>
                <a:cs typeface="Arial" panose="020B0604020202020204" pitchFamily="34" charset="0"/>
              </a:rPr>
              <a:t>Multi-skills</a:t>
            </a:r>
            <a:endParaRPr lang="en-GB" sz="900" dirty="0">
              <a:latin typeface="Garamond" panose="02020404030301010803" pitchFamily="18" charset="0"/>
              <a:ea typeface="Times New Roman" panose="02020603050405020304" pitchFamily="18" charset="0"/>
            </a:endParaRPr>
          </a:p>
          <a:p>
            <a:pPr marL="400050" indent="-171450">
              <a:spcAft>
                <a:spcPts val="0"/>
              </a:spcAft>
              <a:buFont typeface="Arial" panose="020B0604020202020204" pitchFamily="34" charset="0"/>
              <a:buChar char="•"/>
            </a:pPr>
            <a:r>
              <a:rPr lang="en-GB" sz="900" b="1" dirty="0">
                <a:latin typeface="Garamond" panose="02020404030301010803" pitchFamily="18" charset="0"/>
                <a:ea typeface="Times New Roman" panose="02020603050405020304" pitchFamily="18" charset="0"/>
                <a:cs typeface="Arial" panose="020B0604020202020204" pitchFamily="34" charset="0"/>
              </a:rPr>
              <a:t>Forest school</a:t>
            </a:r>
            <a:endParaRPr lang="en-GB" sz="900" dirty="0">
              <a:latin typeface="Garamond" panose="02020404030301010803" pitchFamily="18" charset="0"/>
              <a:ea typeface="Times New Roman" panose="02020603050405020304" pitchFamily="18" charset="0"/>
            </a:endParaRPr>
          </a:p>
          <a:p>
            <a:pPr marL="400050" indent="-171450">
              <a:spcAft>
                <a:spcPts val="0"/>
              </a:spcAft>
              <a:buFont typeface="Arial" panose="020B0604020202020204" pitchFamily="34" charset="0"/>
              <a:buChar char="•"/>
            </a:pPr>
            <a:r>
              <a:rPr lang="en-GB" sz="900" b="1" dirty="0">
                <a:latin typeface="Garamond" panose="02020404030301010803" pitchFamily="18" charset="0"/>
                <a:ea typeface="Times New Roman" panose="02020603050405020304" pitchFamily="18" charset="0"/>
                <a:cs typeface="Arial" panose="020B0604020202020204" pitchFamily="34" charset="0"/>
              </a:rPr>
              <a:t>Gross Motor Skills:</a:t>
            </a:r>
            <a:endParaRPr lang="en-GB" sz="900" dirty="0">
              <a:latin typeface="Garamond" panose="02020404030301010803" pitchFamily="18" charset="0"/>
              <a:ea typeface="Times New Roman" panose="02020603050405020304" pitchFamily="18" charset="0"/>
            </a:endParaRPr>
          </a:p>
          <a:p>
            <a:pPr marL="171450" lvl="0" indent="-171450">
              <a:spcAft>
                <a:spcPts val="0"/>
              </a:spcAft>
              <a:buFont typeface="Arial" panose="020B0604020202020204" pitchFamily="34" charset="0"/>
              <a:buChar char="•"/>
            </a:pPr>
            <a:r>
              <a:rPr lang="en-GB" sz="900" dirty="0">
                <a:latin typeface="Garamond" panose="02020404030301010803" pitchFamily="18" charset="0"/>
                <a:ea typeface="Times New Roman" panose="02020603050405020304" pitchFamily="18" charset="0"/>
                <a:cs typeface="Arial" panose="020B0604020202020204" pitchFamily="34" charset="0"/>
              </a:rPr>
              <a:t>Spatial awareness and multi step instruction games </a:t>
            </a:r>
          </a:p>
          <a:p>
            <a:pPr marL="171450" lvl="0" indent="-171450">
              <a:spcAft>
                <a:spcPts val="0"/>
              </a:spcAft>
              <a:buFont typeface="Arial" panose="020B0604020202020204" pitchFamily="34" charset="0"/>
              <a:buChar char="•"/>
            </a:pPr>
            <a:r>
              <a:rPr lang="en-GB" sz="900" dirty="0">
                <a:latin typeface="Garamond" panose="02020404030301010803" pitchFamily="18" charset="0"/>
                <a:ea typeface="Times New Roman" panose="02020603050405020304" pitchFamily="18" charset="0"/>
                <a:cs typeface="Arial" panose="020B0604020202020204" pitchFamily="34" charset="0"/>
              </a:rPr>
              <a:t>Running, jumping, using tricycles and scooters outside with increasing control.</a:t>
            </a:r>
          </a:p>
          <a:p>
            <a:pPr marL="400050" indent="-171450">
              <a:spcAft>
                <a:spcPts val="0"/>
              </a:spcAft>
              <a:buFont typeface="Arial" panose="020B0604020202020204" pitchFamily="34" charset="0"/>
              <a:buChar char="•"/>
            </a:pPr>
            <a:r>
              <a:rPr lang="en-GB" sz="900" b="1" dirty="0">
                <a:latin typeface="Garamond" panose="02020404030301010803" pitchFamily="18" charset="0"/>
                <a:ea typeface="Times New Roman" panose="02020603050405020304" pitchFamily="18" charset="0"/>
                <a:cs typeface="Arial" panose="020B0604020202020204" pitchFamily="34" charset="0"/>
              </a:rPr>
              <a:t>Fine Motor Skills:</a:t>
            </a:r>
            <a:r>
              <a:rPr lang="en-GB" sz="900" b="1" dirty="0">
                <a:latin typeface="Garamond" panose="02020404030301010803" pitchFamily="18" charset="0"/>
                <a:ea typeface="Times New Roman" panose="02020603050405020304" pitchFamily="18" charset="0"/>
              </a:rPr>
              <a:t> </a:t>
            </a:r>
            <a:endParaRPr lang="en-GB" sz="900" dirty="0">
              <a:latin typeface="Garamond" panose="02020404030301010803" pitchFamily="18" charset="0"/>
              <a:ea typeface="Times New Roman" panose="02020603050405020304" pitchFamily="18" charset="0"/>
            </a:endParaRPr>
          </a:p>
          <a:p>
            <a:pPr marL="171450" lvl="0" indent="-171450">
              <a:spcAft>
                <a:spcPts val="0"/>
              </a:spcAft>
              <a:buFont typeface="Arial" panose="020B0604020202020204" pitchFamily="34" charset="0"/>
              <a:buChar char="•"/>
            </a:pPr>
            <a:r>
              <a:rPr lang="en-GB" sz="900" dirty="0">
                <a:latin typeface="Garamond" panose="02020404030301010803" pitchFamily="18" charset="0"/>
                <a:ea typeface="Times New Roman" panose="02020603050405020304" pitchFamily="18" charset="0"/>
                <a:cs typeface="Arial" panose="020B0604020202020204" pitchFamily="34" charset="0"/>
              </a:rPr>
              <a:t>Small tools; cutlery, tweezers, pipettes, scissors. </a:t>
            </a:r>
          </a:p>
          <a:p>
            <a:pPr marL="171450" lvl="0" indent="-171450">
              <a:spcAft>
                <a:spcPts val="0"/>
              </a:spcAft>
              <a:buFont typeface="Arial" panose="020B0604020202020204" pitchFamily="34" charset="0"/>
              <a:buChar char="•"/>
            </a:pPr>
            <a:r>
              <a:rPr lang="en-GB" sz="900" dirty="0">
                <a:latin typeface="Garamond" panose="02020404030301010803" pitchFamily="18" charset="0"/>
                <a:ea typeface="Times New Roman" panose="02020603050405020304" pitchFamily="18" charset="0"/>
                <a:cs typeface="Arial" panose="020B0604020202020204" pitchFamily="34" charset="0"/>
              </a:rPr>
              <a:t>Cutting paper, card, fabric, tracing, using templates, playdough</a:t>
            </a:r>
          </a:p>
          <a:p>
            <a:pPr marL="171450" lvl="0" indent="-171450">
              <a:spcAft>
                <a:spcPts val="0"/>
              </a:spcAft>
              <a:buFont typeface="Arial" panose="020B0604020202020204" pitchFamily="34" charset="0"/>
              <a:buChar char="•"/>
            </a:pPr>
            <a:r>
              <a:rPr lang="en-GB" sz="900" dirty="0">
                <a:latin typeface="Garamond" panose="02020404030301010803" pitchFamily="18" charset="0"/>
                <a:ea typeface="Times New Roman" panose="02020603050405020304" pitchFamily="18" charset="0"/>
                <a:cs typeface="Arial" panose="020B0604020202020204" pitchFamily="34" charset="0"/>
              </a:rPr>
              <a:t>Drawing myself; what features do I have?</a:t>
            </a:r>
          </a:p>
        </p:txBody>
      </p:sp>
      <p:pic>
        <p:nvPicPr>
          <p:cNvPr id="23" name="Picture 22">
            <a:extLst>
              <a:ext uri="{FF2B5EF4-FFF2-40B4-BE49-F238E27FC236}">
                <a16:creationId xmlns:a16="http://schemas.microsoft.com/office/drawing/2014/main" id="{DEED5E4B-99E8-4AAA-AFE8-BBF6663660CF}"/>
              </a:ext>
            </a:extLst>
          </p:cNvPr>
          <p:cNvPicPr>
            <a:picLocks noChangeAspect="1"/>
          </p:cNvPicPr>
          <p:nvPr/>
        </p:nvPicPr>
        <p:blipFill>
          <a:blip r:embed="rId4"/>
          <a:stretch>
            <a:fillRect/>
          </a:stretch>
        </p:blipFill>
        <p:spPr>
          <a:xfrm>
            <a:off x="3188239" y="131957"/>
            <a:ext cx="746562" cy="946757"/>
          </a:xfrm>
          <a:prstGeom prst="rect">
            <a:avLst/>
          </a:prstGeom>
        </p:spPr>
      </p:pic>
    </p:spTree>
    <p:extLst>
      <p:ext uri="{BB962C8B-B14F-4D97-AF65-F5344CB8AC3E}">
        <p14:creationId xmlns:p14="http://schemas.microsoft.com/office/powerpoint/2010/main" val="35174357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686fcda3-b595-4d07-b796-0347d9315a3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1DD31D5125F74459C59725B9AC668C5" ma:contentTypeVersion="18" ma:contentTypeDescription="Create a new document." ma:contentTypeScope="" ma:versionID="327f95ad09aa121d62b347835fbf7088">
  <xsd:schema xmlns:xsd="http://www.w3.org/2001/XMLSchema" xmlns:xs="http://www.w3.org/2001/XMLSchema" xmlns:p="http://schemas.microsoft.com/office/2006/metadata/properties" xmlns:ns3="686fcda3-b595-4d07-b796-0347d9315a30" xmlns:ns4="ea5105d9-848b-4516-8206-aff1007cc7e7" targetNamespace="http://schemas.microsoft.com/office/2006/metadata/properties" ma:root="true" ma:fieldsID="ad47311c158a19058b4e4d3c4d035610" ns3:_="" ns4:_="">
    <xsd:import namespace="686fcda3-b595-4d07-b796-0347d9315a30"/>
    <xsd:import namespace="ea5105d9-848b-4516-8206-aff1007cc7e7"/>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LengthInSeconds" minOccurs="0"/>
                <xsd:element ref="ns3:MediaServiceGenerationTime" minOccurs="0"/>
                <xsd:element ref="ns3:MediaServiceEventHashCode" minOccurs="0"/>
                <xsd:element ref="ns3:MediaServiceOCR" minOccurs="0"/>
                <xsd:element ref="ns3:MediaServiceLocation" minOccurs="0"/>
                <xsd:element ref="ns3:_activity" minOccurs="0"/>
                <xsd:element ref="ns3:MediaServiceObjectDetectorVersions" minOccurs="0"/>
                <xsd:element ref="ns3:MediaServiceSystemTags" minOccurs="0"/>
                <xsd:element ref="ns3:MediaServiceSearchPropertie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6fcda3-b595-4d07-b796-0347d9315a3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_activity" ma:index="19"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5105d9-848b-4516-8206-aff1007cc7e7" elementFormDefault="qualified">
    <xsd:import namespace="http://schemas.microsoft.com/office/2006/documentManagement/types"/>
    <xsd:import namespace="http://schemas.microsoft.com/office/infopath/2007/PartnerControls"/>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element name="SharingHintHash" ma:index="2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FCBD7D9-184A-4F8A-8415-BB634F31E0F6}">
  <ds:schemaRefs>
    <ds:schemaRef ds:uri="686fcda3-b595-4d07-b796-0347d9315a30"/>
    <ds:schemaRef ds:uri="http://purl.org/dc/terms/"/>
    <ds:schemaRef ds:uri="http://purl.org/dc/dcmitype/"/>
    <ds:schemaRef ds:uri="ea5105d9-848b-4516-8206-aff1007cc7e7"/>
    <ds:schemaRef ds:uri="http://www.w3.org/XML/1998/namespace"/>
    <ds:schemaRef ds:uri="http://schemas.openxmlformats.org/package/2006/metadata/core-properties"/>
    <ds:schemaRef ds:uri="http://purl.org/dc/elements/1.1/"/>
    <ds:schemaRef ds:uri="http://schemas.microsoft.com/office/2006/documentManagement/types"/>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840649F7-325C-4BD7-80AF-E885389D3547}">
  <ds:schemaRefs>
    <ds:schemaRef ds:uri="http://schemas.microsoft.com/sharepoint/v3/contenttype/forms"/>
  </ds:schemaRefs>
</ds:datastoreItem>
</file>

<file path=customXml/itemProps3.xml><?xml version="1.0" encoding="utf-8"?>
<ds:datastoreItem xmlns:ds="http://schemas.openxmlformats.org/officeDocument/2006/customXml" ds:itemID="{9149601A-BBE2-4C4D-B466-A770FE61E2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86fcda3-b595-4d07-b796-0347d9315a30"/>
    <ds:schemaRef ds:uri="ea5105d9-848b-4516-8206-aff1007cc7e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192</TotalTime>
  <Words>860</Words>
  <Application>Microsoft Office PowerPoint</Application>
  <PresentationFormat>Widescreen</PresentationFormat>
  <Paragraphs>87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Garamond</vt:lpstr>
      <vt:lpstr>Symbol</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Head at Farcet Primary</dc:creator>
  <cp:lastModifiedBy>Head</cp:lastModifiedBy>
  <cp:revision>23</cp:revision>
  <dcterms:created xsi:type="dcterms:W3CDTF">2023-12-30T13:29:31Z</dcterms:created>
  <dcterms:modified xsi:type="dcterms:W3CDTF">2025-09-11T12:35:00Z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0x01010051DD31D5125F74459C59725B9AC668C5</vt:lpwstr>
  </property>
</Properties>
</file>