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 id="259" r:id="rId7"/>
    <p:sldId id="260" r:id="rId8"/>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4660"/>
  </p:normalViewPr>
  <p:slideViewPr>
    <p:cSldViewPr snapToGrid="0">
      <p:cViewPr varScale="1">
        <p:scale>
          <a:sx n="47" d="100"/>
          <a:sy n="47" d="100"/>
        </p:scale>
        <p:origin x="2196" y="4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403460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196704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899945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53776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7C09AF2-ADAE-4418-A5D0-D710E8115F84}" type="datetimeFigureOut">
              <a:rPr lang="en-GB" smtClean="0"/>
              <a:t>06/11/2025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233445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C09AF2-ADAE-4418-A5D0-D710E8115F84}"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733260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C09AF2-ADAE-4418-A5D0-D710E8115F84}" type="datetimeFigureOut">
              <a:rPr lang="en-GB" smtClean="0"/>
              <a:t>06/11/2025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448521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C09AF2-ADAE-4418-A5D0-D710E8115F84}" type="datetimeFigureOut">
              <a:rPr lang="en-GB" smtClean="0"/>
              <a:t>06/11/2025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640069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09AF2-ADAE-4418-A5D0-D710E8115F84}" type="datetimeFigureOut">
              <a:rPr lang="en-GB" smtClean="0"/>
              <a:t>06/11/2025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271865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7C09AF2-ADAE-4418-A5D0-D710E8115F84}"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185245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7C09AF2-ADAE-4418-A5D0-D710E8115F84}" type="datetimeFigureOut">
              <a:rPr lang="en-GB" smtClean="0"/>
              <a:t>06/11/2025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864323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7C09AF2-ADAE-4418-A5D0-D710E8115F84}" type="datetimeFigureOut">
              <a:rPr lang="en-GB" smtClean="0"/>
              <a:t>06/11/2025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173B0B8-6BED-4643-9B82-5D8AF92357CB}" type="slidenum">
              <a:rPr lang="en-GB" smtClean="0"/>
              <a:t>‹#›</a:t>
            </a:fld>
            <a:endParaRPr lang="en-GB"/>
          </a:p>
        </p:txBody>
      </p:sp>
    </p:spTree>
    <p:extLst>
      <p:ext uri="{BB962C8B-B14F-4D97-AF65-F5344CB8AC3E}">
        <p14:creationId xmlns:p14="http://schemas.microsoft.com/office/powerpoint/2010/main" val="35566745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8762" y="1334959"/>
            <a:ext cx="1247775" cy="1487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533400" y="380852"/>
            <a:ext cx="5829300" cy="954107"/>
          </a:xfrm>
          <a:prstGeom prst="rect">
            <a:avLst/>
          </a:prstGeom>
          <a:noFill/>
        </p:spPr>
        <p:txBody>
          <a:bodyPr wrap="square" rtlCol="0">
            <a:spAutoFit/>
          </a:bodyPr>
          <a:lstStyle/>
          <a:p>
            <a:pPr algn="ctr"/>
            <a:r>
              <a:rPr lang="en-GB" sz="2800" b="1" dirty="0">
                <a:latin typeface="Garamond" panose="02020404030301010803" pitchFamily="18" charset="0"/>
              </a:rPr>
              <a:t>FARCET C. of E PRIMARY SCHOOL</a:t>
            </a:r>
          </a:p>
        </p:txBody>
      </p:sp>
      <p:sp>
        <p:nvSpPr>
          <p:cNvPr id="7" name="TextBox 6"/>
          <p:cNvSpPr txBox="1"/>
          <p:nvPr/>
        </p:nvSpPr>
        <p:spPr>
          <a:xfrm>
            <a:off x="514350" y="3075472"/>
            <a:ext cx="5829300" cy="954107"/>
          </a:xfrm>
          <a:prstGeom prst="rect">
            <a:avLst/>
          </a:prstGeom>
          <a:noFill/>
        </p:spPr>
        <p:txBody>
          <a:bodyPr wrap="square" rtlCol="0">
            <a:spAutoFit/>
          </a:bodyPr>
          <a:lstStyle/>
          <a:p>
            <a:pPr algn="ctr"/>
            <a:r>
              <a:rPr lang="en-GB" sz="2800" b="1" dirty="0">
                <a:solidFill>
                  <a:srgbClr val="0070C0"/>
                </a:solidFill>
                <a:latin typeface="Garamond" panose="02020404030301010803" pitchFamily="18" charset="0"/>
              </a:rPr>
              <a:t>Acceptable use of mobile devices policy</a:t>
            </a:r>
          </a:p>
        </p:txBody>
      </p:sp>
      <p:sp>
        <p:nvSpPr>
          <p:cNvPr id="6" name="Rectangle 5"/>
          <p:cNvSpPr/>
          <p:nvPr/>
        </p:nvSpPr>
        <p:spPr>
          <a:xfrm>
            <a:off x="533400" y="5143960"/>
            <a:ext cx="5829300" cy="461665"/>
          </a:xfrm>
          <a:prstGeom prst="rect">
            <a:avLst/>
          </a:prstGeom>
        </p:spPr>
        <p:txBody>
          <a:bodyPr wrap="square">
            <a:spAutoFit/>
          </a:bodyPr>
          <a:lstStyle/>
          <a:p>
            <a:pPr algn="ctr"/>
            <a:r>
              <a:rPr lang="en-GB" sz="2400" i="1" dirty="0" smtClean="0">
                <a:solidFill>
                  <a:srgbClr val="70AD47"/>
                </a:solidFill>
                <a:latin typeface="Garamond" panose="02020404030301010803" pitchFamily="18" charset="0"/>
                <a:ea typeface="Times New Roman" panose="02020603050405020304" pitchFamily="18" charset="0"/>
                <a:cs typeface="Calibri" panose="020F0502020204030204" pitchFamily="34" charset="0"/>
              </a:rPr>
              <a:t>‘</a:t>
            </a:r>
            <a:r>
              <a:rPr lang="en-GB" sz="2400" i="1" dirty="0" smtClean="0">
                <a:solidFill>
                  <a:srgbClr val="70AD47"/>
                </a:solidFill>
                <a:latin typeface="Garamond" panose="02020404030301010803" pitchFamily="18" charset="0"/>
                <a:ea typeface="Times New Roman" panose="02020603050405020304" pitchFamily="18" charset="0"/>
                <a:cs typeface="Calibri" panose="020F0502020204030204" pitchFamily="34" charset="0"/>
              </a:rPr>
              <a:t>Let your light shine’ </a:t>
            </a:r>
            <a:r>
              <a:rPr lang="en-GB" sz="2400" i="1" smtClean="0">
                <a:solidFill>
                  <a:srgbClr val="70AD47"/>
                </a:solidFill>
                <a:latin typeface="Garamond" panose="02020404030301010803" pitchFamily="18" charset="0"/>
                <a:ea typeface="Times New Roman" panose="02020603050405020304" pitchFamily="18" charset="0"/>
                <a:cs typeface="Calibri" panose="020F0502020204030204" pitchFamily="34" charset="0"/>
              </a:rPr>
              <a:t>(Matthew 5:16)</a:t>
            </a:r>
            <a:endParaRPr lang="en-GB" sz="2400" i="1" dirty="0">
              <a:solidFill>
                <a:srgbClr val="70AD47"/>
              </a:solidFill>
              <a:latin typeface="Garamond" panose="02020404030301010803" pitchFamily="18" charset="0"/>
              <a:ea typeface="Times New Roman" panose="02020603050405020304" pitchFamily="18" charset="0"/>
              <a:cs typeface="Calibri" panose="020F0502020204030204" pitchFamily="34" charset="0"/>
            </a:endParaRPr>
          </a:p>
        </p:txBody>
      </p:sp>
      <p:sp>
        <p:nvSpPr>
          <p:cNvPr id="8" name="TextBox 7"/>
          <p:cNvSpPr txBox="1"/>
          <p:nvPr/>
        </p:nvSpPr>
        <p:spPr>
          <a:xfrm>
            <a:off x="533400" y="6365076"/>
            <a:ext cx="5829300" cy="3231654"/>
          </a:xfrm>
          <a:prstGeom prst="rect">
            <a:avLst/>
          </a:prstGeom>
          <a:noFill/>
        </p:spPr>
        <p:txBody>
          <a:bodyPr wrap="square" rtlCol="0">
            <a:spAutoFit/>
          </a:bodyPr>
          <a:lstStyle/>
          <a:p>
            <a:r>
              <a:rPr lang="en-GB" sz="1400" b="1" dirty="0">
                <a:latin typeface="Garamond" panose="02020404030301010803" pitchFamily="18" charset="0"/>
              </a:rPr>
              <a:t>Date Agreed:</a:t>
            </a:r>
            <a:r>
              <a:rPr lang="en-GB" sz="1400" dirty="0">
                <a:latin typeface="Garamond" panose="02020404030301010803" pitchFamily="18" charset="0"/>
              </a:rPr>
              <a:t> </a:t>
            </a:r>
            <a:r>
              <a:rPr lang="en-GB" sz="1400" dirty="0" smtClean="0">
                <a:latin typeface="Garamond" panose="02020404030301010803" pitchFamily="18" charset="0"/>
              </a:rPr>
              <a:t>26</a:t>
            </a:r>
            <a:r>
              <a:rPr lang="en-GB" sz="1400" baseline="30000" dirty="0" smtClean="0">
                <a:latin typeface="Garamond" panose="02020404030301010803" pitchFamily="18" charset="0"/>
              </a:rPr>
              <a:t>th</a:t>
            </a:r>
            <a:r>
              <a:rPr lang="en-GB" sz="1400" dirty="0" smtClean="0">
                <a:latin typeface="Garamond" panose="02020404030301010803" pitchFamily="18" charset="0"/>
              </a:rPr>
              <a:t> June 2025</a:t>
            </a:r>
            <a:endParaRPr lang="en-GB" sz="1400" dirty="0">
              <a:latin typeface="Garamond" panose="02020404030301010803" pitchFamily="18" charset="0"/>
            </a:endParaRPr>
          </a:p>
          <a:p>
            <a:r>
              <a:rPr lang="en-GB" sz="1400" b="1" dirty="0">
                <a:latin typeface="Garamond" panose="02020404030301010803" pitchFamily="18" charset="0"/>
              </a:rPr>
              <a:t>Date for Review:</a:t>
            </a:r>
            <a:r>
              <a:rPr lang="en-GB" sz="1400" dirty="0">
                <a:latin typeface="Garamond" panose="02020404030301010803" pitchFamily="18" charset="0"/>
              </a:rPr>
              <a:t>  September </a:t>
            </a:r>
            <a:r>
              <a:rPr lang="en-GB" sz="1400" dirty="0" smtClean="0">
                <a:latin typeface="Garamond" panose="02020404030301010803" pitchFamily="18" charset="0"/>
              </a:rPr>
              <a:t>2027</a:t>
            </a:r>
            <a:endParaRPr lang="en-GB" sz="1400" dirty="0">
              <a:latin typeface="Garamond" panose="02020404030301010803" pitchFamily="18" charset="0"/>
            </a:endParaRPr>
          </a:p>
          <a:p>
            <a:endParaRPr lang="en-GB" sz="1400" dirty="0">
              <a:latin typeface="Garamond" panose="02020404030301010803" pitchFamily="18" charset="0"/>
            </a:endParaRPr>
          </a:p>
          <a:p>
            <a:r>
              <a:rPr lang="en-GB" sz="1400" dirty="0">
                <a:latin typeface="Garamond" panose="02020404030301010803" pitchFamily="18" charset="0"/>
              </a:rPr>
              <a:t>This policy, having been presented to, and agreed upon by the whole staff and Governors, will be distributed to:</a:t>
            </a:r>
          </a:p>
          <a:p>
            <a:pPr marL="285750" lvl="0" indent="-285750">
              <a:buFont typeface="Arial" panose="020B0604020202020204" pitchFamily="34" charset="0"/>
              <a:buChar char="•"/>
            </a:pPr>
            <a:r>
              <a:rPr lang="en-GB" sz="1400" dirty="0">
                <a:latin typeface="Garamond" panose="02020404030301010803" pitchFamily="18" charset="0"/>
              </a:rPr>
              <a:t>All teaching staff</a:t>
            </a:r>
          </a:p>
          <a:p>
            <a:pPr marL="285750" lvl="0" indent="-285750">
              <a:buFont typeface="Arial" panose="020B0604020202020204" pitchFamily="34" charset="0"/>
              <a:buChar char="•"/>
            </a:pPr>
            <a:r>
              <a:rPr lang="en-GB" sz="1400" dirty="0">
                <a:latin typeface="Garamond" panose="02020404030301010803" pitchFamily="18" charset="0"/>
              </a:rPr>
              <a:t>School governors</a:t>
            </a:r>
          </a:p>
          <a:p>
            <a:r>
              <a:rPr lang="en-GB" sz="1400" dirty="0">
                <a:latin typeface="Garamond" panose="02020404030301010803" pitchFamily="18" charset="0"/>
              </a:rPr>
              <a:t> </a:t>
            </a:r>
          </a:p>
          <a:p>
            <a:r>
              <a:rPr lang="en-GB" sz="1400" dirty="0">
                <a:latin typeface="Garamond" panose="02020404030301010803" pitchFamily="18" charset="0"/>
              </a:rPr>
              <a:t>A copy of the policy will also be available in:</a:t>
            </a:r>
          </a:p>
          <a:p>
            <a:pPr marL="285750" lvl="0" indent="-285750">
              <a:buFont typeface="Arial" panose="020B0604020202020204" pitchFamily="34" charset="0"/>
              <a:buChar char="•"/>
            </a:pPr>
            <a:r>
              <a:rPr lang="en-GB" sz="1400" dirty="0">
                <a:latin typeface="Garamond" panose="02020404030301010803" pitchFamily="18" charset="0"/>
              </a:rPr>
              <a:t>The staffroom</a:t>
            </a:r>
          </a:p>
          <a:p>
            <a:pPr marL="285750" lvl="0" indent="-285750">
              <a:buFont typeface="Arial" panose="020B0604020202020204" pitchFamily="34" charset="0"/>
              <a:buChar char="•"/>
            </a:pPr>
            <a:r>
              <a:rPr lang="en-GB" sz="1400" dirty="0">
                <a:latin typeface="Garamond" panose="02020404030301010803" pitchFamily="18" charset="0"/>
              </a:rPr>
              <a:t>The school website</a:t>
            </a:r>
          </a:p>
          <a:p>
            <a:pPr marL="285750" lvl="0" indent="-285750">
              <a:buFont typeface="Arial" panose="020B0604020202020204" pitchFamily="34" charset="0"/>
              <a:buChar char="•"/>
            </a:pPr>
            <a:r>
              <a:rPr lang="en-GB" sz="1400" dirty="0">
                <a:latin typeface="Garamond" panose="02020404030301010803" pitchFamily="18" charset="0"/>
              </a:rPr>
              <a:t>The school office</a:t>
            </a:r>
          </a:p>
          <a:p>
            <a:r>
              <a:rPr lang="en-GB" dirty="0"/>
              <a:t> </a:t>
            </a:r>
          </a:p>
          <a:p>
            <a:endParaRPr lang="en-GB" dirty="0"/>
          </a:p>
        </p:txBody>
      </p:sp>
    </p:spTree>
    <p:extLst>
      <p:ext uri="{BB962C8B-B14F-4D97-AF65-F5344CB8AC3E}">
        <p14:creationId xmlns:p14="http://schemas.microsoft.com/office/powerpoint/2010/main" val="3119876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F1C859FF-2AF0-489F-A7A5-07D5CB4D6AA6}"/>
              </a:ext>
            </a:extLst>
          </p:cNvPr>
          <p:cNvSpPr txBox="1"/>
          <p:nvPr/>
        </p:nvSpPr>
        <p:spPr>
          <a:xfrm>
            <a:off x="367145" y="1838684"/>
            <a:ext cx="6123709" cy="2616101"/>
          </a:xfrm>
          <a:prstGeom prst="rect">
            <a:avLst/>
          </a:prstGeom>
          <a:noFill/>
        </p:spPr>
        <p:txBody>
          <a:bodyPr wrap="square">
            <a:spAutoFit/>
          </a:bodyPr>
          <a:lstStyle/>
          <a:p>
            <a:r>
              <a:rPr lang="en-US" dirty="0"/>
              <a:t>Policy on the Use of Mobile Phones in School – September </a:t>
            </a:r>
            <a:r>
              <a:rPr lang="en-US" dirty="0" smtClean="0"/>
              <a:t>2025</a:t>
            </a:r>
            <a:endParaRPr lang="en-US" dirty="0"/>
          </a:p>
          <a:p>
            <a:endParaRPr lang="en-US" sz="1400" dirty="0"/>
          </a:p>
          <a:p>
            <a:r>
              <a:rPr lang="en-US" sz="1200" dirty="0"/>
              <a:t>While mobile phones and personal communication devices are commonplace in today’s society, it is </a:t>
            </a:r>
            <a:r>
              <a:rPr lang="en-US" sz="1200" dirty="0" err="1"/>
              <a:t>recognised</a:t>
            </a:r>
            <a:r>
              <a:rPr lang="en-US" sz="1200" dirty="0"/>
              <a:t> that personal mobile phones have the potential to be used inappropriately.</a:t>
            </a:r>
          </a:p>
          <a:p>
            <a:r>
              <a:rPr lang="en-US" sz="1200" dirty="0"/>
              <a:t> </a:t>
            </a:r>
          </a:p>
          <a:p>
            <a:r>
              <a:rPr lang="en-US" sz="1200" dirty="0"/>
              <a:t>Effective guidance is in place to avoid the use of mobile phones causing unnecessary disruptions and distractions within the workplace, and to ensure effective safeguarding practice is promoted to protect against potential misuse. </a:t>
            </a:r>
          </a:p>
          <a:p>
            <a:endParaRPr lang="en-US" sz="1200" dirty="0"/>
          </a:p>
          <a:p>
            <a:r>
              <a:rPr lang="en-US" sz="1200" dirty="0"/>
              <a:t>Most mobile phones now offer Internet and email access, alongside messaging, camera, video and sound recording. Mobile phones alongside other forms of technology are changing the way and speed in which we communicate. They can provide security and reassurance; however there also associated risks. Safeguarding of children within the school is paramount. </a:t>
            </a:r>
          </a:p>
        </p:txBody>
      </p:sp>
      <p:sp>
        <p:nvSpPr>
          <p:cNvPr id="10" name="TextBox 9">
            <a:extLst>
              <a:ext uri="{FF2B5EF4-FFF2-40B4-BE49-F238E27FC236}">
                <a16:creationId xmlns:a16="http://schemas.microsoft.com/office/drawing/2014/main" id="{2E5012FE-7534-4BF2-A5B2-47CC1648F633}"/>
              </a:ext>
            </a:extLst>
          </p:cNvPr>
          <p:cNvSpPr txBox="1"/>
          <p:nvPr/>
        </p:nvSpPr>
        <p:spPr>
          <a:xfrm>
            <a:off x="542853" y="5150930"/>
            <a:ext cx="6010347" cy="4185761"/>
          </a:xfrm>
          <a:prstGeom prst="rect">
            <a:avLst/>
          </a:prstGeom>
          <a:noFill/>
        </p:spPr>
        <p:txBody>
          <a:bodyPr wrap="square">
            <a:spAutoFit/>
          </a:bodyPr>
          <a:lstStyle/>
          <a:p>
            <a:r>
              <a:rPr lang="en-US" sz="1400" dirty="0"/>
              <a:t>School staff: </a:t>
            </a:r>
          </a:p>
          <a:p>
            <a:endParaRPr lang="en-US" sz="1200" dirty="0"/>
          </a:p>
          <a:p>
            <a:r>
              <a:rPr lang="en-US" sz="1200" dirty="0"/>
              <a:t>Staff may wish to have their personal mobile phones at work for use in case of emergencies, however there is a clear expectation that all personal use is limited to areas and times when there are no children present, or likely to be present. </a:t>
            </a:r>
          </a:p>
          <a:p>
            <a:r>
              <a:rPr lang="en-US" sz="1200" dirty="0"/>
              <a:t>• The school expects staff to lead by example. Other than in agreed exceptional circumstances, mobile phones should be switched off or on silent and left in a safe place during lesson times. </a:t>
            </a:r>
          </a:p>
          <a:p>
            <a:r>
              <a:rPr lang="en-US" sz="1200" dirty="0"/>
              <a:t>• Staff should not contact pupils or parents from their personal mobile phone in or out of school time, or give their mobile phone number to pupils or parents. If a member of staff needs to make telephone contact with a pupil, a school telephone should be used. This is unless teachers need to make an emergency phone call to parents, if they are on a trip (day or residential) or school lines are busy because of an emergency – in this instant, staff would need to precede any phone call with a blocking system so their phone number is not shared with parents/</a:t>
            </a:r>
            <a:r>
              <a:rPr lang="en-US" sz="1200" dirty="0" err="1"/>
              <a:t>carers</a:t>
            </a:r>
            <a:r>
              <a:rPr lang="en-US" sz="1200" dirty="0"/>
              <a:t>. </a:t>
            </a:r>
          </a:p>
          <a:p>
            <a:r>
              <a:rPr lang="en-US" sz="1200" dirty="0"/>
              <a:t>• Staff should never send to, or accept from, colleagues or pupils, texts or images that could be viewed as inappropriate </a:t>
            </a:r>
          </a:p>
          <a:p>
            <a:r>
              <a:rPr lang="en-US" sz="1200" dirty="0"/>
              <a:t>• Staff are not permitted to take photos or videos of pupils. If photos or videos are being taken as part of the school curriculum or for a professional capacity, the school equipment will be used for this. Staff should not allow themselves to be photographed by a pupil(s). </a:t>
            </a:r>
          </a:p>
          <a:p>
            <a:r>
              <a:rPr lang="en-US" sz="1200" dirty="0"/>
              <a:t>• In circumstances such as outings and off site visits, staff will agree with their Line Manager the appropriate use of personal mobile phones in the event of an emergency. </a:t>
            </a:r>
          </a:p>
        </p:txBody>
      </p:sp>
    </p:spTree>
    <p:extLst>
      <p:ext uri="{BB962C8B-B14F-4D97-AF65-F5344CB8AC3E}">
        <p14:creationId xmlns:p14="http://schemas.microsoft.com/office/powerpoint/2010/main" val="3870062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E533D1-ADBC-45FC-9A50-8C8CD4D669BE}"/>
              </a:ext>
            </a:extLst>
          </p:cNvPr>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4F0AE4AB-869F-461F-98D9-7577A73FA3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E963AD92-E583-429A-8A06-2105CFA567CE}"/>
              </a:ext>
            </a:extLst>
          </p:cNvPr>
          <p:cNvSpPr txBox="1"/>
          <p:nvPr/>
        </p:nvSpPr>
        <p:spPr>
          <a:xfrm>
            <a:off x="498763" y="1204073"/>
            <a:ext cx="5832764" cy="1384995"/>
          </a:xfrm>
          <a:prstGeom prst="rect">
            <a:avLst/>
          </a:prstGeom>
          <a:noFill/>
        </p:spPr>
        <p:txBody>
          <a:bodyPr wrap="square">
            <a:spAutoFit/>
          </a:bodyPr>
          <a:lstStyle/>
          <a:p>
            <a:r>
              <a:rPr lang="en-US" sz="1400" b="1" dirty="0"/>
              <a:t>Pupils: </a:t>
            </a:r>
          </a:p>
          <a:p>
            <a:endParaRPr lang="en-US" sz="1400" dirty="0"/>
          </a:p>
          <a:p>
            <a:r>
              <a:rPr lang="en-US" sz="1400" dirty="0"/>
              <a:t>Pupils are dissuaded from bringing mobile phones to school. If it is deemed necessary for a pupil to bring a mobile phone to school, (e.g. in the case of older pupils because they travel to and from school independently), then the expectation is that the pupil hands their phone into the school office. </a:t>
            </a:r>
          </a:p>
        </p:txBody>
      </p:sp>
      <p:sp>
        <p:nvSpPr>
          <p:cNvPr id="7" name="TextBox 6">
            <a:extLst>
              <a:ext uri="{FF2B5EF4-FFF2-40B4-BE49-F238E27FC236}">
                <a16:creationId xmlns:a16="http://schemas.microsoft.com/office/drawing/2014/main" id="{C79A1BEC-4A1E-4237-88D4-055CA585CFEA}"/>
              </a:ext>
            </a:extLst>
          </p:cNvPr>
          <p:cNvSpPr txBox="1"/>
          <p:nvPr/>
        </p:nvSpPr>
        <p:spPr>
          <a:xfrm>
            <a:off x="498762" y="2816085"/>
            <a:ext cx="5943601" cy="3539430"/>
          </a:xfrm>
          <a:prstGeom prst="rect">
            <a:avLst/>
          </a:prstGeom>
          <a:noFill/>
        </p:spPr>
        <p:txBody>
          <a:bodyPr wrap="square">
            <a:spAutoFit/>
          </a:bodyPr>
          <a:lstStyle/>
          <a:p>
            <a:r>
              <a:rPr lang="en-US" sz="1400" b="1" dirty="0"/>
              <a:t>Parents, visitors and contractors: </a:t>
            </a:r>
          </a:p>
          <a:p>
            <a:endParaRPr lang="en-US" sz="1400" b="1" dirty="0"/>
          </a:p>
          <a:p>
            <a:r>
              <a:rPr lang="en-US" sz="1400" dirty="0"/>
              <a:t>Parents, visitors and contractors are respectfully requested not to use their mobile phones at all on the school site/in any area where children/young people are present. Should phone calls and/or texts need to be taken or made, use is restricted to those areas not accessed by children to avoid any unnecessary disturbance or disruption to others. </a:t>
            </a:r>
          </a:p>
          <a:p>
            <a:endParaRPr lang="en-US" sz="1400" dirty="0"/>
          </a:p>
          <a:p>
            <a:r>
              <a:rPr lang="en-US" sz="1400" dirty="0"/>
              <a:t>Photos of children must not be taken without prior discussion with a member of the Senior Management Team and in accordance with the General Data Protection Regulations (GDPR) and the Data Protection Act 2018 and using the ‘Use of images consent form’ (please refer to the school’s document “Guidance for schools and other establishments on the use of images”.) </a:t>
            </a:r>
          </a:p>
          <a:p>
            <a:endParaRPr lang="en-US" sz="1400" dirty="0"/>
          </a:p>
          <a:p>
            <a:r>
              <a:rPr lang="en-US" sz="1400" dirty="0"/>
              <a:t>Any individual bringing a personal device into the school must ensure that it contains no inappropriate or illegal content. </a:t>
            </a:r>
          </a:p>
        </p:txBody>
      </p:sp>
      <p:sp>
        <p:nvSpPr>
          <p:cNvPr id="9" name="TextBox 8">
            <a:extLst>
              <a:ext uri="{FF2B5EF4-FFF2-40B4-BE49-F238E27FC236}">
                <a16:creationId xmlns:a16="http://schemas.microsoft.com/office/drawing/2014/main" id="{79A8AE09-D6D3-4D98-AF04-44A300B48DB6}"/>
              </a:ext>
            </a:extLst>
          </p:cNvPr>
          <p:cNvSpPr txBox="1"/>
          <p:nvPr/>
        </p:nvSpPr>
        <p:spPr>
          <a:xfrm>
            <a:off x="362743" y="6566945"/>
            <a:ext cx="5968783" cy="1815882"/>
          </a:xfrm>
          <a:prstGeom prst="rect">
            <a:avLst/>
          </a:prstGeom>
          <a:noFill/>
        </p:spPr>
        <p:txBody>
          <a:bodyPr wrap="square">
            <a:spAutoFit/>
          </a:bodyPr>
          <a:lstStyle/>
          <a:p>
            <a:r>
              <a:rPr lang="en-US" sz="1400" dirty="0"/>
              <a:t>Inappropriate or illegal content: </a:t>
            </a:r>
          </a:p>
          <a:p>
            <a:r>
              <a:rPr lang="en-US" sz="1400" dirty="0"/>
              <a:t>Where there is a suspicion that the material on a mobile phone may be unsuitable and may constitute evidence relating to a criminal offence, the ‘Allegations of Abuse’ process will be followed (please refer to the school’s ‘Safeguarding and Child Protection Policy’). </a:t>
            </a:r>
          </a:p>
          <a:p>
            <a:r>
              <a:rPr lang="en-US" sz="1400" dirty="0"/>
              <a:t>Staff, students or volunteers remain responsible for their own property and will bear the responsibility of any losses. </a:t>
            </a:r>
          </a:p>
          <a:p>
            <a:endParaRPr lang="en-US" sz="1400" dirty="0"/>
          </a:p>
        </p:txBody>
      </p:sp>
    </p:spTree>
    <p:extLst>
      <p:ext uri="{BB962C8B-B14F-4D97-AF65-F5344CB8AC3E}">
        <p14:creationId xmlns:p14="http://schemas.microsoft.com/office/powerpoint/2010/main" val="3249086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EAD34CE-4C3C-48FD-AEEC-A3633A0285DB}"/>
              </a:ext>
            </a:extLst>
          </p:cNvPr>
          <p:cNvSpPr txBox="1"/>
          <p:nvPr/>
        </p:nvSpPr>
        <p:spPr>
          <a:xfrm>
            <a:off x="422563" y="1443841"/>
            <a:ext cx="6012873" cy="1815882"/>
          </a:xfrm>
          <a:prstGeom prst="rect">
            <a:avLst/>
          </a:prstGeom>
          <a:noFill/>
        </p:spPr>
        <p:txBody>
          <a:bodyPr wrap="square">
            <a:spAutoFit/>
          </a:bodyPr>
          <a:lstStyle/>
          <a:p>
            <a:r>
              <a:rPr lang="en-US" sz="1400" dirty="0"/>
              <a:t>Related Policies and guidance: </a:t>
            </a:r>
          </a:p>
          <a:p>
            <a:endParaRPr lang="en-US" sz="1400" dirty="0"/>
          </a:p>
          <a:p>
            <a:pPr marL="285750" indent="-285750">
              <a:buFont typeface="Arial" panose="020B0604020202020204" pitchFamily="34" charset="0"/>
              <a:buChar char="•"/>
            </a:pPr>
            <a:r>
              <a:rPr lang="en-US" sz="1400" dirty="0"/>
              <a:t>Safeguarding and Child Protection Policy (September </a:t>
            </a:r>
            <a:r>
              <a:rPr lang="en-US" sz="1400" dirty="0" smtClean="0"/>
              <a:t>2025) </a:t>
            </a:r>
            <a:endParaRPr lang="en-US" sz="1400" dirty="0"/>
          </a:p>
          <a:p>
            <a:pPr marL="285750" indent="-285750">
              <a:buFont typeface="Arial" panose="020B0604020202020204" pitchFamily="34" charset="0"/>
              <a:buChar char="•"/>
            </a:pPr>
            <a:r>
              <a:rPr lang="en-US" sz="1400" dirty="0" smtClean="0"/>
              <a:t>Keeping </a:t>
            </a:r>
            <a:r>
              <a:rPr lang="en-US" sz="1400" dirty="0"/>
              <a:t>Children Safe in Education (September </a:t>
            </a:r>
            <a:r>
              <a:rPr lang="en-US" sz="1400" dirty="0" smtClean="0"/>
              <a:t>2025)</a:t>
            </a:r>
          </a:p>
          <a:p>
            <a:pPr marL="285750" indent="-285750">
              <a:buFont typeface="Arial" panose="020B0604020202020204" pitchFamily="34" charset="0"/>
              <a:buChar char="•"/>
            </a:pPr>
            <a:r>
              <a:rPr lang="en-GB" sz="1400" dirty="0" err="1" smtClean="0"/>
              <a:t>DfE</a:t>
            </a:r>
            <a:r>
              <a:rPr lang="en-GB" sz="1400" dirty="0" smtClean="0"/>
              <a:t> Sharing </a:t>
            </a:r>
            <a:r>
              <a:rPr lang="en-GB" sz="1400" dirty="0"/>
              <a:t>nudes and semi-nudes: advice for education settings working with children and young </a:t>
            </a:r>
            <a:r>
              <a:rPr lang="en-GB" sz="1400" dirty="0" smtClean="0"/>
              <a:t>people (March 2024)</a:t>
            </a:r>
          </a:p>
          <a:p>
            <a:pPr marL="285750" indent="-285750">
              <a:buFont typeface="Arial" panose="020B0604020202020204" pitchFamily="34" charset="0"/>
              <a:buChar char="•"/>
            </a:pPr>
            <a:r>
              <a:rPr lang="en-GB" sz="1400" dirty="0" err="1" smtClean="0"/>
              <a:t>DfE</a:t>
            </a:r>
            <a:r>
              <a:rPr lang="en-GB" sz="1400" dirty="0" smtClean="0"/>
              <a:t> Mobile Phones in Schools (February 2024)</a:t>
            </a:r>
            <a:endParaRPr lang="en-GB" sz="1400" dirty="0"/>
          </a:p>
          <a:p>
            <a:pPr marL="285750" indent="-285750">
              <a:buFont typeface="Arial" panose="020B0604020202020204" pitchFamily="34" charset="0"/>
              <a:buChar char="•"/>
            </a:pPr>
            <a:r>
              <a:rPr lang="en-GB" sz="1400" dirty="0" err="1" smtClean="0"/>
              <a:t>DfE</a:t>
            </a:r>
            <a:r>
              <a:rPr lang="en-GB" sz="1400" smtClean="0"/>
              <a:t> </a:t>
            </a:r>
            <a:r>
              <a:rPr lang="en-US" sz="1400" smtClean="0"/>
              <a:t>Data </a:t>
            </a:r>
            <a:r>
              <a:rPr lang="en-US" sz="1400" dirty="0"/>
              <a:t>Protection: A toolkit for schools, DfE, </a:t>
            </a:r>
            <a:r>
              <a:rPr lang="en-US" sz="1400" dirty="0" smtClean="0"/>
              <a:t>(March 2025)</a:t>
            </a:r>
            <a:endParaRPr lang="en-US" sz="1400" dirty="0"/>
          </a:p>
        </p:txBody>
      </p:sp>
      <p:sp>
        <p:nvSpPr>
          <p:cNvPr id="4" name="Rectangle 3">
            <a:extLst>
              <a:ext uri="{FF2B5EF4-FFF2-40B4-BE49-F238E27FC236}">
                <a16:creationId xmlns:a16="http://schemas.microsoft.com/office/drawing/2014/main" id="{A4FBF722-59AF-4323-9FD1-9E9711EBB0AE}"/>
              </a:ext>
            </a:extLst>
          </p:cNvPr>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3E69CBC3-1E0E-4CD3-8286-1713606731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91494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686fcda3-b595-4d07-b796-0347d9315a3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1DD31D5125F74459C59725B9AC668C5" ma:contentTypeVersion="18" ma:contentTypeDescription="Create a new document." ma:contentTypeScope="" ma:versionID="327f95ad09aa121d62b347835fbf7088">
  <xsd:schema xmlns:xsd="http://www.w3.org/2001/XMLSchema" xmlns:xs="http://www.w3.org/2001/XMLSchema" xmlns:p="http://schemas.microsoft.com/office/2006/metadata/properties" xmlns:ns3="686fcda3-b595-4d07-b796-0347d9315a30" xmlns:ns4="ea5105d9-848b-4516-8206-aff1007cc7e7" targetNamespace="http://schemas.microsoft.com/office/2006/metadata/properties" ma:root="true" ma:fieldsID="ad47311c158a19058b4e4d3c4d035610" ns3:_="" ns4:_="">
    <xsd:import namespace="686fcda3-b595-4d07-b796-0347d9315a30"/>
    <xsd:import namespace="ea5105d9-848b-4516-8206-aff1007cc7e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3:MediaServiceGenerationTime" minOccurs="0"/>
                <xsd:element ref="ns3:MediaServiceEventHashCode" minOccurs="0"/>
                <xsd:element ref="ns3:MediaServiceOCR" minOccurs="0"/>
                <xsd:element ref="ns3:MediaServiceLocation" minOccurs="0"/>
                <xsd:element ref="ns3:_activity" minOccurs="0"/>
                <xsd:element ref="ns3:MediaServiceObjectDetectorVersions" minOccurs="0"/>
                <xsd:element ref="ns3:MediaServiceSystemTags" minOccurs="0"/>
                <xsd:element ref="ns3:MediaServiceSearchPropertie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6fcda3-b595-4d07-b796-0347d9315a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105d9-848b-4516-8206-aff1007cc7e7"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SharingHintHash" ma:index="2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2F4E205-CE8D-4C92-B2AA-D664EB0764B5}">
  <ds:schemaRefs>
    <ds:schemaRef ds:uri="http://purl.org/dc/dcmitype/"/>
    <ds:schemaRef ds:uri="ea5105d9-848b-4516-8206-aff1007cc7e7"/>
    <ds:schemaRef ds:uri="http://www.w3.org/XML/1998/namespace"/>
    <ds:schemaRef ds:uri="http://schemas.openxmlformats.org/package/2006/metadata/core-properties"/>
    <ds:schemaRef ds:uri="http://purl.org/dc/terms/"/>
    <ds:schemaRef ds:uri="http://purl.org/dc/elements/1.1/"/>
    <ds:schemaRef ds:uri="http://schemas.microsoft.com/office/2006/documentManagement/types"/>
    <ds:schemaRef ds:uri="http://schemas.microsoft.com/office/2006/metadata/properties"/>
    <ds:schemaRef ds:uri="http://schemas.microsoft.com/office/infopath/2007/PartnerControls"/>
    <ds:schemaRef ds:uri="686fcda3-b595-4d07-b796-0347d9315a30"/>
  </ds:schemaRefs>
</ds:datastoreItem>
</file>

<file path=customXml/itemProps2.xml><?xml version="1.0" encoding="utf-8"?>
<ds:datastoreItem xmlns:ds="http://schemas.openxmlformats.org/officeDocument/2006/customXml" ds:itemID="{E2EE0079-C176-4A9E-9C68-2F3062837EC9}">
  <ds:schemaRefs>
    <ds:schemaRef ds:uri="http://schemas.microsoft.com/sharepoint/v3/contenttype/forms"/>
  </ds:schemaRefs>
</ds:datastoreItem>
</file>

<file path=customXml/itemProps3.xml><?xml version="1.0" encoding="utf-8"?>
<ds:datastoreItem xmlns:ds="http://schemas.openxmlformats.org/officeDocument/2006/customXml" ds:itemID="{5796651A-FC1C-4099-8BAD-913FCBF933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6fcda3-b595-4d07-b796-0347d9315a30"/>
    <ds:schemaRef ds:uri="ea5105d9-848b-4516-8206-aff1007cc7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3079</TotalTime>
  <Words>881</Words>
  <Application>Microsoft Office PowerPoint</Application>
  <PresentationFormat>A4 Paper (210x297 mm)</PresentationFormat>
  <Paragraphs>50</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Garamond</vt:lpstr>
      <vt:lpstr>Times New Roman</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Head at Farcet Primary</dc:creator>
  <cp:lastModifiedBy>Head at Farcet Primary</cp:lastModifiedBy>
  <cp:revision>54</cp:revision>
  <dcterms:created xsi:type="dcterms:W3CDTF">2023-01-12T08:42:25Z</dcterms:created>
  <dcterms:modified xsi:type="dcterms:W3CDTF">2025-11-06T14:15:01Z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0x01010051DD31D5125F74459C59725B9AC668C5</vt:lpwstr>
  </property>
</Properties>
</file>