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6"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7" autoAdjust="0"/>
    <p:restoredTop sz="94660"/>
  </p:normalViewPr>
  <p:slideViewPr>
    <p:cSldViewPr>
      <p:cViewPr varScale="1">
        <p:scale>
          <a:sx n="81" d="100"/>
          <a:sy n="81" d="100"/>
        </p:scale>
        <p:origin x="1416" y="10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4/25/2018</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a:p>
        </p:txBody>
      </p:sp>
    </p:spTree>
    <p:extLst>
      <p:ext uri="{BB962C8B-B14F-4D97-AF65-F5344CB8AC3E}">
        <p14:creationId xmlns:p14="http://schemas.microsoft.com/office/powerpoint/2010/main" val="326701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
        <p:nvSpPr>
          <p:cNvPr id="8" name="Picture Placeholder 7"/>
          <p:cNvSpPr>
            <a:spLocks noGrp="1"/>
          </p:cNvSpPr>
          <p:nvPr>
            <p:ph type="pic" sz="quarter" idx="13"/>
          </p:nvPr>
        </p:nvSpPr>
        <p:spPr>
          <a:xfrm>
            <a:off x="514350" y="6781800"/>
            <a:ext cx="2228850" cy="2179638"/>
          </a:xfrm>
        </p:spPr>
        <p:txBody>
          <a:bodyPr/>
          <a:lstStyle/>
          <a:p>
            <a:endParaRPr lang="en-US"/>
          </a:p>
        </p:txBody>
      </p:sp>
    </p:spTree>
    <p:extLst>
      <p:ext uri="{BB962C8B-B14F-4D97-AF65-F5344CB8AC3E}">
        <p14:creationId xmlns:p14="http://schemas.microsoft.com/office/powerpoint/2010/main" val="17364059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5035311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7772306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F9AC81-CE37-4FA5-9D09-98CA3711665F}" type="datetimeFigureOut">
              <a:rPr lang="en-US" smtClean="0"/>
              <a:t>4/25/2018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5507589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F9AC81-CE37-4FA5-9D09-98CA3711665F}" type="datetimeFigureOut">
              <a:rPr lang="en-US" smtClean="0"/>
              <a:t>4/25/2018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F9AC81-CE37-4FA5-9D09-98CA3711665F}" type="datetimeFigureOut">
              <a:rPr lang="en-US" smtClean="0"/>
              <a:t>4/25/2018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4/25/2018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4/25/2018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4/25/2018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4/25/2018</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hyperlink" Target="https://hhrecny.org/" TargetMode="External"/><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99535" y="2674316"/>
            <a:ext cx="2582245" cy="707886"/>
          </a:xfrm>
          <a:prstGeom prst="rect">
            <a:avLst/>
          </a:prstGeom>
          <a:noFill/>
        </p:spPr>
        <p:txBody>
          <a:bodyPr wrap="none" rtlCol="0">
            <a:spAutoFit/>
          </a:bodyPr>
          <a:lstStyle/>
          <a:p>
            <a:r>
              <a:rPr lang="en-US" sz="2000" b="1" dirty="0" err="1" smtClean="0"/>
              <a:t>Endre</a:t>
            </a:r>
            <a:r>
              <a:rPr lang="en-US" sz="2000" b="1" dirty="0" smtClean="0"/>
              <a:t> (Andy) </a:t>
            </a:r>
            <a:r>
              <a:rPr lang="en-US" sz="2000" b="1" dirty="0" err="1" smtClean="0"/>
              <a:t>Sarkany</a:t>
            </a:r>
            <a:r>
              <a:rPr lang="en-US" sz="2000" b="1" dirty="0" smtClean="0"/>
              <a:t>, </a:t>
            </a:r>
          </a:p>
          <a:p>
            <a:r>
              <a:rPr lang="en-US" sz="2000" b="1" dirty="0" smtClean="0"/>
              <a:t>Holocaust Survivor</a:t>
            </a:r>
            <a:endParaRPr lang="en-US" sz="2000" b="1" dirty="0"/>
          </a:p>
        </p:txBody>
      </p:sp>
      <p:sp>
        <p:nvSpPr>
          <p:cNvPr id="8" name="TextBox 7"/>
          <p:cNvSpPr txBox="1"/>
          <p:nvPr/>
        </p:nvSpPr>
        <p:spPr>
          <a:xfrm>
            <a:off x="115369" y="3342052"/>
            <a:ext cx="6582131" cy="3970318"/>
          </a:xfrm>
          <a:prstGeom prst="rect">
            <a:avLst/>
          </a:prstGeom>
          <a:noFill/>
        </p:spPr>
        <p:txBody>
          <a:bodyPr wrap="square" rtlCol="0">
            <a:spAutoFit/>
          </a:bodyPr>
          <a:lstStyle/>
          <a:p>
            <a:r>
              <a:rPr lang="en-US" sz="1200" dirty="0"/>
              <a:t> </a:t>
            </a:r>
            <a:r>
              <a:rPr lang="en-US" sz="1200" dirty="0" smtClean="0"/>
              <a:t>       </a:t>
            </a:r>
            <a:r>
              <a:rPr lang="en-US" sz="1200" dirty="0" err="1" smtClean="0"/>
              <a:t>Endre</a:t>
            </a:r>
            <a:r>
              <a:rPr lang="en-US" sz="1200" dirty="0" smtClean="0"/>
              <a:t> </a:t>
            </a:r>
            <a:r>
              <a:rPr lang="en-US" sz="1200" dirty="0"/>
              <a:t>(Andy) </a:t>
            </a:r>
            <a:r>
              <a:rPr lang="en-US" sz="1200" dirty="0" err="1"/>
              <a:t>Sarkany</a:t>
            </a:r>
            <a:r>
              <a:rPr lang="en-US" sz="1200" dirty="0"/>
              <a:t> was born in Budapest, Hungary on October 31, 1936.  </a:t>
            </a:r>
            <a:endParaRPr lang="en-US" sz="1200" dirty="0" smtClean="0"/>
          </a:p>
          <a:p>
            <a:r>
              <a:rPr lang="en-US" sz="1200" dirty="0" smtClean="0"/>
              <a:t>The building </a:t>
            </a:r>
            <a:r>
              <a:rPr lang="en-US" sz="1200" dirty="0"/>
              <a:t>he lived in was located inside the Budapest ghetto which is where </a:t>
            </a:r>
            <a:endParaRPr lang="en-US" sz="1200" dirty="0" smtClean="0"/>
          </a:p>
          <a:p>
            <a:r>
              <a:rPr lang="en-US" sz="1200" dirty="0" smtClean="0"/>
              <a:t>he remained </a:t>
            </a:r>
            <a:r>
              <a:rPr lang="en-US" sz="1200" dirty="0"/>
              <a:t>during the Holocaust.  The building housed a nursery/kindergarten </a:t>
            </a:r>
            <a:endParaRPr lang="en-US" sz="1200" dirty="0" smtClean="0"/>
          </a:p>
          <a:p>
            <a:r>
              <a:rPr lang="en-US" sz="1200" dirty="0" smtClean="0"/>
              <a:t>on </a:t>
            </a:r>
            <a:r>
              <a:rPr lang="en-US" sz="1200" dirty="0"/>
              <a:t>the </a:t>
            </a:r>
            <a:r>
              <a:rPr lang="en-US" sz="1200" dirty="0" smtClean="0"/>
              <a:t>ground </a:t>
            </a:r>
            <a:r>
              <a:rPr lang="en-US" sz="1200" dirty="0"/>
              <a:t>floor.  The school was affiliated with the Jewish Agency of </a:t>
            </a:r>
            <a:endParaRPr lang="en-US" sz="1200" dirty="0" smtClean="0"/>
          </a:p>
          <a:p>
            <a:r>
              <a:rPr lang="en-US" sz="1200" dirty="0" smtClean="0"/>
              <a:t>Hungary </a:t>
            </a:r>
            <a:r>
              <a:rPr lang="en-US" sz="1200" dirty="0"/>
              <a:t>and was </a:t>
            </a:r>
            <a:r>
              <a:rPr lang="en-US" sz="1200" dirty="0" smtClean="0"/>
              <a:t>led </a:t>
            </a:r>
            <a:r>
              <a:rPr lang="en-US" sz="1200" dirty="0"/>
              <a:t>by Mr. Eugene </a:t>
            </a:r>
            <a:r>
              <a:rPr lang="en-US" sz="1200" dirty="0" err="1"/>
              <a:t>Polnay</a:t>
            </a:r>
            <a:r>
              <a:rPr lang="en-US" sz="1200" dirty="0"/>
              <a:t>.  The building also housed on the </a:t>
            </a:r>
            <a:endParaRPr lang="en-US" sz="1200" dirty="0" smtClean="0"/>
          </a:p>
          <a:p>
            <a:r>
              <a:rPr lang="en-US" sz="1200" dirty="0" smtClean="0"/>
              <a:t>top </a:t>
            </a:r>
            <a:r>
              <a:rPr lang="en-US" sz="1200" dirty="0"/>
              <a:t>floor a dance, </a:t>
            </a:r>
            <a:r>
              <a:rPr lang="en-US" sz="1200" dirty="0" smtClean="0"/>
              <a:t>acrobat </a:t>
            </a:r>
            <a:r>
              <a:rPr lang="en-US" sz="1200" dirty="0"/>
              <a:t>and ballet studio.  These facts were significant in </a:t>
            </a:r>
            <a:endParaRPr lang="en-US" sz="1200" dirty="0" smtClean="0"/>
          </a:p>
          <a:p>
            <a:r>
              <a:rPr lang="en-US" sz="1200" dirty="0" err="1" smtClean="0"/>
              <a:t>Endre’s</a:t>
            </a:r>
            <a:r>
              <a:rPr lang="en-US" sz="1200" dirty="0" smtClean="0"/>
              <a:t> </a:t>
            </a:r>
            <a:r>
              <a:rPr lang="en-US" sz="1200" dirty="0"/>
              <a:t>survival and that of </a:t>
            </a:r>
            <a:r>
              <a:rPr lang="en-US" sz="1200" dirty="0" smtClean="0"/>
              <a:t>at </a:t>
            </a:r>
            <a:r>
              <a:rPr lang="en-US" sz="1200" dirty="0"/>
              <a:t>least 150 orphaned children</a:t>
            </a:r>
            <a:r>
              <a:rPr lang="en-US" sz="1200" dirty="0" smtClean="0"/>
              <a:t>. </a:t>
            </a:r>
            <a:r>
              <a:rPr lang="en-US" sz="1200" dirty="0" err="1"/>
              <a:t>Endre’s</a:t>
            </a:r>
            <a:r>
              <a:rPr lang="en-US" sz="1200" dirty="0"/>
              <a:t> father was </a:t>
            </a:r>
            <a:endParaRPr lang="en-US" sz="1200" dirty="0" smtClean="0"/>
          </a:p>
          <a:p>
            <a:r>
              <a:rPr lang="en-US" sz="1200" dirty="0" smtClean="0"/>
              <a:t>taken </a:t>
            </a:r>
            <a:r>
              <a:rPr lang="en-US" sz="1200" dirty="0"/>
              <a:t>to </a:t>
            </a:r>
            <a:r>
              <a:rPr lang="en-US" sz="1200" dirty="0" err="1"/>
              <a:t>Mauthausen</a:t>
            </a:r>
            <a:r>
              <a:rPr lang="en-US" sz="1200" dirty="0"/>
              <a:t> </a:t>
            </a:r>
            <a:r>
              <a:rPr lang="en-US" sz="1200" dirty="0" smtClean="0"/>
              <a:t>concentration </a:t>
            </a:r>
            <a:r>
              <a:rPr lang="en-US" sz="1200" dirty="0"/>
              <a:t>camp in the spring of 1944, fortunately he </a:t>
            </a:r>
            <a:endParaRPr lang="en-US" sz="1200" dirty="0" smtClean="0"/>
          </a:p>
          <a:p>
            <a:r>
              <a:rPr lang="en-US" sz="1200" dirty="0"/>
              <a:t>s</a:t>
            </a:r>
            <a:r>
              <a:rPr lang="en-US" sz="1200" smtClean="0"/>
              <a:t>urvived</a:t>
            </a:r>
            <a:r>
              <a:rPr lang="en-US" sz="1200" dirty="0" smtClean="0"/>
              <a:t>.</a:t>
            </a:r>
          </a:p>
          <a:p>
            <a:r>
              <a:rPr lang="en-US" sz="1200" dirty="0"/>
              <a:t> </a:t>
            </a:r>
            <a:r>
              <a:rPr lang="en-US" sz="1200" dirty="0" smtClean="0"/>
              <a:t>       After </a:t>
            </a:r>
            <a:r>
              <a:rPr lang="en-US" sz="1200" dirty="0"/>
              <a:t>WWII, Hungary became a communist nation.  Although </a:t>
            </a:r>
            <a:r>
              <a:rPr lang="en-US" sz="1200" dirty="0" err="1"/>
              <a:t>Endre</a:t>
            </a:r>
            <a:r>
              <a:rPr lang="en-US" sz="1200" dirty="0"/>
              <a:t> graduated high school in 1955, he was not accepted to university because he was deemed an undesirable element of society.  This label was given to anyone who owned a business before the communists took over the country.</a:t>
            </a:r>
          </a:p>
          <a:p>
            <a:r>
              <a:rPr lang="en-US" sz="1200" dirty="0"/>
              <a:t> </a:t>
            </a:r>
            <a:r>
              <a:rPr lang="en-US" sz="1200" dirty="0" smtClean="0"/>
              <a:t>       </a:t>
            </a:r>
            <a:r>
              <a:rPr lang="en-US" sz="1200" dirty="0" err="1" smtClean="0"/>
              <a:t>Endre</a:t>
            </a:r>
            <a:r>
              <a:rPr lang="en-US" sz="1200" dirty="0" smtClean="0"/>
              <a:t> </a:t>
            </a:r>
            <a:r>
              <a:rPr lang="en-US" sz="1200" dirty="0"/>
              <a:t>was fortunate to escape Hungary after the October 1956 uprising and was able to immigrate to the United States.  He received his bachelor’s degree from Tusculum College in Tennessee and his Master of Science degree in Applied Mathematics and Computer Science from Washington University in St. Louis, Missouri.  </a:t>
            </a:r>
            <a:r>
              <a:rPr lang="en-US" sz="1200" dirty="0" err="1"/>
              <a:t>Endre</a:t>
            </a:r>
            <a:r>
              <a:rPr lang="en-US" sz="1200" dirty="0"/>
              <a:t> worked for both the McDonald Douglas Corporation and the IBM Corporation.</a:t>
            </a:r>
          </a:p>
          <a:p>
            <a:r>
              <a:rPr lang="en-US" sz="1200" dirty="0"/>
              <a:t> </a:t>
            </a:r>
            <a:r>
              <a:rPr lang="en-US" sz="1200" dirty="0" smtClean="0"/>
              <a:t>       Over </a:t>
            </a:r>
            <a:r>
              <a:rPr lang="en-US" sz="1200" dirty="0"/>
              <a:t>the past 10 years, </a:t>
            </a:r>
            <a:r>
              <a:rPr lang="en-US" sz="1200" dirty="0" err="1"/>
              <a:t>Endre</a:t>
            </a:r>
            <a:r>
              <a:rPr lang="en-US" sz="1200" dirty="0"/>
              <a:t> has been speaking to students about his personal experiences during the Holocaust, living under the brutality of the Soviet regime in Hungary, and finding a home in the United States.</a:t>
            </a:r>
          </a:p>
          <a:p>
            <a:r>
              <a:rPr lang="en-US" sz="1200" dirty="0"/>
              <a:t> </a:t>
            </a:r>
            <a:r>
              <a:rPr lang="en-US" sz="1200" dirty="0" smtClean="0"/>
              <a:t>       Mr</a:t>
            </a:r>
            <a:r>
              <a:rPr lang="en-US" sz="1200" dirty="0"/>
              <a:t>. </a:t>
            </a:r>
            <a:r>
              <a:rPr lang="en-US" sz="1200" dirty="0" err="1"/>
              <a:t>Sarkany</a:t>
            </a:r>
            <a:r>
              <a:rPr lang="en-US" sz="1200" dirty="0"/>
              <a:t> is married, has a daughter and son, and five grandchildren.</a:t>
            </a:r>
          </a:p>
        </p:txBody>
      </p:sp>
      <p:sp>
        <p:nvSpPr>
          <p:cNvPr id="9" name="TextBox 8"/>
          <p:cNvSpPr txBox="1"/>
          <p:nvPr/>
        </p:nvSpPr>
        <p:spPr>
          <a:xfrm>
            <a:off x="2865438" y="7399351"/>
            <a:ext cx="3581400" cy="369332"/>
          </a:xfrm>
          <a:prstGeom prst="rect">
            <a:avLst/>
          </a:prstGeom>
          <a:noFill/>
        </p:spPr>
        <p:txBody>
          <a:bodyPr wrap="square" rtlCol="0">
            <a:spAutoFit/>
          </a:bodyPr>
          <a:lstStyle/>
          <a:p>
            <a:r>
              <a:rPr lang="en-US" b="1" dirty="0" smtClean="0"/>
              <a:t>Event held at:</a:t>
            </a:r>
            <a:endParaRPr lang="en-US" b="1" dirty="0"/>
          </a:p>
        </p:txBody>
      </p:sp>
      <p:sp>
        <p:nvSpPr>
          <p:cNvPr id="10" name="TextBox 9"/>
          <p:cNvSpPr txBox="1"/>
          <p:nvPr/>
        </p:nvSpPr>
        <p:spPr>
          <a:xfrm>
            <a:off x="4492187" y="7392988"/>
            <a:ext cx="1078309" cy="1477328"/>
          </a:xfrm>
          <a:prstGeom prst="rect">
            <a:avLst/>
          </a:prstGeom>
          <a:noFill/>
        </p:spPr>
        <p:txBody>
          <a:bodyPr wrap="none" rtlCol="0">
            <a:spAutoFit/>
          </a:bodyPr>
          <a:lstStyle/>
          <a:p>
            <a:pPr algn="ctr"/>
            <a:r>
              <a:rPr lang="en-US" dirty="0" smtClean="0"/>
              <a:t>[location]</a:t>
            </a:r>
          </a:p>
          <a:p>
            <a:pPr algn="ctr"/>
            <a:endParaRPr lang="en-US" dirty="0"/>
          </a:p>
          <a:p>
            <a:pPr algn="ctr"/>
            <a:r>
              <a:rPr lang="en-US" dirty="0" smtClean="0"/>
              <a:t>[date]</a:t>
            </a:r>
          </a:p>
          <a:p>
            <a:pPr algn="ctr"/>
            <a:endParaRPr lang="en-US" dirty="0"/>
          </a:p>
          <a:p>
            <a:pPr algn="ctr"/>
            <a:r>
              <a:rPr lang="en-US" dirty="0" smtClean="0"/>
              <a:t>[time]</a:t>
            </a:r>
            <a:endParaRPr lang="en-US" dirty="0"/>
          </a:p>
        </p:txBody>
      </p:sp>
      <p:cxnSp>
        <p:nvCxnSpPr>
          <p:cNvPr id="18" name="Straight Connector 17"/>
          <p:cNvCxnSpPr/>
          <p:nvPr/>
        </p:nvCxnSpPr>
        <p:spPr>
          <a:xfrm>
            <a:off x="108441" y="7227584"/>
            <a:ext cx="6629400" cy="0"/>
          </a:xfrm>
          <a:prstGeom prst="line">
            <a:avLst/>
          </a:prstGeom>
        </p:spPr>
        <p:style>
          <a:lnRef idx="2">
            <a:schemeClr val="accent6"/>
          </a:lnRef>
          <a:fillRef idx="0">
            <a:schemeClr val="accent6"/>
          </a:fillRef>
          <a:effectRef idx="1">
            <a:schemeClr val="accent6"/>
          </a:effectRef>
          <a:fontRef idx="minor">
            <a:schemeClr val="tx1"/>
          </a:fontRef>
        </p:style>
      </p:cxnSp>
      <p:sp>
        <p:nvSpPr>
          <p:cNvPr id="36" name="Picture Placeholder 3"/>
          <p:cNvSpPr>
            <a:spLocks noGrp="1"/>
          </p:cNvSpPr>
          <p:nvPr>
            <p:ph type="pic" sz="quarter" idx="13"/>
          </p:nvPr>
        </p:nvSpPr>
        <p:spPr>
          <a:xfrm>
            <a:off x="228600" y="7312370"/>
            <a:ext cx="2286000" cy="1667355"/>
          </a:xfrm>
        </p:spPr>
      </p:sp>
      <p:pic>
        <p:nvPicPr>
          <p:cNvPr id="2" name="Picture 2" descr="Endre-Sarkany"/>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80867" y="2755431"/>
            <a:ext cx="1548068" cy="2064090"/>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1"/>
          <p:cNvSpPr txBox="1"/>
          <p:nvPr/>
        </p:nvSpPr>
        <p:spPr>
          <a:xfrm>
            <a:off x="4260211" y="1412654"/>
            <a:ext cx="1891352" cy="338554"/>
          </a:xfrm>
          <a:prstGeom prst="rect">
            <a:avLst/>
          </a:prstGeom>
          <a:noFill/>
        </p:spPr>
        <p:txBody>
          <a:bodyPr wrap="none" rtlCol="0">
            <a:spAutoFit/>
          </a:bodyPr>
          <a:ls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a:lstStyle>
          <a:p>
            <a:r>
              <a:rPr lang="en-US" sz="1600" dirty="0">
                <a:hlinkClick r:id="rId13"/>
              </a:rPr>
              <a:t>https://hhrecny.org</a:t>
            </a:r>
            <a:r>
              <a:rPr lang="en-US" sz="1600" dirty="0" smtClean="0">
                <a:hlinkClick r:id="rId13"/>
              </a:rPr>
              <a:t>/</a:t>
            </a:r>
            <a:endParaRPr lang="en-US" sz="1600" dirty="0" smtClean="0"/>
          </a:p>
        </p:txBody>
      </p:sp>
    </p:spTree>
    <p:extLst>
      <p:ext uri="{BB962C8B-B14F-4D97-AF65-F5344CB8AC3E}">
        <p14:creationId xmlns:p14="http://schemas.microsoft.com/office/powerpoint/2010/main" val="6635116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1665</TotalTime>
  <Words>44</Words>
  <Application>Microsoft Office PowerPoint</Application>
  <PresentationFormat>Letter Paper (8.5x11 in)</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intern HHREC</cp:lastModifiedBy>
  <cp:revision>67</cp:revision>
  <cp:lastPrinted>2018-03-28T17:46:58Z</cp:lastPrinted>
  <dcterms:created xsi:type="dcterms:W3CDTF">2016-09-20T17:48:39Z</dcterms:created>
  <dcterms:modified xsi:type="dcterms:W3CDTF">2018-04-25T18:28:43Z</dcterms:modified>
</cp:coreProperties>
</file>