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6"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7" autoAdjust="0"/>
    <p:restoredTop sz="94660"/>
  </p:normalViewPr>
  <p:slideViewPr>
    <p:cSldViewPr>
      <p:cViewPr varScale="1">
        <p:scale>
          <a:sx n="81" d="100"/>
          <a:sy n="81" d="100"/>
        </p:scale>
        <p:origin x="1416" y="10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3/28/2018</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a:p>
        </p:txBody>
      </p:sp>
    </p:spTree>
    <p:extLst>
      <p:ext uri="{BB962C8B-B14F-4D97-AF65-F5344CB8AC3E}">
        <p14:creationId xmlns:p14="http://schemas.microsoft.com/office/powerpoint/2010/main" val="326701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
        <p:nvSpPr>
          <p:cNvPr id="8" name="Picture Placeholder 7"/>
          <p:cNvSpPr>
            <a:spLocks noGrp="1"/>
          </p:cNvSpPr>
          <p:nvPr>
            <p:ph type="pic" sz="quarter" idx="13"/>
          </p:nvPr>
        </p:nvSpPr>
        <p:spPr>
          <a:xfrm>
            <a:off x="514350" y="6781800"/>
            <a:ext cx="2228850" cy="2179638"/>
          </a:xfrm>
        </p:spPr>
        <p:txBody>
          <a:bodyPr/>
          <a:lstStyle/>
          <a:p>
            <a:endParaRPr lang="en-US"/>
          </a:p>
        </p:txBody>
      </p:sp>
    </p:spTree>
    <p:extLst>
      <p:ext uri="{BB962C8B-B14F-4D97-AF65-F5344CB8AC3E}">
        <p14:creationId xmlns:p14="http://schemas.microsoft.com/office/powerpoint/2010/main" val="17364059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5035311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7772306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F9AC81-CE37-4FA5-9D09-98CA3711665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5507589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F9AC81-CE37-4FA5-9D09-98CA3711665F}" type="datetimeFigureOut">
              <a:rPr lang="en-US" smtClean="0"/>
              <a:t>3/28/2018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F9AC81-CE37-4FA5-9D09-98CA3711665F}" type="datetimeFigureOut">
              <a:rPr lang="en-US" smtClean="0"/>
              <a:t>3/28/2018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3/28/2018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3/28/2018</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hyperlink" Target="https://hhrecny.org/" TargetMode="External"/><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100525" y="2694057"/>
            <a:ext cx="2187137" cy="707886"/>
          </a:xfrm>
          <a:prstGeom prst="rect">
            <a:avLst/>
          </a:prstGeom>
          <a:noFill/>
        </p:spPr>
        <p:txBody>
          <a:bodyPr wrap="none" rtlCol="0">
            <a:spAutoFit/>
          </a:bodyPr>
          <a:lstStyle/>
          <a:p>
            <a:r>
              <a:rPr lang="en-US" sz="2000" b="1" dirty="0" err="1" smtClean="0"/>
              <a:t>Arlette</a:t>
            </a:r>
            <a:r>
              <a:rPr lang="en-US" sz="2000" b="1" dirty="0" smtClean="0"/>
              <a:t> Baker, </a:t>
            </a:r>
            <a:endParaRPr lang="en-US" sz="2000" b="1" dirty="0" smtClean="0"/>
          </a:p>
          <a:p>
            <a:r>
              <a:rPr lang="en-US" sz="2000" b="1" dirty="0" smtClean="0"/>
              <a:t>Holocaust Survivor</a:t>
            </a:r>
            <a:endParaRPr lang="en-US" sz="2000" b="1" dirty="0"/>
          </a:p>
        </p:txBody>
      </p:sp>
      <p:sp>
        <p:nvSpPr>
          <p:cNvPr id="8" name="TextBox 7"/>
          <p:cNvSpPr txBox="1"/>
          <p:nvPr/>
        </p:nvSpPr>
        <p:spPr>
          <a:xfrm>
            <a:off x="100525" y="3452093"/>
            <a:ext cx="6582131" cy="3293209"/>
          </a:xfrm>
          <a:prstGeom prst="rect">
            <a:avLst/>
          </a:prstGeom>
          <a:noFill/>
        </p:spPr>
        <p:txBody>
          <a:bodyPr wrap="square" rtlCol="0">
            <a:spAutoFit/>
          </a:bodyPr>
          <a:lstStyle/>
          <a:p>
            <a:r>
              <a:rPr lang="en-US" sz="1300" dirty="0" smtClean="0"/>
              <a:t>         </a:t>
            </a:r>
            <a:r>
              <a:rPr lang="en-US" sz="1300" dirty="0" err="1" smtClean="0"/>
              <a:t>Arlette</a:t>
            </a:r>
            <a:r>
              <a:rPr lang="en-US" sz="1300" dirty="0" smtClean="0"/>
              <a:t> </a:t>
            </a:r>
            <a:r>
              <a:rPr lang="en-US" sz="1300" dirty="0"/>
              <a:t>is a true Parisian raised and educated in Paris, born into </a:t>
            </a:r>
            <a:endParaRPr lang="en-US" sz="1300" dirty="0" smtClean="0"/>
          </a:p>
          <a:p>
            <a:r>
              <a:rPr lang="en-US" sz="1300" dirty="0" smtClean="0"/>
              <a:t>an </a:t>
            </a:r>
            <a:r>
              <a:rPr lang="en-US" sz="1300" dirty="0"/>
              <a:t>assimilated French-Jewish family.  Her grandfather's first cousin, </a:t>
            </a:r>
            <a:endParaRPr lang="en-US" sz="1300" dirty="0" smtClean="0"/>
          </a:p>
          <a:p>
            <a:r>
              <a:rPr lang="en-US" sz="1300" dirty="0" smtClean="0"/>
              <a:t>Louis-</a:t>
            </a:r>
            <a:r>
              <a:rPr lang="en-US" sz="1300" dirty="0" err="1" smtClean="0"/>
              <a:t>Germain</a:t>
            </a:r>
            <a:r>
              <a:rPr lang="en-US" sz="1300" dirty="0" smtClean="0"/>
              <a:t> </a:t>
            </a:r>
            <a:r>
              <a:rPr lang="en-US" sz="1300" dirty="0"/>
              <a:t>Levy was actually the first reformed Rabbi in Paris.</a:t>
            </a:r>
          </a:p>
          <a:p>
            <a:r>
              <a:rPr lang="en-US" sz="1300" dirty="0" smtClean="0"/>
              <a:t>         At </a:t>
            </a:r>
            <a:r>
              <a:rPr lang="en-US" sz="1300" dirty="0"/>
              <a:t>the end of December 1942, her parents, Fernand and Renee </a:t>
            </a:r>
            <a:endParaRPr lang="en-US" sz="1300" dirty="0" smtClean="0"/>
          </a:p>
          <a:p>
            <a:r>
              <a:rPr lang="en-US" sz="1300" dirty="0" smtClean="0"/>
              <a:t>Levy</a:t>
            </a:r>
            <a:r>
              <a:rPr lang="en-US" sz="1300" dirty="0"/>
              <a:t>, and 4 year old </a:t>
            </a:r>
            <a:r>
              <a:rPr lang="en-US" sz="1300" dirty="0" err="1"/>
              <a:t>Arlette</a:t>
            </a:r>
            <a:r>
              <a:rPr lang="en-US" sz="1300" dirty="0"/>
              <a:t> were arrested in their apartment by two </a:t>
            </a:r>
            <a:endParaRPr lang="en-US" sz="1300" dirty="0" smtClean="0"/>
          </a:p>
          <a:p>
            <a:r>
              <a:rPr lang="en-US" sz="1300" dirty="0" smtClean="0"/>
              <a:t>French </a:t>
            </a:r>
            <a:r>
              <a:rPr lang="en-US" sz="1300" dirty="0"/>
              <a:t>Nazis.  </a:t>
            </a:r>
            <a:r>
              <a:rPr lang="en-US" sz="1300" dirty="0" err="1"/>
              <a:t>Arlette's</a:t>
            </a:r>
            <a:r>
              <a:rPr lang="en-US" sz="1300" dirty="0"/>
              <a:t> father was able to bribe the two men. They </a:t>
            </a:r>
            <a:endParaRPr lang="en-US" sz="1300" dirty="0" smtClean="0"/>
          </a:p>
          <a:p>
            <a:r>
              <a:rPr lang="en-US" sz="1300" dirty="0" smtClean="0"/>
              <a:t>let </a:t>
            </a:r>
            <a:r>
              <a:rPr lang="en-US" sz="1300" dirty="0"/>
              <a:t>her go with the maid to her grandparents. This saved her life. Her </a:t>
            </a:r>
            <a:endParaRPr lang="en-US" sz="1300" dirty="0" smtClean="0"/>
          </a:p>
          <a:p>
            <a:r>
              <a:rPr lang="en-US" sz="1300" dirty="0" smtClean="0"/>
              <a:t>parents </a:t>
            </a:r>
            <a:r>
              <a:rPr lang="en-US" sz="1300" dirty="0"/>
              <a:t>were taken to the concentration camp of Drancy, a suburb of Paris, and then deported to Auschwitz where they were put to death in February 1943.</a:t>
            </a:r>
          </a:p>
          <a:p>
            <a:r>
              <a:rPr lang="en-US" sz="1300" dirty="0" smtClean="0"/>
              <a:t>          </a:t>
            </a:r>
            <a:r>
              <a:rPr lang="en-US" sz="1300" dirty="0" err="1" smtClean="0"/>
              <a:t>Arlette</a:t>
            </a:r>
            <a:r>
              <a:rPr lang="en-US" sz="1300" dirty="0" smtClean="0"/>
              <a:t> </a:t>
            </a:r>
            <a:r>
              <a:rPr lang="en-US" sz="1300" dirty="0"/>
              <a:t>came to America to marry her late husband, William Baker. She enrolled at NYU and obtained graduate degrees in French and classical Latin, subjects she taught in Chappaqua. She is now retired. In addition to the USA, </a:t>
            </a:r>
            <a:r>
              <a:rPr lang="en-US" sz="1300" dirty="0" err="1"/>
              <a:t>Arlette</a:t>
            </a:r>
            <a:r>
              <a:rPr lang="en-US" sz="1300" dirty="0"/>
              <a:t> lives in Canada and in France. </a:t>
            </a:r>
            <a:r>
              <a:rPr lang="en-US" sz="1300" dirty="0" err="1"/>
              <a:t>Arlette</a:t>
            </a:r>
            <a:r>
              <a:rPr lang="en-US" sz="1300" dirty="0"/>
              <a:t> is active in her temple, in Social Action and Caring Community Committees. She was for several years the chair of the Holocaust Remembrance Committee at her synagogue. She spearheaded the installation of a Holocaust Memorial on the grounds of Temple </a:t>
            </a:r>
            <a:r>
              <a:rPr lang="en-US" sz="1300" dirty="0" err="1"/>
              <a:t>Shaaray</a:t>
            </a:r>
            <a:r>
              <a:rPr lang="en-US" sz="1300" dirty="0"/>
              <a:t> </a:t>
            </a:r>
            <a:r>
              <a:rPr lang="en-US" sz="1300" dirty="0" err="1"/>
              <a:t>Tefila</a:t>
            </a:r>
            <a:r>
              <a:rPr lang="en-US" sz="1300" dirty="0"/>
              <a:t> in Bedford, NY.  She lectures and translates documents on the Holocaust.</a:t>
            </a:r>
          </a:p>
        </p:txBody>
      </p:sp>
      <p:pic>
        <p:nvPicPr>
          <p:cNvPr id="4" name="Picture 3"/>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876800" y="2725838"/>
            <a:ext cx="1805856" cy="2012550"/>
          </a:xfrm>
          <a:prstGeom prst="rect">
            <a:avLst/>
          </a:prstGeom>
        </p:spPr>
      </p:pic>
      <p:sp>
        <p:nvSpPr>
          <p:cNvPr id="9" name="TextBox 8"/>
          <p:cNvSpPr txBox="1"/>
          <p:nvPr/>
        </p:nvSpPr>
        <p:spPr>
          <a:xfrm>
            <a:off x="2743200" y="7214685"/>
            <a:ext cx="3581400" cy="369332"/>
          </a:xfrm>
          <a:prstGeom prst="rect">
            <a:avLst/>
          </a:prstGeom>
          <a:noFill/>
        </p:spPr>
        <p:txBody>
          <a:bodyPr wrap="square" rtlCol="0">
            <a:spAutoFit/>
          </a:bodyPr>
          <a:lstStyle/>
          <a:p>
            <a:r>
              <a:rPr lang="en-US" b="1" dirty="0" smtClean="0"/>
              <a:t>Event held at:</a:t>
            </a:r>
            <a:endParaRPr lang="en-US" b="1" dirty="0"/>
          </a:p>
        </p:txBody>
      </p:sp>
      <p:sp>
        <p:nvSpPr>
          <p:cNvPr id="10" name="TextBox 9"/>
          <p:cNvSpPr txBox="1"/>
          <p:nvPr/>
        </p:nvSpPr>
        <p:spPr>
          <a:xfrm>
            <a:off x="4369949" y="7208322"/>
            <a:ext cx="1078309" cy="1477328"/>
          </a:xfrm>
          <a:prstGeom prst="rect">
            <a:avLst/>
          </a:prstGeom>
          <a:noFill/>
        </p:spPr>
        <p:txBody>
          <a:bodyPr wrap="none" rtlCol="0">
            <a:spAutoFit/>
          </a:bodyPr>
          <a:lstStyle/>
          <a:p>
            <a:pPr algn="ctr"/>
            <a:r>
              <a:rPr lang="en-US" dirty="0" smtClean="0"/>
              <a:t>[location]</a:t>
            </a:r>
          </a:p>
          <a:p>
            <a:pPr algn="ctr"/>
            <a:endParaRPr lang="en-US" dirty="0"/>
          </a:p>
          <a:p>
            <a:pPr algn="ctr"/>
            <a:r>
              <a:rPr lang="en-US" dirty="0" smtClean="0"/>
              <a:t>[date]</a:t>
            </a:r>
          </a:p>
          <a:p>
            <a:pPr algn="ctr"/>
            <a:endParaRPr lang="en-US" dirty="0"/>
          </a:p>
          <a:p>
            <a:pPr algn="ctr"/>
            <a:r>
              <a:rPr lang="en-US" dirty="0" smtClean="0"/>
              <a:t>[time]</a:t>
            </a:r>
            <a:endParaRPr lang="en-US" dirty="0"/>
          </a:p>
        </p:txBody>
      </p:sp>
      <p:cxnSp>
        <p:nvCxnSpPr>
          <p:cNvPr id="18" name="Straight Connector 17"/>
          <p:cNvCxnSpPr/>
          <p:nvPr/>
        </p:nvCxnSpPr>
        <p:spPr>
          <a:xfrm>
            <a:off x="100525" y="7086600"/>
            <a:ext cx="6629400" cy="0"/>
          </a:xfrm>
          <a:prstGeom prst="line">
            <a:avLst/>
          </a:prstGeom>
        </p:spPr>
        <p:style>
          <a:lnRef idx="2">
            <a:schemeClr val="accent6"/>
          </a:lnRef>
          <a:fillRef idx="0">
            <a:schemeClr val="accent6"/>
          </a:fillRef>
          <a:effectRef idx="1">
            <a:schemeClr val="accent6"/>
          </a:effectRef>
          <a:fontRef idx="minor">
            <a:schemeClr val="tx1"/>
          </a:fontRef>
        </p:style>
      </p:cxnSp>
      <p:sp>
        <p:nvSpPr>
          <p:cNvPr id="36" name="Picture Placeholder 3"/>
          <p:cNvSpPr>
            <a:spLocks noGrp="1"/>
          </p:cNvSpPr>
          <p:nvPr>
            <p:ph type="pic" sz="quarter" idx="13"/>
          </p:nvPr>
        </p:nvSpPr>
        <p:spPr>
          <a:xfrm>
            <a:off x="228600" y="7239000"/>
            <a:ext cx="2286000" cy="1740725"/>
          </a:xfrm>
        </p:spPr>
      </p:sp>
      <p:sp>
        <p:nvSpPr>
          <p:cNvPr id="28" name="TextBox 27"/>
          <p:cNvSpPr txBox="1"/>
          <p:nvPr/>
        </p:nvSpPr>
        <p:spPr>
          <a:xfrm>
            <a:off x="4222403" y="1442412"/>
            <a:ext cx="1891352" cy="338554"/>
          </a:xfrm>
          <a:prstGeom prst="rect">
            <a:avLst/>
          </a:prstGeom>
          <a:noFill/>
        </p:spPr>
        <p:txBody>
          <a:bodyPr wrap="none" rtlCol="0">
            <a:spAutoFit/>
          </a:bodyPr>
          <a:lstStyle/>
          <a:p>
            <a:r>
              <a:rPr lang="en-US" sz="1600" dirty="0">
                <a:hlinkClick r:id="rId13"/>
              </a:rPr>
              <a:t>https://hhrecny.org</a:t>
            </a:r>
            <a:r>
              <a:rPr lang="en-US" sz="1600" dirty="0" smtClean="0">
                <a:hlinkClick r:id="rId13"/>
              </a:rPr>
              <a:t>/</a:t>
            </a:r>
            <a:endParaRPr lang="en-US" sz="1600" dirty="0" smtClean="0"/>
          </a:p>
        </p:txBody>
      </p:sp>
    </p:spTree>
    <p:extLst>
      <p:ext uri="{BB962C8B-B14F-4D97-AF65-F5344CB8AC3E}">
        <p14:creationId xmlns:p14="http://schemas.microsoft.com/office/powerpoint/2010/main" val="6635116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1630</TotalTime>
  <Words>42</Words>
  <Application>Microsoft Office PowerPoint</Application>
  <PresentationFormat>Letter Paper (8.5x11 in)</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intern HHREC</cp:lastModifiedBy>
  <cp:revision>56</cp:revision>
  <cp:lastPrinted>2018-03-28T15:39:28Z</cp:lastPrinted>
  <dcterms:created xsi:type="dcterms:W3CDTF">2016-09-20T17:48:39Z</dcterms:created>
  <dcterms:modified xsi:type="dcterms:W3CDTF">2018-03-28T19:37:58Z</dcterms:modified>
</cp:coreProperties>
</file>