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
  </p:notesMasterIdLst>
  <p:sldIdLst>
    <p:sldId id="258" r:id="rId2"/>
  </p:sldIdLst>
  <p:sldSz cx="6858000" cy="9144000" type="letter"/>
  <p:notesSz cx="7010400" cy="9296400"/>
  <p:defaultTex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CC0000"/>
    <a:srgbClr val="FF6600"/>
    <a:srgbClr val="F2D6BE"/>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27" autoAdjust="0"/>
    <p:restoredTop sz="94660"/>
  </p:normalViewPr>
  <p:slideViewPr>
    <p:cSldViewPr>
      <p:cViewPr varScale="1">
        <p:scale>
          <a:sx n="81" d="100"/>
          <a:sy n="81" d="100"/>
        </p:scale>
        <p:origin x="1416" y="10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5138"/>
          </a:xfrm>
          <a:prstGeom prst="rect">
            <a:avLst/>
          </a:prstGeom>
        </p:spPr>
        <p:txBody>
          <a:bodyPr vert="horz" lIns="91440" tIns="45720" rIns="91440" bIns="45720" rtlCol="0"/>
          <a:lstStyle>
            <a:lvl1pPr algn="r">
              <a:defRPr sz="1200"/>
            </a:lvl1pPr>
          </a:lstStyle>
          <a:p>
            <a:fld id="{4339ACE8-435E-44BD-9479-BEE19CB67463}" type="datetimeFigureOut">
              <a:rPr lang="en-US" smtClean="0"/>
              <a:t>7/22/2019</a:t>
            </a:fld>
            <a:endParaRPr lang="en-US"/>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6426"/>
            <a:ext cx="560832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784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675"/>
            <a:ext cx="3037840" cy="465138"/>
          </a:xfrm>
          <a:prstGeom prst="rect">
            <a:avLst/>
          </a:prstGeom>
        </p:spPr>
        <p:txBody>
          <a:bodyPr vert="horz" lIns="91440" tIns="45720" rIns="91440" bIns="45720" rtlCol="0" anchor="b"/>
          <a:lstStyle>
            <a:lvl1pPr algn="r">
              <a:defRPr sz="1200"/>
            </a:lvl1pPr>
          </a:lstStyle>
          <a:p>
            <a:fld id="{3188596B-714A-44B3-BECB-5DD3AAE97CFA}" type="slidenum">
              <a:rPr lang="en-US" smtClean="0"/>
              <a:t>‹#›</a:t>
            </a:fld>
            <a:endParaRPr lang="en-US"/>
          </a:p>
        </p:txBody>
      </p:sp>
    </p:spTree>
    <p:extLst>
      <p:ext uri="{BB962C8B-B14F-4D97-AF65-F5344CB8AC3E}">
        <p14:creationId xmlns:p14="http://schemas.microsoft.com/office/powerpoint/2010/main" val="3900463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8596B-714A-44B3-BECB-5DD3AAE97CFA}" type="slidenum">
              <a:rPr lang="en-US" smtClean="0"/>
              <a:t>1</a:t>
            </a:fld>
            <a:endParaRPr lang="en-US"/>
          </a:p>
        </p:txBody>
      </p:sp>
    </p:spTree>
    <p:extLst>
      <p:ext uri="{BB962C8B-B14F-4D97-AF65-F5344CB8AC3E}">
        <p14:creationId xmlns:p14="http://schemas.microsoft.com/office/powerpoint/2010/main" val="255985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6" indent="0" algn="ctr">
              <a:buNone/>
              <a:defRPr>
                <a:solidFill>
                  <a:schemeClr val="tx1">
                    <a:tint val="75000"/>
                  </a:schemeClr>
                </a:solidFill>
              </a:defRPr>
            </a:lvl3pPr>
            <a:lvl4pPr marL="1371503" indent="0" algn="ctr">
              <a:buNone/>
              <a:defRPr>
                <a:solidFill>
                  <a:schemeClr val="tx1">
                    <a:tint val="75000"/>
                  </a:schemeClr>
                </a:solidFill>
              </a:defRPr>
            </a:lvl4pPr>
            <a:lvl5pPr marL="1828671" indent="0" algn="ctr">
              <a:buNone/>
              <a:defRPr>
                <a:solidFill>
                  <a:schemeClr val="tx1">
                    <a:tint val="75000"/>
                  </a:schemeClr>
                </a:solidFill>
              </a:defRPr>
            </a:lvl5pPr>
            <a:lvl6pPr marL="2285839" indent="0" algn="ctr">
              <a:buNone/>
              <a:defRPr>
                <a:solidFill>
                  <a:schemeClr val="tx1">
                    <a:tint val="75000"/>
                  </a:schemeClr>
                </a:solidFill>
              </a:defRPr>
            </a:lvl6pPr>
            <a:lvl7pPr marL="2743007" indent="0" algn="ctr">
              <a:buNone/>
              <a:defRPr>
                <a:solidFill>
                  <a:schemeClr val="tx1">
                    <a:tint val="75000"/>
                  </a:schemeClr>
                </a:solidFill>
              </a:defRPr>
            </a:lvl7pPr>
            <a:lvl8pPr marL="3200175" indent="0" algn="ctr">
              <a:buNone/>
              <a:defRPr>
                <a:solidFill>
                  <a:schemeClr val="tx1">
                    <a:tint val="75000"/>
                  </a:schemeClr>
                </a:solidFill>
              </a:defRPr>
            </a:lvl8pPr>
            <a:lvl9pPr marL="3657343"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7/22/2019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
        <p:nvSpPr>
          <p:cNvPr id="8" name="Picture Placeholder 7"/>
          <p:cNvSpPr>
            <a:spLocks noGrp="1"/>
          </p:cNvSpPr>
          <p:nvPr>
            <p:ph type="pic" sz="quarter" idx="13"/>
          </p:nvPr>
        </p:nvSpPr>
        <p:spPr>
          <a:xfrm>
            <a:off x="514350" y="6781800"/>
            <a:ext cx="2228850" cy="2179638"/>
          </a:xfrm>
        </p:spPr>
        <p:txBody>
          <a:bodyPr/>
          <a:lstStyle/>
          <a:p>
            <a:endParaRPr lang="en-US"/>
          </a:p>
        </p:txBody>
      </p:sp>
    </p:spTree>
    <p:extLst>
      <p:ext uri="{BB962C8B-B14F-4D97-AF65-F5344CB8AC3E}">
        <p14:creationId xmlns:p14="http://schemas.microsoft.com/office/powerpoint/2010/main" val="173640599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7/22/2019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687495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8"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6"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7/22/2019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57426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7/22/2019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50353110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9"/>
            <a:ext cx="5829300" cy="2000249"/>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6" indent="0">
              <a:buNone/>
              <a:defRPr sz="1600">
                <a:solidFill>
                  <a:schemeClr val="tx1">
                    <a:tint val="75000"/>
                  </a:schemeClr>
                </a:solidFill>
              </a:defRPr>
            </a:lvl3pPr>
            <a:lvl4pPr marL="1371503" indent="0">
              <a:buNone/>
              <a:defRPr sz="1400">
                <a:solidFill>
                  <a:schemeClr val="tx1">
                    <a:tint val="75000"/>
                  </a:schemeClr>
                </a:solidFill>
              </a:defRPr>
            </a:lvl4pPr>
            <a:lvl5pPr marL="1828671" indent="0">
              <a:buNone/>
              <a:defRPr sz="1400">
                <a:solidFill>
                  <a:schemeClr val="tx1">
                    <a:tint val="75000"/>
                  </a:schemeClr>
                </a:solidFill>
              </a:defRPr>
            </a:lvl5pPr>
            <a:lvl6pPr marL="2285839" indent="0">
              <a:buNone/>
              <a:defRPr sz="1400">
                <a:solidFill>
                  <a:schemeClr val="tx1">
                    <a:tint val="75000"/>
                  </a:schemeClr>
                </a:solidFill>
              </a:defRPr>
            </a:lvl6pPr>
            <a:lvl7pPr marL="2743007" indent="0">
              <a:buNone/>
              <a:defRPr sz="1400">
                <a:solidFill>
                  <a:schemeClr val="tx1">
                    <a:tint val="75000"/>
                  </a:schemeClr>
                </a:solidFill>
              </a:defRPr>
            </a:lvl7pPr>
            <a:lvl8pPr marL="3200175" indent="0">
              <a:buNone/>
              <a:defRPr sz="1400">
                <a:solidFill>
                  <a:schemeClr val="tx1">
                    <a:tint val="75000"/>
                  </a:schemeClr>
                </a:solidFill>
              </a:defRPr>
            </a:lvl8pPr>
            <a:lvl9pPr marL="365734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F9AC81-CE37-4FA5-9D09-98CA3711665F}" type="datetimeFigureOut">
              <a:rPr lang="en-US" smtClean="0"/>
              <a:t>7/22/2019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7772306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6"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F9AC81-CE37-4FA5-9D09-98CA3711665F}" type="datetimeFigureOut">
              <a:rPr lang="en-US" smtClean="0"/>
              <a:t>7/22/2019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55075896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F9AC81-CE37-4FA5-9D09-98CA3711665F}" type="datetimeFigureOut">
              <a:rPr lang="en-US" smtClean="0"/>
              <a:t>7/22/2019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70329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F9AC81-CE37-4FA5-9D09-98CA3711665F}" type="datetimeFigureOut">
              <a:rPr lang="en-US" smtClean="0"/>
              <a:t>7/22/2019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846951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F9AC81-CE37-4FA5-9D09-98CA3711665F}" type="datetimeFigureOut">
              <a:rPr lang="en-US" smtClean="0"/>
              <a:t>7/22/2019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355999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8"/>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1913468"/>
            <a:ext cx="2256235" cy="6254751"/>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7/22/2019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429437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168" indent="0">
              <a:buNone/>
              <a:defRPr sz="2800"/>
            </a:lvl2pPr>
            <a:lvl3pPr marL="914336" indent="0">
              <a:buNone/>
              <a:defRPr sz="2400"/>
            </a:lvl3pPr>
            <a:lvl4pPr marL="1371503" indent="0">
              <a:buNone/>
              <a:defRPr sz="2000"/>
            </a:lvl4pPr>
            <a:lvl5pPr marL="1828671" indent="0">
              <a:buNone/>
              <a:defRPr sz="2000"/>
            </a:lvl5pPr>
            <a:lvl6pPr marL="2285839" indent="0">
              <a:buNone/>
              <a:defRPr sz="2000"/>
            </a:lvl6pPr>
            <a:lvl7pPr marL="2743007" indent="0">
              <a:buNone/>
              <a:defRPr sz="2000"/>
            </a:lvl7pPr>
            <a:lvl8pPr marL="3200175" indent="0">
              <a:buNone/>
              <a:defRPr sz="2000"/>
            </a:lvl8pPr>
            <a:lvl9pPr marL="3657343"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7/22/2019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81433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33" tIns="45717" rIns="91433" bIns="4571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2"/>
            <a:ext cx="6172200" cy="6034617"/>
          </a:xfrm>
          <a:prstGeom prst="rect">
            <a:avLst/>
          </a:prstGeom>
        </p:spPr>
        <p:txBody>
          <a:bodyPr vert="horz" lIns="91433" tIns="45717" rIns="91433" bIns="4571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5"/>
            <a:ext cx="1600200" cy="486833"/>
          </a:xfrm>
          <a:prstGeom prst="rect">
            <a:avLst/>
          </a:prstGeom>
        </p:spPr>
        <p:txBody>
          <a:bodyPr vert="horz" lIns="91433" tIns="45717" rIns="91433" bIns="45717" rtlCol="0" anchor="ctr"/>
          <a:lstStyle>
            <a:lvl1pPr algn="l">
              <a:defRPr sz="1200">
                <a:solidFill>
                  <a:schemeClr val="tx1">
                    <a:tint val="75000"/>
                  </a:schemeClr>
                </a:solidFill>
              </a:defRPr>
            </a:lvl1pPr>
          </a:lstStyle>
          <a:p>
            <a:fld id="{FFF9AC81-CE37-4FA5-9D09-98CA3711665F}" type="datetimeFigureOut">
              <a:rPr lang="en-US" smtClean="0"/>
              <a:t>7/22/2019</a:t>
            </a:fld>
            <a:endParaRPr lang="en-US"/>
          </a:p>
        </p:txBody>
      </p:sp>
      <p:sp>
        <p:nvSpPr>
          <p:cNvPr id="5" name="Footer Placeholder 4"/>
          <p:cNvSpPr>
            <a:spLocks noGrp="1"/>
          </p:cNvSpPr>
          <p:nvPr>
            <p:ph type="ftr" sz="quarter" idx="3"/>
          </p:nvPr>
        </p:nvSpPr>
        <p:spPr>
          <a:xfrm>
            <a:off x="2343150" y="8475135"/>
            <a:ext cx="2171700" cy="486833"/>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5"/>
            <a:ext cx="1600200" cy="486833"/>
          </a:xfrm>
          <a:prstGeom prst="rect">
            <a:avLst/>
          </a:prstGeom>
        </p:spPr>
        <p:txBody>
          <a:bodyPr vert="horz" lIns="91433" tIns="45717" rIns="91433" bIns="45717" rtlCol="0" anchor="ctr"/>
          <a:lstStyle>
            <a:lvl1pPr algn="r">
              <a:defRPr sz="1200">
                <a:solidFill>
                  <a:schemeClr val="tx1">
                    <a:tint val="75000"/>
                  </a:schemeClr>
                </a:solidFill>
              </a:defRPr>
            </a:lvl1pPr>
          </a:lstStyle>
          <a:p>
            <a:fld id="{895414EE-7E51-40CA-8679-A7864A620F21}" type="slidenum">
              <a:rPr lang="en-US" smtClean="0"/>
              <a:t>‹#›</a:t>
            </a:fld>
            <a:endParaRPr lang="en-US"/>
          </a:p>
        </p:txBody>
      </p:sp>
    </p:spTree>
    <p:extLst>
      <p:ext uri="{BB962C8B-B14F-4D97-AF65-F5344CB8AC3E}">
        <p14:creationId xmlns:p14="http://schemas.microsoft.com/office/powerpoint/2010/main" val="471108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36" rtl="0" eaLnBrk="1" latinLnBrk="0" hangingPunct="1">
        <a:spcBef>
          <a:spcPct val="0"/>
        </a:spcBef>
        <a:buNone/>
        <a:defRPr sz="4400" kern="1200">
          <a:solidFill>
            <a:schemeClr val="tx1"/>
          </a:solidFill>
          <a:latin typeface="+mj-lt"/>
          <a:ea typeface="+mj-ea"/>
          <a:cs typeface="+mj-cs"/>
        </a:defRPr>
      </a:lvl1pPr>
    </p:titleStyle>
    <p:bodyStyle>
      <a:lvl1pPr marL="342876" indent="-342876" algn="l" defTabSz="91433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6"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6"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7"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5"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3"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1"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59"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26"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hhrecny.org/index.php?src=events&amp;srctype=detail&amp;category=Community%20Event&amp;refno=176" TargetMode="External"/><Relationship Id="rId13" Type="http://schemas.openxmlformats.org/officeDocument/2006/relationships/hyperlink" Target="https://hhrecny.org/" TargetMode="External"/><Relationship Id="rId3" Type="http://schemas.openxmlformats.org/officeDocument/2006/relationships/image" Target="../media/image1.gif"/><Relationship Id="rId7" Type="http://schemas.openxmlformats.org/officeDocument/2006/relationships/image" Target="../media/image3.gif"/><Relationship Id="rId12"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hhrecny.org/index.php?src=events&amp;srctype=detail&amp;category=lecture&amp;refno=198" TargetMode="External"/><Relationship Id="rId11" Type="http://schemas.openxmlformats.org/officeDocument/2006/relationships/image" Target="../media/image4.png"/><Relationship Id="rId5" Type="http://schemas.openxmlformats.org/officeDocument/2006/relationships/image" Target="../media/image2.gif"/><Relationship Id="rId10" Type="http://schemas.openxmlformats.org/officeDocument/2006/relationships/hyperlink" Target="http://www.hhrecny.org/index.php?src=events&amp;srctype=detail&amp;category=Community%20Event&amp;refno=195" TargetMode="External"/><Relationship Id="rId4" Type="http://schemas.openxmlformats.org/officeDocument/2006/relationships/hyperlink" Target="http://myemail.constantcontact.com/Four-Upcoming-events-and-Introducing-our-new-Membership-Program.html?soid=1112323251565&amp;aid=fA431a8m6ik" TargetMode="External"/><Relationship Id="rId9" Type="http://schemas.openxmlformats.org/officeDocument/2006/relationships/hyperlink" Target="http://www.hhrecny.org/index.php?src=events&amp;submenu=speakers&amp;srctype=detail&amp;category=Community%20Event&amp;refno=17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rs6.net/t?e=fA431a8m6ik&amp;c=0&amp;r=0&amp;_ts=147439297695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a:hlinkClick r:id="rId4"/>
          </p:cNvPr>
          <p:cNvSpPr>
            <a:spLocks noChangeArrowheads="1"/>
          </p:cNvSpPr>
          <p:nvPr/>
        </p:nvSpPr>
        <p:spPr bwMode="auto">
          <a:xfrm>
            <a:off x="6151563" y="1800947"/>
            <a:ext cx="285750" cy="379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ctr" anchorCtr="0" compatLnSpc="1">
            <a:prstTxWarp prst="textNoShape">
              <a:avLst/>
            </a:prstTxWarp>
            <a:spAutoFit/>
          </a:bodyPr>
          <a:lstStyle/>
          <a:p>
            <a:endParaRPr lang="en-US"/>
          </a:p>
        </p:txBody>
      </p:sp>
      <p:sp>
        <p:nvSpPr>
          <p:cNvPr id="7" name="Rectangle 5"/>
          <p:cNvSpPr>
            <a:spLocks noChangeArrowheads="1"/>
          </p:cNvSpPr>
          <p:nvPr/>
        </p:nvSpPr>
        <p:spPr bwMode="auto">
          <a:xfrm>
            <a:off x="6073775" y="1713726"/>
            <a:ext cx="1128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11108" bIns="0" numCol="1" anchor="ctr" anchorCtr="0" compatLnSpc="1">
            <a:prstTxWarp prst="textNoShape">
              <a:avLst/>
            </a:prstTxWarp>
            <a:spAutoFit/>
          </a:bodyPr>
          <a:lstStyle/>
          <a:p>
            <a:pPr fontAlgn="base">
              <a:spcBef>
                <a:spcPct val="0"/>
              </a:spcBef>
              <a:spcAft>
                <a:spcPct val="0"/>
              </a:spcAft>
            </a:pPr>
            <a:endParaRPr lang="en-US" altLang="en-US">
              <a:solidFill>
                <a:srgbClr val="000000"/>
              </a:solidFill>
              <a:latin typeface="Arial" pitchFamily="34" charset="0"/>
              <a:cs typeface="Arial" pitchFamily="34" charset="0"/>
            </a:endParaRPr>
          </a:p>
          <a:p>
            <a:pPr eaLnBrk="0" fontAlgn="base" hangingPunct="0">
              <a:spcBef>
                <a:spcPct val="0"/>
              </a:spcBef>
              <a:spcAft>
                <a:spcPct val="0"/>
              </a:spcAft>
            </a:pPr>
            <a:endParaRPr lang="en-US" altLang="en-US">
              <a:latin typeface="Arial" pitchFamily="34" charset="0"/>
              <a:cs typeface="Arial" pitchFamily="34" charset="0"/>
            </a:endParaRPr>
          </a:p>
        </p:txBody>
      </p:sp>
      <p:pic>
        <p:nvPicPr>
          <p:cNvPr id="1032" name="Picture 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Medicine">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Watchers">
            <a:hlinkClick r:id="rId8"/>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StillHere">
            <a:hlinkClick r:id="rId9"/>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Judy">
            <a:hlinkClick r:id="rId10"/>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5" name="Picture 31"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0"/>
            <a:ext cx="6858000" cy="2609022"/>
          </a:xfrm>
          <a:prstGeom prst="rect">
            <a:avLst/>
          </a:prstGeom>
        </p:spPr>
      </p:pic>
      <p:sp>
        <p:nvSpPr>
          <p:cNvPr id="5" name="TextBox 4"/>
          <p:cNvSpPr txBox="1"/>
          <p:nvPr/>
        </p:nvSpPr>
        <p:spPr>
          <a:xfrm>
            <a:off x="104483" y="2694057"/>
            <a:ext cx="2187137" cy="707886"/>
          </a:xfrm>
          <a:prstGeom prst="rect">
            <a:avLst/>
          </a:prstGeom>
          <a:noFill/>
        </p:spPr>
        <p:txBody>
          <a:bodyPr wrap="none" rtlCol="0">
            <a:spAutoFit/>
          </a:bodyPr>
          <a:lstStyle/>
          <a:p>
            <a:r>
              <a:rPr lang="en-US" sz="2000" b="1" dirty="0" smtClean="0"/>
              <a:t>Paul Galan, </a:t>
            </a:r>
            <a:endParaRPr lang="en-US" sz="2000" b="1" dirty="0" smtClean="0"/>
          </a:p>
          <a:p>
            <a:r>
              <a:rPr lang="en-US" sz="2000" b="1" dirty="0" smtClean="0"/>
              <a:t>Holocaust Survivor</a:t>
            </a:r>
            <a:endParaRPr lang="en-US" sz="2000" b="1" dirty="0"/>
          </a:p>
        </p:txBody>
      </p:sp>
      <p:sp>
        <p:nvSpPr>
          <p:cNvPr id="8" name="TextBox 7"/>
          <p:cNvSpPr txBox="1"/>
          <p:nvPr/>
        </p:nvSpPr>
        <p:spPr>
          <a:xfrm>
            <a:off x="100525" y="3352800"/>
            <a:ext cx="6582131" cy="3970318"/>
          </a:xfrm>
          <a:prstGeom prst="rect">
            <a:avLst/>
          </a:prstGeom>
          <a:noFill/>
        </p:spPr>
        <p:txBody>
          <a:bodyPr wrap="square" rtlCol="0">
            <a:spAutoFit/>
          </a:bodyPr>
          <a:lstStyle/>
          <a:p>
            <a:r>
              <a:rPr lang="en-US" sz="1200" dirty="0"/>
              <a:t>Paul Galan is a native of the former Czechoslovakia. He </a:t>
            </a:r>
            <a:r>
              <a:rPr lang="en-US" sz="1200" dirty="0" smtClean="0"/>
              <a:t>and his</a:t>
            </a:r>
          </a:p>
          <a:p>
            <a:r>
              <a:rPr lang="en-US" sz="1200" dirty="0" smtClean="0"/>
              <a:t>family </a:t>
            </a:r>
            <a:r>
              <a:rPr lang="en-US" sz="1200" dirty="0"/>
              <a:t>were fortunate to survive the </a:t>
            </a:r>
            <a:r>
              <a:rPr lang="en-US" sz="1200" dirty="0" smtClean="0"/>
              <a:t>Holocaust through </a:t>
            </a:r>
            <a:r>
              <a:rPr lang="en-US" sz="1200" dirty="0"/>
              <a:t>a series </a:t>
            </a:r>
            <a:r>
              <a:rPr lang="en-US" sz="1200" dirty="0" smtClean="0"/>
              <a:t>of</a:t>
            </a:r>
          </a:p>
          <a:p>
            <a:r>
              <a:rPr lang="en-US" sz="1200" dirty="0" smtClean="0"/>
              <a:t>unusual </a:t>
            </a:r>
            <a:r>
              <a:rPr lang="en-US" sz="1200" dirty="0"/>
              <a:t>circumstances and a great </a:t>
            </a:r>
            <a:r>
              <a:rPr lang="en-US" sz="1200" dirty="0" smtClean="0"/>
              <a:t>deal </a:t>
            </a:r>
            <a:r>
              <a:rPr lang="en-US" sz="1200" dirty="0"/>
              <a:t>of good luck. Mr. </a:t>
            </a:r>
            <a:r>
              <a:rPr lang="en-US" sz="1200" dirty="0" smtClean="0"/>
              <a:t>Galan</a:t>
            </a:r>
          </a:p>
          <a:p>
            <a:r>
              <a:rPr lang="en-US" sz="1200" dirty="0" smtClean="0"/>
              <a:t>immigrated </a:t>
            </a:r>
            <a:r>
              <a:rPr lang="en-US" sz="1200" dirty="0"/>
              <a:t>to the United </a:t>
            </a:r>
            <a:r>
              <a:rPr lang="en-US" sz="1200" dirty="0" smtClean="0"/>
              <a:t>States </a:t>
            </a:r>
            <a:r>
              <a:rPr lang="en-US" sz="1200" dirty="0"/>
              <a:t>as a teenager with his parents </a:t>
            </a:r>
            <a:r>
              <a:rPr lang="en-US" sz="1200" dirty="0" smtClean="0"/>
              <a:t>in</a:t>
            </a:r>
          </a:p>
          <a:p>
            <a:r>
              <a:rPr lang="en-US" sz="1200" dirty="0" smtClean="0"/>
              <a:t>1951. After </a:t>
            </a:r>
            <a:r>
              <a:rPr lang="en-US" sz="1200" dirty="0"/>
              <a:t>completing his High School education he went on </a:t>
            </a:r>
            <a:r>
              <a:rPr lang="en-US" sz="1200" dirty="0" smtClean="0"/>
              <a:t>to</a:t>
            </a:r>
          </a:p>
          <a:p>
            <a:r>
              <a:rPr lang="en-US" sz="1200" dirty="0" smtClean="0"/>
              <a:t>the </a:t>
            </a:r>
            <a:r>
              <a:rPr lang="en-US" sz="1200" dirty="0"/>
              <a:t>City College of New York where he earned his Bachelor of </a:t>
            </a:r>
            <a:r>
              <a:rPr lang="en-US" sz="1200" dirty="0" smtClean="0"/>
              <a:t>Arts</a:t>
            </a:r>
          </a:p>
          <a:p>
            <a:r>
              <a:rPr lang="en-US" sz="1200" dirty="0" smtClean="0"/>
              <a:t>degree </a:t>
            </a:r>
            <a:r>
              <a:rPr lang="en-US" sz="1200" dirty="0"/>
              <a:t>in Film and </a:t>
            </a:r>
            <a:r>
              <a:rPr lang="en-US" sz="1200" dirty="0" smtClean="0"/>
              <a:t>History. He </a:t>
            </a:r>
            <a:r>
              <a:rPr lang="en-US" sz="1200" dirty="0"/>
              <a:t>had spent all of his working career </a:t>
            </a:r>
            <a:r>
              <a:rPr lang="en-US" sz="1200" dirty="0" smtClean="0"/>
              <a:t>in</a:t>
            </a:r>
          </a:p>
          <a:p>
            <a:r>
              <a:rPr lang="en-US" sz="1200" dirty="0" smtClean="0"/>
              <a:t>New </a:t>
            </a:r>
            <a:r>
              <a:rPr lang="en-US" sz="1200" dirty="0"/>
              <a:t>York’s film industry as a Director of documentary television programs for ABC News and independent broadcast groups such as Westinghouse Broadcasting and Capital Cities Broadcasting. He also produced and directed hundreds of films for Fortune 500 corporations. His television work had earned him two EMMY nominations, the Robert F. Kennedy Memorial Award in Journalism and numerous other professional industry </a:t>
            </a:r>
            <a:r>
              <a:rPr lang="en-US" sz="1200" dirty="0" smtClean="0"/>
              <a:t>recognitions. As </a:t>
            </a:r>
            <a:r>
              <a:rPr lang="en-US" sz="1200" dirty="0"/>
              <a:t>a director, he filmed and interviewed </a:t>
            </a:r>
            <a:r>
              <a:rPr lang="en-US" sz="1200" dirty="0" smtClean="0"/>
              <a:t>public figures such </a:t>
            </a:r>
            <a:r>
              <a:rPr lang="en-US" sz="1200" dirty="0"/>
              <a:t>as Richard Nixon, Henry Kissinger, George Romney </a:t>
            </a:r>
            <a:r>
              <a:rPr lang="en-US" sz="1200" dirty="0" smtClean="0"/>
              <a:t>James Watson, Tony </a:t>
            </a:r>
            <a:r>
              <a:rPr lang="en-US" sz="1200" dirty="0"/>
              <a:t>Randall, Patrick Stuart, </a:t>
            </a:r>
            <a:r>
              <a:rPr lang="en-US" sz="1200" dirty="0" smtClean="0"/>
              <a:t>and Red Skelton. On </a:t>
            </a:r>
            <a:r>
              <a:rPr lang="en-US" sz="1200" dirty="0"/>
              <a:t>his retirement in 2006, he decided to put his skills as a communicator towards disseminating the memory and the legacy of the Holocaust by sharing his own story of survival during that dark period in </a:t>
            </a:r>
            <a:r>
              <a:rPr lang="en-US" sz="1200" dirty="0" smtClean="0"/>
              <a:t>history. He </a:t>
            </a:r>
            <a:r>
              <a:rPr lang="en-US" sz="1200" dirty="0"/>
              <a:t>also produced several video projects dealing with the </a:t>
            </a:r>
            <a:r>
              <a:rPr lang="en-US" sz="1200" dirty="0" smtClean="0"/>
              <a:t>Holocaust. Mr</a:t>
            </a:r>
            <a:r>
              <a:rPr lang="en-US" sz="1200" dirty="0"/>
              <a:t>. Galan is a member of the Board of Trustees and currently </a:t>
            </a:r>
            <a:r>
              <a:rPr lang="en-US" sz="1200" dirty="0" smtClean="0"/>
              <a:t>co-president </a:t>
            </a:r>
            <a:r>
              <a:rPr lang="en-US" sz="1200" dirty="0"/>
              <a:t>of the Holocaust Museum and Study Center located at Rockland Community College in Suffern, NY.</a:t>
            </a:r>
          </a:p>
          <a:p>
            <a:r>
              <a:rPr lang="en-US" sz="1200" dirty="0"/>
              <a:t>He and his wife Judy reside in Suffern. Their son Philip and his family live in Israel while their daughter Leslie and her family reside in Tenafly, New Jersey.</a:t>
            </a:r>
          </a:p>
          <a:p>
            <a:endParaRPr lang="en-US" sz="1200" dirty="0"/>
          </a:p>
        </p:txBody>
      </p:sp>
      <p:pic>
        <p:nvPicPr>
          <p:cNvPr id="4" name="Picture 3"/>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358691" y="2743200"/>
            <a:ext cx="1851473" cy="1913189"/>
          </a:xfrm>
          <a:prstGeom prst="rect">
            <a:avLst/>
          </a:prstGeom>
        </p:spPr>
      </p:pic>
      <p:sp>
        <p:nvSpPr>
          <p:cNvPr id="9" name="TextBox 8"/>
          <p:cNvSpPr txBox="1"/>
          <p:nvPr/>
        </p:nvSpPr>
        <p:spPr>
          <a:xfrm>
            <a:off x="2713038" y="7203174"/>
            <a:ext cx="3581400" cy="369332"/>
          </a:xfrm>
          <a:prstGeom prst="rect">
            <a:avLst/>
          </a:prstGeom>
          <a:noFill/>
        </p:spPr>
        <p:txBody>
          <a:bodyPr wrap="square" rtlCol="0">
            <a:spAutoFit/>
          </a:bodyPr>
          <a:lstStyle/>
          <a:p>
            <a:r>
              <a:rPr lang="en-US" b="1" dirty="0" smtClean="0"/>
              <a:t>Event held at:</a:t>
            </a:r>
            <a:endParaRPr lang="en-US" b="1" dirty="0"/>
          </a:p>
        </p:txBody>
      </p:sp>
      <p:sp>
        <p:nvSpPr>
          <p:cNvPr id="10" name="TextBox 9"/>
          <p:cNvSpPr txBox="1"/>
          <p:nvPr/>
        </p:nvSpPr>
        <p:spPr>
          <a:xfrm>
            <a:off x="4358691" y="7194054"/>
            <a:ext cx="1078309" cy="1477328"/>
          </a:xfrm>
          <a:prstGeom prst="rect">
            <a:avLst/>
          </a:prstGeom>
          <a:noFill/>
        </p:spPr>
        <p:txBody>
          <a:bodyPr wrap="none" rtlCol="0">
            <a:spAutoFit/>
          </a:bodyPr>
          <a:lstStyle/>
          <a:p>
            <a:pPr algn="ctr"/>
            <a:r>
              <a:rPr lang="en-US" dirty="0" smtClean="0"/>
              <a:t>[location]</a:t>
            </a:r>
          </a:p>
          <a:p>
            <a:pPr algn="ctr"/>
            <a:endParaRPr lang="en-US" dirty="0"/>
          </a:p>
          <a:p>
            <a:pPr algn="ctr"/>
            <a:r>
              <a:rPr lang="en-US" dirty="0" smtClean="0"/>
              <a:t>[date]</a:t>
            </a:r>
          </a:p>
          <a:p>
            <a:pPr algn="ctr"/>
            <a:endParaRPr lang="en-US" dirty="0"/>
          </a:p>
          <a:p>
            <a:pPr algn="ctr"/>
            <a:r>
              <a:rPr lang="en-US" dirty="0" smtClean="0"/>
              <a:t>[time]</a:t>
            </a:r>
            <a:endParaRPr lang="en-US" dirty="0"/>
          </a:p>
        </p:txBody>
      </p:sp>
      <p:cxnSp>
        <p:nvCxnSpPr>
          <p:cNvPr id="18" name="Straight Connector 17"/>
          <p:cNvCxnSpPr/>
          <p:nvPr/>
        </p:nvCxnSpPr>
        <p:spPr>
          <a:xfrm>
            <a:off x="53256" y="7083207"/>
            <a:ext cx="6629400" cy="0"/>
          </a:xfrm>
          <a:prstGeom prst="line">
            <a:avLst/>
          </a:prstGeom>
        </p:spPr>
        <p:style>
          <a:lnRef idx="2">
            <a:schemeClr val="accent6"/>
          </a:lnRef>
          <a:fillRef idx="0">
            <a:schemeClr val="accent6"/>
          </a:fillRef>
          <a:effectRef idx="1">
            <a:schemeClr val="accent6"/>
          </a:effectRef>
          <a:fontRef idx="minor">
            <a:schemeClr val="tx1"/>
          </a:fontRef>
        </p:style>
      </p:cxnSp>
      <p:sp>
        <p:nvSpPr>
          <p:cNvPr id="36" name="Picture Placeholder 3"/>
          <p:cNvSpPr>
            <a:spLocks noGrp="1"/>
          </p:cNvSpPr>
          <p:nvPr>
            <p:ph type="pic" sz="quarter" idx="13"/>
          </p:nvPr>
        </p:nvSpPr>
        <p:spPr>
          <a:xfrm>
            <a:off x="381000" y="7323118"/>
            <a:ext cx="2133600" cy="1656607"/>
          </a:xfrm>
        </p:spPr>
      </p:sp>
      <p:sp>
        <p:nvSpPr>
          <p:cNvPr id="28" name="TextBox 1"/>
          <p:cNvSpPr txBox="1"/>
          <p:nvPr/>
        </p:nvSpPr>
        <p:spPr>
          <a:xfrm>
            <a:off x="4260211" y="1395304"/>
            <a:ext cx="1891352" cy="338554"/>
          </a:xfrm>
          <a:prstGeom prst="rect">
            <a:avLst/>
          </a:prstGeom>
          <a:noFill/>
        </p:spPr>
        <p:txBody>
          <a:bodyPr wrap="none" rtlCol="0">
            <a:spAutoFit/>
          </a:bodyPr>
          <a:ls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a:lstStyle>
          <a:p>
            <a:r>
              <a:rPr lang="en-US" sz="1600" dirty="0">
                <a:hlinkClick r:id="rId13"/>
              </a:rPr>
              <a:t>https://hhrecny.org</a:t>
            </a:r>
            <a:r>
              <a:rPr lang="en-US" sz="1600" dirty="0" smtClean="0">
                <a:hlinkClick r:id="rId13"/>
              </a:rPr>
              <a:t>/</a:t>
            </a:r>
            <a:endParaRPr lang="en-US" sz="1600" dirty="0" smtClean="0"/>
          </a:p>
        </p:txBody>
      </p:sp>
    </p:spTree>
    <p:extLst>
      <p:ext uri="{BB962C8B-B14F-4D97-AF65-F5344CB8AC3E}">
        <p14:creationId xmlns:p14="http://schemas.microsoft.com/office/powerpoint/2010/main" val="28210664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1640</TotalTime>
  <Words>324</Words>
  <Application>Microsoft Office PowerPoint</Application>
  <PresentationFormat>Letter Paper (8.5x11 in)</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Lana Pattinson</dc:creator>
  <cp:lastModifiedBy>Marie Riemerschmid</cp:lastModifiedBy>
  <cp:revision>51</cp:revision>
  <cp:lastPrinted>2018-03-28T15:39:28Z</cp:lastPrinted>
  <dcterms:created xsi:type="dcterms:W3CDTF">2016-09-20T17:48:39Z</dcterms:created>
  <dcterms:modified xsi:type="dcterms:W3CDTF">2019-07-22T18:35:50Z</dcterms:modified>
</cp:coreProperties>
</file>