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
  </p:notesMasterIdLst>
  <p:sldIdLst>
    <p:sldId id="256" r:id="rId2"/>
    <p:sldId id="257" r:id="rId3"/>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1" d="100"/>
          <a:sy n="81" d="100"/>
        </p:scale>
        <p:origin x="1416"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2/6/2020</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2</a:t>
            </a:fld>
            <a:endParaRPr lang="en-US"/>
          </a:p>
        </p:txBody>
      </p:sp>
    </p:spTree>
    <p:extLst>
      <p:ext uri="{BB962C8B-B14F-4D97-AF65-F5344CB8AC3E}">
        <p14:creationId xmlns:p14="http://schemas.microsoft.com/office/powerpoint/2010/main" val="98991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9AC81-CE37-4FA5-9D09-98CA3711665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9AC81-CE37-4FA5-9D09-98CA3711665F}"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9AC81-CE37-4FA5-9D09-98CA3711665F}"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9AC81-CE37-4FA5-9D09-98CA3711665F}"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2/6/2020</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6.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smtClean="0"/>
              <a:t>Karin Meyers, </a:t>
            </a:r>
          </a:p>
          <a:p>
            <a:r>
              <a:rPr lang="en-US" sz="2000" b="1" dirty="0" err="1" smtClean="0"/>
              <a:t>Generations</a:t>
            </a:r>
            <a:r>
              <a:rPr lang="en-US" sz="2000" b="1" i="1" dirty="0" err="1" smtClean="0"/>
              <a:t>Forward</a:t>
            </a:r>
            <a:endParaRPr lang="en-US" sz="2000" b="1" dirty="0"/>
          </a:p>
        </p:txBody>
      </p:sp>
      <p:sp>
        <p:nvSpPr>
          <p:cNvPr id="8" name="TextBox 7"/>
          <p:cNvSpPr txBox="1"/>
          <p:nvPr/>
        </p:nvSpPr>
        <p:spPr>
          <a:xfrm>
            <a:off x="100525" y="3352800"/>
            <a:ext cx="6582131" cy="3600986"/>
          </a:xfrm>
          <a:prstGeom prst="rect">
            <a:avLst/>
          </a:prstGeom>
          <a:noFill/>
        </p:spPr>
        <p:txBody>
          <a:bodyPr wrap="square" rtlCol="0">
            <a:spAutoFit/>
          </a:bodyPr>
          <a:lstStyle/>
          <a:p>
            <a:r>
              <a:rPr lang="en-US" sz="1200" dirty="0" smtClean="0"/>
              <a:t>       </a:t>
            </a:r>
          </a:p>
          <a:p>
            <a:r>
              <a:rPr lang="en-US" sz="1200" dirty="0" smtClean="0"/>
              <a:t> </a:t>
            </a:r>
            <a:r>
              <a:rPr lang="en-US" sz="1200" dirty="0"/>
              <a:t>Karin </a:t>
            </a:r>
            <a:r>
              <a:rPr lang="en-US" sz="1200" dirty="0" err="1"/>
              <a:t>Beuthner</a:t>
            </a:r>
            <a:r>
              <a:rPr lang="en-US" sz="1200" dirty="0"/>
              <a:t> Meyers was born in Wuppertal, Germany </a:t>
            </a:r>
            <a:r>
              <a:rPr lang="en-US" sz="1200" dirty="0" smtClean="0"/>
              <a:t>on</a:t>
            </a:r>
          </a:p>
          <a:p>
            <a:r>
              <a:rPr lang="en-US" sz="1200" dirty="0" smtClean="0"/>
              <a:t>June </a:t>
            </a:r>
            <a:r>
              <a:rPr lang="en-US" sz="1200" dirty="0"/>
              <a:t>7, 1937. Her father, an obstetrician, delivered her at home as </a:t>
            </a:r>
            <a:r>
              <a:rPr lang="en-US" sz="1200" dirty="0" smtClean="0"/>
              <a:t>Jews</a:t>
            </a:r>
          </a:p>
          <a:p>
            <a:r>
              <a:rPr lang="en-US" sz="1200" dirty="0" smtClean="0"/>
              <a:t>were </a:t>
            </a:r>
            <a:r>
              <a:rPr lang="en-US" sz="1200" dirty="0"/>
              <a:t>no longer admitted to hospitals and Jewish doctors were </a:t>
            </a:r>
            <a:r>
              <a:rPr lang="en-US" sz="1200" dirty="0" smtClean="0"/>
              <a:t>not</a:t>
            </a:r>
          </a:p>
          <a:p>
            <a:r>
              <a:rPr lang="en-US" sz="1200" dirty="0" smtClean="0"/>
              <a:t>allowed </a:t>
            </a:r>
            <a:r>
              <a:rPr lang="en-US" sz="1200" dirty="0"/>
              <a:t>to treat Non-Jews. However, Dr. </a:t>
            </a:r>
            <a:r>
              <a:rPr lang="en-US" sz="1200" dirty="0" err="1"/>
              <a:t>Beuthner</a:t>
            </a:r>
            <a:r>
              <a:rPr lang="en-US" sz="1200" dirty="0"/>
              <a:t> continued the care </a:t>
            </a:r>
            <a:r>
              <a:rPr lang="en-US" sz="1200" dirty="0" smtClean="0"/>
              <a:t>for</a:t>
            </a:r>
          </a:p>
          <a:p>
            <a:r>
              <a:rPr lang="en-US" sz="1200" dirty="0" smtClean="0"/>
              <a:t>his </a:t>
            </a:r>
            <a:r>
              <a:rPr lang="en-US" sz="1200" dirty="0"/>
              <a:t>patient and for this he was arrested. Later freed, Karin tells the story </a:t>
            </a:r>
            <a:r>
              <a:rPr lang="en-US" sz="1200" dirty="0" smtClean="0"/>
              <a:t>of</a:t>
            </a:r>
          </a:p>
          <a:p>
            <a:r>
              <a:rPr lang="en-US" sz="1200" dirty="0" smtClean="0"/>
              <a:t>her </a:t>
            </a:r>
            <a:r>
              <a:rPr lang="en-US" sz="1200" dirty="0"/>
              <a:t>parents’ emigration ordeal as well as the fates of other members </a:t>
            </a:r>
            <a:r>
              <a:rPr lang="en-US" sz="1200" dirty="0" smtClean="0"/>
              <a:t>of</a:t>
            </a:r>
          </a:p>
          <a:p>
            <a:r>
              <a:rPr lang="en-US" sz="1200" dirty="0" smtClean="0"/>
              <a:t>her </a:t>
            </a:r>
            <a:r>
              <a:rPr lang="en-US" sz="1200" dirty="0"/>
              <a:t>family that are pictured in a faded photograph taken the last time </a:t>
            </a:r>
            <a:r>
              <a:rPr lang="en-US" sz="1200" dirty="0" smtClean="0"/>
              <a:t>they</a:t>
            </a:r>
          </a:p>
          <a:p>
            <a:r>
              <a:rPr lang="en-US" sz="1200" dirty="0" smtClean="0"/>
              <a:t>were </a:t>
            </a:r>
            <a:r>
              <a:rPr lang="en-US" sz="1200" dirty="0"/>
              <a:t>together in the Spring of 1938. The photograph becomes a focal point of the story that Karin weaves in verse and narrative form. Her story illustrates the importance of perseverance, luck and particularly, how the good deeds of some affected her family’s outcome</a:t>
            </a:r>
            <a:r>
              <a:rPr lang="en-US" sz="1200" dirty="0" smtClean="0"/>
              <a:t>.</a:t>
            </a:r>
          </a:p>
          <a:p>
            <a:endParaRPr lang="en-US" sz="1200" dirty="0"/>
          </a:p>
          <a:p>
            <a:r>
              <a:rPr lang="en-US" sz="1200" dirty="0"/>
              <a:t>Karin </a:t>
            </a:r>
            <a:r>
              <a:rPr lang="en-US" sz="1200" dirty="0" err="1"/>
              <a:t>Beuthner</a:t>
            </a:r>
            <a:r>
              <a:rPr lang="en-US" sz="1200" dirty="0"/>
              <a:t> Meyers graduated with honors from Brandeis University and received a Masters of Humanities degree. She was an adjunct lecturer in Medical Ethics at Mt. Sinai Hospital in New York City and a member of its Institutional Research Review Board. Karin authored several articles on the ethics of Human Research Ethics</a:t>
            </a:r>
            <a:r>
              <a:rPr lang="en-US" sz="1200" dirty="0" smtClean="0"/>
              <a:t>.</a:t>
            </a:r>
          </a:p>
          <a:p>
            <a:endParaRPr lang="en-US" sz="1200" dirty="0"/>
          </a:p>
          <a:p>
            <a:r>
              <a:rPr lang="en-US" sz="1200" dirty="0"/>
              <a:t>Karin is a member of </a:t>
            </a:r>
            <a:r>
              <a:rPr lang="en-US" sz="1200" dirty="0" err="1"/>
              <a:t>Generations</a:t>
            </a:r>
            <a:r>
              <a:rPr lang="en-US" sz="1200" i="1" dirty="0" err="1"/>
              <a:t>Forward</a:t>
            </a:r>
            <a:r>
              <a:rPr lang="en-US" sz="1200" dirty="0"/>
              <a:t>, a group of second and third generation individuals sponsored by the Holocaust and Human Rights Education Center of White Plains, New York.</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smtClean="0"/>
              <a:t>Event held at:</a:t>
            </a:r>
            <a:endParaRPr lang="en-US" b="1" dirty="0"/>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smtClean="0"/>
              <a:t>[location]</a:t>
            </a:r>
          </a:p>
          <a:p>
            <a:pPr algn="ctr"/>
            <a:endParaRPr lang="en-US" dirty="0"/>
          </a:p>
          <a:p>
            <a:pPr algn="ctr"/>
            <a:r>
              <a:rPr lang="en-US" dirty="0" smtClean="0"/>
              <a:t>[date]</a:t>
            </a:r>
          </a:p>
          <a:p>
            <a:pPr algn="ctr"/>
            <a:endParaRPr lang="en-US" dirty="0"/>
          </a:p>
          <a:p>
            <a:pPr algn="ctr"/>
            <a:r>
              <a:rPr lang="en-US" dirty="0" smtClean="0"/>
              <a:t>[time]</a:t>
            </a:r>
            <a:endParaRPr lang="en-US" dirty="0"/>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76800" y="2743200"/>
            <a:ext cx="1731219" cy="1905517"/>
          </a:xfrm>
          <a:prstGeom prst="rect">
            <a:avLst/>
          </a:prstGeom>
        </p:spPr>
      </p:pic>
      <p:sp>
        <p:nvSpPr>
          <p:cNvPr id="30" name="Picture Placeholder 4"/>
          <p:cNvSpPr>
            <a:spLocks noGrp="1"/>
          </p:cNvSpPr>
          <p:nvPr>
            <p:ph type="pic" sz="quarter" idx="14"/>
          </p:nvPr>
        </p:nvSpPr>
        <p:spPr>
          <a:xfrm>
            <a:off x="228600" y="7239000"/>
            <a:ext cx="2362200" cy="1828800"/>
          </a:xfrm>
        </p:spPr>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r>
                <a:rPr lang="en-US" sz="1200" dirty="0" smtClean="0">
                  <a:hlinkClick r:id="rId13"/>
                </a:rPr>
                <a:t>/</a:t>
              </a:r>
              <a:endParaRPr lang="en-US" sz="1200" dirty="0" smtClean="0"/>
            </a:p>
          </p:txBody>
        </p:sp>
      </p:grpSp>
    </p:spTree>
    <p:extLst>
      <p:ext uri="{BB962C8B-B14F-4D97-AF65-F5344CB8AC3E}">
        <p14:creationId xmlns:p14="http://schemas.microsoft.com/office/powerpoint/2010/main" val="663511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smtClean="0"/>
              <a:t>Monica </a:t>
            </a:r>
            <a:r>
              <a:rPr lang="en-US" sz="2000" b="1" dirty="0" err="1" smtClean="0"/>
              <a:t>Mandell</a:t>
            </a:r>
            <a:r>
              <a:rPr lang="en-US" sz="2000" b="1" dirty="0" smtClean="0"/>
              <a:t>, </a:t>
            </a:r>
            <a:endParaRPr lang="en-US" sz="2000" b="1" dirty="0" smtClean="0"/>
          </a:p>
          <a:p>
            <a:r>
              <a:rPr lang="en-US" sz="2000" b="1" dirty="0" err="1" smtClean="0"/>
              <a:t>Generations</a:t>
            </a:r>
            <a:r>
              <a:rPr lang="en-US" sz="2000" b="1" i="1" dirty="0" err="1" smtClean="0"/>
              <a:t>Forward</a:t>
            </a:r>
            <a:endParaRPr lang="en-US" sz="2000" b="1" dirty="0"/>
          </a:p>
        </p:txBody>
      </p:sp>
      <p:sp>
        <p:nvSpPr>
          <p:cNvPr id="8" name="TextBox 7"/>
          <p:cNvSpPr txBox="1"/>
          <p:nvPr/>
        </p:nvSpPr>
        <p:spPr>
          <a:xfrm>
            <a:off x="100525" y="3352800"/>
            <a:ext cx="6582131" cy="3785652"/>
          </a:xfrm>
          <a:prstGeom prst="rect">
            <a:avLst/>
          </a:prstGeom>
          <a:noFill/>
        </p:spPr>
        <p:txBody>
          <a:bodyPr wrap="square" rtlCol="0">
            <a:spAutoFit/>
          </a:bodyPr>
          <a:lstStyle/>
          <a:p>
            <a:r>
              <a:rPr lang="en-US" sz="1200" dirty="0" smtClean="0"/>
              <a:t>       </a:t>
            </a:r>
          </a:p>
          <a:p>
            <a:r>
              <a:rPr lang="en-US" sz="1200" dirty="0" smtClean="0"/>
              <a:t> </a:t>
            </a:r>
            <a:r>
              <a:rPr lang="en-US" sz="1200" dirty="0"/>
              <a:t>Monica is a granddaughter and niece of survivors. She grew up in a </a:t>
            </a:r>
            <a:r>
              <a:rPr lang="en-US" sz="1200" dirty="0" smtClean="0"/>
              <a:t>home</a:t>
            </a:r>
          </a:p>
          <a:p>
            <a:r>
              <a:rPr lang="en-US" sz="1200" dirty="0" smtClean="0"/>
              <a:t>where </a:t>
            </a:r>
            <a:r>
              <a:rPr lang="en-US" sz="1200" dirty="0"/>
              <a:t>the past and the present were intertwined.  What was it like to be </a:t>
            </a:r>
            <a:r>
              <a:rPr lang="en-US" sz="1200" dirty="0" smtClean="0"/>
              <a:t>a</a:t>
            </a:r>
          </a:p>
          <a:p>
            <a:r>
              <a:rPr lang="en-US" sz="1200" dirty="0" smtClean="0"/>
              <a:t>granddaughter </a:t>
            </a:r>
            <a:r>
              <a:rPr lang="en-US" sz="1200" dirty="0"/>
              <a:t>and niece to survivors? </a:t>
            </a:r>
            <a:r>
              <a:rPr lang="en-US" sz="1200" dirty="0" smtClean="0"/>
              <a:t>The </a:t>
            </a:r>
            <a:r>
              <a:rPr lang="en-US" sz="1200" dirty="0"/>
              <a:t>story that Monica shares is of </a:t>
            </a:r>
            <a:r>
              <a:rPr lang="en-US" sz="1200" dirty="0" smtClean="0"/>
              <a:t>her</a:t>
            </a:r>
          </a:p>
          <a:p>
            <a:r>
              <a:rPr lang="en-US" sz="1200" dirty="0" smtClean="0"/>
              <a:t>aunt </a:t>
            </a:r>
            <a:r>
              <a:rPr lang="en-US" sz="1200" dirty="0"/>
              <a:t>and grandmother who survived the war because of their </a:t>
            </a:r>
            <a:r>
              <a:rPr lang="en-US" sz="1200" dirty="0" smtClean="0"/>
              <a:t>fortitude,</a:t>
            </a:r>
          </a:p>
          <a:p>
            <a:r>
              <a:rPr lang="en-US" sz="1200" dirty="0" smtClean="0"/>
              <a:t>shrewdness </a:t>
            </a:r>
            <a:r>
              <a:rPr lang="en-US" sz="1200" dirty="0"/>
              <a:t>and, perhaps more importantly, luck. The story starts before </a:t>
            </a:r>
            <a:r>
              <a:rPr lang="en-US" sz="1200" dirty="0" smtClean="0"/>
              <a:t>the</a:t>
            </a:r>
          </a:p>
          <a:p>
            <a:r>
              <a:rPr lang="en-US" sz="1200" dirty="0" smtClean="0"/>
              <a:t>war</a:t>
            </a:r>
            <a:r>
              <a:rPr lang="en-US" sz="1200" dirty="0"/>
              <a:t>, describing a large and loving family and goes through the years of the </a:t>
            </a:r>
            <a:r>
              <a:rPr lang="en-US" sz="1200" dirty="0" smtClean="0"/>
              <a:t>war</a:t>
            </a:r>
          </a:p>
          <a:p>
            <a:r>
              <a:rPr lang="en-US" sz="1200" dirty="0" smtClean="0"/>
              <a:t>chronicling </a:t>
            </a:r>
            <a:r>
              <a:rPr lang="en-US" sz="1200" dirty="0"/>
              <a:t>how difficult it was to survive. The story also includes Monica's grandfather whose life and family interacted with Monica's grandmother and her family. The story also touches upon a few </a:t>
            </a:r>
            <a:r>
              <a:rPr lang="en-US" sz="1200" dirty="0" err="1"/>
              <a:t>upstanders</a:t>
            </a:r>
            <a:r>
              <a:rPr lang="en-US" sz="1200" dirty="0"/>
              <a:t> who saved Monica's grandmother's life at great expense to their own safety. The story winds itself to the present, where Monica describes what it was like to be a member of a family that combined the past with the present. Could the wounds of the war be healed? Who was responsible for healing the wounds?</a:t>
            </a:r>
          </a:p>
          <a:p>
            <a:r>
              <a:rPr lang="en-US" sz="1200" dirty="0"/>
              <a:t>Monica lives in Harrison, NY with her husband and three children. Monica is a social worker who bases her social work practice on the importance of helping others. Her decision to memorialize her family's story was not only to pass along to future generations, but to ensure that the legacy of those who died does not fade. Writing the story has become not only a blessing, but an honor to ensure that our family will live on and on.</a:t>
            </a:r>
          </a:p>
          <a:p>
            <a:r>
              <a:rPr lang="en-US" sz="1200" dirty="0"/>
              <a:t>Monica is a member of </a:t>
            </a:r>
            <a:r>
              <a:rPr lang="en-US" sz="1200" dirty="0" err="1"/>
              <a:t>Generations</a:t>
            </a:r>
            <a:r>
              <a:rPr lang="en-US" sz="1200" i="1" dirty="0" err="1"/>
              <a:t>Forward</a:t>
            </a:r>
            <a:r>
              <a:rPr lang="en-US" sz="1200" dirty="0"/>
              <a:t>, a group of second and third generation individuals sponsored by the Holocaust and Human Rights Education Center of White Plains, New York.</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smtClean="0"/>
              <a:t>Event held at:</a:t>
            </a:r>
            <a:endParaRPr lang="en-US" b="1" dirty="0"/>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smtClean="0"/>
              <a:t>[location]</a:t>
            </a:r>
          </a:p>
          <a:p>
            <a:pPr algn="ctr"/>
            <a:endParaRPr lang="en-US" dirty="0"/>
          </a:p>
          <a:p>
            <a:pPr algn="ctr"/>
            <a:r>
              <a:rPr lang="en-US" dirty="0" smtClean="0"/>
              <a:t>[date]</a:t>
            </a:r>
          </a:p>
          <a:p>
            <a:pPr algn="ctr"/>
            <a:endParaRPr lang="en-US" dirty="0"/>
          </a:p>
          <a:p>
            <a:pPr algn="ctr"/>
            <a:r>
              <a:rPr lang="en-US" dirty="0" smtClean="0"/>
              <a:t>[time]</a:t>
            </a:r>
            <a:endParaRPr lang="en-US" dirty="0"/>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5770" y="2694057"/>
            <a:ext cx="1536886" cy="1937719"/>
          </a:xfrm>
          <a:prstGeom prst="rect">
            <a:avLst/>
          </a:prstGeom>
        </p:spPr>
      </p:pic>
      <p:sp>
        <p:nvSpPr>
          <p:cNvPr id="30" name="Picture Placeholder 4"/>
          <p:cNvSpPr>
            <a:spLocks noGrp="1"/>
          </p:cNvSpPr>
          <p:nvPr>
            <p:ph type="pic" sz="quarter" idx="14"/>
          </p:nvPr>
        </p:nvSpPr>
        <p:spPr>
          <a:xfrm>
            <a:off x="228600" y="7239000"/>
            <a:ext cx="2362200" cy="1828800"/>
          </a:xfrm>
        </p:spPr>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r>
                <a:rPr lang="en-US" sz="1200" dirty="0" smtClean="0">
                  <a:hlinkClick r:id="rId13"/>
                </a:rPr>
                <a:t>/</a:t>
              </a:r>
              <a:endParaRPr lang="en-US" sz="1200" dirty="0" smtClean="0"/>
            </a:p>
          </p:txBody>
        </p:sp>
      </p:grpSp>
    </p:spTree>
    <p:extLst>
      <p:ext uri="{BB962C8B-B14F-4D97-AF65-F5344CB8AC3E}">
        <p14:creationId xmlns:p14="http://schemas.microsoft.com/office/powerpoint/2010/main" val="3818023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TotalTime>
  <Words>582</Words>
  <Application>Microsoft Office PowerPoint</Application>
  <PresentationFormat>Letter Paper (8.5x11 in)</PresentationFormat>
  <Paragraphs>43</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Marie Riemerschmid</cp:lastModifiedBy>
  <cp:revision>55</cp:revision>
  <cp:lastPrinted>2018-04-04T14:43:51Z</cp:lastPrinted>
  <dcterms:created xsi:type="dcterms:W3CDTF">2016-09-20T17:48:39Z</dcterms:created>
  <dcterms:modified xsi:type="dcterms:W3CDTF">2020-02-06T19:48:29Z</dcterms:modified>
</cp:coreProperties>
</file>