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3"/>
  </p:notesMasterIdLst>
  <p:sldIdLst>
    <p:sldId id="259" r:id="rId2"/>
  </p:sldIdLst>
  <p:sldSz cx="6858000" cy="9144000" type="letter"/>
  <p:notesSz cx="7010400" cy="9296400"/>
  <p:defaultTex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CC0000"/>
    <a:srgbClr val="FF6600"/>
    <a:srgbClr val="F2D6BE"/>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27" autoAdjust="0"/>
    <p:restoredTop sz="94660"/>
  </p:normalViewPr>
  <p:slideViewPr>
    <p:cSldViewPr>
      <p:cViewPr varScale="1">
        <p:scale>
          <a:sx n="81" d="100"/>
          <a:sy n="81" d="100"/>
        </p:scale>
        <p:origin x="1416"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938" y="0"/>
            <a:ext cx="3037840" cy="465138"/>
          </a:xfrm>
          <a:prstGeom prst="rect">
            <a:avLst/>
          </a:prstGeom>
        </p:spPr>
        <p:txBody>
          <a:bodyPr vert="horz" lIns="91440" tIns="45720" rIns="91440" bIns="45720" rtlCol="0"/>
          <a:lstStyle>
            <a:lvl1pPr algn="r">
              <a:defRPr sz="1200"/>
            </a:lvl1pPr>
          </a:lstStyle>
          <a:p>
            <a:fld id="{4339ACE8-435E-44BD-9479-BEE19CB67463}" type="datetimeFigureOut">
              <a:rPr lang="en-US" smtClean="0"/>
              <a:t>8/19/2019</a:t>
            </a:fld>
            <a:endParaRPr lang="en-US"/>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416426"/>
            <a:ext cx="560832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7840"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675"/>
            <a:ext cx="3037840" cy="465138"/>
          </a:xfrm>
          <a:prstGeom prst="rect">
            <a:avLst/>
          </a:prstGeom>
        </p:spPr>
        <p:txBody>
          <a:bodyPr vert="horz" lIns="91440" tIns="45720" rIns="91440" bIns="45720" rtlCol="0" anchor="b"/>
          <a:lstStyle>
            <a:lvl1pPr algn="r">
              <a:defRPr sz="1200"/>
            </a:lvl1pPr>
          </a:lstStyle>
          <a:p>
            <a:fld id="{3188596B-714A-44B3-BECB-5DD3AAE97CFA}" type="slidenum">
              <a:rPr lang="en-US" smtClean="0"/>
              <a:t>‹#›</a:t>
            </a:fld>
            <a:endParaRPr lang="en-US"/>
          </a:p>
        </p:txBody>
      </p:sp>
    </p:spTree>
    <p:extLst>
      <p:ext uri="{BB962C8B-B14F-4D97-AF65-F5344CB8AC3E}">
        <p14:creationId xmlns:p14="http://schemas.microsoft.com/office/powerpoint/2010/main" val="3900463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188596B-714A-44B3-BECB-5DD3AAE97CFA}" type="slidenum">
              <a:rPr lang="en-US" smtClean="0"/>
              <a:t>1</a:t>
            </a:fld>
            <a:endParaRPr lang="en-US"/>
          </a:p>
        </p:txBody>
      </p:sp>
    </p:spTree>
    <p:extLst>
      <p:ext uri="{BB962C8B-B14F-4D97-AF65-F5344CB8AC3E}">
        <p14:creationId xmlns:p14="http://schemas.microsoft.com/office/powerpoint/2010/main" val="3665534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168" indent="0" algn="ctr">
              <a:buNone/>
              <a:defRPr>
                <a:solidFill>
                  <a:schemeClr val="tx1">
                    <a:tint val="75000"/>
                  </a:schemeClr>
                </a:solidFill>
              </a:defRPr>
            </a:lvl2pPr>
            <a:lvl3pPr marL="914336" indent="0" algn="ctr">
              <a:buNone/>
              <a:defRPr>
                <a:solidFill>
                  <a:schemeClr val="tx1">
                    <a:tint val="75000"/>
                  </a:schemeClr>
                </a:solidFill>
              </a:defRPr>
            </a:lvl3pPr>
            <a:lvl4pPr marL="1371503" indent="0" algn="ctr">
              <a:buNone/>
              <a:defRPr>
                <a:solidFill>
                  <a:schemeClr val="tx1">
                    <a:tint val="75000"/>
                  </a:schemeClr>
                </a:solidFill>
              </a:defRPr>
            </a:lvl4pPr>
            <a:lvl5pPr marL="1828671" indent="0" algn="ctr">
              <a:buNone/>
              <a:defRPr>
                <a:solidFill>
                  <a:schemeClr val="tx1">
                    <a:tint val="75000"/>
                  </a:schemeClr>
                </a:solidFill>
              </a:defRPr>
            </a:lvl5pPr>
            <a:lvl6pPr marL="2285839" indent="0" algn="ctr">
              <a:buNone/>
              <a:defRPr>
                <a:solidFill>
                  <a:schemeClr val="tx1">
                    <a:tint val="75000"/>
                  </a:schemeClr>
                </a:solidFill>
              </a:defRPr>
            </a:lvl6pPr>
            <a:lvl7pPr marL="2743007" indent="0" algn="ctr">
              <a:buNone/>
              <a:defRPr>
                <a:solidFill>
                  <a:schemeClr val="tx1">
                    <a:tint val="75000"/>
                  </a:schemeClr>
                </a:solidFill>
              </a:defRPr>
            </a:lvl7pPr>
            <a:lvl8pPr marL="3200175" indent="0" algn="ctr">
              <a:buNone/>
              <a:defRPr>
                <a:solidFill>
                  <a:schemeClr val="tx1">
                    <a:tint val="75000"/>
                  </a:schemeClr>
                </a:solidFill>
              </a:defRPr>
            </a:lvl8pPr>
            <a:lvl9pPr marL="3657343"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
        <p:nvSpPr>
          <p:cNvPr id="8" name="Picture Placeholder 7"/>
          <p:cNvSpPr>
            <a:spLocks noGrp="1"/>
          </p:cNvSpPr>
          <p:nvPr>
            <p:ph type="pic" sz="quarter" idx="13"/>
          </p:nvPr>
        </p:nvSpPr>
        <p:spPr>
          <a:xfrm>
            <a:off x="514350" y="6781800"/>
            <a:ext cx="2228850" cy="2179638"/>
          </a:xfrm>
        </p:spPr>
        <p:txBody>
          <a:bodyPr/>
          <a:lstStyle/>
          <a:p>
            <a:endParaRPr lang="en-US"/>
          </a:p>
        </p:txBody>
      </p:sp>
    </p:spTree>
    <p:extLst>
      <p:ext uri="{BB962C8B-B14F-4D97-AF65-F5344CB8AC3E}">
        <p14:creationId xmlns:p14="http://schemas.microsoft.com/office/powerpoint/2010/main" val="1736405995"/>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68749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8" y="488951"/>
            <a:ext cx="1157288" cy="10401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7176" y="488951"/>
            <a:ext cx="3357563" cy="10401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57426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F9AC81-CE37-4FA5-9D09-98CA3711665F}"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5035311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9"/>
            <a:ext cx="5829300" cy="2000249"/>
          </a:xfrm>
        </p:spPr>
        <p:txBody>
          <a:bodyPr anchor="b"/>
          <a:lstStyle>
            <a:lvl1pPr marL="0" indent="0">
              <a:buNone/>
              <a:defRPr sz="2000">
                <a:solidFill>
                  <a:schemeClr val="tx1">
                    <a:tint val="75000"/>
                  </a:schemeClr>
                </a:solidFill>
              </a:defRPr>
            </a:lvl1pPr>
            <a:lvl2pPr marL="457168" indent="0">
              <a:buNone/>
              <a:defRPr sz="1800">
                <a:solidFill>
                  <a:schemeClr val="tx1">
                    <a:tint val="75000"/>
                  </a:schemeClr>
                </a:solidFill>
              </a:defRPr>
            </a:lvl2pPr>
            <a:lvl3pPr marL="914336" indent="0">
              <a:buNone/>
              <a:defRPr sz="1600">
                <a:solidFill>
                  <a:schemeClr val="tx1">
                    <a:tint val="75000"/>
                  </a:schemeClr>
                </a:solidFill>
              </a:defRPr>
            </a:lvl3pPr>
            <a:lvl4pPr marL="1371503" indent="0">
              <a:buNone/>
              <a:defRPr sz="1400">
                <a:solidFill>
                  <a:schemeClr val="tx1">
                    <a:tint val="75000"/>
                  </a:schemeClr>
                </a:solidFill>
              </a:defRPr>
            </a:lvl4pPr>
            <a:lvl5pPr marL="1828671" indent="0">
              <a:buNone/>
              <a:defRPr sz="1400">
                <a:solidFill>
                  <a:schemeClr val="tx1">
                    <a:tint val="75000"/>
                  </a:schemeClr>
                </a:solidFill>
              </a:defRPr>
            </a:lvl5pPr>
            <a:lvl6pPr marL="2285839" indent="0">
              <a:buNone/>
              <a:defRPr sz="1400">
                <a:solidFill>
                  <a:schemeClr val="tx1">
                    <a:tint val="75000"/>
                  </a:schemeClr>
                </a:solidFill>
              </a:defRPr>
            </a:lvl6pPr>
            <a:lvl7pPr marL="2743007" indent="0">
              <a:buNone/>
              <a:defRPr sz="1400">
                <a:solidFill>
                  <a:schemeClr val="tx1">
                    <a:tint val="75000"/>
                  </a:schemeClr>
                </a:solidFill>
              </a:defRPr>
            </a:lvl7pPr>
            <a:lvl8pPr marL="3200175" indent="0">
              <a:buNone/>
              <a:defRPr sz="1400">
                <a:solidFill>
                  <a:schemeClr val="tx1">
                    <a:tint val="75000"/>
                  </a:schemeClr>
                </a:solidFill>
              </a:defRPr>
            </a:lvl8pPr>
            <a:lvl9pPr marL="365734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F9AC81-CE37-4FA5-9D09-98CA3711665F}" type="datetimeFigureOut">
              <a:rPr lang="en-US" smtClean="0"/>
              <a:t>8/19/2019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37772306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7176"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FF9AC81-CE37-4FA5-9D09-98CA3711665F}" type="datetimeFigureOut">
              <a:rPr lang="en-US" smtClean="0"/>
              <a:t>8/19/2019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55075896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168" indent="0">
              <a:buNone/>
              <a:defRPr sz="2000" b="1"/>
            </a:lvl2pPr>
            <a:lvl3pPr marL="914336" indent="0">
              <a:buNone/>
              <a:defRPr sz="1800" b="1"/>
            </a:lvl3pPr>
            <a:lvl4pPr marL="1371503" indent="0">
              <a:buNone/>
              <a:defRPr sz="1600" b="1"/>
            </a:lvl4pPr>
            <a:lvl5pPr marL="1828671" indent="0">
              <a:buNone/>
              <a:defRPr sz="1600" b="1"/>
            </a:lvl5pPr>
            <a:lvl6pPr marL="2285839" indent="0">
              <a:buNone/>
              <a:defRPr sz="1600" b="1"/>
            </a:lvl6pPr>
            <a:lvl7pPr marL="2743007" indent="0">
              <a:buNone/>
              <a:defRPr sz="1600" b="1"/>
            </a:lvl7pPr>
            <a:lvl8pPr marL="3200175" indent="0">
              <a:buNone/>
              <a:defRPr sz="1600" b="1"/>
            </a:lvl8pPr>
            <a:lvl9pPr marL="365734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FF9AC81-CE37-4FA5-9D09-98CA3711665F}" type="datetimeFigureOut">
              <a:rPr lang="en-US" smtClean="0"/>
              <a:t>8/19/2019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703293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F9AC81-CE37-4FA5-9D09-98CA3711665F}" type="datetimeFigureOut">
              <a:rPr lang="en-US" smtClean="0"/>
              <a:t>8/19/2019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846951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F9AC81-CE37-4FA5-9D09-98CA3711665F}" type="datetimeFigureOut">
              <a:rPr lang="en-US" smtClean="0"/>
              <a:t>8/19/2019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135599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8"/>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1913468"/>
            <a:ext cx="2256235" cy="6254751"/>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8/19/2019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242943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168" indent="0">
              <a:buNone/>
              <a:defRPr sz="2800"/>
            </a:lvl2pPr>
            <a:lvl3pPr marL="914336" indent="0">
              <a:buNone/>
              <a:defRPr sz="2400"/>
            </a:lvl3pPr>
            <a:lvl4pPr marL="1371503" indent="0">
              <a:buNone/>
              <a:defRPr sz="2000"/>
            </a:lvl4pPr>
            <a:lvl5pPr marL="1828671" indent="0">
              <a:buNone/>
              <a:defRPr sz="2000"/>
            </a:lvl5pPr>
            <a:lvl6pPr marL="2285839" indent="0">
              <a:buNone/>
              <a:defRPr sz="2000"/>
            </a:lvl6pPr>
            <a:lvl7pPr marL="2743007" indent="0">
              <a:buNone/>
              <a:defRPr sz="2000"/>
            </a:lvl7pPr>
            <a:lvl8pPr marL="3200175" indent="0">
              <a:buNone/>
              <a:defRPr sz="2000"/>
            </a:lvl8pPr>
            <a:lvl9pPr marL="3657343" indent="0">
              <a:buNone/>
              <a:defRPr sz="2000"/>
            </a:lvl9pPr>
          </a:lstStyle>
          <a:p>
            <a:endParaRPr lang="en-US"/>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168" indent="0">
              <a:buNone/>
              <a:defRPr sz="1200"/>
            </a:lvl2pPr>
            <a:lvl3pPr marL="914336" indent="0">
              <a:buNone/>
              <a:defRPr sz="1000"/>
            </a:lvl3pPr>
            <a:lvl4pPr marL="1371503" indent="0">
              <a:buNone/>
              <a:defRPr sz="900"/>
            </a:lvl4pPr>
            <a:lvl5pPr marL="1828671" indent="0">
              <a:buNone/>
              <a:defRPr sz="900"/>
            </a:lvl5pPr>
            <a:lvl6pPr marL="2285839" indent="0">
              <a:buNone/>
              <a:defRPr sz="900"/>
            </a:lvl6pPr>
            <a:lvl7pPr marL="2743007" indent="0">
              <a:buNone/>
              <a:defRPr sz="900"/>
            </a:lvl7pPr>
            <a:lvl8pPr marL="3200175" indent="0">
              <a:buNone/>
              <a:defRPr sz="900"/>
            </a:lvl8pPr>
            <a:lvl9pPr marL="365734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F9AC81-CE37-4FA5-9D09-98CA3711665F}" type="datetimeFigureOut">
              <a:rPr lang="en-US" smtClean="0"/>
              <a:t>8/19/2019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5414EE-7E51-40CA-8679-A7864A620F21}" type="slidenum">
              <a:rPr lang="en-US" smtClean="0"/>
              <a:t>‹#›</a:t>
            </a:fld>
            <a:endParaRPr lang="en-US"/>
          </a:p>
        </p:txBody>
      </p:sp>
    </p:spTree>
    <p:extLst>
      <p:ext uri="{BB962C8B-B14F-4D97-AF65-F5344CB8AC3E}">
        <p14:creationId xmlns:p14="http://schemas.microsoft.com/office/powerpoint/2010/main" val="681433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33" tIns="45717" rIns="91433" bIns="4571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2"/>
            <a:ext cx="6172200" cy="6034617"/>
          </a:xfrm>
          <a:prstGeom prst="rect">
            <a:avLst/>
          </a:prstGeom>
        </p:spPr>
        <p:txBody>
          <a:bodyPr vert="horz" lIns="91433" tIns="45717" rIns="91433" bIns="4571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5"/>
            <a:ext cx="1600200" cy="486833"/>
          </a:xfrm>
          <a:prstGeom prst="rect">
            <a:avLst/>
          </a:prstGeom>
        </p:spPr>
        <p:txBody>
          <a:bodyPr vert="horz" lIns="91433" tIns="45717" rIns="91433" bIns="45717" rtlCol="0" anchor="ctr"/>
          <a:lstStyle>
            <a:lvl1pPr algn="l">
              <a:defRPr sz="1200">
                <a:solidFill>
                  <a:schemeClr val="tx1">
                    <a:tint val="75000"/>
                  </a:schemeClr>
                </a:solidFill>
              </a:defRPr>
            </a:lvl1pPr>
          </a:lstStyle>
          <a:p>
            <a:fld id="{FFF9AC81-CE37-4FA5-9D09-98CA3711665F}" type="datetimeFigureOut">
              <a:rPr lang="en-US" smtClean="0"/>
              <a:t>8/19/2019</a:t>
            </a:fld>
            <a:endParaRPr lang="en-US"/>
          </a:p>
        </p:txBody>
      </p:sp>
      <p:sp>
        <p:nvSpPr>
          <p:cNvPr id="5" name="Footer Placeholder 4"/>
          <p:cNvSpPr>
            <a:spLocks noGrp="1"/>
          </p:cNvSpPr>
          <p:nvPr>
            <p:ph type="ftr" sz="quarter" idx="3"/>
          </p:nvPr>
        </p:nvSpPr>
        <p:spPr>
          <a:xfrm>
            <a:off x="2343150" y="8475135"/>
            <a:ext cx="2171700" cy="486833"/>
          </a:xfrm>
          <a:prstGeom prst="rect">
            <a:avLst/>
          </a:prstGeom>
        </p:spPr>
        <p:txBody>
          <a:bodyPr vert="horz" lIns="91433" tIns="45717" rIns="91433" bIns="45717"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5"/>
            <a:ext cx="1600200" cy="486833"/>
          </a:xfrm>
          <a:prstGeom prst="rect">
            <a:avLst/>
          </a:prstGeom>
        </p:spPr>
        <p:txBody>
          <a:bodyPr vert="horz" lIns="91433" tIns="45717" rIns="91433" bIns="45717" rtlCol="0" anchor="ctr"/>
          <a:lstStyle>
            <a:lvl1pPr algn="r">
              <a:defRPr sz="1200">
                <a:solidFill>
                  <a:schemeClr val="tx1">
                    <a:tint val="75000"/>
                  </a:schemeClr>
                </a:solidFill>
              </a:defRPr>
            </a:lvl1pPr>
          </a:lstStyle>
          <a:p>
            <a:fld id="{895414EE-7E51-40CA-8679-A7864A620F21}" type="slidenum">
              <a:rPr lang="en-US" smtClean="0"/>
              <a:t>‹#›</a:t>
            </a:fld>
            <a:endParaRPr lang="en-US"/>
          </a:p>
        </p:txBody>
      </p:sp>
    </p:spTree>
    <p:extLst>
      <p:ext uri="{BB962C8B-B14F-4D97-AF65-F5344CB8AC3E}">
        <p14:creationId xmlns:p14="http://schemas.microsoft.com/office/powerpoint/2010/main" val="471108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336" rtl="0" eaLnBrk="1" latinLnBrk="0" hangingPunct="1">
        <a:spcBef>
          <a:spcPct val="0"/>
        </a:spcBef>
        <a:buNone/>
        <a:defRPr sz="4400" kern="1200">
          <a:solidFill>
            <a:schemeClr val="tx1"/>
          </a:solidFill>
          <a:latin typeface="+mj-lt"/>
          <a:ea typeface="+mj-ea"/>
          <a:cs typeface="+mj-cs"/>
        </a:defRPr>
      </a:lvl1pPr>
    </p:titleStyle>
    <p:bodyStyle>
      <a:lvl1pPr marL="342876" indent="-342876" algn="l" defTabSz="914336"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898" indent="-285730" algn="l" defTabSz="914336"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20" indent="-228584" algn="l" defTabSz="914336"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087"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255"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423"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91"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759"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926" indent="-228584" algn="l" defTabSz="91433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hhrecny.org/index.php?src=events&amp;srctype=detail&amp;category=Community%20Event&amp;refno=176" TargetMode="External"/><Relationship Id="rId13" Type="http://schemas.openxmlformats.org/officeDocument/2006/relationships/hyperlink" Target="https://hhrecny.org/" TargetMode="External"/><Relationship Id="rId3" Type="http://schemas.openxmlformats.org/officeDocument/2006/relationships/image" Target="../media/image1.gif"/><Relationship Id="rId7" Type="http://schemas.openxmlformats.org/officeDocument/2006/relationships/image" Target="../media/image3.gif"/><Relationship Id="rId12"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hhrecny.org/index.php?src=events&amp;srctype=detail&amp;category=lecture&amp;refno=198" TargetMode="External"/><Relationship Id="rId11" Type="http://schemas.openxmlformats.org/officeDocument/2006/relationships/image" Target="../media/image4.png"/><Relationship Id="rId5" Type="http://schemas.openxmlformats.org/officeDocument/2006/relationships/image" Target="../media/image2.gif"/><Relationship Id="rId10" Type="http://schemas.openxmlformats.org/officeDocument/2006/relationships/hyperlink" Target="http://www.hhrecny.org/index.php?src=events&amp;srctype=detail&amp;category=Community%20Event&amp;refno=195" TargetMode="External"/><Relationship Id="rId4" Type="http://schemas.openxmlformats.org/officeDocument/2006/relationships/hyperlink" Target="http://myemail.constantcontact.com/Four-Upcoming-events-and-Introducing-our-new-Membership-Program.html?soid=1112323251565&amp;aid=fA431a8m6ik" TargetMode="External"/><Relationship Id="rId9" Type="http://schemas.openxmlformats.org/officeDocument/2006/relationships/hyperlink" Target="http://www.hhrecny.org/index.php?src=events&amp;submenu=speakers&amp;srctype=detail&amp;category=Community%20Event&amp;refno=1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rs6.net/t?e=fA431a8m6ik&amp;c=0&amp;r=0&amp;_ts=147439297695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4">
            <a:hlinkClick r:id="rId4"/>
          </p:cNvPr>
          <p:cNvSpPr>
            <a:spLocks noChangeArrowheads="1"/>
          </p:cNvSpPr>
          <p:nvPr/>
        </p:nvSpPr>
        <p:spPr bwMode="auto">
          <a:xfrm>
            <a:off x="6151563" y="1800947"/>
            <a:ext cx="285750" cy="3795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ctr" anchorCtr="0" compatLnSpc="1">
            <a:prstTxWarp prst="textNoShape">
              <a:avLst/>
            </a:prstTxWarp>
            <a:spAutoFit/>
          </a:bodyPr>
          <a:lstStyle/>
          <a:p>
            <a:endParaRPr lang="en-US"/>
          </a:p>
        </p:txBody>
      </p:sp>
      <p:sp>
        <p:nvSpPr>
          <p:cNvPr id="7" name="Rectangle 5"/>
          <p:cNvSpPr>
            <a:spLocks noChangeArrowheads="1"/>
          </p:cNvSpPr>
          <p:nvPr/>
        </p:nvSpPr>
        <p:spPr bwMode="auto">
          <a:xfrm>
            <a:off x="6073775" y="1713726"/>
            <a:ext cx="11281"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11108" bIns="0" numCol="1" anchor="ctr" anchorCtr="0" compatLnSpc="1">
            <a:prstTxWarp prst="textNoShape">
              <a:avLst/>
            </a:prstTxWarp>
            <a:spAutoFit/>
          </a:bodyPr>
          <a:lstStyle/>
          <a:p>
            <a:pPr fontAlgn="base">
              <a:spcBef>
                <a:spcPct val="0"/>
              </a:spcBef>
              <a:spcAft>
                <a:spcPct val="0"/>
              </a:spcAft>
            </a:pPr>
            <a:endParaRPr lang="en-US" altLang="en-US">
              <a:solidFill>
                <a:srgbClr val="000000"/>
              </a:solidFill>
              <a:latin typeface="Arial" pitchFamily="34" charset="0"/>
              <a:cs typeface="Arial" pitchFamily="34" charset="0"/>
            </a:endParaRPr>
          </a:p>
          <a:p>
            <a:pPr eaLnBrk="0" fontAlgn="base" hangingPunct="0">
              <a:spcBef>
                <a:spcPct val="0"/>
              </a:spcBef>
              <a:spcAft>
                <a:spcPct val="0"/>
              </a:spcAft>
            </a:pPr>
            <a:endParaRPr lang="en-US" altLang="en-US">
              <a:latin typeface="Arial" pitchFamily="34" charset="0"/>
              <a:cs typeface="Arial" pitchFamily="34" charset="0"/>
            </a:endParaRPr>
          </a:p>
        </p:txBody>
      </p:sp>
      <p:pic>
        <p:nvPicPr>
          <p:cNvPr id="1032" name="Picture 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3" name="Picture 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Medicin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7" name="Picture 1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39" name="Picture 15" descr="Watchers">
            <a:hlinkClick r:id="rId8"/>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1" name="Picture 17"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3" name="Picture 19" descr="StillHere">
            <a:hlinkClick r:id="rId9"/>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descr="Judy">
            <a:hlinkClick r:id="rId10"/>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65438" y="1990726"/>
            <a:ext cx="95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47" name="Picture 23"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2" name="Picture 28"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3" name="Picture 29"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054" name="Picture 30"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9525" cy="47625"/>
          </a:xfrm>
          <a:prstGeom prst="rect">
            <a:avLst/>
          </a:prstGeom>
          <a:noFill/>
          <a:extLst>
            <a:ext uri="{909E8E84-426E-40DD-AFC4-6F175D3DCCD1}">
              <a14:hiddenFill xmlns:a14="http://schemas.microsoft.com/office/drawing/2010/main">
                <a:solidFill>
                  <a:srgbClr val="FFFFFF"/>
                </a:solidFill>
              </a14:hiddenFill>
            </a:ext>
          </a:extLst>
        </p:spPr>
      </p:pic>
      <p:pic>
        <p:nvPicPr>
          <p:cNvPr id="1055" name="Picture 31" descr="http://img.constantcontact.com/letters/images/1101116784221/SpacerImage.gif"/>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65438" y="1990726"/>
            <a:ext cx="47625" cy="952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0"/>
            <a:ext cx="6858000" cy="2609022"/>
          </a:xfrm>
          <a:prstGeom prst="rect">
            <a:avLst/>
          </a:prstGeom>
        </p:spPr>
      </p:pic>
      <p:sp>
        <p:nvSpPr>
          <p:cNvPr id="5" name="TextBox 4"/>
          <p:cNvSpPr txBox="1"/>
          <p:nvPr/>
        </p:nvSpPr>
        <p:spPr>
          <a:xfrm>
            <a:off x="104483" y="2694057"/>
            <a:ext cx="2187137" cy="707886"/>
          </a:xfrm>
          <a:prstGeom prst="rect">
            <a:avLst/>
          </a:prstGeom>
          <a:noFill/>
        </p:spPr>
        <p:txBody>
          <a:bodyPr wrap="none" rtlCol="0">
            <a:spAutoFit/>
          </a:bodyPr>
          <a:lstStyle/>
          <a:p>
            <a:r>
              <a:rPr lang="en-US" sz="2000" b="1" dirty="0" smtClean="0"/>
              <a:t>Lena Goren, </a:t>
            </a:r>
            <a:endParaRPr lang="en-US" sz="2000" b="1" dirty="0" smtClean="0"/>
          </a:p>
          <a:p>
            <a:r>
              <a:rPr lang="en-US" sz="2000" b="1" dirty="0" smtClean="0"/>
              <a:t>Holocaust Survivor</a:t>
            </a:r>
            <a:endParaRPr lang="en-US" sz="2000" b="1" i="1" dirty="0" smtClean="0"/>
          </a:p>
        </p:txBody>
      </p:sp>
      <p:sp>
        <p:nvSpPr>
          <p:cNvPr id="8" name="TextBox 7"/>
          <p:cNvSpPr txBox="1"/>
          <p:nvPr/>
        </p:nvSpPr>
        <p:spPr>
          <a:xfrm>
            <a:off x="34723" y="3594264"/>
            <a:ext cx="6559370" cy="3231654"/>
          </a:xfrm>
          <a:prstGeom prst="rect">
            <a:avLst/>
          </a:prstGeom>
          <a:noFill/>
        </p:spPr>
        <p:txBody>
          <a:bodyPr wrap="square" rtlCol="0">
            <a:spAutoFit/>
          </a:bodyPr>
          <a:lstStyle/>
          <a:p>
            <a:r>
              <a:rPr lang="en-US" sz="1400" dirty="0" smtClean="0"/>
              <a:t>     </a:t>
            </a:r>
            <a:r>
              <a:rPr lang="en-US" sz="1400" dirty="0"/>
              <a:t>Lena </a:t>
            </a:r>
            <a:r>
              <a:rPr lang="en-US" sz="1400" dirty="0" err="1"/>
              <a:t>Casuto</a:t>
            </a:r>
            <a:r>
              <a:rPr lang="en-US" sz="1400" dirty="0"/>
              <a:t> Goren was born in Salonika, Greece in 1930. </a:t>
            </a:r>
            <a:endParaRPr lang="en-US" sz="1400" dirty="0" smtClean="0"/>
          </a:p>
          <a:p>
            <a:r>
              <a:rPr lang="en-US" sz="1400" dirty="0" smtClean="0"/>
              <a:t>Her </a:t>
            </a:r>
            <a:r>
              <a:rPr lang="en-US" sz="1400" dirty="0"/>
              <a:t>family moved to Larissa when her father became the </a:t>
            </a:r>
            <a:endParaRPr lang="en-US" sz="1400" dirty="0" smtClean="0"/>
          </a:p>
          <a:p>
            <a:r>
              <a:rPr lang="en-US" sz="1400" dirty="0" smtClean="0"/>
              <a:t>Chief </a:t>
            </a:r>
            <a:r>
              <a:rPr lang="en-US" sz="1400" dirty="0"/>
              <a:t>Rabbi of that city. She was nine years old when war came to </a:t>
            </a:r>
            <a:endParaRPr lang="en-US" sz="1400" dirty="0" smtClean="0"/>
          </a:p>
          <a:p>
            <a:r>
              <a:rPr lang="en-US" sz="1400" dirty="0" smtClean="0"/>
              <a:t>Greece</a:t>
            </a:r>
            <a:r>
              <a:rPr lang="en-US" sz="1400" dirty="0"/>
              <a:t>, and eleven when the mayor warned Rabbi </a:t>
            </a:r>
            <a:r>
              <a:rPr lang="en-US" sz="1400" dirty="0" err="1"/>
              <a:t>Casuto</a:t>
            </a:r>
            <a:r>
              <a:rPr lang="en-US" sz="1400" dirty="0"/>
              <a:t> of the </a:t>
            </a:r>
            <a:endParaRPr lang="en-US" sz="1400" dirty="0" smtClean="0"/>
          </a:p>
          <a:p>
            <a:r>
              <a:rPr lang="en-US" sz="1400" dirty="0" smtClean="0"/>
              <a:t>imminent </a:t>
            </a:r>
            <a:r>
              <a:rPr lang="en-US" sz="1400" dirty="0"/>
              <a:t>deportation of Larissa’s Jews to German concentration </a:t>
            </a:r>
            <a:endParaRPr lang="en-US" sz="1400" dirty="0" smtClean="0"/>
          </a:p>
          <a:p>
            <a:r>
              <a:rPr lang="en-US" sz="1400" dirty="0" smtClean="0"/>
              <a:t>camps</a:t>
            </a:r>
            <a:r>
              <a:rPr lang="en-US" sz="1400" dirty="0"/>
              <a:t>. Her family (and eighty-three others) fled to the mountains of </a:t>
            </a:r>
            <a:r>
              <a:rPr lang="en-US" sz="1400" dirty="0" err="1"/>
              <a:t>Tzouma</a:t>
            </a:r>
            <a:r>
              <a:rPr lang="en-US" sz="1400" dirty="0"/>
              <a:t> where they hid in an isolated monastery for the rest of the war. At the age of seventeen, Lena immigrated to the United States with her family. She married, raised three children, and despite having only a third-grade education, she earned a high school diploma. She worked as a seamstress, hairdresser, and a Greek and Spanish interpreter for the court system. She is a former Miss Senior America finalist and the current co-leader of The </a:t>
            </a:r>
            <a:r>
              <a:rPr lang="en-US" sz="1400" dirty="0" err="1"/>
              <a:t>Melodians</a:t>
            </a:r>
            <a:r>
              <a:rPr lang="en-US" sz="1400" dirty="0"/>
              <a:t>, an all-senior chorus which performs at venues across Queens. At age seventy-four, she married Paul Goren. </a:t>
            </a:r>
          </a:p>
          <a:p>
            <a:r>
              <a:rPr lang="en-US" sz="1100" dirty="0"/>
              <a:t/>
            </a:r>
            <a:br>
              <a:rPr lang="en-US" sz="1100" dirty="0"/>
            </a:br>
            <a:endParaRPr lang="en-US" sz="1100" dirty="0"/>
          </a:p>
        </p:txBody>
      </p:sp>
      <p:pic>
        <p:nvPicPr>
          <p:cNvPr id="4" name="Picture 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970424" y="2713242"/>
            <a:ext cx="1623669" cy="1815026"/>
          </a:xfrm>
          <a:prstGeom prst="rect">
            <a:avLst/>
          </a:prstGeom>
        </p:spPr>
      </p:pic>
      <p:sp>
        <p:nvSpPr>
          <p:cNvPr id="9" name="TextBox 8"/>
          <p:cNvSpPr txBox="1"/>
          <p:nvPr/>
        </p:nvSpPr>
        <p:spPr>
          <a:xfrm>
            <a:off x="2743200" y="7083207"/>
            <a:ext cx="3581400" cy="369332"/>
          </a:xfrm>
          <a:prstGeom prst="rect">
            <a:avLst/>
          </a:prstGeom>
          <a:noFill/>
        </p:spPr>
        <p:txBody>
          <a:bodyPr wrap="square" rtlCol="0">
            <a:spAutoFit/>
          </a:bodyPr>
          <a:lstStyle/>
          <a:p>
            <a:r>
              <a:rPr lang="en-US" b="1" dirty="0" smtClean="0"/>
              <a:t>Event held at:</a:t>
            </a:r>
            <a:endParaRPr lang="en-US" b="1" dirty="0"/>
          </a:p>
        </p:txBody>
      </p:sp>
      <p:sp>
        <p:nvSpPr>
          <p:cNvPr id="10" name="TextBox 9"/>
          <p:cNvSpPr txBox="1"/>
          <p:nvPr/>
        </p:nvSpPr>
        <p:spPr>
          <a:xfrm>
            <a:off x="4369949" y="7076844"/>
            <a:ext cx="1078309" cy="1477328"/>
          </a:xfrm>
          <a:prstGeom prst="rect">
            <a:avLst/>
          </a:prstGeom>
          <a:noFill/>
        </p:spPr>
        <p:txBody>
          <a:bodyPr wrap="none" rtlCol="0">
            <a:spAutoFit/>
          </a:bodyPr>
          <a:lstStyle/>
          <a:p>
            <a:pPr algn="ctr"/>
            <a:r>
              <a:rPr lang="en-US" dirty="0" smtClean="0"/>
              <a:t>[location]</a:t>
            </a:r>
          </a:p>
          <a:p>
            <a:pPr algn="ctr"/>
            <a:endParaRPr lang="en-US" dirty="0"/>
          </a:p>
          <a:p>
            <a:pPr algn="ctr"/>
            <a:r>
              <a:rPr lang="en-US" dirty="0" smtClean="0"/>
              <a:t>[date]</a:t>
            </a:r>
          </a:p>
          <a:p>
            <a:pPr algn="ctr"/>
            <a:endParaRPr lang="en-US" dirty="0"/>
          </a:p>
          <a:p>
            <a:pPr algn="ctr"/>
            <a:r>
              <a:rPr lang="en-US" dirty="0" smtClean="0"/>
              <a:t>[time]</a:t>
            </a:r>
            <a:endParaRPr lang="en-US" dirty="0"/>
          </a:p>
        </p:txBody>
      </p:sp>
      <p:cxnSp>
        <p:nvCxnSpPr>
          <p:cNvPr id="18" name="Straight Connector 17"/>
          <p:cNvCxnSpPr/>
          <p:nvPr/>
        </p:nvCxnSpPr>
        <p:spPr>
          <a:xfrm>
            <a:off x="104483" y="6858000"/>
            <a:ext cx="6629400" cy="0"/>
          </a:xfrm>
          <a:prstGeom prst="line">
            <a:avLst/>
          </a:prstGeom>
        </p:spPr>
        <p:style>
          <a:lnRef idx="2">
            <a:schemeClr val="accent6"/>
          </a:lnRef>
          <a:fillRef idx="0">
            <a:schemeClr val="accent6"/>
          </a:fillRef>
          <a:effectRef idx="1">
            <a:schemeClr val="accent6"/>
          </a:effectRef>
          <a:fontRef idx="minor">
            <a:schemeClr val="tx1"/>
          </a:fontRef>
        </p:style>
      </p:cxnSp>
      <p:sp>
        <p:nvSpPr>
          <p:cNvPr id="36" name="Picture Placeholder 3"/>
          <p:cNvSpPr>
            <a:spLocks noGrp="1"/>
          </p:cNvSpPr>
          <p:nvPr>
            <p:ph type="pic" sz="quarter" idx="13"/>
          </p:nvPr>
        </p:nvSpPr>
        <p:spPr>
          <a:xfrm>
            <a:off x="228600" y="7050322"/>
            <a:ext cx="2286000" cy="1929403"/>
          </a:xfrm>
        </p:spPr>
      </p:sp>
      <p:sp>
        <p:nvSpPr>
          <p:cNvPr id="28" name="TextBox 1"/>
          <p:cNvSpPr txBox="1"/>
          <p:nvPr/>
        </p:nvSpPr>
        <p:spPr>
          <a:xfrm>
            <a:off x="4260211" y="1395304"/>
            <a:ext cx="1891352" cy="338554"/>
          </a:xfrm>
          <a:prstGeom prst="rect">
            <a:avLst/>
          </a:prstGeom>
          <a:noFill/>
        </p:spPr>
        <p:txBody>
          <a:bodyPr wrap="none" rtlCol="0">
            <a:spAutoFit/>
          </a:bodyPr>
          <a:lstStyle>
            <a:defPPr>
              <a:defRPr lang="en-US"/>
            </a:defPPr>
            <a:lvl1pPr marL="0" algn="l" defTabSz="914336" rtl="0" eaLnBrk="1" latinLnBrk="0" hangingPunct="1">
              <a:defRPr sz="1800" kern="1200">
                <a:solidFill>
                  <a:schemeClr val="tx1"/>
                </a:solidFill>
                <a:latin typeface="+mn-lt"/>
                <a:ea typeface="+mn-ea"/>
                <a:cs typeface="+mn-cs"/>
              </a:defRPr>
            </a:lvl1pPr>
            <a:lvl2pPr marL="457168" algn="l" defTabSz="914336" rtl="0" eaLnBrk="1" latinLnBrk="0" hangingPunct="1">
              <a:defRPr sz="1800" kern="1200">
                <a:solidFill>
                  <a:schemeClr val="tx1"/>
                </a:solidFill>
                <a:latin typeface="+mn-lt"/>
                <a:ea typeface="+mn-ea"/>
                <a:cs typeface="+mn-cs"/>
              </a:defRPr>
            </a:lvl2pPr>
            <a:lvl3pPr marL="914336" algn="l" defTabSz="914336" rtl="0" eaLnBrk="1" latinLnBrk="0" hangingPunct="1">
              <a:defRPr sz="1800" kern="1200">
                <a:solidFill>
                  <a:schemeClr val="tx1"/>
                </a:solidFill>
                <a:latin typeface="+mn-lt"/>
                <a:ea typeface="+mn-ea"/>
                <a:cs typeface="+mn-cs"/>
              </a:defRPr>
            </a:lvl3pPr>
            <a:lvl4pPr marL="1371503" algn="l" defTabSz="914336" rtl="0" eaLnBrk="1" latinLnBrk="0" hangingPunct="1">
              <a:defRPr sz="1800" kern="1200">
                <a:solidFill>
                  <a:schemeClr val="tx1"/>
                </a:solidFill>
                <a:latin typeface="+mn-lt"/>
                <a:ea typeface="+mn-ea"/>
                <a:cs typeface="+mn-cs"/>
              </a:defRPr>
            </a:lvl4pPr>
            <a:lvl5pPr marL="1828671" algn="l" defTabSz="914336" rtl="0" eaLnBrk="1" latinLnBrk="0" hangingPunct="1">
              <a:defRPr sz="1800" kern="1200">
                <a:solidFill>
                  <a:schemeClr val="tx1"/>
                </a:solidFill>
                <a:latin typeface="+mn-lt"/>
                <a:ea typeface="+mn-ea"/>
                <a:cs typeface="+mn-cs"/>
              </a:defRPr>
            </a:lvl5pPr>
            <a:lvl6pPr marL="2285839" algn="l" defTabSz="914336" rtl="0" eaLnBrk="1" latinLnBrk="0" hangingPunct="1">
              <a:defRPr sz="1800" kern="1200">
                <a:solidFill>
                  <a:schemeClr val="tx1"/>
                </a:solidFill>
                <a:latin typeface="+mn-lt"/>
                <a:ea typeface="+mn-ea"/>
                <a:cs typeface="+mn-cs"/>
              </a:defRPr>
            </a:lvl6pPr>
            <a:lvl7pPr marL="2743007" algn="l" defTabSz="914336" rtl="0" eaLnBrk="1" latinLnBrk="0" hangingPunct="1">
              <a:defRPr sz="1800" kern="1200">
                <a:solidFill>
                  <a:schemeClr val="tx1"/>
                </a:solidFill>
                <a:latin typeface="+mn-lt"/>
                <a:ea typeface="+mn-ea"/>
                <a:cs typeface="+mn-cs"/>
              </a:defRPr>
            </a:lvl7pPr>
            <a:lvl8pPr marL="3200175" algn="l" defTabSz="914336" rtl="0" eaLnBrk="1" latinLnBrk="0" hangingPunct="1">
              <a:defRPr sz="1800" kern="1200">
                <a:solidFill>
                  <a:schemeClr val="tx1"/>
                </a:solidFill>
                <a:latin typeface="+mn-lt"/>
                <a:ea typeface="+mn-ea"/>
                <a:cs typeface="+mn-cs"/>
              </a:defRPr>
            </a:lvl8pPr>
            <a:lvl9pPr marL="3657343" algn="l" defTabSz="914336" rtl="0" eaLnBrk="1" latinLnBrk="0" hangingPunct="1">
              <a:defRPr sz="1800" kern="1200">
                <a:solidFill>
                  <a:schemeClr val="tx1"/>
                </a:solidFill>
                <a:latin typeface="+mn-lt"/>
                <a:ea typeface="+mn-ea"/>
                <a:cs typeface="+mn-cs"/>
              </a:defRPr>
            </a:lvl9pPr>
          </a:lstStyle>
          <a:p>
            <a:r>
              <a:rPr lang="en-US" sz="1600" dirty="0">
                <a:hlinkClick r:id="rId13"/>
              </a:rPr>
              <a:t>https://hhrecny.org</a:t>
            </a:r>
            <a:r>
              <a:rPr lang="en-US" sz="1600" dirty="0" smtClean="0">
                <a:hlinkClick r:id="rId13"/>
              </a:rPr>
              <a:t>/</a:t>
            </a:r>
            <a:endParaRPr lang="en-US" sz="1600" dirty="0" smtClean="0"/>
          </a:p>
        </p:txBody>
      </p:sp>
    </p:spTree>
    <p:extLst>
      <p:ext uri="{BB962C8B-B14F-4D97-AF65-F5344CB8AC3E}">
        <p14:creationId xmlns:p14="http://schemas.microsoft.com/office/powerpoint/2010/main" val="8235529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29023</TotalTime>
  <Words>202</Words>
  <Application>Microsoft Office PowerPoint</Application>
  <PresentationFormat>Letter Paper (8.5x11 in)</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Lana Pattinson</dc:creator>
  <cp:lastModifiedBy>Marie Riemerschmid</cp:lastModifiedBy>
  <cp:revision>51</cp:revision>
  <cp:lastPrinted>2018-03-28T15:39:28Z</cp:lastPrinted>
  <dcterms:created xsi:type="dcterms:W3CDTF">2016-09-20T17:48:39Z</dcterms:created>
  <dcterms:modified xsi:type="dcterms:W3CDTF">2019-08-19T17:47:27Z</dcterms:modified>
</cp:coreProperties>
</file>