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6"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92" autoAdjust="0"/>
    <p:restoredTop sz="94660" autoAdjust="0"/>
  </p:normalViewPr>
  <p:slideViewPr>
    <p:cSldViewPr>
      <p:cViewPr varScale="1">
        <p:scale>
          <a:sx n="81" d="100"/>
          <a:sy n="81" d="100"/>
        </p:scale>
        <p:origin x="1416" y="102"/>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1/27/2020</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326701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F9AC81-CE37-4FA5-9D09-98CA3711665F}"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
        <p:nvSpPr>
          <p:cNvPr id="9" name="Picture Placeholder 8"/>
          <p:cNvSpPr>
            <a:spLocks noGrp="1"/>
          </p:cNvSpPr>
          <p:nvPr>
            <p:ph type="pic" sz="quarter" idx="14"/>
          </p:nvPr>
        </p:nvSpPr>
        <p:spPr>
          <a:xfrm>
            <a:off x="1371600" y="838200"/>
            <a:ext cx="2362200" cy="1828800"/>
          </a:xfrm>
        </p:spPr>
        <p:txBody>
          <a:bodyPr/>
          <a:lstStyle/>
          <a:p>
            <a:endParaRPr lang="en-US"/>
          </a:p>
        </p:txBody>
      </p:sp>
    </p:spTree>
    <p:extLst>
      <p:ext uri="{BB962C8B-B14F-4D97-AF65-F5344CB8AC3E}">
        <p14:creationId xmlns:p14="http://schemas.microsoft.com/office/powerpoint/2010/main" val="17364059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9AC81-CE37-4FA5-9D09-98CA3711665F}"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9AC81-CE37-4FA5-9D09-98CA3711665F}"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9AC81-CE37-4FA5-9D09-98CA3711665F}"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F9AC81-CE37-4FA5-9D09-98CA3711665F}"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F9AC81-CE37-4FA5-9D09-98CA3711665F}" type="datetimeFigureOut">
              <a:rPr lang="en-US" smtClean="0"/>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F9AC81-CE37-4FA5-9D09-98CA3711665F}" type="datetimeFigureOut">
              <a:rPr lang="en-US" smtClean="0"/>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1/27/2020</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hyperlink" Target="https://hhrecny.org/" TargetMode="External"/><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jpe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00525" y="2694057"/>
            <a:ext cx="2403222" cy="707886"/>
          </a:xfrm>
          <a:prstGeom prst="rect">
            <a:avLst/>
          </a:prstGeom>
          <a:noFill/>
        </p:spPr>
        <p:txBody>
          <a:bodyPr wrap="none" rtlCol="0">
            <a:spAutoFit/>
          </a:bodyPr>
          <a:lstStyle/>
          <a:p>
            <a:r>
              <a:rPr lang="en-US" sz="2000" b="1" dirty="0" smtClean="0"/>
              <a:t>Karin Meyers, </a:t>
            </a:r>
            <a:endParaRPr lang="en-US" sz="2000" b="1" dirty="0" smtClean="0"/>
          </a:p>
          <a:p>
            <a:r>
              <a:rPr lang="en-US" sz="2000" b="1" dirty="0" err="1" smtClean="0"/>
              <a:t>Generations</a:t>
            </a:r>
            <a:r>
              <a:rPr lang="en-US" sz="2000" b="1" i="1" dirty="0" err="1" smtClean="0"/>
              <a:t>Forward</a:t>
            </a:r>
            <a:endParaRPr lang="en-US" sz="2000" b="1" dirty="0"/>
          </a:p>
        </p:txBody>
      </p:sp>
      <p:sp>
        <p:nvSpPr>
          <p:cNvPr id="8" name="TextBox 7"/>
          <p:cNvSpPr txBox="1"/>
          <p:nvPr/>
        </p:nvSpPr>
        <p:spPr>
          <a:xfrm>
            <a:off x="100525" y="3352800"/>
            <a:ext cx="6582131" cy="3600986"/>
          </a:xfrm>
          <a:prstGeom prst="rect">
            <a:avLst/>
          </a:prstGeom>
          <a:noFill/>
        </p:spPr>
        <p:txBody>
          <a:bodyPr wrap="square" rtlCol="0">
            <a:spAutoFit/>
          </a:bodyPr>
          <a:lstStyle/>
          <a:p>
            <a:r>
              <a:rPr lang="en-US" sz="1200" dirty="0" smtClean="0"/>
              <a:t>       </a:t>
            </a:r>
            <a:endParaRPr lang="en-US" sz="1200" dirty="0" smtClean="0"/>
          </a:p>
          <a:p>
            <a:r>
              <a:rPr lang="en-US" sz="1200" dirty="0" smtClean="0"/>
              <a:t> </a:t>
            </a:r>
            <a:r>
              <a:rPr lang="en-US" sz="1200" dirty="0"/>
              <a:t>Karin </a:t>
            </a:r>
            <a:r>
              <a:rPr lang="en-US" sz="1200" dirty="0" err="1"/>
              <a:t>Beuthner</a:t>
            </a:r>
            <a:r>
              <a:rPr lang="en-US" sz="1200" dirty="0"/>
              <a:t> Meyers was born in Wuppertal, Germany </a:t>
            </a:r>
            <a:r>
              <a:rPr lang="en-US" sz="1200" dirty="0" smtClean="0"/>
              <a:t>on</a:t>
            </a:r>
          </a:p>
          <a:p>
            <a:r>
              <a:rPr lang="en-US" sz="1200" dirty="0" smtClean="0"/>
              <a:t>June </a:t>
            </a:r>
            <a:r>
              <a:rPr lang="en-US" sz="1200" dirty="0"/>
              <a:t>7, 1937. Her father, an obstetrician, delivered her at home as </a:t>
            </a:r>
            <a:r>
              <a:rPr lang="en-US" sz="1200" dirty="0" smtClean="0"/>
              <a:t>Jews</a:t>
            </a:r>
          </a:p>
          <a:p>
            <a:r>
              <a:rPr lang="en-US" sz="1200" dirty="0" smtClean="0"/>
              <a:t>were </a:t>
            </a:r>
            <a:r>
              <a:rPr lang="en-US" sz="1200" dirty="0"/>
              <a:t>no longer admitted to hospitals and Jewish doctors were </a:t>
            </a:r>
            <a:r>
              <a:rPr lang="en-US" sz="1200" dirty="0" smtClean="0"/>
              <a:t>not</a:t>
            </a:r>
          </a:p>
          <a:p>
            <a:r>
              <a:rPr lang="en-US" sz="1200" dirty="0" smtClean="0"/>
              <a:t>allowed </a:t>
            </a:r>
            <a:r>
              <a:rPr lang="en-US" sz="1200" dirty="0"/>
              <a:t>to treat Non-Jews. However, Dr. </a:t>
            </a:r>
            <a:r>
              <a:rPr lang="en-US" sz="1200" dirty="0" err="1"/>
              <a:t>Beuthner</a:t>
            </a:r>
            <a:r>
              <a:rPr lang="en-US" sz="1200" dirty="0"/>
              <a:t> continued the care </a:t>
            </a:r>
            <a:r>
              <a:rPr lang="en-US" sz="1200" dirty="0" smtClean="0"/>
              <a:t>for</a:t>
            </a:r>
          </a:p>
          <a:p>
            <a:r>
              <a:rPr lang="en-US" sz="1200" dirty="0" smtClean="0"/>
              <a:t>his </a:t>
            </a:r>
            <a:r>
              <a:rPr lang="en-US" sz="1200" dirty="0"/>
              <a:t>patient and for this he was arrested. Later freed, Karin tells the story </a:t>
            </a:r>
            <a:r>
              <a:rPr lang="en-US" sz="1200" dirty="0" smtClean="0"/>
              <a:t>of</a:t>
            </a:r>
          </a:p>
          <a:p>
            <a:r>
              <a:rPr lang="en-US" sz="1200" dirty="0" smtClean="0"/>
              <a:t>her </a:t>
            </a:r>
            <a:r>
              <a:rPr lang="en-US" sz="1200" dirty="0"/>
              <a:t>parents’ emigration ordeal as well as the fates of other members </a:t>
            </a:r>
            <a:r>
              <a:rPr lang="en-US" sz="1200" dirty="0" smtClean="0"/>
              <a:t>of</a:t>
            </a:r>
          </a:p>
          <a:p>
            <a:r>
              <a:rPr lang="en-US" sz="1200" dirty="0" smtClean="0"/>
              <a:t>her </a:t>
            </a:r>
            <a:r>
              <a:rPr lang="en-US" sz="1200" dirty="0"/>
              <a:t>family that are pictured in a faded photograph taken the last time </a:t>
            </a:r>
            <a:r>
              <a:rPr lang="en-US" sz="1200" dirty="0" smtClean="0"/>
              <a:t>they</a:t>
            </a:r>
          </a:p>
          <a:p>
            <a:r>
              <a:rPr lang="en-US" sz="1200" dirty="0" smtClean="0"/>
              <a:t>were </a:t>
            </a:r>
            <a:r>
              <a:rPr lang="en-US" sz="1200" dirty="0"/>
              <a:t>together in the Spring of 1938. The photograph becomes a focal point of the story that Karin weaves in verse and narrative form. Her story illustrates the importance of perseverance, luck and particularly, how the good deeds of some affected her family’s outcome</a:t>
            </a:r>
            <a:r>
              <a:rPr lang="en-US" sz="1200" dirty="0" smtClean="0"/>
              <a:t>.</a:t>
            </a:r>
          </a:p>
          <a:p>
            <a:endParaRPr lang="en-US" sz="1200" dirty="0"/>
          </a:p>
          <a:p>
            <a:r>
              <a:rPr lang="en-US" sz="1200" dirty="0"/>
              <a:t>Karin </a:t>
            </a:r>
            <a:r>
              <a:rPr lang="en-US" sz="1200" dirty="0" err="1"/>
              <a:t>Beuthner</a:t>
            </a:r>
            <a:r>
              <a:rPr lang="en-US" sz="1200" dirty="0"/>
              <a:t> Meyers graduated with honors from Brandeis University and received a Masters of Humanities degree. She was an adjunct lecturer in Medical Ethics at Mt. Sinai Hospital in New York City and a member of its Institutional Research Review Board. Karin authored several articles on the ethics of Human Research Ethics</a:t>
            </a:r>
            <a:r>
              <a:rPr lang="en-US" sz="1200" dirty="0" smtClean="0"/>
              <a:t>.</a:t>
            </a:r>
          </a:p>
          <a:p>
            <a:endParaRPr lang="en-US" sz="1200" dirty="0"/>
          </a:p>
          <a:p>
            <a:r>
              <a:rPr lang="en-US" sz="1200" dirty="0"/>
              <a:t>Karin is a member of </a:t>
            </a:r>
            <a:r>
              <a:rPr lang="en-US" sz="1200" dirty="0" err="1"/>
              <a:t>Generations</a:t>
            </a:r>
            <a:r>
              <a:rPr lang="en-US" sz="1200" i="1" dirty="0" err="1"/>
              <a:t>Forward</a:t>
            </a:r>
            <a:r>
              <a:rPr lang="en-US" sz="1200" dirty="0"/>
              <a:t>, a group of second and third generation individuals sponsored by the Holocaust and Human Rights Education Center of White Plains, New York.</a:t>
            </a:r>
          </a:p>
        </p:txBody>
      </p:sp>
      <p:sp>
        <p:nvSpPr>
          <p:cNvPr id="9" name="TextBox 8"/>
          <p:cNvSpPr txBox="1"/>
          <p:nvPr/>
        </p:nvSpPr>
        <p:spPr>
          <a:xfrm>
            <a:off x="2743200" y="7214685"/>
            <a:ext cx="3581400" cy="369332"/>
          </a:xfrm>
          <a:prstGeom prst="rect">
            <a:avLst/>
          </a:prstGeom>
          <a:noFill/>
        </p:spPr>
        <p:txBody>
          <a:bodyPr wrap="square" rtlCol="0">
            <a:spAutoFit/>
          </a:bodyPr>
          <a:lstStyle/>
          <a:p>
            <a:r>
              <a:rPr lang="en-US" b="1" dirty="0" smtClean="0"/>
              <a:t>Event held at:</a:t>
            </a:r>
            <a:endParaRPr lang="en-US" b="1" dirty="0"/>
          </a:p>
        </p:txBody>
      </p:sp>
      <p:sp>
        <p:nvSpPr>
          <p:cNvPr id="10" name="TextBox 9"/>
          <p:cNvSpPr txBox="1"/>
          <p:nvPr/>
        </p:nvSpPr>
        <p:spPr>
          <a:xfrm>
            <a:off x="4369949" y="7208322"/>
            <a:ext cx="1078309" cy="1477328"/>
          </a:xfrm>
          <a:prstGeom prst="rect">
            <a:avLst/>
          </a:prstGeom>
          <a:noFill/>
        </p:spPr>
        <p:txBody>
          <a:bodyPr wrap="none" rtlCol="0">
            <a:spAutoFit/>
          </a:bodyPr>
          <a:lstStyle/>
          <a:p>
            <a:pPr algn="ctr"/>
            <a:r>
              <a:rPr lang="en-US" dirty="0" smtClean="0"/>
              <a:t>[location]</a:t>
            </a:r>
          </a:p>
          <a:p>
            <a:pPr algn="ctr"/>
            <a:endParaRPr lang="en-US" dirty="0"/>
          </a:p>
          <a:p>
            <a:pPr algn="ctr"/>
            <a:r>
              <a:rPr lang="en-US" dirty="0" smtClean="0"/>
              <a:t>[date]</a:t>
            </a:r>
          </a:p>
          <a:p>
            <a:pPr algn="ctr"/>
            <a:endParaRPr lang="en-US" dirty="0"/>
          </a:p>
          <a:p>
            <a:pPr algn="ctr"/>
            <a:r>
              <a:rPr lang="en-US" dirty="0" smtClean="0"/>
              <a:t>[time]</a:t>
            </a:r>
            <a:endParaRPr lang="en-US" dirty="0"/>
          </a:p>
        </p:txBody>
      </p:sp>
      <p:cxnSp>
        <p:nvCxnSpPr>
          <p:cNvPr id="18" name="Straight Connector 17"/>
          <p:cNvCxnSpPr/>
          <p:nvPr/>
        </p:nvCxnSpPr>
        <p:spPr>
          <a:xfrm>
            <a:off x="100525" y="7086600"/>
            <a:ext cx="6629400" cy="0"/>
          </a:xfrm>
          <a:prstGeom prst="line">
            <a:avLst/>
          </a:prstGeom>
        </p:spPr>
        <p:style>
          <a:lnRef idx="2">
            <a:schemeClr val="accent6"/>
          </a:lnRef>
          <a:fillRef idx="0">
            <a:schemeClr val="accent6"/>
          </a:fillRef>
          <a:effectRef idx="1">
            <a:schemeClr val="accent6"/>
          </a:effectRef>
          <a:fontRef idx="minor">
            <a:schemeClr val="tx1"/>
          </a:fontRef>
        </p:style>
      </p:cxn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76800" y="2743200"/>
            <a:ext cx="1731219" cy="1905517"/>
          </a:xfrm>
          <a:prstGeom prst="rect">
            <a:avLst/>
          </a:prstGeom>
        </p:spPr>
      </p:pic>
      <p:sp>
        <p:nvSpPr>
          <p:cNvPr id="30" name="Picture Placeholder 4"/>
          <p:cNvSpPr>
            <a:spLocks noGrp="1"/>
          </p:cNvSpPr>
          <p:nvPr>
            <p:ph type="pic" sz="quarter" idx="14"/>
          </p:nvPr>
        </p:nvSpPr>
        <p:spPr>
          <a:xfrm>
            <a:off x="228600" y="7239000"/>
            <a:ext cx="2362200" cy="1828800"/>
          </a:xfrm>
        </p:spPr>
      </p:sp>
      <p:grpSp>
        <p:nvGrpSpPr>
          <p:cNvPr id="28" name="Group 27"/>
          <p:cNvGrpSpPr/>
          <p:nvPr/>
        </p:nvGrpSpPr>
        <p:grpSpPr>
          <a:xfrm>
            <a:off x="0" y="-12927"/>
            <a:ext cx="6858000" cy="2610759"/>
            <a:chOff x="0" y="-12927"/>
            <a:chExt cx="6858000" cy="2610759"/>
          </a:xfrm>
        </p:grpSpPr>
        <p:pic>
          <p:nvPicPr>
            <p:cNvPr id="29"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32"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33"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3"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49" name="TextBox 1"/>
            <p:cNvSpPr txBox="1"/>
            <p:nvPr/>
          </p:nvSpPr>
          <p:spPr>
            <a:xfrm>
              <a:off x="4934469" y="1679031"/>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3"/>
                </a:rPr>
                <a:t>https://hhrecny.org</a:t>
              </a:r>
              <a:r>
                <a:rPr lang="en-US" sz="1200" dirty="0" smtClean="0">
                  <a:hlinkClick r:id="rId13"/>
                </a:rPr>
                <a:t>/</a:t>
              </a:r>
              <a:endParaRPr lang="en-US" sz="1200" dirty="0" smtClean="0"/>
            </a:p>
          </p:txBody>
        </p:sp>
      </p:grpSp>
    </p:spTree>
    <p:extLst>
      <p:ext uri="{BB962C8B-B14F-4D97-AF65-F5344CB8AC3E}">
        <p14:creationId xmlns:p14="http://schemas.microsoft.com/office/powerpoint/2010/main" val="663511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1661</TotalTime>
  <Words>257</Words>
  <Application>Microsoft Office PowerPoint</Application>
  <PresentationFormat>Letter Paper (8.5x11 in)</PresentationFormat>
  <Paragraphs>23</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Marie Riemerschmid</cp:lastModifiedBy>
  <cp:revision>54</cp:revision>
  <cp:lastPrinted>2018-04-04T14:43:51Z</cp:lastPrinted>
  <dcterms:created xsi:type="dcterms:W3CDTF">2016-09-20T17:48:39Z</dcterms:created>
  <dcterms:modified xsi:type="dcterms:W3CDTF">2020-01-27T21:29:38Z</dcterms:modified>
</cp:coreProperties>
</file>