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4" d="100"/>
          <a:sy n="84" d="100"/>
        </p:scale>
        <p:origin x="2958"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7/22/2022</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FF9AC81-CE37-4FA5-9D09-98CA3711665F}"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F9AC81-CE37-4FA5-9D09-98CA3711665F}"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7/22/2022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F9AC81-CE37-4FA5-9D09-98CA3711665F}" type="datetimeFigureOut">
              <a:rPr lang="en-US" smtClean="0"/>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F9AC81-CE37-4FA5-9D09-98CA3711665F}" type="datetimeFigureOut">
              <a:rPr lang="en-US" smtClean="0"/>
              <a:t>7/22/2022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F9AC81-CE37-4FA5-9D09-98CA3711665F}" type="datetimeFigureOut">
              <a:rPr lang="en-US" smtClean="0"/>
              <a:t>7/22/2022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7/22/2022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7/22/2022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7/22/2022</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image" Target="../media/image5.jpeg"/><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hyperlink" Target="https://hhrecny.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31885" y="2571361"/>
            <a:ext cx="2662908" cy="707886"/>
          </a:xfrm>
          <a:prstGeom prst="rect">
            <a:avLst/>
          </a:prstGeom>
          <a:noFill/>
        </p:spPr>
        <p:txBody>
          <a:bodyPr wrap="none" rtlCol="0">
            <a:spAutoFit/>
          </a:bodyPr>
          <a:lstStyle/>
          <a:p>
            <a:r>
              <a:rPr lang="en-US" sz="2000" b="1" dirty="0">
                <a:effectLst/>
                <a:latin typeface="Calibri" panose="020F0502020204030204" pitchFamily="34" charset="0"/>
                <a:ea typeface="Calibri" panose="020F0502020204030204" pitchFamily="34" charset="0"/>
              </a:rPr>
              <a:t>Judith Evan Goldstein</a:t>
            </a:r>
            <a:r>
              <a:rPr lang="en-US" sz="2000" b="1" dirty="0"/>
              <a:t>, </a:t>
            </a:r>
          </a:p>
          <a:p>
            <a:r>
              <a:rPr lang="en-US" sz="2000" b="1" dirty="0"/>
              <a:t>Holocaust Survivor</a:t>
            </a:r>
          </a:p>
        </p:txBody>
      </p:sp>
      <p:sp>
        <p:nvSpPr>
          <p:cNvPr id="8" name="TextBox 7"/>
          <p:cNvSpPr txBox="1"/>
          <p:nvPr/>
        </p:nvSpPr>
        <p:spPr>
          <a:xfrm>
            <a:off x="50262" y="3096686"/>
            <a:ext cx="6757475" cy="5509200"/>
          </a:xfrm>
          <a:prstGeom prst="rect">
            <a:avLst/>
          </a:prstGeom>
          <a:noFill/>
        </p:spPr>
        <p:txBody>
          <a:bodyPr wrap="square" rtlCol="0">
            <a:spAutoFit/>
          </a:bodyPr>
          <a:lstStyle/>
          <a:p>
            <a:r>
              <a:rPr lang="en-US" sz="1600" dirty="0"/>
              <a:t>        </a:t>
            </a:r>
            <a:r>
              <a:rPr lang="en-US" sz="1400" dirty="0"/>
              <a:t>Judith was born in Vilna, Poland, now Vilnius, the capital of </a:t>
            </a:r>
          </a:p>
          <a:p>
            <a:r>
              <a:rPr lang="en-US" sz="1400" dirty="0"/>
              <a:t>Lithuania. Until the Nazi invasion in June, 1941, Judith lived </a:t>
            </a:r>
          </a:p>
          <a:p>
            <a:r>
              <a:rPr lang="en-US" sz="1400" dirty="0"/>
              <a:t>a wonderful life with her mother, father and brother. Within a few</a:t>
            </a:r>
          </a:p>
          <a:p>
            <a:r>
              <a:rPr lang="en-US" sz="1400" dirty="0"/>
              <a:t>weeks, her life and that of her family changed completely. In </a:t>
            </a:r>
          </a:p>
          <a:p>
            <a:r>
              <a:rPr lang="en-US" sz="1400" dirty="0"/>
              <a:t>September of 1941, Judith and her family were forced into the</a:t>
            </a:r>
          </a:p>
          <a:p>
            <a:r>
              <a:rPr lang="en-US" sz="1400" dirty="0"/>
              <a:t>newly formed ghetto, leaving all their possessions behind. The rest </a:t>
            </a:r>
          </a:p>
          <a:p>
            <a:r>
              <a:rPr lang="en-US" sz="1400" dirty="0"/>
              <a:t>of Judith’s extended family never made it to the ghetto. They were </a:t>
            </a:r>
          </a:p>
          <a:p>
            <a:r>
              <a:rPr lang="en-US" sz="1400" dirty="0"/>
              <a:t>taken to the </a:t>
            </a:r>
            <a:r>
              <a:rPr lang="en-US" sz="1400" dirty="0" err="1"/>
              <a:t>Ponary</a:t>
            </a:r>
            <a:r>
              <a:rPr lang="en-US" sz="1400" dirty="0"/>
              <a:t> Forest where they were murdered and thrown </a:t>
            </a:r>
          </a:p>
          <a:p>
            <a:r>
              <a:rPr lang="en-US" sz="1400" dirty="0"/>
              <a:t>into pits. The ghetto was liquidated in September 1943 and most of </a:t>
            </a:r>
          </a:p>
          <a:p>
            <a:r>
              <a:rPr lang="en-US" sz="1400" dirty="0"/>
              <a:t>the remaining Jews were sent to death camps or concentration camps. </a:t>
            </a:r>
          </a:p>
          <a:p>
            <a:r>
              <a:rPr lang="en-US" sz="1400" dirty="0"/>
              <a:t>Judith, her mother and her Aunt Freida were shipped first to </a:t>
            </a:r>
            <a:r>
              <a:rPr lang="en-US" sz="1400" dirty="0" err="1"/>
              <a:t>Kaiserwald</a:t>
            </a:r>
            <a:r>
              <a:rPr lang="en-US" sz="1400" dirty="0"/>
              <a:t>, a camp in Riga, Latvia and later to Stutthof, another concentration camp in Germany. After a short stay, they were sent to Torun, Poland for slave labor. In the winter of 1945, they were liberated by the Russians. Unfortunately, Judith’s father did not survive but her brother did and they were eventually reunited. After the war, they spent time in a displaced persons camp in Germany where Judith met her future husband, Harry, also a Holocaust survivor. They eventually received permission to emigrate to the United States. Judith and Harry have two children and three grandchildren. Judith is an artist, a composer, lyricist, poet, writer, therapist, teacher who uses her painting and art as a way to communicate her childhood in the Vilna Ghetto and concentration camps. As a classically trained musician, she has composed numerous Holocaust songs with lyrics, and many classical pieces for piano and orchestra. She has published two art books, “Images of My Childhood from Sorrows to Joys” (2002) and “The Voice of Color” (2012). </a:t>
            </a:r>
          </a:p>
          <a:p>
            <a:r>
              <a:rPr lang="en-US" sz="1400" dirty="0"/>
              <a:t>Judith’s art is displayed in several prestigious</a:t>
            </a:r>
          </a:p>
          <a:p>
            <a:r>
              <a:rPr lang="en-US" sz="1400" dirty="0"/>
              <a:t>Holocaust museums.</a:t>
            </a:r>
          </a:p>
        </p:txBody>
      </p:sp>
      <p:sp>
        <p:nvSpPr>
          <p:cNvPr id="9" name="TextBox 8"/>
          <p:cNvSpPr txBox="1"/>
          <p:nvPr/>
        </p:nvSpPr>
        <p:spPr>
          <a:xfrm>
            <a:off x="3657600" y="7830324"/>
            <a:ext cx="3581400" cy="338554"/>
          </a:xfrm>
          <a:prstGeom prst="rect">
            <a:avLst/>
          </a:prstGeom>
          <a:noFill/>
        </p:spPr>
        <p:txBody>
          <a:bodyPr wrap="square" rtlCol="0">
            <a:spAutoFit/>
          </a:bodyPr>
          <a:lstStyle/>
          <a:p>
            <a:r>
              <a:rPr lang="en-US" sz="1600" b="1" dirty="0"/>
              <a:t>Event held at:</a:t>
            </a:r>
          </a:p>
        </p:txBody>
      </p:sp>
      <p:sp>
        <p:nvSpPr>
          <p:cNvPr id="10" name="TextBox 9"/>
          <p:cNvSpPr txBox="1"/>
          <p:nvPr/>
        </p:nvSpPr>
        <p:spPr>
          <a:xfrm>
            <a:off x="4824546" y="7841951"/>
            <a:ext cx="1582287" cy="1169551"/>
          </a:xfrm>
          <a:prstGeom prst="rect">
            <a:avLst/>
          </a:prstGeom>
          <a:noFill/>
        </p:spPr>
        <p:txBody>
          <a:bodyPr wrap="square" rtlCol="0">
            <a:spAutoFit/>
          </a:bodyPr>
          <a:lstStyle/>
          <a:p>
            <a:pPr algn="ctr"/>
            <a:r>
              <a:rPr lang="en-US" sz="1400" dirty="0"/>
              <a:t>[location]</a:t>
            </a:r>
          </a:p>
          <a:p>
            <a:pPr algn="ctr"/>
            <a:endParaRPr lang="en-US" sz="1400" dirty="0"/>
          </a:p>
          <a:p>
            <a:pPr algn="ctr"/>
            <a:r>
              <a:rPr lang="en-US" sz="1400" dirty="0"/>
              <a:t>[date]</a:t>
            </a:r>
          </a:p>
          <a:p>
            <a:pPr algn="ctr"/>
            <a:endParaRPr lang="en-US" sz="1400" dirty="0"/>
          </a:p>
          <a:p>
            <a:pPr algn="ctr"/>
            <a:r>
              <a:rPr lang="en-US" sz="1400" dirty="0"/>
              <a:t>[time]</a:t>
            </a:r>
          </a:p>
        </p:txBody>
      </p:sp>
      <p:cxnSp>
        <p:nvCxnSpPr>
          <p:cNvPr id="18" name="Straight Connector 17"/>
          <p:cNvCxnSpPr/>
          <p:nvPr/>
        </p:nvCxnSpPr>
        <p:spPr>
          <a:xfrm>
            <a:off x="100525" y="70866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28" name="TextBox 27"/>
          <p:cNvSpPr txBox="1"/>
          <p:nvPr/>
        </p:nvSpPr>
        <p:spPr>
          <a:xfrm>
            <a:off x="4222403" y="1442412"/>
            <a:ext cx="1891352" cy="338554"/>
          </a:xfrm>
          <a:prstGeom prst="rect">
            <a:avLst/>
          </a:prstGeom>
          <a:noFill/>
        </p:spPr>
        <p:txBody>
          <a:bodyPr wrap="none" rtlCol="0">
            <a:spAutoFit/>
          </a:bodyPr>
          <a:lstStyle/>
          <a:p>
            <a:r>
              <a:rPr lang="en-US" sz="1600" dirty="0">
                <a:hlinkClick r:id="rId12"/>
              </a:rPr>
              <a:t>https://hhrecny.org/</a:t>
            </a:r>
            <a:endParaRPr lang="en-US" sz="1600" dirty="0"/>
          </a:p>
        </p:txBody>
      </p:sp>
      <p:pic>
        <p:nvPicPr>
          <p:cNvPr id="3" name="Picture 2" descr="A person sitting at a table&#10;&#10;Description automatically generated with medium confidence">
            <a:extLst>
              <a:ext uri="{FF2B5EF4-FFF2-40B4-BE49-F238E27FC236}">
                <a16:creationId xmlns:a16="http://schemas.microsoft.com/office/drawing/2014/main" id="{72FF856B-5B2B-9936-EC75-150A09DD422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249817" y="2975642"/>
            <a:ext cx="1639543" cy="2186057"/>
          </a:xfrm>
          <a:prstGeom prst="rect">
            <a:avLst/>
          </a:prstGeom>
        </p:spPr>
      </p:pic>
    </p:spTree>
    <p:extLst>
      <p:ext uri="{BB962C8B-B14F-4D97-AF65-F5344CB8AC3E}">
        <p14:creationId xmlns:p14="http://schemas.microsoft.com/office/powerpoint/2010/main" val="663511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1736</TotalTime>
  <Words>382</Words>
  <Application>Microsoft Office PowerPoint</Application>
  <PresentationFormat>Letter Paper (8.5x11 in)</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Walter Recher</cp:lastModifiedBy>
  <cp:revision>69</cp:revision>
  <cp:lastPrinted>2018-03-28T15:39:28Z</cp:lastPrinted>
  <dcterms:created xsi:type="dcterms:W3CDTF">2016-09-20T17:48:39Z</dcterms:created>
  <dcterms:modified xsi:type="dcterms:W3CDTF">2022-07-22T23:35:27Z</dcterms:modified>
</cp:coreProperties>
</file>