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78" d="100"/>
          <a:sy n="78" d="100"/>
        </p:scale>
        <p:origin x="3090" y="29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4/8/2026</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F9AC81-CE37-4FA5-9D09-98CA3711665F}"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F9AC81-CE37-4FA5-9D09-98CA3711665F}"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F9AC81-CE37-4FA5-9D09-98CA3711665F}"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F9AC81-CE37-4FA5-9D09-98CA3711665F}"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4/8/2026</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image" Target="../media/image6.jpeg"/><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jp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 Id="rId14" Type="http://schemas.openxmlformats.org/officeDocument/2006/relationships/hyperlink" Target="https://hhrecny.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5785" y="2615385"/>
            <a:ext cx="3156377" cy="707886"/>
          </a:xfrm>
          <a:prstGeom prst="rect">
            <a:avLst/>
          </a:prstGeom>
          <a:noFill/>
        </p:spPr>
        <p:txBody>
          <a:bodyPr wrap="none" rtlCol="0">
            <a:spAutoFit/>
          </a:bodyPr>
          <a:lstStyle/>
          <a:p>
            <a:r>
              <a:rPr lang="en-US" sz="2000" b="1" dirty="0"/>
              <a:t>Inge Auerbacher, </a:t>
            </a:r>
          </a:p>
          <a:p>
            <a:r>
              <a:rPr lang="en-US" sz="2000" b="1" dirty="0"/>
              <a:t>Holocaust Survivor Speaker</a:t>
            </a:r>
          </a:p>
        </p:txBody>
      </p:sp>
      <p:sp>
        <p:nvSpPr>
          <p:cNvPr id="8" name="TextBox 7"/>
          <p:cNvSpPr txBox="1"/>
          <p:nvPr/>
        </p:nvSpPr>
        <p:spPr>
          <a:xfrm>
            <a:off x="73764" y="3290223"/>
            <a:ext cx="6582131" cy="3970318"/>
          </a:xfrm>
          <a:prstGeom prst="rect">
            <a:avLst/>
          </a:prstGeom>
          <a:noFill/>
        </p:spPr>
        <p:txBody>
          <a:bodyPr wrap="square" rtlCol="0">
            <a:spAutoFit/>
          </a:bodyPr>
          <a:lstStyle/>
          <a:p>
            <a:r>
              <a:rPr lang="en-US" dirty="0"/>
              <a:t>        Inge Auerbacher was the last Jewish child born</a:t>
            </a:r>
          </a:p>
          <a:p>
            <a:r>
              <a:rPr lang="en-US" dirty="0"/>
              <a:t>in </a:t>
            </a:r>
            <a:r>
              <a:rPr lang="en-US" dirty="0" err="1"/>
              <a:t>Kippenheim</a:t>
            </a:r>
            <a:r>
              <a:rPr lang="en-US" dirty="0"/>
              <a:t>, a village in South-Western Germany located at the foot of the Black Forest, close to the borders of France and Switzerland. The only child of Berthold and Regina Auerbacher (nee’ </a:t>
            </a:r>
            <a:r>
              <a:rPr lang="en-US" dirty="0" err="1"/>
              <a:t>Lauchheimer</a:t>
            </a:r>
            <a:r>
              <a:rPr lang="en-US" dirty="0"/>
              <a:t>,) her parents came from observant Jewish families who  lived for many generations in Germany.  She has lectured on the Holocaust since 1981 and spoken to thousands of people in the U.S. Canada and Germany. She is fluent in German and English. </a:t>
            </a:r>
          </a:p>
          <a:p>
            <a:endParaRPr lang="en-US" dirty="0"/>
          </a:p>
          <a:p>
            <a:r>
              <a:rPr lang="en-US" dirty="0"/>
              <a:t>Inge is an author of best-selling books and has appeared on radio and television programs. Prize-winning documentary films have been made about her, and her most recent film: "The Olympic Doll" based on her book "I Am A Star" was made for middle school children as a lesson of tolerance.</a:t>
            </a:r>
          </a:p>
        </p:txBody>
      </p:sp>
      <p:sp>
        <p:nvSpPr>
          <p:cNvPr id="9" name="TextBox 8"/>
          <p:cNvSpPr txBox="1"/>
          <p:nvPr/>
        </p:nvSpPr>
        <p:spPr>
          <a:xfrm>
            <a:off x="2855913" y="7403005"/>
            <a:ext cx="3581400" cy="369332"/>
          </a:xfrm>
          <a:prstGeom prst="rect">
            <a:avLst/>
          </a:prstGeom>
          <a:noFill/>
        </p:spPr>
        <p:txBody>
          <a:bodyPr wrap="square" rtlCol="0">
            <a:spAutoFit/>
          </a:bodyPr>
          <a:lstStyle/>
          <a:p>
            <a:r>
              <a:rPr lang="en-US" b="1" dirty="0"/>
              <a:t>Event held at:</a:t>
            </a:r>
          </a:p>
        </p:txBody>
      </p:sp>
      <p:sp>
        <p:nvSpPr>
          <p:cNvPr id="10" name="TextBox 9"/>
          <p:cNvSpPr txBox="1"/>
          <p:nvPr/>
        </p:nvSpPr>
        <p:spPr>
          <a:xfrm>
            <a:off x="4495800" y="7408391"/>
            <a:ext cx="1078309" cy="1477328"/>
          </a:xfrm>
          <a:prstGeom prst="rect">
            <a:avLst/>
          </a:prstGeom>
          <a:noFill/>
        </p:spPr>
        <p:txBody>
          <a:bodyPr wrap="none" rtlCol="0">
            <a:spAutoFit/>
          </a:bodyPr>
          <a:lstStyle/>
          <a:p>
            <a:pPr algn="ctr"/>
            <a:r>
              <a:rPr lang="en-US" dirty="0"/>
              <a:t>[location]</a:t>
            </a:r>
          </a:p>
          <a:p>
            <a:pPr algn="ctr"/>
            <a:endParaRPr lang="en-US" dirty="0"/>
          </a:p>
          <a:p>
            <a:pPr algn="ctr"/>
            <a:r>
              <a:rPr lang="en-US" dirty="0"/>
              <a:t>[date]</a:t>
            </a:r>
          </a:p>
          <a:p>
            <a:pPr algn="ctr"/>
            <a:endParaRPr lang="en-US" dirty="0"/>
          </a:p>
          <a:p>
            <a:pPr algn="ctr"/>
            <a:r>
              <a:rPr lang="en-US" dirty="0"/>
              <a:t>[time]</a:t>
            </a:r>
          </a:p>
        </p:txBody>
      </p:sp>
      <p:cxnSp>
        <p:nvCxnSpPr>
          <p:cNvPr id="18" name="Straight Connector 17"/>
          <p:cNvCxnSpPr/>
          <p:nvPr/>
        </p:nvCxnSpPr>
        <p:spPr>
          <a:xfrm>
            <a:off x="74982" y="7260541"/>
            <a:ext cx="6708036" cy="0"/>
          </a:xfrm>
          <a:prstGeom prst="line">
            <a:avLst/>
          </a:prstGeom>
        </p:spPr>
        <p:style>
          <a:lnRef idx="2">
            <a:schemeClr val="accent6"/>
          </a:lnRef>
          <a:fillRef idx="0">
            <a:schemeClr val="accent6"/>
          </a:fillRef>
          <a:effectRef idx="1">
            <a:schemeClr val="accent6"/>
          </a:effectRef>
          <a:fontRef idx="minor">
            <a:schemeClr val="tx1"/>
          </a:fontRef>
        </p:style>
      </p:cxnSp>
      <p:pic>
        <p:nvPicPr>
          <p:cNvPr id="17" name="Picture 16"/>
          <p:cNvPicPr>
            <a:picLocks noChangeAspect="1"/>
          </p:cNvPicPr>
          <p:nvPr/>
        </p:nvPicPr>
        <p:blipFill>
          <a:blip r:embed="rId11">
            <a:extLst>
              <a:ext uri="{28A0092B-C50C-407E-A947-70E740481C1C}">
                <a14:useLocalDpi xmlns:a14="http://schemas.microsoft.com/office/drawing/2010/main" val="0"/>
              </a:ext>
            </a:extLst>
          </a:blip>
          <a:srcRect/>
          <a:stretch/>
        </p:blipFill>
        <p:spPr>
          <a:xfrm>
            <a:off x="0" y="16042"/>
            <a:ext cx="3151865" cy="2101243"/>
          </a:xfrm>
          <a:prstGeom prst="rect">
            <a:avLst/>
          </a:prstGeom>
        </p:spPr>
      </p:pic>
      <p:pic>
        <p:nvPicPr>
          <p:cNvPr id="4" name="Picture Placeholder 3">
            <a:extLst>
              <a:ext uri="{FF2B5EF4-FFF2-40B4-BE49-F238E27FC236}">
                <a16:creationId xmlns:a16="http://schemas.microsoft.com/office/drawing/2014/main" id="{D1873A38-EBE1-7B66-9BF1-C2263BBF7B28}"/>
              </a:ext>
            </a:extLst>
          </p:cNvPr>
          <p:cNvPicPr>
            <a:picLocks noGrp="1" noChangeAspect="1"/>
          </p:cNvPicPr>
          <p:nvPr>
            <p:ph type="pic" sz="quarter" idx="13"/>
          </p:nvPr>
        </p:nvPicPr>
        <p:blipFill>
          <a:blip r:embed="rId12">
            <a:extLst>
              <a:ext uri="{28A0092B-C50C-407E-A947-70E740481C1C}">
                <a14:useLocalDpi xmlns:a14="http://schemas.microsoft.com/office/drawing/2010/main" val="0"/>
              </a:ext>
            </a:extLst>
          </a:blip>
          <a:srcRect l="3384" r="3384"/>
          <a:stretch>
            <a:fillRect/>
          </a:stretch>
        </p:blipFill>
        <p:spPr>
          <a:xfrm>
            <a:off x="3442494" y="187033"/>
            <a:ext cx="2408238" cy="1524000"/>
          </a:xfrm>
        </p:spPr>
      </p:pic>
      <p:pic>
        <p:nvPicPr>
          <p:cNvPr id="2"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113119" y="2247063"/>
            <a:ext cx="1391964" cy="1216554"/>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1"/>
          <p:cNvSpPr txBox="1"/>
          <p:nvPr/>
        </p:nvSpPr>
        <p:spPr>
          <a:xfrm>
            <a:off x="4787436" y="1761602"/>
            <a:ext cx="1462260" cy="276999"/>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200" dirty="0">
                <a:hlinkClick r:id="rId14"/>
              </a:rPr>
              <a:t>https://hhrecny.org/</a:t>
            </a:r>
            <a:endParaRPr lang="en-US" sz="1200" dirty="0"/>
          </a:p>
        </p:txBody>
      </p:sp>
    </p:spTree>
    <p:extLst>
      <p:ext uri="{BB962C8B-B14F-4D97-AF65-F5344CB8AC3E}">
        <p14:creationId xmlns:p14="http://schemas.microsoft.com/office/powerpoint/2010/main" val="663511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1733</TotalTime>
  <Words>179</Words>
  <Application>Microsoft Office PowerPoint</Application>
  <PresentationFormat>Letter Paper (8.5x11 in)</PresentationFormat>
  <Paragraphs>14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Walter Recher</cp:lastModifiedBy>
  <cp:revision>69</cp:revision>
  <cp:lastPrinted>2018-03-28T16:59:58Z</cp:lastPrinted>
  <dcterms:created xsi:type="dcterms:W3CDTF">2016-09-20T17:48:39Z</dcterms:created>
  <dcterms:modified xsi:type="dcterms:W3CDTF">2026-04-08T14:18:18Z</dcterms:modified>
</cp:coreProperties>
</file>