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
  </p:notesMasterIdLst>
  <p:sldIdLst>
    <p:sldId id="256" r:id="rId2"/>
  </p:sldIdLst>
  <p:sldSz cx="6858000" cy="9144000" type="letter"/>
  <p:notesSz cx="7010400" cy="9296400"/>
  <p:defaultTex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CC0000"/>
    <a:srgbClr val="FF6600"/>
    <a:srgbClr val="F2D6BE"/>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27" autoAdjust="0"/>
    <p:restoredTop sz="94660"/>
  </p:normalViewPr>
  <p:slideViewPr>
    <p:cSldViewPr>
      <p:cViewPr varScale="1">
        <p:scale>
          <a:sx n="84" d="100"/>
          <a:sy n="84" d="100"/>
        </p:scale>
        <p:origin x="2958" y="10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0"/>
            <a:ext cx="3037840" cy="465138"/>
          </a:xfrm>
          <a:prstGeom prst="rect">
            <a:avLst/>
          </a:prstGeom>
        </p:spPr>
        <p:txBody>
          <a:bodyPr vert="horz" lIns="91440" tIns="45720" rIns="91440" bIns="45720" rtlCol="0"/>
          <a:lstStyle>
            <a:lvl1pPr algn="r">
              <a:defRPr sz="1200"/>
            </a:lvl1pPr>
          </a:lstStyle>
          <a:p>
            <a:fld id="{4339ACE8-435E-44BD-9479-BEE19CB67463}" type="datetimeFigureOut">
              <a:rPr lang="en-US" smtClean="0"/>
              <a:t>3/4/2024</a:t>
            </a:fld>
            <a:endParaRPr lang="en-US" dirty="0"/>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16426"/>
            <a:ext cx="560832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7840"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675"/>
            <a:ext cx="3037840" cy="465138"/>
          </a:xfrm>
          <a:prstGeom prst="rect">
            <a:avLst/>
          </a:prstGeom>
        </p:spPr>
        <p:txBody>
          <a:bodyPr vert="horz" lIns="91440" tIns="45720" rIns="91440" bIns="45720" rtlCol="0" anchor="b"/>
          <a:lstStyle>
            <a:lvl1pPr algn="r">
              <a:defRPr sz="1200"/>
            </a:lvl1pPr>
          </a:lstStyle>
          <a:p>
            <a:fld id="{3188596B-714A-44B3-BECB-5DD3AAE97CFA}" type="slidenum">
              <a:rPr lang="en-US" smtClean="0"/>
              <a:t>‹#›</a:t>
            </a:fld>
            <a:endParaRPr lang="en-US" dirty="0"/>
          </a:p>
        </p:txBody>
      </p:sp>
    </p:spTree>
    <p:extLst>
      <p:ext uri="{BB962C8B-B14F-4D97-AF65-F5344CB8AC3E}">
        <p14:creationId xmlns:p14="http://schemas.microsoft.com/office/powerpoint/2010/main" val="3900463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8596B-714A-44B3-BECB-5DD3AAE97CFA}" type="slidenum">
              <a:rPr lang="en-US" smtClean="0"/>
              <a:t>1</a:t>
            </a:fld>
            <a:endParaRPr lang="en-US" dirty="0"/>
          </a:p>
        </p:txBody>
      </p:sp>
    </p:spTree>
    <p:extLst>
      <p:ext uri="{BB962C8B-B14F-4D97-AF65-F5344CB8AC3E}">
        <p14:creationId xmlns:p14="http://schemas.microsoft.com/office/powerpoint/2010/main" val="3267015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6" indent="0" algn="ctr">
              <a:buNone/>
              <a:defRPr>
                <a:solidFill>
                  <a:schemeClr val="tx1">
                    <a:tint val="75000"/>
                  </a:schemeClr>
                </a:solidFill>
              </a:defRPr>
            </a:lvl3pPr>
            <a:lvl4pPr marL="1371503" indent="0" algn="ctr">
              <a:buNone/>
              <a:defRPr>
                <a:solidFill>
                  <a:schemeClr val="tx1">
                    <a:tint val="75000"/>
                  </a:schemeClr>
                </a:solidFill>
              </a:defRPr>
            </a:lvl4pPr>
            <a:lvl5pPr marL="1828671" indent="0" algn="ctr">
              <a:buNone/>
              <a:defRPr>
                <a:solidFill>
                  <a:schemeClr val="tx1">
                    <a:tint val="75000"/>
                  </a:schemeClr>
                </a:solidFill>
              </a:defRPr>
            </a:lvl5pPr>
            <a:lvl6pPr marL="2285839" indent="0" algn="ctr">
              <a:buNone/>
              <a:defRPr>
                <a:solidFill>
                  <a:schemeClr val="tx1">
                    <a:tint val="75000"/>
                  </a:schemeClr>
                </a:solidFill>
              </a:defRPr>
            </a:lvl6pPr>
            <a:lvl7pPr marL="2743007" indent="0" algn="ctr">
              <a:buNone/>
              <a:defRPr>
                <a:solidFill>
                  <a:schemeClr val="tx1">
                    <a:tint val="75000"/>
                  </a:schemeClr>
                </a:solidFill>
              </a:defRPr>
            </a:lvl7pPr>
            <a:lvl8pPr marL="3200175" indent="0" algn="ctr">
              <a:buNone/>
              <a:defRPr>
                <a:solidFill>
                  <a:schemeClr val="tx1">
                    <a:tint val="75000"/>
                  </a:schemeClr>
                </a:solidFill>
              </a:defRPr>
            </a:lvl8pPr>
            <a:lvl9pPr marL="36573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FF9AC81-CE37-4FA5-9D09-98CA3711665F}" type="datetimeFigureOut">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dirty="0"/>
          </a:p>
        </p:txBody>
      </p:sp>
      <p:sp>
        <p:nvSpPr>
          <p:cNvPr id="8" name="Picture Placeholder 7"/>
          <p:cNvSpPr>
            <a:spLocks noGrp="1"/>
          </p:cNvSpPr>
          <p:nvPr>
            <p:ph type="pic" sz="quarter" idx="13"/>
          </p:nvPr>
        </p:nvSpPr>
        <p:spPr>
          <a:xfrm>
            <a:off x="514350" y="6781800"/>
            <a:ext cx="2228850" cy="2179638"/>
          </a:xfrm>
        </p:spPr>
        <p:txBody>
          <a:bodyPr/>
          <a:lstStyle/>
          <a:p>
            <a:endParaRPr lang="en-US" dirty="0"/>
          </a:p>
        </p:txBody>
      </p:sp>
    </p:spTree>
    <p:extLst>
      <p:ext uri="{BB962C8B-B14F-4D97-AF65-F5344CB8AC3E}">
        <p14:creationId xmlns:p14="http://schemas.microsoft.com/office/powerpoint/2010/main" val="1736405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F9AC81-CE37-4FA5-9D09-98CA3711665F}" type="datetimeFigureOut">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dirty="0"/>
          </a:p>
        </p:txBody>
      </p:sp>
    </p:spTree>
    <p:extLst>
      <p:ext uri="{BB962C8B-B14F-4D97-AF65-F5344CB8AC3E}">
        <p14:creationId xmlns:p14="http://schemas.microsoft.com/office/powerpoint/2010/main" val="3687495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8" y="488951"/>
            <a:ext cx="1157288"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57176" y="488951"/>
            <a:ext cx="3357563"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F9AC81-CE37-4FA5-9D09-98CA3711665F}" type="datetimeFigureOut">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dirty="0"/>
          </a:p>
        </p:txBody>
      </p:sp>
    </p:spTree>
    <p:extLst>
      <p:ext uri="{BB962C8B-B14F-4D97-AF65-F5344CB8AC3E}">
        <p14:creationId xmlns:p14="http://schemas.microsoft.com/office/powerpoint/2010/main" val="657426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F9AC81-CE37-4FA5-9D09-98CA3711665F}" type="datetimeFigureOut">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dirty="0"/>
          </a:p>
        </p:txBody>
      </p:sp>
    </p:spTree>
    <p:extLst>
      <p:ext uri="{BB962C8B-B14F-4D97-AF65-F5344CB8AC3E}">
        <p14:creationId xmlns:p14="http://schemas.microsoft.com/office/powerpoint/2010/main" val="1503531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9"/>
            <a:ext cx="5829300" cy="2000249"/>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6" indent="0">
              <a:buNone/>
              <a:defRPr sz="1600">
                <a:solidFill>
                  <a:schemeClr val="tx1">
                    <a:tint val="75000"/>
                  </a:schemeClr>
                </a:solidFill>
              </a:defRPr>
            </a:lvl3pPr>
            <a:lvl4pPr marL="1371503" indent="0">
              <a:buNone/>
              <a:defRPr sz="1400">
                <a:solidFill>
                  <a:schemeClr val="tx1">
                    <a:tint val="75000"/>
                  </a:schemeClr>
                </a:solidFill>
              </a:defRPr>
            </a:lvl4pPr>
            <a:lvl5pPr marL="1828671" indent="0">
              <a:buNone/>
              <a:defRPr sz="1400">
                <a:solidFill>
                  <a:schemeClr val="tx1">
                    <a:tint val="75000"/>
                  </a:schemeClr>
                </a:solidFill>
              </a:defRPr>
            </a:lvl5pPr>
            <a:lvl6pPr marL="2285839" indent="0">
              <a:buNone/>
              <a:defRPr sz="1400">
                <a:solidFill>
                  <a:schemeClr val="tx1">
                    <a:tint val="75000"/>
                  </a:schemeClr>
                </a:solidFill>
              </a:defRPr>
            </a:lvl6pPr>
            <a:lvl7pPr marL="2743007" indent="0">
              <a:buNone/>
              <a:defRPr sz="1400">
                <a:solidFill>
                  <a:schemeClr val="tx1">
                    <a:tint val="75000"/>
                  </a:schemeClr>
                </a:solidFill>
              </a:defRPr>
            </a:lvl7pPr>
            <a:lvl8pPr marL="3200175" indent="0">
              <a:buNone/>
              <a:defRPr sz="1400">
                <a:solidFill>
                  <a:schemeClr val="tx1">
                    <a:tint val="75000"/>
                  </a:schemeClr>
                </a:solidFill>
              </a:defRPr>
            </a:lvl8pPr>
            <a:lvl9pPr marL="365734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F9AC81-CE37-4FA5-9D09-98CA3711665F}" type="datetimeFigureOut">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dirty="0"/>
          </a:p>
        </p:txBody>
      </p:sp>
    </p:spTree>
    <p:extLst>
      <p:ext uri="{BB962C8B-B14F-4D97-AF65-F5344CB8AC3E}">
        <p14:creationId xmlns:p14="http://schemas.microsoft.com/office/powerpoint/2010/main" val="3777230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7176"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FF9AC81-CE37-4FA5-9D09-98CA3711665F}" type="datetimeFigureOut">
              <a:rPr lang="en-US" smtClean="0"/>
              <a:t>3/4/2024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dirty="0"/>
          </a:p>
        </p:txBody>
      </p:sp>
    </p:spTree>
    <p:extLst>
      <p:ext uri="{BB962C8B-B14F-4D97-AF65-F5344CB8AC3E}">
        <p14:creationId xmlns:p14="http://schemas.microsoft.com/office/powerpoint/2010/main" val="2550758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FF9AC81-CE37-4FA5-9D09-98CA3711665F}" type="datetimeFigureOut">
              <a:rPr lang="en-US" smtClean="0"/>
              <a:t>3/4/2024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95414EE-7E51-40CA-8679-A7864A620F21}" type="slidenum">
              <a:rPr lang="en-US" smtClean="0"/>
              <a:t>‹#›</a:t>
            </a:fld>
            <a:endParaRPr lang="en-US" dirty="0"/>
          </a:p>
        </p:txBody>
      </p:sp>
    </p:spTree>
    <p:extLst>
      <p:ext uri="{BB962C8B-B14F-4D97-AF65-F5344CB8AC3E}">
        <p14:creationId xmlns:p14="http://schemas.microsoft.com/office/powerpoint/2010/main" val="170329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FF9AC81-CE37-4FA5-9D09-98CA3711665F}" type="datetimeFigureOut">
              <a:rPr lang="en-US" smtClean="0"/>
              <a:t>3/4/2024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95414EE-7E51-40CA-8679-A7864A620F21}" type="slidenum">
              <a:rPr lang="en-US" smtClean="0"/>
              <a:t>‹#›</a:t>
            </a:fld>
            <a:endParaRPr lang="en-US" dirty="0"/>
          </a:p>
        </p:txBody>
      </p:sp>
    </p:spTree>
    <p:extLst>
      <p:ext uri="{BB962C8B-B14F-4D97-AF65-F5344CB8AC3E}">
        <p14:creationId xmlns:p14="http://schemas.microsoft.com/office/powerpoint/2010/main" val="846951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F9AC81-CE37-4FA5-9D09-98CA3711665F}" type="datetimeFigureOut">
              <a:rPr lang="en-US" smtClean="0"/>
              <a:t>3/4/2024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95414EE-7E51-40CA-8679-A7864A620F21}" type="slidenum">
              <a:rPr lang="en-US" smtClean="0"/>
              <a:t>‹#›</a:t>
            </a:fld>
            <a:endParaRPr lang="en-US" dirty="0"/>
          </a:p>
        </p:txBody>
      </p:sp>
    </p:spTree>
    <p:extLst>
      <p:ext uri="{BB962C8B-B14F-4D97-AF65-F5344CB8AC3E}">
        <p14:creationId xmlns:p14="http://schemas.microsoft.com/office/powerpoint/2010/main" val="1355999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8"/>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1" y="1913468"/>
            <a:ext cx="2256235" cy="6254751"/>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3/4/2024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dirty="0"/>
          </a:p>
        </p:txBody>
      </p:sp>
    </p:spTree>
    <p:extLst>
      <p:ext uri="{BB962C8B-B14F-4D97-AF65-F5344CB8AC3E}">
        <p14:creationId xmlns:p14="http://schemas.microsoft.com/office/powerpoint/2010/main" val="2429437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168" indent="0">
              <a:buNone/>
              <a:defRPr sz="2800"/>
            </a:lvl2pPr>
            <a:lvl3pPr marL="914336" indent="0">
              <a:buNone/>
              <a:defRPr sz="2400"/>
            </a:lvl3pPr>
            <a:lvl4pPr marL="1371503" indent="0">
              <a:buNone/>
              <a:defRPr sz="2000"/>
            </a:lvl4pPr>
            <a:lvl5pPr marL="1828671" indent="0">
              <a:buNone/>
              <a:defRPr sz="2000"/>
            </a:lvl5pPr>
            <a:lvl6pPr marL="2285839" indent="0">
              <a:buNone/>
              <a:defRPr sz="2000"/>
            </a:lvl6pPr>
            <a:lvl7pPr marL="2743007" indent="0">
              <a:buNone/>
              <a:defRPr sz="2000"/>
            </a:lvl7pPr>
            <a:lvl8pPr marL="3200175" indent="0">
              <a:buNone/>
              <a:defRPr sz="2000"/>
            </a:lvl8pPr>
            <a:lvl9pPr marL="3657343" indent="0">
              <a:buNone/>
              <a:defRPr sz="2000"/>
            </a:lvl9pPr>
          </a:lstStyle>
          <a:p>
            <a:endParaRPr lang="en-US" dirty="0"/>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3/4/2024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dirty="0"/>
          </a:p>
        </p:txBody>
      </p:sp>
    </p:spTree>
    <p:extLst>
      <p:ext uri="{BB962C8B-B14F-4D97-AF65-F5344CB8AC3E}">
        <p14:creationId xmlns:p14="http://schemas.microsoft.com/office/powerpoint/2010/main" val="681433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33" tIns="45717" rIns="91433" bIns="45717" rtlCol="0" anchor="ctr">
            <a:normAutofit/>
          </a:bodyPr>
          <a:lstStyle/>
          <a:p>
            <a:r>
              <a:rPr lang="en-US"/>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91433" tIns="45717" rIns="91433" bIns="4571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5"/>
            <a:ext cx="1600200" cy="486833"/>
          </a:xfrm>
          <a:prstGeom prst="rect">
            <a:avLst/>
          </a:prstGeom>
        </p:spPr>
        <p:txBody>
          <a:bodyPr vert="horz" lIns="91433" tIns="45717" rIns="91433" bIns="45717" rtlCol="0" anchor="ctr"/>
          <a:lstStyle>
            <a:lvl1pPr algn="l">
              <a:defRPr sz="1200">
                <a:solidFill>
                  <a:schemeClr val="tx1">
                    <a:tint val="75000"/>
                  </a:schemeClr>
                </a:solidFill>
              </a:defRPr>
            </a:lvl1pPr>
          </a:lstStyle>
          <a:p>
            <a:fld id="{FFF9AC81-CE37-4FA5-9D09-98CA3711665F}" type="datetimeFigureOut">
              <a:rPr lang="en-US" smtClean="0"/>
              <a:t>3/4/2024</a:t>
            </a:fld>
            <a:endParaRPr lang="en-US" dirty="0"/>
          </a:p>
        </p:txBody>
      </p:sp>
      <p:sp>
        <p:nvSpPr>
          <p:cNvPr id="5" name="Footer Placeholder 4"/>
          <p:cNvSpPr>
            <a:spLocks noGrp="1"/>
          </p:cNvSpPr>
          <p:nvPr>
            <p:ph type="ftr" sz="quarter" idx="3"/>
          </p:nvPr>
        </p:nvSpPr>
        <p:spPr>
          <a:xfrm>
            <a:off x="2343150" y="8475135"/>
            <a:ext cx="2171700" cy="486833"/>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5"/>
            <a:ext cx="1600200" cy="486833"/>
          </a:xfrm>
          <a:prstGeom prst="rect">
            <a:avLst/>
          </a:prstGeom>
        </p:spPr>
        <p:txBody>
          <a:bodyPr vert="horz" lIns="91433" tIns="45717" rIns="91433" bIns="45717" rtlCol="0" anchor="ctr"/>
          <a:lstStyle>
            <a:lvl1pPr algn="r">
              <a:defRPr sz="1200">
                <a:solidFill>
                  <a:schemeClr val="tx1">
                    <a:tint val="75000"/>
                  </a:schemeClr>
                </a:solidFill>
              </a:defRPr>
            </a:lvl1pPr>
          </a:lstStyle>
          <a:p>
            <a:fld id="{895414EE-7E51-40CA-8679-A7864A620F21}" type="slidenum">
              <a:rPr lang="en-US" smtClean="0"/>
              <a:t>‹#›</a:t>
            </a:fld>
            <a:endParaRPr lang="en-US" dirty="0"/>
          </a:p>
        </p:txBody>
      </p:sp>
    </p:spTree>
    <p:extLst>
      <p:ext uri="{BB962C8B-B14F-4D97-AF65-F5344CB8AC3E}">
        <p14:creationId xmlns:p14="http://schemas.microsoft.com/office/powerpoint/2010/main" val="471108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36" rtl="0" eaLnBrk="1" latinLnBrk="0" hangingPunct="1">
        <a:spcBef>
          <a:spcPct val="0"/>
        </a:spcBef>
        <a:buNone/>
        <a:defRPr sz="4400" kern="1200">
          <a:solidFill>
            <a:schemeClr val="tx1"/>
          </a:solidFill>
          <a:latin typeface="+mj-lt"/>
          <a:ea typeface="+mj-ea"/>
          <a:cs typeface="+mj-cs"/>
        </a:defRPr>
      </a:lvl1pPr>
    </p:titleStyle>
    <p:bodyStyle>
      <a:lvl1pPr marL="342876" indent="-342876" algn="l" defTabSz="91433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6"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6"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7"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5"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3"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1"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59"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26"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hhrecny.org/index.php?src=events&amp;srctype=detail&amp;category=Community%20Event&amp;refno=176" TargetMode="External"/><Relationship Id="rId13" Type="http://schemas.openxmlformats.org/officeDocument/2006/relationships/hyperlink" Target="https://hhrecny.org/" TargetMode="External"/><Relationship Id="rId3" Type="http://schemas.openxmlformats.org/officeDocument/2006/relationships/image" Target="../media/image1.gif"/><Relationship Id="rId7" Type="http://schemas.openxmlformats.org/officeDocument/2006/relationships/image" Target="../media/image3.gif"/><Relationship Id="rId12"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hhrecny.org/index.php?src=events&amp;srctype=detail&amp;category=lecture&amp;refno=198" TargetMode="External"/><Relationship Id="rId11" Type="http://schemas.openxmlformats.org/officeDocument/2006/relationships/image" Target="../media/image4.png"/><Relationship Id="rId5" Type="http://schemas.openxmlformats.org/officeDocument/2006/relationships/image" Target="../media/image2.gif"/><Relationship Id="rId10" Type="http://schemas.openxmlformats.org/officeDocument/2006/relationships/hyperlink" Target="http://www.hhrecny.org/index.php?src=events&amp;srctype=detail&amp;category=Community%20Event&amp;refno=195" TargetMode="External"/><Relationship Id="rId4" Type="http://schemas.openxmlformats.org/officeDocument/2006/relationships/hyperlink" Target="http://myemail.constantcontact.com/Four-Upcoming-events-and-Introducing-our-new-Membership-Program.html?soid=1112323251565&amp;aid=fA431a8m6ik" TargetMode="External"/><Relationship Id="rId9" Type="http://schemas.openxmlformats.org/officeDocument/2006/relationships/hyperlink" Target="http://www.hhrecny.org/index.php?src=events&amp;submenu=speakers&amp;srctype=detail&amp;category=Community%20Event&amp;refno=17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rs6.net/t?e=fA431a8m6ik&amp;c=0&amp;r=0&amp;_ts=147439297695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a:hlinkClick r:id="rId4"/>
          </p:cNvPr>
          <p:cNvSpPr>
            <a:spLocks noChangeArrowheads="1"/>
          </p:cNvSpPr>
          <p:nvPr/>
        </p:nvSpPr>
        <p:spPr bwMode="auto">
          <a:xfrm>
            <a:off x="6151563" y="1800947"/>
            <a:ext cx="285750" cy="379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ctr" anchorCtr="0" compatLnSpc="1">
            <a:prstTxWarp prst="textNoShape">
              <a:avLst/>
            </a:prstTxWarp>
            <a:spAutoFit/>
          </a:bodyPr>
          <a:lstStyle/>
          <a:p>
            <a:endParaRPr lang="en-US" dirty="0"/>
          </a:p>
        </p:txBody>
      </p:sp>
      <p:sp>
        <p:nvSpPr>
          <p:cNvPr id="7" name="Rectangle 5"/>
          <p:cNvSpPr>
            <a:spLocks noChangeArrowheads="1"/>
          </p:cNvSpPr>
          <p:nvPr/>
        </p:nvSpPr>
        <p:spPr bwMode="auto">
          <a:xfrm>
            <a:off x="6073775" y="1713726"/>
            <a:ext cx="1128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11108" bIns="0" numCol="1" anchor="ctr" anchorCtr="0" compatLnSpc="1">
            <a:prstTxWarp prst="textNoShape">
              <a:avLst/>
            </a:prstTxWarp>
            <a:spAutoFit/>
          </a:bodyPr>
          <a:lstStyle/>
          <a:p>
            <a:pPr fontAlgn="base">
              <a:spcBef>
                <a:spcPct val="0"/>
              </a:spcBef>
              <a:spcAft>
                <a:spcPct val="0"/>
              </a:spcAft>
            </a:pPr>
            <a:endParaRPr lang="en-US" altLang="en-US" dirty="0">
              <a:solidFill>
                <a:srgbClr val="000000"/>
              </a:solidFill>
              <a:latin typeface="Arial" pitchFamily="34" charset="0"/>
              <a:cs typeface="Arial" pitchFamily="34" charset="0"/>
            </a:endParaRPr>
          </a:p>
          <a:p>
            <a:pPr eaLnBrk="0" fontAlgn="base" hangingPunct="0">
              <a:spcBef>
                <a:spcPct val="0"/>
              </a:spcBef>
              <a:spcAft>
                <a:spcPct val="0"/>
              </a:spcAft>
            </a:pPr>
            <a:endParaRPr lang="en-US" altLang="en-US" dirty="0">
              <a:latin typeface="Arial" pitchFamily="34" charset="0"/>
              <a:cs typeface="Arial" pitchFamily="34" charset="0"/>
            </a:endParaRPr>
          </a:p>
        </p:txBody>
      </p:sp>
      <p:pic>
        <p:nvPicPr>
          <p:cNvPr id="1032" name="Picture 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Medicine">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Watchers">
            <a:hlinkClick r:id="rId8"/>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StillHere">
            <a:hlinkClick r:id="rId9"/>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Judy">
            <a:hlinkClick r:id="rId10"/>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5" name="Picture 31"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0"/>
            <a:ext cx="6858000" cy="2609022"/>
          </a:xfrm>
          <a:prstGeom prst="rect">
            <a:avLst/>
          </a:prstGeom>
        </p:spPr>
      </p:pic>
      <p:sp>
        <p:nvSpPr>
          <p:cNvPr id="5" name="TextBox 4"/>
          <p:cNvSpPr txBox="1"/>
          <p:nvPr/>
        </p:nvSpPr>
        <p:spPr>
          <a:xfrm>
            <a:off x="100525" y="2694057"/>
            <a:ext cx="2187137" cy="707886"/>
          </a:xfrm>
          <a:prstGeom prst="rect">
            <a:avLst/>
          </a:prstGeom>
          <a:noFill/>
        </p:spPr>
        <p:txBody>
          <a:bodyPr wrap="none" rtlCol="0">
            <a:spAutoFit/>
          </a:bodyPr>
          <a:lstStyle/>
          <a:p>
            <a:r>
              <a:rPr lang="en-US" sz="2000" b="1" dirty="0">
                <a:effectLst/>
                <a:latin typeface="Calibri" panose="020F0502020204030204" pitchFamily="34" charset="0"/>
                <a:ea typeface="Calibri" panose="020F0502020204030204" pitchFamily="34" charset="0"/>
              </a:rPr>
              <a:t>Ernest Brod,</a:t>
            </a:r>
          </a:p>
          <a:p>
            <a:r>
              <a:rPr lang="en-US" sz="2000" b="1" dirty="0"/>
              <a:t>Holocaust Survivor</a:t>
            </a:r>
          </a:p>
        </p:txBody>
      </p:sp>
      <p:sp>
        <p:nvSpPr>
          <p:cNvPr id="8" name="TextBox 7"/>
          <p:cNvSpPr txBox="1"/>
          <p:nvPr/>
        </p:nvSpPr>
        <p:spPr>
          <a:xfrm>
            <a:off x="69847" y="3312394"/>
            <a:ext cx="6582131" cy="2123658"/>
          </a:xfrm>
          <a:prstGeom prst="rect">
            <a:avLst/>
          </a:prstGeom>
          <a:noFill/>
        </p:spPr>
        <p:txBody>
          <a:bodyPr wrap="square" rtlCol="0">
            <a:spAutoFit/>
          </a:bodyPr>
          <a:lstStyle/>
          <a:p>
            <a:pPr marL="0" marR="0">
              <a:spcBef>
                <a:spcPts val="0"/>
              </a:spcBef>
              <a:spcAft>
                <a:spcPts val="0"/>
              </a:spcAft>
            </a:pPr>
            <a:r>
              <a:rPr lang="en-US" sz="1200" dirty="0"/>
              <a:t>     Ernest “Ernie” Brod was born in 1938 in Vienna, Austria. As a young boy who </a:t>
            </a:r>
          </a:p>
          <a:p>
            <a:pPr marL="0" marR="0">
              <a:spcBef>
                <a:spcPts val="0"/>
              </a:spcBef>
              <a:spcAft>
                <a:spcPts val="0"/>
              </a:spcAft>
            </a:pPr>
            <a:r>
              <a:rPr lang="en-US" sz="1200" dirty="0"/>
              <a:t>grew up during the Holocaust, h</a:t>
            </a:r>
            <a:r>
              <a:rPr lang="en-US" sz="1200" dirty="0">
                <a:effectLst/>
                <a:latin typeface="Aptos" panose="020B0004020202020204" pitchFamily="34" charset="0"/>
                <a:ea typeface="Calibri" panose="020F0502020204030204" pitchFamily="34" charset="0"/>
                <a:cs typeface="Calibri" panose="020F0502020204030204" pitchFamily="34" charset="0"/>
              </a:rPr>
              <a:t>is father was among the first Jews killed, and his</a:t>
            </a:r>
          </a:p>
          <a:p>
            <a:pPr marL="0" marR="0">
              <a:spcBef>
                <a:spcPts val="0"/>
              </a:spcBef>
              <a:spcAft>
                <a:spcPts val="0"/>
              </a:spcAft>
            </a:pPr>
            <a:r>
              <a:rPr lang="en-US" sz="1200" dirty="0">
                <a:effectLst/>
                <a:latin typeface="Aptos" panose="020B0004020202020204" pitchFamily="34" charset="0"/>
                <a:ea typeface="Calibri" panose="020F0502020204030204" pitchFamily="34" charset="0"/>
                <a:cs typeface="Calibri" panose="020F0502020204030204" pitchFamily="34" charset="0"/>
              </a:rPr>
              <a:t>four year-old brother was sent on a Kindertransport to England.  Through a series</a:t>
            </a:r>
          </a:p>
          <a:p>
            <a:pPr marL="0" marR="0">
              <a:spcBef>
                <a:spcPts val="0"/>
              </a:spcBef>
              <a:spcAft>
                <a:spcPts val="0"/>
              </a:spcAft>
            </a:pPr>
            <a:r>
              <a:rPr lang="en-US" sz="1200" dirty="0">
                <a:latin typeface="Aptos" panose="020B0004020202020204" pitchFamily="34" charset="0"/>
                <a:ea typeface="Calibri" panose="020F0502020204030204" pitchFamily="34" charset="0"/>
                <a:cs typeface="Calibri" panose="020F0502020204030204" pitchFamily="34" charset="0"/>
              </a:rPr>
              <a:t>of </a:t>
            </a:r>
            <a:r>
              <a:rPr lang="en-US" sz="1200" dirty="0">
                <a:effectLst/>
                <a:latin typeface="Aptos" panose="020B0004020202020204" pitchFamily="34" charset="0"/>
                <a:ea typeface="Calibri" panose="020F0502020204030204" pitchFamily="34" charset="0"/>
                <a:cs typeface="Calibri" panose="020F0502020204030204" pitchFamily="34" charset="0"/>
              </a:rPr>
              <a:t>near-miracles, he and his mother avoided a concentration camp, made their</a:t>
            </a:r>
          </a:p>
          <a:p>
            <a:pPr marL="0" marR="0">
              <a:spcBef>
                <a:spcPts val="0"/>
              </a:spcBef>
              <a:spcAft>
                <a:spcPts val="0"/>
              </a:spcAft>
            </a:pPr>
            <a:r>
              <a:rPr lang="en-US" sz="1200" dirty="0">
                <a:effectLst/>
                <a:latin typeface="Aptos" panose="020B0004020202020204" pitchFamily="34" charset="0"/>
                <a:ea typeface="Calibri" panose="020F0502020204030204" pitchFamily="34" charset="0"/>
                <a:cs typeface="Calibri" panose="020F0502020204030204" pitchFamily="34" charset="0"/>
              </a:rPr>
              <a:t>way to Lisbon, Portugal, and reached Ellis Island in America in March of 1941.</a:t>
            </a:r>
            <a:endParaRPr lang="en-US" sz="1400" dirty="0">
              <a:effectLst/>
              <a:latin typeface="Aptos" panose="020B0004020202020204" pitchFamily="34" charset="0"/>
              <a:ea typeface="Calibri" panose="020F0502020204030204" pitchFamily="34" charset="0"/>
              <a:cs typeface="Calibri" panose="020F0502020204030204" pitchFamily="34" charset="0"/>
            </a:endParaRPr>
          </a:p>
          <a:p>
            <a:pPr marL="0" marR="0">
              <a:spcBef>
                <a:spcPts val="0"/>
              </a:spcBef>
              <a:spcAft>
                <a:spcPts val="0"/>
              </a:spcAft>
            </a:pPr>
            <a:r>
              <a:rPr lang="en-US" sz="1200" dirty="0">
                <a:effectLst/>
                <a:latin typeface="Aptos" panose="020B0004020202020204" pitchFamily="34" charset="0"/>
                <a:ea typeface="Calibri" panose="020F0502020204030204" pitchFamily="34" charset="0"/>
                <a:cs typeface="Calibri" panose="020F0502020204030204" pitchFamily="34" charset="0"/>
              </a:rPr>
              <a:t> </a:t>
            </a:r>
            <a:endParaRPr lang="en-US" sz="1400" dirty="0">
              <a:effectLst/>
              <a:latin typeface="Aptos" panose="020B0004020202020204" pitchFamily="34" charset="0"/>
              <a:ea typeface="Calibri" panose="020F0502020204030204" pitchFamily="34" charset="0"/>
              <a:cs typeface="Calibri" panose="020F0502020204030204" pitchFamily="34" charset="0"/>
            </a:endParaRPr>
          </a:p>
          <a:p>
            <a:pPr marL="0" marR="0">
              <a:spcBef>
                <a:spcPts val="0"/>
              </a:spcBef>
              <a:spcAft>
                <a:spcPts val="0"/>
              </a:spcAft>
            </a:pPr>
            <a:r>
              <a:rPr lang="en-US" sz="1200" dirty="0">
                <a:effectLst/>
                <a:latin typeface="Aptos" panose="020B0004020202020204" pitchFamily="34" charset="0"/>
                <a:ea typeface="Calibri" panose="020F0502020204030204" pitchFamily="34" charset="0"/>
                <a:cs typeface="Calibri" panose="020F0502020204030204" pitchFamily="34" charset="0"/>
              </a:rPr>
              <a:t>Ernie’s tells the story of how he and his family survived and resettled in Brighton Beach, Brooklyn, of meeting his brother when he was 21 to become remarkably close to this day, and how they have developed careers with international companies on both sides of the Atlantic.  A lawyer by training</a:t>
            </a:r>
            <a:r>
              <a:rPr lang="en-US" sz="1200">
                <a:effectLst/>
                <a:latin typeface="Aptos" panose="020B0004020202020204" pitchFamily="34" charset="0"/>
                <a:ea typeface="Calibri" panose="020F0502020204030204" pitchFamily="34" charset="0"/>
                <a:cs typeface="Calibri" panose="020F0502020204030204" pitchFamily="34" charset="0"/>
              </a:rPr>
              <a:t>, Ernie </a:t>
            </a:r>
            <a:r>
              <a:rPr lang="en-US" sz="1200" dirty="0">
                <a:effectLst/>
                <a:latin typeface="Aptos" panose="020B0004020202020204" pitchFamily="34" charset="0"/>
                <a:ea typeface="Calibri" panose="020F0502020204030204" pitchFamily="34" charset="0"/>
                <a:cs typeface="Calibri" panose="020F0502020204030204" pitchFamily="34" charset="0"/>
              </a:rPr>
              <a:t>has spent the past 40 years as a corporate investigator and has been widely recognized as a leading expert in the field. </a:t>
            </a:r>
          </a:p>
        </p:txBody>
      </p:sp>
      <p:pic>
        <p:nvPicPr>
          <p:cNvPr id="4" name="Picture 3"/>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448258" y="3227359"/>
            <a:ext cx="1379262" cy="1156720"/>
          </a:xfrm>
          <a:prstGeom prst="rect">
            <a:avLst/>
          </a:prstGeom>
        </p:spPr>
      </p:pic>
      <p:sp>
        <p:nvSpPr>
          <p:cNvPr id="9" name="TextBox 8"/>
          <p:cNvSpPr txBox="1"/>
          <p:nvPr/>
        </p:nvSpPr>
        <p:spPr>
          <a:xfrm>
            <a:off x="2743200" y="7214685"/>
            <a:ext cx="3581400" cy="369332"/>
          </a:xfrm>
          <a:prstGeom prst="rect">
            <a:avLst/>
          </a:prstGeom>
          <a:noFill/>
        </p:spPr>
        <p:txBody>
          <a:bodyPr wrap="square" rtlCol="0">
            <a:spAutoFit/>
          </a:bodyPr>
          <a:lstStyle/>
          <a:p>
            <a:r>
              <a:rPr lang="en-US" b="1" dirty="0"/>
              <a:t>Event held at:</a:t>
            </a:r>
          </a:p>
        </p:txBody>
      </p:sp>
      <p:sp>
        <p:nvSpPr>
          <p:cNvPr id="10" name="TextBox 9"/>
          <p:cNvSpPr txBox="1"/>
          <p:nvPr/>
        </p:nvSpPr>
        <p:spPr>
          <a:xfrm>
            <a:off x="4369949" y="7208322"/>
            <a:ext cx="1078309" cy="1477328"/>
          </a:xfrm>
          <a:prstGeom prst="rect">
            <a:avLst/>
          </a:prstGeom>
          <a:noFill/>
        </p:spPr>
        <p:txBody>
          <a:bodyPr wrap="none" rtlCol="0">
            <a:spAutoFit/>
          </a:bodyPr>
          <a:lstStyle/>
          <a:p>
            <a:pPr algn="ctr"/>
            <a:r>
              <a:rPr lang="en-US" dirty="0"/>
              <a:t>[location]</a:t>
            </a:r>
          </a:p>
          <a:p>
            <a:pPr algn="ctr"/>
            <a:endParaRPr lang="en-US" dirty="0"/>
          </a:p>
          <a:p>
            <a:pPr algn="ctr"/>
            <a:r>
              <a:rPr lang="en-US" dirty="0"/>
              <a:t>[date]</a:t>
            </a:r>
          </a:p>
          <a:p>
            <a:pPr algn="ctr"/>
            <a:endParaRPr lang="en-US" dirty="0"/>
          </a:p>
          <a:p>
            <a:pPr algn="ctr"/>
            <a:r>
              <a:rPr lang="en-US" dirty="0"/>
              <a:t>[time]</a:t>
            </a:r>
          </a:p>
        </p:txBody>
      </p:sp>
      <p:cxnSp>
        <p:nvCxnSpPr>
          <p:cNvPr id="18" name="Straight Connector 17"/>
          <p:cNvCxnSpPr/>
          <p:nvPr/>
        </p:nvCxnSpPr>
        <p:spPr>
          <a:xfrm>
            <a:off x="100525" y="7086600"/>
            <a:ext cx="6629400" cy="0"/>
          </a:xfrm>
          <a:prstGeom prst="line">
            <a:avLst/>
          </a:prstGeom>
        </p:spPr>
        <p:style>
          <a:lnRef idx="2">
            <a:schemeClr val="accent6"/>
          </a:lnRef>
          <a:fillRef idx="0">
            <a:schemeClr val="accent6"/>
          </a:fillRef>
          <a:effectRef idx="1">
            <a:schemeClr val="accent6"/>
          </a:effectRef>
          <a:fontRef idx="minor">
            <a:schemeClr val="tx1"/>
          </a:fontRef>
        </p:style>
      </p:cxnSp>
      <p:sp>
        <p:nvSpPr>
          <p:cNvPr id="36" name="Picture Placeholder 3"/>
          <p:cNvSpPr>
            <a:spLocks noGrp="1"/>
          </p:cNvSpPr>
          <p:nvPr>
            <p:ph type="pic" sz="quarter" idx="13"/>
          </p:nvPr>
        </p:nvSpPr>
        <p:spPr>
          <a:xfrm>
            <a:off x="228600" y="7239000"/>
            <a:ext cx="2286000" cy="1740725"/>
          </a:xfrm>
        </p:spPr>
        <p:txBody>
          <a:bodyPr/>
          <a:lstStyle/>
          <a:p>
            <a:endParaRPr lang="en-US" dirty="0"/>
          </a:p>
        </p:txBody>
      </p:sp>
      <p:sp>
        <p:nvSpPr>
          <p:cNvPr id="28" name="TextBox 1"/>
          <p:cNvSpPr txBox="1"/>
          <p:nvPr/>
        </p:nvSpPr>
        <p:spPr>
          <a:xfrm>
            <a:off x="4260211" y="1386282"/>
            <a:ext cx="1891352" cy="338554"/>
          </a:xfrm>
          <a:prstGeom prst="rect">
            <a:avLst/>
          </a:prstGeom>
          <a:noFill/>
        </p:spPr>
        <p:txBody>
          <a:bodyPr wrap="none" rtlCol="0">
            <a:spAutoFit/>
          </a:bodyPr>
          <a:ls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a:lstStyle>
          <a:p>
            <a:r>
              <a:rPr lang="en-US" sz="1600" dirty="0">
                <a:hlinkClick r:id="rId13"/>
              </a:rPr>
              <a:t>https://hhrecny.org/</a:t>
            </a:r>
            <a:endParaRPr lang="en-US" sz="1600" dirty="0"/>
          </a:p>
        </p:txBody>
      </p:sp>
    </p:spTree>
    <p:extLst>
      <p:ext uri="{BB962C8B-B14F-4D97-AF65-F5344CB8AC3E}">
        <p14:creationId xmlns:p14="http://schemas.microsoft.com/office/powerpoint/2010/main" val="6635116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1942</TotalTime>
  <Words>188</Words>
  <Application>Microsoft Office PowerPoint</Application>
  <PresentationFormat>Letter Paper (8.5x11 in)</PresentationFormat>
  <Paragraphs>17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Lana Pattinson</dc:creator>
  <cp:lastModifiedBy>Walter Recher</cp:lastModifiedBy>
  <cp:revision>65</cp:revision>
  <cp:lastPrinted>2018-03-28T15:39:28Z</cp:lastPrinted>
  <dcterms:created xsi:type="dcterms:W3CDTF">2016-09-20T17:48:39Z</dcterms:created>
  <dcterms:modified xsi:type="dcterms:W3CDTF">2024-03-05T01:28:35Z</dcterms:modified>
</cp:coreProperties>
</file>