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6"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7" autoAdjust="0"/>
    <p:restoredTop sz="94660"/>
  </p:normalViewPr>
  <p:slideViewPr>
    <p:cSldViewPr>
      <p:cViewPr varScale="1">
        <p:scale>
          <a:sx n="84" d="100"/>
          <a:sy n="84" d="100"/>
        </p:scale>
        <p:origin x="2958" y="10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2/12/2024</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a:p>
        </p:txBody>
      </p:sp>
    </p:spTree>
    <p:extLst>
      <p:ext uri="{BB962C8B-B14F-4D97-AF65-F5344CB8AC3E}">
        <p14:creationId xmlns:p14="http://schemas.microsoft.com/office/powerpoint/2010/main" val="326701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FF9AC81-CE37-4FA5-9D09-98CA3711665F}" type="datetimeFigureOut">
              <a:rPr lang="en-US" smtClean="0"/>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
        <p:nvSpPr>
          <p:cNvPr id="8" name="Picture Placeholder 7"/>
          <p:cNvSpPr>
            <a:spLocks noGrp="1"/>
          </p:cNvSpPr>
          <p:nvPr>
            <p:ph type="pic" sz="quarter" idx="13"/>
          </p:nvPr>
        </p:nvSpPr>
        <p:spPr>
          <a:xfrm>
            <a:off x="514350" y="6781800"/>
            <a:ext cx="2228850" cy="2179638"/>
          </a:xfrm>
        </p:spPr>
        <p:txBody>
          <a:bodyPr/>
          <a:lstStyle/>
          <a:p>
            <a:endParaRPr lang="en-US"/>
          </a:p>
        </p:txBody>
      </p:sp>
    </p:spTree>
    <p:extLst>
      <p:ext uri="{BB962C8B-B14F-4D97-AF65-F5344CB8AC3E}">
        <p14:creationId xmlns:p14="http://schemas.microsoft.com/office/powerpoint/2010/main" val="1736405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503531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777230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FF9AC81-CE37-4FA5-9D09-98CA3711665F}" type="datetimeFigureOut">
              <a:rPr lang="en-US" smtClean="0"/>
              <a:t>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550758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FF9AC81-CE37-4FA5-9D09-98CA3711665F}" type="datetimeFigureOut">
              <a:rPr lang="en-US" smtClean="0"/>
              <a:t>2/12/2024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FF9AC81-CE37-4FA5-9D09-98CA3711665F}" type="datetimeFigureOut">
              <a:rPr lang="en-US" smtClean="0"/>
              <a:t>2/12/2024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2/12/2024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2/12/2024</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hyperlink" Target="https://hhrecny.org/" TargetMode="External"/><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100525" y="2694057"/>
            <a:ext cx="2187137" cy="707886"/>
          </a:xfrm>
          <a:prstGeom prst="rect">
            <a:avLst/>
          </a:prstGeom>
          <a:noFill/>
        </p:spPr>
        <p:txBody>
          <a:bodyPr wrap="none" rtlCol="0">
            <a:spAutoFit/>
          </a:bodyPr>
          <a:lstStyle/>
          <a:p>
            <a:r>
              <a:rPr lang="en-US" sz="2000" b="1" dirty="0">
                <a:effectLst/>
                <a:latin typeface="Calibri" panose="020F0502020204030204" pitchFamily="34" charset="0"/>
                <a:ea typeface="Calibri" panose="020F0502020204030204" pitchFamily="34" charset="0"/>
              </a:rPr>
              <a:t>Charles </a:t>
            </a:r>
            <a:r>
              <a:rPr lang="en-US" sz="2000" b="1" dirty="0" err="1">
                <a:effectLst/>
                <a:latin typeface="Calibri" panose="020F0502020204030204" pitchFamily="34" charset="0"/>
                <a:ea typeface="Calibri" panose="020F0502020204030204" pitchFamily="34" charset="0"/>
              </a:rPr>
              <a:t>Srebnik</a:t>
            </a:r>
            <a:r>
              <a:rPr lang="en-US" sz="2000" b="1" dirty="0">
                <a:effectLst/>
                <a:latin typeface="Calibri" panose="020F0502020204030204" pitchFamily="34" charset="0"/>
                <a:ea typeface="Calibri" panose="020F0502020204030204" pitchFamily="34" charset="0"/>
              </a:rPr>
              <a:t>,</a:t>
            </a:r>
          </a:p>
          <a:p>
            <a:r>
              <a:rPr lang="en-US" sz="2000" b="1" dirty="0"/>
              <a:t>Holocaust Survivor</a:t>
            </a:r>
          </a:p>
        </p:txBody>
      </p:sp>
      <p:sp>
        <p:nvSpPr>
          <p:cNvPr id="8" name="TextBox 7"/>
          <p:cNvSpPr txBox="1"/>
          <p:nvPr/>
        </p:nvSpPr>
        <p:spPr>
          <a:xfrm>
            <a:off x="69847" y="3312394"/>
            <a:ext cx="6582131" cy="3046988"/>
          </a:xfrm>
          <a:prstGeom prst="rect">
            <a:avLst/>
          </a:prstGeom>
          <a:noFill/>
        </p:spPr>
        <p:txBody>
          <a:bodyPr wrap="square" rtlCol="0">
            <a:spAutoFit/>
          </a:bodyPr>
          <a:lstStyle/>
          <a:p>
            <a:pPr marL="0" marR="0">
              <a:spcBef>
                <a:spcPts val="0"/>
              </a:spcBef>
              <a:spcAft>
                <a:spcPts val="0"/>
              </a:spcAft>
            </a:pPr>
            <a:r>
              <a:rPr lang="en-US" sz="1200" dirty="0"/>
              <a:t>     </a:t>
            </a:r>
            <a:r>
              <a:rPr lang="en-US" sz="1200" dirty="0">
                <a:effectLst/>
                <a:latin typeface="Calibri" panose="020F0502020204030204" pitchFamily="34" charset="0"/>
                <a:ea typeface="Calibri" panose="020F0502020204030204" pitchFamily="34" charset="0"/>
              </a:rPr>
              <a:t>Charles </a:t>
            </a:r>
            <a:r>
              <a:rPr lang="en-US" sz="1200" dirty="0" err="1">
                <a:effectLst/>
                <a:latin typeface="Calibri" panose="020F0502020204030204" pitchFamily="34" charset="0"/>
                <a:ea typeface="Calibri" panose="020F0502020204030204" pitchFamily="34" charset="0"/>
              </a:rPr>
              <a:t>Srebnik</a:t>
            </a:r>
            <a:r>
              <a:rPr lang="en-US" sz="1200" dirty="0">
                <a:effectLst/>
                <a:latin typeface="Calibri" panose="020F0502020204030204" pitchFamily="34" charset="0"/>
                <a:ea typeface="Calibri" panose="020F0502020204030204" pitchFamily="34" charset="0"/>
              </a:rPr>
              <a:t> was born on October 31, 1934 in Brussels, Belgium to </a:t>
            </a: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Maria and Leon </a:t>
            </a:r>
            <a:r>
              <a:rPr lang="en-US" sz="1200" dirty="0" err="1">
                <a:effectLst/>
                <a:latin typeface="Calibri" panose="020F0502020204030204" pitchFamily="34" charset="0"/>
                <a:ea typeface="Calibri" panose="020F0502020204030204" pitchFamily="34" charset="0"/>
              </a:rPr>
              <a:t>Srebnik</a:t>
            </a:r>
            <a:r>
              <a:rPr lang="en-US" sz="1200" dirty="0">
                <a:effectLst/>
                <a:latin typeface="Calibri" panose="020F0502020204030204" pitchFamily="34" charset="0"/>
                <a:ea typeface="Calibri" panose="020F0502020204030204" pitchFamily="34" charset="0"/>
              </a:rPr>
              <a:t>.  On May 10, 1940 German forces invaded Belgium, </a:t>
            </a: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and by October the occupying military government began instituting anti-</a:t>
            </a: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Jewish measures. The </a:t>
            </a:r>
            <a:r>
              <a:rPr lang="en-US" sz="1200" dirty="0" err="1">
                <a:effectLst/>
                <a:latin typeface="Calibri" panose="020F0502020204030204" pitchFamily="34" charset="0"/>
                <a:ea typeface="Calibri" panose="020F0502020204030204" pitchFamily="34" charset="0"/>
              </a:rPr>
              <a:t>Srebnik</a:t>
            </a:r>
            <a:r>
              <a:rPr lang="en-US" sz="1200" dirty="0">
                <a:effectLst/>
                <a:latin typeface="Calibri" panose="020F0502020204030204" pitchFamily="34" charset="0"/>
                <a:ea typeface="Calibri" panose="020F0502020204030204" pitchFamily="34" charset="0"/>
              </a:rPr>
              <a:t> family went into hiding at a cottage overlooking</a:t>
            </a: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a lake near </a:t>
            </a:r>
            <a:r>
              <a:rPr lang="en-US" sz="1200" dirty="0" err="1">
                <a:effectLst/>
                <a:latin typeface="Calibri" panose="020F0502020204030204" pitchFamily="34" charset="0"/>
                <a:ea typeface="Calibri" panose="020F0502020204030204" pitchFamily="34" charset="0"/>
              </a:rPr>
              <a:t>Genval</a:t>
            </a:r>
            <a:r>
              <a:rPr lang="en-US" sz="1200" dirty="0">
                <a:effectLst/>
                <a:latin typeface="Calibri" panose="020F0502020204030204" pitchFamily="34" charset="0"/>
                <a:ea typeface="Calibri" panose="020F0502020204030204" pitchFamily="34" charset="0"/>
              </a:rPr>
              <a:t>.  One night, they heard screams coming from the lake.  </a:t>
            </a: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Although Leon suspected that this was a German ruse to flush out Jews in </a:t>
            </a: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hiding, he investigated and found an inebriated priest drowning.  The family took him in overnight and the next day the grateful priest asked what he might do for them in return.  Leon requested false baptism papers for Charles, which would allow him to be placed safely in a Catholic orphanage. These were provided, and throughout the war Charles was hidden in three different orphanages.  His name was changed in the first orphanage.  </a:t>
            </a:r>
          </a:p>
          <a:p>
            <a:pPr marL="0" marR="0">
              <a:spcBef>
                <a:spcPts val="0"/>
              </a:spcBef>
              <a:spcAft>
                <a:spcPts val="0"/>
              </a:spcAft>
            </a:pPr>
            <a:endParaRPr lang="en-US" sz="1200" dirty="0">
              <a:latin typeface="Calibri" panose="020F0502020204030204" pitchFamily="34" charset="0"/>
              <a:ea typeface="Calibri" panose="020F0502020204030204" pitchFamily="34" charset="0"/>
            </a:endParaRP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On June 26, 1946, Charles and his mother came to the USA.  Charles’ father, Leon, died at Auschwitz before the war ended.  Although Charles’ mother who died in 2004 never learned what had happened to her husband, she continued to search for him, even stocking the cottage near the lake in </a:t>
            </a:r>
            <a:r>
              <a:rPr lang="en-US" sz="1200" dirty="0" err="1">
                <a:effectLst/>
                <a:latin typeface="Calibri" panose="020F0502020204030204" pitchFamily="34" charset="0"/>
                <a:ea typeface="Calibri" panose="020F0502020204030204" pitchFamily="34" charset="0"/>
              </a:rPr>
              <a:t>Genval</a:t>
            </a:r>
            <a:r>
              <a:rPr lang="en-US" sz="1200" dirty="0">
                <a:effectLst/>
                <a:latin typeface="Calibri" panose="020F0502020204030204" pitchFamily="34" charset="0"/>
                <a:ea typeface="Calibri" panose="020F0502020204030204" pitchFamily="34" charset="0"/>
              </a:rPr>
              <a:t> with food in case he returned.  </a:t>
            </a:r>
          </a:p>
        </p:txBody>
      </p:sp>
      <p:pic>
        <p:nvPicPr>
          <p:cNvPr id="4" name="Picture 3"/>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028780" y="3253249"/>
            <a:ext cx="1806360" cy="1156720"/>
          </a:xfrm>
          <a:prstGeom prst="rect">
            <a:avLst/>
          </a:prstGeom>
        </p:spPr>
      </p:pic>
      <p:sp>
        <p:nvSpPr>
          <p:cNvPr id="9" name="TextBox 8"/>
          <p:cNvSpPr txBox="1"/>
          <p:nvPr/>
        </p:nvSpPr>
        <p:spPr>
          <a:xfrm>
            <a:off x="2743200" y="7214685"/>
            <a:ext cx="3581400" cy="369332"/>
          </a:xfrm>
          <a:prstGeom prst="rect">
            <a:avLst/>
          </a:prstGeom>
          <a:noFill/>
        </p:spPr>
        <p:txBody>
          <a:bodyPr wrap="square" rtlCol="0">
            <a:spAutoFit/>
          </a:bodyPr>
          <a:lstStyle/>
          <a:p>
            <a:r>
              <a:rPr lang="en-US" b="1" dirty="0"/>
              <a:t>Event held at:</a:t>
            </a:r>
          </a:p>
        </p:txBody>
      </p:sp>
      <p:sp>
        <p:nvSpPr>
          <p:cNvPr id="10" name="TextBox 9"/>
          <p:cNvSpPr txBox="1"/>
          <p:nvPr/>
        </p:nvSpPr>
        <p:spPr>
          <a:xfrm>
            <a:off x="4369949" y="7208322"/>
            <a:ext cx="1078309" cy="1477328"/>
          </a:xfrm>
          <a:prstGeom prst="rect">
            <a:avLst/>
          </a:prstGeom>
          <a:noFill/>
        </p:spPr>
        <p:txBody>
          <a:bodyPr wrap="none" rtlCol="0">
            <a:spAutoFit/>
          </a:bodyPr>
          <a:lstStyle/>
          <a:p>
            <a:pPr algn="ctr"/>
            <a:r>
              <a:rPr lang="en-US" dirty="0"/>
              <a:t>[location]</a:t>
            </a:r>
          </a:p>
          <a:p>
            <a:pPr algn="ctr"/>
            <a:endParaRPr lang="en-US" dirty="0"/>
          </a:p>
          <a:p>
            <a:pPr algn="ctr"/>
            <a:r>
              <a:rPr lang="en-US" dirty="0"/>
              <a:t>[date]</a:t>
            </a:r>
          </a:p>
          <a:p>
            <a:pPr algn="ctr"/>
            <a:endParaRPr lang="en-US" dirty="0"/>
          </a:p>
          <a:p>
            <a:pPr algn="ctr"/>
            <a:r>
              <a:rPr lang="en-US" dirty="0"/>
              <a:t>[time]</a:t>
            </a:r>
          </a:p>
        </p:txBody>
      </p:sp>
      <p:cxnSp>
        <p:nvCxnSpPr>
          <p:cNvPr id="18" name="Straight Connector 17"/>
          <p:cNvCxnSpPr/>
          <p:nvPr/>
        </p:nvCxnSpPr>
        <p:spPr>
          <a:xfrm>
            <a:off x="100525" y="7086600"/>
            <a:ext cx="6629400" cy="0"/>
          </a:xfrm>
          <a:prstGeom prst="line">
            <a:avLst/>
          </a:prstGeom>
        </p:spPr>
        <p:style>
          <a:lnRef idx="2">
            <a:schemeClr val="accent6"/>
          </a:lnRef>
          <a:fillRef idx="0">
            <a:schemeClr val="accent6"/>
          </a:fillRef>
          <a:effectRef idx="1">
            <a:schemeClr val="accent6"/>
          </a:effectRef>
          <a:fontRef idx="minor">
            <a:schemeClr val="tx1"/>
          </a:fontRef>
        </p:style>
      </p:cxnSp>
      <p:sp>
        <p:nvSpPr>
          <p:cNvPr id="36" name="Picture Placeholder 3"/>
          <p:cNvSpPr>
            <a:spLocks noGrp="1"/>
          </p:cNvSpPr>
          <p:nvPr>
            <p:ph type="pic" sz="quarter" idx="13"/>
          </p:nvPr>
        </p:nvSpPr>
        <p:spPr>
          <a:xfrm>
            <a:off x="228600" y="7239000"/>
            <a:ext cx="2286000" cy="1740725"/>
          </a:xfrm>
        </p:spPr>
        <p:txBody>
          <a:bodyPr/>
          <a:lstStyle/>
          <a:p>
            <a:endParaRPr lang="en-US"/>
          </a:p>
        </p:txBody>
      </p:sp>
      <p:sp>
        <p:nvSpPr>
          <p:cNvPr id="28" name="TextBox 1"/>
          <p:cNvSpPr txBox="1"/>
          <p:nvPr/>
        </p:nvSpPr>
        <p:spPr>
          <a:xfrm>
            <a:off x="4260211" y="1386282"/>
            <a:ext cx="1891352" cy="338554"/>
          </a:xfrm>
          <a:prstGeom prst="rect">
            <a:avLst/>
          </a:prstGeom>
          <a:noFill/>
        </p:spPr>
        <p:txBody>
          <a:bodyPr wrap="none" rtlCol="0">
            <a:spAutoFit/>
          </a:bodyPr>
          <a:ls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a:lstStyle>
          <a:p>
            <a:r>
              <a:rPr lang="en-US" sz="1600" dirty="0">
                <a:hlinkClick r:id="rId13"/>
              </a:rPr>
              <a:t>https://hhrecny.org/</a:t>
            </a:r>
            <a:endParaRPr lang="en-US" sz="1600" dirty="0"/>
          </a:p>
        </p:txBody>
      </p:sp>
    </p:spTree>
    <p:extLst>
      <p:ext uri="{BB962C8B-B14F-4D97-AF65-F5344CB8AC3E}">
        <p14:creationId xmlns:p14="http://schemas.microsoft.com/office/powerpoint/2010/main" val="6635116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1654</TotalTime>
  <Words>257</Words>
  <Application>Microsoft Office PowerPoint</Application>
  <PresentationFormat>Letter Paper (8.5x11 in)</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Walter Recher</cp:lastModifiedBy>
  <cp:revision>57</cp:revision>
  <cp:lastPrinted>2018-03-28T15:39:28Z</cp:lastPrinted>
  <dcterms:created xsi:type="dcterms:W3CDTF">2016-09-20T17:48:39Z</dcterms:created>
  <dcterms:modified xsi:type="dcterms:W3CDTF">2024-02-12T19:42:52Z</dcterms:modified>
</cp:coreProperties>
</file>