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8288000" cy="10287000"/>
  <p:notesSz cx="6858000" cy="9144000"/>
  <p:embeddedFontLs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pen Sans Bold" panose="020B0806030504020204" charset="0"/>
      <p:regular r:id="rId36"/>
    </p:embeddedFont>
    <p:embeddedFont>
      <p:font typeface="Poppins" panose="00000500000000000000" pitchFamily="2" charset="0"/>
      <p:regular r:id="rId37"/>
    </p:embeddedFont>
    <p:embeddedFont>
      <p:font typeface="Poppins Bold" panose="020B0604020202020204" charset="0"/>
      <p:regular r:id="rId38"/>
    </p:embeddedFont>
    <p:embeddedFont>
      <p:font typeface="Poppins Italics" panose="020B0604020202020204" charset="0"/>
      <p:regular r:id="rId39"/>
    </p:embeddedFont>
    <p:embeddedFont>
      <p:font typeface="Poppins Light" panose="00000400000000000000" pitchFamily="2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44038A-95F4-4171-AA35-CD5788F42DCC}" v="12" dt="2026-04-30T13:04:50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3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lipe Miranda Fahur Moreno" userId="78814952-6872-4c84-b2d1-da1ede868c4d" providerId="ADAL" clId="{DBAAC341-060B-437C-96BC-DC855F0DD9BB}"/>
    <pc:docChg chg="undo custSel modSld">
      <pc:chgData name="Felipe Miranda Fahur Moreno" userId="78814952-6872-4c84-b2d1-da1ede868c4d" providerId="ADAL" clId="{DBAAC341-060B-437C-96BC-DC855F0DD9BB}" dt="2026-04-30T19:18:01.291" v="174" actId="14100"/>
      <pc:docMkLst>
        <pc:docMk/>
      </pc:docMkLst>
      <pc:sldChg chg="mod modShow">
        <pc:chgData name="Felipe Miranda Fahur Moreno" userId="78814952-6872-4c84-b2d1-da1ede868c4d" providerId="ADAL" clId="{DBAAC341-060B-437C-96BC-DC855F0DD9BB}" dt="2026-04-30T17:10:05.712" v="157" actId="729"/>
        <pc:sldMkLst>
          <pc:docMk/>
          <pc:sldMk cId="0" sldId="269"/>
        </pc:sldMkLst>
      </pc:sldChg>
      <pc:sldChg chg="modSp mod">
        <pc:chgData name="Felipe Miranda Fahur Moreno" userId="78814952-6872-4c84-b2d1-da1ede868c4d" providerId="ADAL" clId="{DBAAC341-060B-437C-96BC-DC855F0DD9BB}" dt="2026-04-30T19:18:01.291" v="174" actId="14100"/>
        <pc:sldMkLst>
          <pc:docMk/>
          <pc:sldMk cId="0" sldId="270"/>
        </pc:sldMkLst>
        <pc:spChg chg="mod">
          <ac:chgData name="Felipe Miranda Fahur Moreno" userId="78814952-6872-4c84-b2d1-da1ede868c4d" providerId="ADAL" clId="{DBAAC341-060B-437C-96BC-DC855F0DD9BB}" dt="2026-04-30T19:18:01.291" v="174" actId="14100"/>
          <ac:spMkLst>
            <pc:docMk/>
            <pc:sldMk cId="0" sldId="270"/>
            <ac:spMk id="29" creationId="{00000000-0000-0000-0000-000000000000}"/>
          </ac:spMkLst>
        </pc:spChg>
        <pc:spChg chg="mod">
          <ac:chgData name="Felipe Miranda Fahur Moreno" userId="78814952-6872-4c84-b2d1-da1ede868c4d" providerId="ADAL" clId="{DBAAC341-060B-437C-96BC-DC855F0DD9BB}" dt="2026-04-30T17:10:24.135" v="163" actId="20577"/>
          <ac:spMkLst>
            <pc:docMk/>
            <pc:sldMk cId="0" sldId="270"/>
            <ac:spMk id="31" creationId="{00000000-0000-0000-0000-000000000000}"/>
          </ac:spMkLst>
        </pc:spChg>
      </pc:sldChg>
      <pc:sldChg chg="modSp mod">
        <pc:chgData name="Felipe Miranda Fahur Moreno" userId="78814952-6872-4c84-b2d1-da1ede868c4d" providerId="ADAL" clId="{DBAAC341-060B-437C-96BC-DC855F0DD9BB}" dt="2026-04-30T17:05:21.946" v="143" actId="6549"/>
        <pc:sldMkLst>
          <pc:docMk/>
          <pc:sldMk cId="0" sldId="274"/>
        </pc:sldMkLst>
        <pc:spChg chg="mod">
          <ac:chgData name="Felipe Miranda Fahur Moreno" userId="78814952-6872-4c84-b2d1-da1ede868c4d" providerId="ADAL" clId="{DBAAC341-060B-437C-96BC-DC855F0DD9BB}" dt="2026-04-30T12:59:42.781" v="1" actId="20577"/>
          <ac:spMkLst>
            <pc:docMk/>
            <pc:sldMk cId="0" sldId="274"/>
            <ac:spMk id="17" creationId="{00000000-0000-0000-0000-000000000000}"/>
          </ac:spMkLst>
        </pc:spChg>
        <pc:spChg chg="mod">
          <ac:chgData name="Felipe Miranda Fahur Moreno" userId="78814952-6872-4c84-b2d1-da1ede868c4d" providerId="ADAL" clId="{DBAAC341-060B-437C-96BC-DC855F0DD9BB}" dt="2026-04-30T17:05:21.946" v="143" actId="6549"/>
          <ac:spMkLst>
            <pc:docMk/>
            <pc:sldMk cId="0" sldId="274"/>
            <ac:spMk id="22" creationId="{00000000-0000-0000-0000-000000000000}"/>
          </ac:spMkLst>
        </pc:spChg>
      </pc:sldChg>
      <pc:sldChg chg="addSp delSp modSp mod">
        <pc:chgData name="Felipe Miranda Fahur Moreno" userId="78814952-6872-4c84-b2d1-da1ede868c4d" providerId="ADAL" clId="{DBAAC341-060B-437C-96BC-DC855F0DD9BB}" dt="2026-04-30T13:07:29.371" v="141" actId="14100"/>
        <pc:sldMkLst>
          <pc:docMk/>
          <pc:sldMk cId="0" sldId="277"/>
        </pc:sldMkLst>
        <pc:spChg chg="del">
          <ac:chgData name="Felipe Miranda Fahur Moreno" userId="78814952-6872-4c84-b2d1-da1ede868c4d" providerId="ADAL" clId="{DBAAC341-060B-437C-96BC-DC855F0DD9BB}" dt="2026-04-30T13:03:35.922" v="11" actId="478"/>
          <ac:spMkLst>
            <pc:docMk/>
            <pc:sldMk cId="0" sldId="277"/>
            <ac:spMk id="9" creationId="{00000000-0000-0000-0000-000000000000}"/>
          </ac:spMkLst>
        </pc:spChg>
        <pc:spChg chg="mod">
          <ac:chgData name="Felipe Miranda Fahur Moreno" userId="78814952-6872-4c84-b2d1-da1ede868c4d" providerId="ADAL" clId="{DBAAC341-060B-437C-96BC-DC855F0DD9BB}" dt="2026-04-30T13:05:49.739" v="63" actId="1076"/>
          <ac:spMkLst>
            <pc:docMk/>
            <pc:sldMk cId="0" sldId="277"/>
            <ac:spMk id="12" creationId="{00000000-0000-0000-0000-000000000000}"/>
          </ac:spMkLst>
        </pc:spChg>
        <pc:spChg chg="mod">
          <ac:chgData name="Felipe Miranda Fahur Moreno" userId="78814952-6872-4c84-b2d1-da1ede868c4d" providerId="ADAL" clId="{DBAAC341-060B-437C-96BC-DC855F0DD9BB}" dt="2026-04-30T13:00:15.924" v="4"/>
          <ac:spMkLst>
            <pc:docMk/>
            <pc:sldMk cId="0" sldId="277"/>
            <ac:spMk id="13" creationId="{00000000-0000-0000-0000-000000000000}"/>
          </ac:spMkLst>
        </pc:spChg>
        <pc:spChg chg="mod">
          <ac:chgData name="Felipe Miranda Fahur Moreno" userId="78814952-6872-4c84-b2d1-da1ede868c4d" providerId="ADAL" clId="{DBAAC341-060B-437C-96BC-DC855F0DD9BB}" dt="2026-04-30T13:06:43.502" v="99" actId="1076"/>
          <ac:spMkLst>
            <pc:docMk/>
            <pc:sldMk cId="0" sldId="277"/>
            <ac:spMk id="14" creationId="{00000000-0000-0000-0000-000000000000}"/>
          </ac:spMkLst>
        </pc:spChg>
        <pc:spChg chg="add mod">
          <ac:chgData name="Felipe Miranda Fahur Moreno" userId="78814952-6872-4c84-b2d1-da1ede868c4d" providerId="ADAL" clId="{DBAAC341-060B-437C-96BC-DC855F0DD9BB}" dt="2026-04-30T13:07:29.371" v="141" actId="14100"/>
          <ac:spMkLst>
            <pc:docMk/>
            <pc:sldMk cId="0" sldId="277"/>
            <ac:spMk id="15" creationId="{12433FD8-40C5-918A-F899-74CF2E410566}"/>
          </ac:spMkLst>
        </pc:spChg>
        <pc:spChg chg="add mod">
          <ac:chgData name="Felipe Miranda Fahur Moreno" userId="78814952-6872-4c84-b2d1-da1ede868c4d" providerId="ADAL" clId="{DBAAC341-060B-437C-96BC-DC855F0DD9BB}" dt="2026-04-30T13:07:15.468" v="103" actId="6549"/>
          <ac:spMkLst>
            <pc:docMk/>
            <pc:sldMk cId="0" sldId="277"/>
            <ac:spMk id="16" creationId="{17026DFF-2BBC-E072-5C1F-7A7724D9EF00}"/>
          </ac:spMkLst>
        </pc:spChg>
        <pc:spChg chg="add mod">
          <ac:chgData name="Felipe Miranda Fahur Moreno" userId="78814952-6872-4c84-b2d1-da1ede868c4d" providerId="ADAL" clId="{DBAAC341-060B-437C-96BC-DC855F0DD9BB}" dt="2026-04-30T13:06:32.088" v="98" actId="20577"/>
          <ac:spMkLst>
            <pc:docMk/>
            <pc:sldMk cId="0" sldId="277"/>
            <ac:spMk id="17" creationId="{49F7A4AB-7E73-F82E-0D67-BF22D6C53A7D}"/>
          </ac:spMkLst>
        </pc:spChg>
        <pc:spChg chg="add mod">
          <ac:chgData name="Felipe Miranda Fahur Moreno" userId="78814952-6872-4c84-b2d1-da1ede868c4d" providerId="ADAL" clId="{DBAAC341-060B-437C-96BC-DC855F0DD9BB}" dt="2026-04-30T13:06:21.260" v="68" actId="6549"/>
          <ac:spMkLst>
            <pc:docMk/>
            <pc:sldMk cId="0" sldId="277"/>
            <ac:spMk id="18" creationId="{4D46A7A6-7D79-051C-0BA1-6A013BAC6B38}"/>
          </ac:spMkLst>
        </pc:spChg>
        <pc:spChg chg="add mod">
          <ac:chgData name="Felipe Miranda Fahur Moreno" userId="78814952-6872-4c84-b2d1-da1ede868c4d" providerId="ADAL" clId="{DBAAC341-060B-437C-96BC-DC855F0DD9BB}" dt="2026-04-30T13:06:06.732" v="66" actId="1076"/>
          <ac:spMkLst>
            <pc:docMk/>
            <pc:sldMk cId="0" sldId="277"/>
            <ac:spMk id="19" creationId="{42E86C94-91EE-78AB-C05A-21273582B5B6}"/>
          </ac:spMkLst>
        </pc:spChg>
        <pc:spChg chg="add mod">
          <ac:chgData name="Felipe Miranda Fahur Moreno" userId="78814952-6872-4c84-b2d1-da1ede868c4d" providerId="ADAL" clId="{DBAAC341-060B-437C-96BC-DC855F0DD9BB}" dt="2026-04-30T13:06:04.125" v="65" actId="1076"/>
          <ac:spMkLst>
            <pc:docMk/>
            <pc:sldMk cId="0" sldId="277"/>
            <ac:spMk id="20" creationId="{0752789F-ED80-A38A-91C2-6D17FC8EA85A}"/>
          </ac:spMkLst>
        </pc:spChg>
      </pc:sldChg>
      <pc:sldChg chg="modSp mod">
        <pc:chgData name="Felipe Miranda Fahur Moreno" userId="78814952-6872-4c84-b2d1-da1ede868c4d" providerId="ADAL" clId="{DBAAC341-060B-437C-96BC-DC855F0DD9BB}" dt="2026-04-30T17:06:13.908" v="156" actId="20577"/>
        <pc:sldMkLst>
          <pc:docMk/>
          <pc:sldMk cId="0" sldId="278"/>
        </pc:sldMkLst>
        <pc:spChg chg="mod">
          <ac:chgData name="Felipe Miranda Fahur Moreno" userId="78814952-6872-4c84-b2d1-da1ede868c4d" providerId="ADAL" clId="{DBAAC341-060B-437C-96BC-DC855F0DD9BB}" dt="2026-04-30T17:06:13.908" v="156" actId="20577"/>
          <ac:spMkLst>
            <pc:docMk/>
            <pc:sldMk cId="0" sldId="278"/>
            <ac:spMk id="22" creationId="{00000000-0000-0000-0000-000000000000}"/>
          </ac:spMkLst>
        </pc:spChg>
        <pc:spChg chg="mod">
          <ac:chgData name="Felipe Miranda Fahur Moreno" userId="78814952-6872-4c84-b2d1-da1ede868c4d" providerId="ADAL" clId="{DBAAC341-060B-437C-96BC-DC855F0DD9BB}" dt="2026-04-30T17:05:49.261" v="148" actId="14100"/>
          <ac:spMkLst>
            <pc:docMk/>
            <pc:sldMk cId="0" sldId="278"/>
            <ac:spMk id="2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17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s://www.linkedin.com/in/luiz-alvaro-de-paiva-ferreira-56568916/" TargetMode="External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21" Type="http://schemas.openxmlformats.org/officeDocument/2006/relationships/image" Target="../media/image9.png"/><Relationship Id="rId7" Type="http://schemas.openxmlformats.org/officeDocument/2006/relationships/hyperlink" Target="https://www.linkedin.com/in/aparecido-lima-9944a329/" TargetMode="External"/><Relationship Id="rId12" Type="http://schemas.openxmlformats.org/officeDocument/2006/relationships/image" Target="../media/image50.png"/><Relationship Id="rId17" Type="http://schemas.openxmlformats.org/officeDocument/2006/relationships/hyperlink" Target="https://www.linkedin.com/in/geraldo-alves-sim%C3%B5es-junior-752b2633/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hyperlink" Target="https://www.linkedin.com/in/andr%C3%A9-cunha-66aaa337/" TargetMode="External"/><Relationship Id="rId5" Type="http://schemas.openxmlformats.org/officeDocument/2006/relationships/hyperlink" Target="https://www.linkedin.com/in/tiago-haouli-49987a61/" TargetMode="External"/><Relationship Id="rId15" Type="http://schemas.openxmlformats.org/officeDocument/2006/relationships/hyperlink" Target="https://www.linkedin.com/in/eduardo-montalban-29957a16/" TargetMode="External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hyperlink" Target="https://www.linkedin.com/in/jos%C3%A9-ricardo-pinheiro-77a2b330/" TargetMode="External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3" Type="http://schemas.openxmlformats.org/officeDocument/2006/relationships/image" Target="../media/image2.pn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3.sv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2.png"/><Relationship Id="rId15" Type="http://schemas.openxmlformats.org/officeDocument/2006/relationships/image" Target="../media/image45.svg"/><Relationship Id="rId10" Type="http://schemas.openxmlformats.org/officeDocument/2006/relationships/image" Target="../media/image40.svg"/><Relationship Id="rId4" Type="http://schemas.openxmlformats.org/officeDocument/2006/relationships/image" Target="../media/image35.jpeg"/><Relationship Id="rId9" Type="http://schemas.openxmlformats.org/officeDocument/2006/relationships/image" Target="../media/image39.svg"/><Relationship Id="rId1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188741" y="2490314"/>
            <a:ext cx="9910518" cy="3478344"/>
          </a:xfrm>
          <a:custGeom>
            <a:avLst/>
            <a:gdLst/>
            <a:ahLst/>
            <a:cxnLst/>
            <a:rect l="l" t="t" r="r" b="b"/>
            <a:pathLst>
              <a:path w="9910518" h="3478344">
                <a:moveTo>
                  <a:pt x="0" y="0"/>
                </a:moveTo>
                <a:lnTo>
                  <a:pt x="9910518" y="0"/>
                </a:lnTo>
                <a:lnTo>
                  <a:pt x="9910518" y="3478344"/>
                </a:lnTo>
                <a:lnTo>
                  <a:pt x="0" y="347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83" t="-34611" b="-4073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4337872" y="7476064"/>
            <a:ext cx="9612257" cy="114572"/>
            <a:chOff x="0" y="0"/>
            <a:chExt cx="2531623" cy="301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31623" cy="30175"/>
            </a:xfrm>
            <a:custGeom>
              <a:avLst/>
              <a:gdLst/>
              <a:ahLst/>
              <a:cxnLst/>
              <a:rect l="l" t="t" r="r" b="b"/>
              <a:pathLst>
                <a:path w="2531623" h="30175">
                  <a:moveTo>
                    <a:pt x="1611" y="0"/>
                  </a:moveTo>
                  <a:lnTo>
                    <a:pt x="2530012" y="0"/>
                  </a:lnTo>
                  <a:cubicBezTo>
                    <a:pt x="2530440" y="0"/>
                    <a:pt x="2530849" y="170"/>
                    <a:pt x="2531151" y="472"/>
                  </a:cubicBezTo>
                  <a:cubicBezTo>
                    <a:pt x="2531453" y="774"/>
                    <a:pt x="2531623" y="1184"/>
                    <a:pt x="2531623" y="1611"/>
                  </a:cubicBezTo>
                  <a:lnTo>
                    <a:pt x="2531623" y="28564"/>
                  </a:lnTo>
                  <a:cubicBezTo>
                    <a:pt x="2531623" y="28992"/>
                    <a:pt x="2531453" y="29401"/>
                    <a:pt x="2531151" y="29703"/>
                  </a:cubicBezTo>
                  <a:cubicBezTo>
                    <a:pt x="2530849" y="30006"/>
                    <a:pt x="2530440" y="30175"/>
                    <a:pt x="2530012" y="30175"/>
                  </a:cubicBezTo>
                  <a:lnTo>
                    <a:pt x="1611" y="30175"/>
                  </a:lnTo>
                  <a:cubicBezTo>
                    <a:pt x="1184" y="30175"/>
                    <a:pt x="774" y="30006"/>
                    <a:pt x="472" y="29703"/>
                  </a:cubicBezTo>
                  <a:cubicBezTo>
                    <a:pt x="170" y="29401"/>
                    <a:pt x="0" y="28992"/>
                    <a:pt x="0" y="28564"/>
                  </a:cubicBezTo>
                  <a:lnTo>
                    <a:pt x="0" y="1611"/>
                  </a:lnTo>
                  <a:cubicBezTo>
                    <a:pt x="0" y="1184"/>
                    <a:pt x="170" y="774"/>
                    <a:pt x="472" y="472"/>
                  </a:cubicBezTo>
                  <a:cubicBezTo>
                    <a:pt x="774" y="170"/>
                    <a:pt x="1184" y="0"/>
                    <a:pt x="1611" y="0"/>
                  </a:cubicBez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531623" cy="3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188741" y="6501546"/>
            <a:ext cx="991051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668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Apresentação Institucional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3271" y="-35158"/>
            <a:ext cx="18291271" cy="10288840"/>
          </a:xfrm>
          <a:custGeom>
            <a:avLst/>
            <a:gdLst/>
            <a:ahLst/>
            <a:cxnLst/>
            <a:rect l="l" t="t" r="r" b="b"/>
            <a:pathLst>
              <a:path w="18291271" h="10288840">
                <a:moveTo>
                  <a:pt x="0" y="0"/>
                </a:moveTo>
                <a:lnTo>
                  <a:pt x="18291271" y="0"/>
                </a:lnTo>
                <a:lnTo>
                  <a:pt x="18291271" y="10288840"/>
                </a:lnTo>
                <a:lnTo>
                  <a:pt x="0" y="1028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476406" y="2466449"/>
            <a:ext cx="1889850" cy="1916250"/>
            <a:chOff x="0" y="0"/>
            <a:chExt cx="2519800" cy="2555000"/>
          </a:xfrm>
        </p:grpSpPr>
        <p:sp>
          <p:nvSpPr>
            <p:cNvPr id="5" name="Freeform 5" descr="Tiago Haouli_CEO da Terra Investimentos">
              <a:hlinkClick r:id="rId5" tooltip="https://www.linkedin.com/in/tiago-haouli-49987a61/"/>
            </p:cNvPr>
            <p:cNvSpPr/>
            <p:nvPr/>
          </p:nvSpPr>
          <p:spPr>
            <a:xfrm>
              <a:off x="0" y="0"/>
              <a:ext cx="2519807" cy="2554986"/>
            </a:xfrm>
            <a:custGeom>
              <a:avLst/>
              <a:gdLst/>
              <a:ahLst/>
              <a:cxnLst/>
              <a:rect l="l" t="t" r="r" b="b"/>
              <a:pathLst>
                <a:path w="2519807" h="2554986">
                  <a:moveTo>
                    <a:pt x="0" y="0"/>
                  </a:moveTo>
                  <a:lnTo>
                    <a:pt x="2519807" y="0"/>
                  </a:lnTo>
                  <a:lnTo>
                    <a:pt x="2519807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159" t="-1569" r="-61418" b="-1614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45313" y="2479650"/>
            <a:ext cx="1889850" cy="1889850"/>
            <a:chOff x="0" y="0"/>
            <a:chExt cx="2519800" cy="2519800"/>
          </a:xfrm>
        </p:grpSpPr>
        <p:sp>
          <p:nvSpPr>
            <p:cNvPr id="7" name="Freeform 7">
              <a:hlinkClick r:id="rId7" tooltip="https://www.linkedin.com/in/aparecido-lima-9944a329/"/>
            </p:cNvPr>
            <p:cNvSpPr/>
            <p:nvPr/>
          </p:nvSpPr>
          <p:spPr>
            <a:xfrm>
              <a:off x="0" y="0"/>
              <a:ext cx="2519807" cy="2519807"/>
            </a:xfrm>
            <a:custGeom>
              <a:avLst/>
              <a:gdLst/>
              <a:ahLst/>
              <a:cxnLst/>
              <a:rect l="l" t="t" r="r" b="b"/>
              <a:pathLst>
                <a:path w="2519807" h="2519807">
                  <a:moveTo>
                    <a:pt x="0" y="0"/>
                  </a:moveTo>
                  <a:lnTo>
                    <a:pt x="2519807" y="0"/>
                  </a:lnTo>
                  <a:lnTo>
                    <a:pt x="2519807" y="2519807"/>
                  </a:lnTo>
                  <a:lnTo>
                    <a:pt x="0" y="2519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749" t="-4208" r="-18978" b="-285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086419" y="2466450"/>
            <a:ext cx="1916250" cy="1916250"/>
            <a:chOff x="0" y="0"/>
            <a:chExt cx="2555000" cy="2555000"/>
          </a:xfrm>
        </p:grpSpPr>
        <p:sp>
          <p:nvSpPr>
            <p:cNvPr id="9" name="Freeform 9">
              <a:hlinkClick r:id="rId9" tooltip="https://www.linkedin.com/in/jos%C3%A9-ricardo-pinheiro-77a2b330/"/>
            </p:cNvPr>
            <p:cNvSpPr/>
            <p:nvPr/>
          </p:nvSpPr>
          <p:spPr>
            <a:xfrm>
              <a:off x="0" y="0"/>
              <a:ext cx="2554986" cy="2554986"/>
            </a:xfrm>
            <a:custGeom>
              <a:avLst/>
              <a:gdLst/>
              <a:ahLst/>
              <a:cxnLst/>
              <a:rect l="l" t="t" r="r" b="b"/>
              <a:pathLst>
                <a:path w="2554986" h="2554986">
                  <a:moveTo>
                    <a:pt x="0" y="0"/>
                  </a:moveTo>
                  <a:lnTo>
                    <a:pt x="2554986" y="0"/>
                  </a:lnTo>
                  <a:lnTo>
                    <a:pt x="2554986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5039" t="-3589" r="-11139" b="-2258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226638" y="5802037"/>
            <a:ext cx="1906725" cy="1906725"/>
            <a:chOff x="0" y="0"/>
            <a:chExt cx="2542300" cy="2542300"/>
          </a:xfrm>
        </p:grpSpPr>
        <p:sp>
          <p:nvSpPr>
            <p:cNvPr id="11" name="Freeform 11">
              <a:hlinkClick r:id="rId11" tooltip="https://www.linkedin.com/in/andr%C3%A9-cunha-66aaa337/"/>
            </p:cNvPr>
            <p:cNvSpPr/>
            <p:nvPr/>
          </p:nvSpPr>
          <p:spPr>
            <a:xfrm>
              <a:off x="0" y="0"/>
              <a:ext cx="2542286" cy="2542286"/>
            </a:xfrm>
            <a:custGeom>
              <a:avLst/>
              <a:gdLst/>
              <a:ahLst/>
              <a:cxnLst/>
              <a:rect l="l" t="t" r="r" b="b"/>
              <a:pathLst>
                <a:path w="2542286" h="2542286">
                  <a:moveTo>
                    <a:pt x="0" y="0"/>
                  </a:moveTo>
                  <a:lnTo>
                    <a:pt x="2542286" y="0"/>
                  </a:lnTo>
                  <a:lnTo>
                    <a:pt x="2542286" y="2542286"/>
                  </a:lnTo>
                  <a:lnTo>
                    <a:pt x="0" y="2542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57779" t="-268" r="-30170" b="-8768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476406" y="5805425"/>
            <a:ext cx="1889850" cy="1889850"/>
            <a:chOff x="0" y="0"/>
            <a:chExt cx="2519800" cy="2519800"/>
          </a:xfrm>
        </p:grpSpPr>
        <p:sp>
          <p:nvSpPr>
            <p:cNvPr id="13" name="Freeform 13">
              <a:hlinkClick r:id="rId13" tooltip="https://www.linkedin.com/in/luiz-alvaro-de-paiva-ferreira-56568916/"/>
            </p:cNvPr>
            <p:cNvSpPr/>
            <p:nvPr/>
          </p:nvSpPr>
          <p:spPr>
            <a:xfrm>
              <a:off x="0" y="0"/>
              <a:ext cx="2519807" cy="2519807"/>
            </a:xfrm>
            <a:custGeom>
              <a:avLst/>
              <a:gdLst/>
              <a:ahLst/>
              <a:cxnLst/>
              <a:rect l="l" t="t" r="r" b="b"/>
              <a:pathLst>
                <a:path w="2519807" h="2519807">
                  <a:moveTo>
                    <a:pt x="0" y="0"/>
                  </a:moveTo>
                  <a:lnTo>
                    <a:pt x="2519807" y="0"/>
                  </a:lnTo>
                  <a:lnTo>
                    <a:pt x="2519807" y="2519807"/>
                  </a:lnTo>
                  <a:lnTo>
                    <a:pt x="0" y="2519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7228" r="-17029" b="-4425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132113" y="5792224"/>
            <a:ext cx="1916250" cy="1916250"/>
            <a:chOff x="0" y="0"/>
            <a:chExt cx="2555000" cy="2555000"/>
          </a:xfrm>
        </p:grpSpPr>
        <p:sp>
          <p:nvSpPr>
            <p:cNvPr id="15" name="Freeform 15">
              <a:hlinkClick r:id="rId15" tooltip="https://www.linkedin.com/in/eduardo-montalban-29957a16/"/>
            </p:cNvPr>
            <p:cNvSpPr/>
            <p:nvPr/>
          </p:nvSpPr>
          <p:spPr>
            <a:xfrm>
              <a:off x="0" y="0"/>
              <a:ext cx="2554986" cy="2554986"/>
            </a:xfrm>
            <a:custGeom>
              <a:avLst/>
              <a:gdLst/>
              <a:ahLst/>
              <a:cxnLst/>
              <a:rect l="l" t="t" r="r" b="b"/>
              <a:pathLst>
                <a:path w="2554986" h="2554986">
                  <a:moveTo>
                    <a:pt x="0" y="0"/>
                  </a:moveTo>
                  <a:lnTo>
                    <a:pt x="2554986" y="0"/>
                  </a:lnTo>
                  <a:lnTo>
                    <a:pt x="2554986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308" t="-13198" r="-48829" b="-9193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086419" y="5792225"/>
            <a:ext cx="1916250" cy="1916250"/>
            <a:chOff x="0" y="0"/>
            <a:chExt cx="2555000" cy="2555000"/>
          </a:xfrm>
        </p:grpSpPr>
        <p:sp>
          <p:nvSpPr>
            <p:cNvPr id="17" name="Freeform 17">
              <a:hlinkClick r:id="rId17" tooltip="https://www.linkedin.com/in/geraldo-alves-sim%C3%B5es-junior-752b2633/"/>
            </p:cNvPr>
            <p:cNvSpPr/>
            <p:nvPr/>
          </p:nvSpPr>
          <p:spPr>
            <a:xfrm>
              <a:off x="0" y="0"/>
              <a:ext cx="2554986" cy="2554986"/>
            </a:xfrm>
            <a:custGeom>
              <a:avLst/>
              <a:gdLst/>
              <a:ahLst/>
              <a:cxnLst/>
              <a:rect l="l" t="t" r="r" b="b"/>
              <a:pathLst>
                <a:path w="2554986" h="2554986">
                  <a:moveTo>
                    <a:pt x="0" y="0"/>
                  </a:moveTo>
                  <a:lnTo>
                    <a:pt x="2554986" y="0"/>
                  </a:lnTo>
                  <a:lnTo>
                    <a:pt x="2554986" y="2554986"/>
                  </a:lnTo>
                  <a:lnTo>
                    <a:pt x="0" y="2554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13949" t="-7178" r="-399" b="-717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3271" y="1987348"/>
            <a:ext cx="18291271" cy="226620"/>
            <a:chOff x="0" y="0"/>
            <a:chExt cx="4817454" cy="596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17454" cy="59686"/>
            </a:xfrm>
            <a:custGeom>
              <a:avLst/>
              <a:gdLst/>
              <a:ahLst/>
              <a:cxnLst/>
              <a:rect l="l" t="t" r="r" b="b"/>
              <a:pathLst>
                <a:path w="4817454" h="59686">
                  <a:moveTo>
                    <a:pt x="6349" y="0"/>
                  </a:moveTo>
                  <a:lnTo>
                    <a:pt x="4811105" y="0"/>
                  </a:lnTo>
                  <a:cubicBezTo>
                    <a:pt x="4814612" y="0"/>
                    <a:pt x="4817454" y="2842"/>
                    <a:pt x="4817454" y="6349"/>
                  </a:cubicBezTo>
                  <a:lnTo>
                    <a:pt x="4817454" y="53337"/>
                  </a:lnTo>
                  <a:cubicBezTo>
                    <a:pt x="4817454" y="56844"/>
                    <a:pt x="4814612" y="59686"/>
                    <a:pt x="4811105" y="59686"/>
                  </a:cubicBezTo>
                  <a:lnTo>
                    <a:pt x="6349" y="59686"/>
                  </a:lnTo>
                  <a:cubicBezTo>
                    <a:pt x="2842" y="59686"/>
                    <a:pt x="0" y="56844"/>
                    <a:pt x="0" y="53337"/>
                  </a:cubicBezTo>
                  <a:lnTo>
                    <a:pt x="0" y="6349"/>
                  </a:lnTo>
                  <a:cubicBezTo>
                    <a:pt x="0" y="2842"/>
                    <a:pt x="2842" y="0"/>
                    <a:pt x="634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14325"/>
              <a:ext cx="4817454" cy="3740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221875" y="2426551"/>
            <a:ext cx="1916250" cy="1867650"/>
            <a:chOff x="0" y="0"/>
            <a:chExt cx="2555000" cy="2490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54986" cy="2490216"/>
            </a:xfrm>
            <a:custGeom>
              <a:avLst/>
              <a:gdLst/>
              <a:ahLst/>
              <a:cxnLst/>
              <a:rect l="l" t="t" r="r" b="b"/>
              <a:pathLst>
                <a:path w="2554986" h="2490216">
                  <a:moveTo>
                    <a:pt x="0" y="0"/>
                  </a:moveTo>
                  <a:lnTo>
                    <a:pt x="2554986" y="0"/>
                  </a:lnTo>
                  <a:lnTo>
                    <a:pt x="2554986" y="2490216"/>
                  </a:lnTo>
                  <a:lnTo>
                    <a:pt x="0" y="2490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26154" t="-4088" r="-46962" b="-912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2972250" y="5091365"/>
            <a:ext cx="415500" cy="415500"/>
            <a:chOff x="0" y="0"/>
            <a:chExt cx="554000" cy="554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213581" y="5091365"/>
            <a:ext cx="415500" cy="415500"/>
            <a:chOff x="0" y="0"/>
            <a:chExt cx="554000" cy="554000"/>
          </a:xfrm>
        </p:grpSpPr>
        <p:sp>
          <p:nvSpPr>
            <p:cNvPr id="26" name="Freeform 26">
              <a:hlinkClick r:id="rId5" tooltip="https://www.linkedin.com/in/tiago-haouli-49987a61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0882500" y="5091365"/>
            <a:ext cx="415500" cy="415500"/>
            <a:chOff x="0" y="0"/>
            <a:chExt cx="554000" cy="554000"/>
          </a:xfrm>
        </p:grpSpPr>
        <p:sp>
          <p:nvSpPr>
            <p:cNvPr id="28" name="Freeform 28">
              <a:hlinkClick r:id="rId7" tooltip="https://www.linkedin.com/in/aparecido-lima-9944a329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4836794" y="5091365"/>
            <a:ext cx="415500" cy="415500"/>
            <a:chOff x="0" y="0"/>
            <a:chExt cx="554000" cy="554000"/>
          </a:xfrm>
        </p:grpSpPr>
        <p:sp>
          <p:nvSpPr>
            <p:cNvPr id="30" name="Freeform 30">
              <a:hlinkClick r:id="rId9" tooltip="https://www.linkedin.com/in/jos%C3%A9-ricardo-pinheiro-77a2b330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2972250" y="8672765"/>
            <a:ext cx="415500" cy="415500"/>
            <a:chOff x="0" y="0"/>
            <a:chExt cx="554000" cy="554000"/>
          </a:xfrm>
        </p:grpSpPr>
        <p:sp>
          <p:nvSpPr>
            <p:cNvPr id="32" name="Freeform 32">
              <a:hlinkClick r:id="rId11" tooltip="https://www.linkedin.com/in/andr%C3%A9-cunha-66aaa337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7213581" y="8672765"/>
            <a:ext cx="415500" cy="415500"/>
            <a:chOff x="0" y="0"/>
            <a:chExt cx="554000" cy="554000"/>
          </a:xfrm>
        </p:grpSpPr>
        <p:sp>
          <p:nvSpPr>
            <p:cNvPr id="34" name="Freeform 34">
              <a:hlinkClick r:id="rId13" tooltip="https://www.linkedin.com/in/luiz-alvaro-de-paiva-ferreira-56568916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0882488" y="8520365"/>
            <a:ext cx="415500" cy="415500"/>
            <a:chOff x="0" y="0"/>
            <a:chExt cx="554000" cy="554000"/>
          </a:xfrm>
        </p:grpSpPr>
        <p:sp>
          <p:nvSpPr>
            <p:cNvPr id="36" name="Freeform 36">
              <a:hlinkClick r:id="rId15" tooltip="https://www.linkedin.com/in/eduardo-montalban-29957a16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4836794" y="8520365"/>
            <a:ext cx="415500" cy="415500"/>
            <a:chOff x="0" y="0"/>
            <a:chExt cx="554000" cy="554000"/>
          </a:xfrm>
        </p:grpSpPr>
        <p:sp>
          <p:nvSpPr>
            <p:cNvPr id="38" name="Freeform 38">
              <a:hlinkClick r:id="rId17" tooltip="https://www.linkedin.com/in/geraldo-alves-sim%C3%B5es-junior-752b2633/"/>
            </p:cNvPr>
            <p:cNvSpPr/>
            <p:nvPr/>
          </p:nvSpPr>
          <p:spPr>
            <a:xfrm>
              <a:off x="0" y="0"/>
              <a:ext cx="553974" cy="553974"/>
            </a:xfrm>
            <a:custGeom>
              <a:avLst/>
              <a:gdLst/>
              <a:ahLst/>
              <a:cxnLst/>
              <a:rect l="l" t="t" r="r" b="b"/>
              <a:pathLst>
                <a:path w="553974" h="553974">
                  <a:moveTo>
                    <a:pt x="0" y="0"/>
                  </a:moveTo>
                  <a:lnTo>
                    <a:pt x="553974" y="0"/>
                  </a:lnTo>
                  <a:lnTo>
                    <a:pt x="553974" y="553974"/>
                  </a:lnTo>
                  <a:lnTo>
                    <a:pt x="0" y="5539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r="-4" b="-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529282" y="616488"/>
            <a:ext cx="151555" cy="564612"/>
            <a:chOff x="0" y="0"/>
            <a:chExt cx="39916" cy="14870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TextBox 43"/>
          <p:cNvSpPr txBox="1"/>
          <p:nvPr/>
        </p:nvSpPr>
        <p:spPr>
          <a:xfrm>
            <a:off x="6011788" y="1428224"/>
            <a:ext cx="507846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Conheça quem faz a Terra Investimentos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853102" y="400941"/>
            <a:ext cx="3751957" cy="10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DIRETORIA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874405" y="4674013"/>
            <a:ext cx="261118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Presidente do Conselho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680837" y="4674013"/>
            <a:ext cx="1480989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Sócio-Diretor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909510" y="4674013"/>
            <a:ext cx="236145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de Operações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795504" y="4674013"/>
            <a:ext cx="2498080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de Compliance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750425" y="8082215"/>
            <a:ext cx="285915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Administrativo e de Tecnologia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991756" y="8082215"/>
            <a:ext cx="2859150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de Administração Fiduciária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762840" y="8082215"/>
            <a:ext cx="2654796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da Terra Gestora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738800" y="8082215"/>
            <a:ext cx="2611487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7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Diretor da Terra Câmbio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453800" y="4164763"/>
            <a:ext cx="3407856" cy="404475"/>
            <a:chOff x="0" y="0"/>
            <a:chExt cx="4543808" cy="539300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Wadji Ibrahim El Haouli 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712381" y="4211471"/>
            <a:ext cx="3407856" cy="404475"/>
            <a:chOff x="0" y="0"/>
            <a:chExt cx="4543808" cy="539300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Tiago Haouli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9522410" y="4211471"/>
            <a:ext cx="3407856" cy="404475"/>
            <a:chOff x="0" y="0"/>
            <a:chExt cx="4543808" cy="539300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Aparecido de Souza 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3340616" y="4211471"/>
            <a:ext cx="3407856" cy="404475"/>
            <a:chOff x="0" y="0"/>
            <a:chExt cx="4543808" cy="539300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José Ricardo Pinheiro 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453800" y="7631032"/>
            <a:ext cx="3407856" cy="404475"/>
            <a:chOff x="0" y="0"/>
            <a:chExt cx="4543808" cy="539300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Andre Cunha de Souza 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5712381" y="7677740"/>
            <a:ext cx="3407856" cy="357767"/>
            <a:chOff x="0" y="0"/>
            <a:chExt cx="897542" cy="94227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97542" cy="94227"/>
            </a:xfrm>
            <a:custGeom>
              <a:avLst/>
              <a:gdLst/>
              <a:ahLst/>
              <a:cxnLst/>
              <a:rect l="l" t="t" r="r" b="b"/>
              <a:pathLst>
                <a:path w="897542" h="94227">
                  <a:moveTo>
                    <a:pt x="15903" y="0"/>
                  </a:moveTo>
                  <a:lnTo>
                    <a:pt x="881640" y="0"/>
                  </a:lnTo>
                  <a:cubicBezTo>
                    <a:pt x="885857" y="0"/>
                    <a:pt x="889902" y="1675"/>
                    <a:pt x="892885" y="4658"/>
                  </a:cubicBezTo>
                  <a:cubicBezTo>
                    <a:pt x="895867" y="7640"/>
                    <a:pt x="897542" y="11685"/>
                    <a:pt x="897542" y="15903"/>
                  </a:cubicBezTo>
                  <a:lnTo>
                    <a:pt x="897542" y="78324"/>
                  </a:lnTo>
                  <a:cubicBezTo>
                    <a:pt x="897542" y="82542"/>
                    <a:pt x="895867" y="86587"/>
                    <a:pt x="892885" y="89569"/>
                  </a:cubicBezTo>
                  <a:cubicBezTo>
                    <a:pt x="889902" y="92551"/>
                    <a:pt x="885857" y="94227"/>
                    <a:pt x="881640" y="94227"/>
                  </a:cubicBezTo>
                  <a:lnTo>
                    <a:pt x="15903" y="94227"/>
                  </a:lnTo>
                  <a:cubicBezTo>
                    <a:pt x="11685" y="94227"/>
                    <a:pt x="7640" y="92551"/>
                    <a:pt x="4658" y="89569"/>
                  </a:cubicBezTo>
                  <a:cubicBezTo>
                    <a:pt x="1675" y="86587"/>
                    <a:pt x="0" y="82542"/>
                    <a:pt x="0" y="78324"/>
                  </a:cubicBezTo>
                  <a:lnTo>
                    <a:pt x="0" y="15903"/>
                  </a:lnTo>
                  <a:cubicBezTo>
                    <a:pt x="0" y="11685"/>
                    <a:pt x="1675" y="7640"/>
                    <a:pt x="4658" y="4658"/>
                  </a:cubicBezTo>
                  <a:cubicBezTo>
                    <a:pt x="7640" y="1675"/>
                    <a:pt x="11685" y="0"/>
                    <a:pt x="15903" y="0"/>
                  </a:cubicBez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314325"/>
              <a:ext cx="897542" cy="408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1" name="TextBox 81"/>
          <p:cNvSpPr txBox="1"/>
          <p:nvPr/>
        </p:nvSpPr>
        <p:spPr>
          <a:xfrm>
            <a:off x="5895309" y="7696780"/>
            <a:ext cx="3224928" cy="3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Luiz Álvaro de Paiva Ferreira 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9522410" y="7677740"/>
            <a:ext cx="3407856" cy="404475"/>
            <a:chOff x="0" y="0"/>
            <a:chExt cx="4543808" cy="539300"/>
          </a:xfrm>
        </p:grpSpPr>
        <p:grpSp>
          <p:nvGrpSpPr>
            <p:cNvPr id="83" name="Group 83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Eduardo Montalban 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3340616" y="7677740"/>
            <a:ext cx="3407856" cy="404475"/>
            <a:chOff x="0" y="0"/>
            <a:chExt cx="4543808" cy="539300"/>
          </a:xfrm>
        </p:grpSpPr>
        <p:grpSp>
          <p:nvGrpSpPr>
            <p:cNvPr id="88" name="Group 88"/>
            <p:cNvGrpSpPr/>
            <p:nvPr/>
          </p:nvGrpSpPr>
          <p:grpSpPr>
            <a:xfrm>
              <a:off x="0" y="0"/>
              <a:ext cx="4543808" cy="539300"/>
              <a:chOff x="0" y="0"/>
              <a:chExt cx="897542" cy="106528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897542" cy="106528"/>
              </a:xfrm>
              <a:custGeom>
                <a:avLst/>
                <a:gdLst/>
                <a:ahLst/>
                <a:cxnLst/>
                <a:rect l="l" t="t" r="r" b="b"/>
                <a:pathLst>
                  <a:path w="897542" h="106528">
                    <a:moveTo>
                      <a:pt x="15903" y="0"/>
                    </a:moveTo>
                    <a:lnTo>
                      <a:pt x="881640" y="0"/>
                    </a:lnTo>
                    <a:cubicBezTo>
                      <a:pt x="885857" y="0"/>
                      <a:pt x="889902" y="1675"/>
                      <a:pt x="892885" y="4658"/>
                    </a:cubicBezTo>
                    <a:cubicBezTo>
                      <a:pt x="895867" y="7640"/>
                      <a:pt x="897542" y="11685"/>
                      <a:pt x="897542" y="15903"/>
                    </a:cubicBezTo>
                    <a:lnTo>
                      <a:pt x="897542" y="90626"/>
                    </a:lnTo>
                    <a:cubicBezTo>
                      <a:pt x="897542" y="94843"/>
                      <a:pt x="895867" y="98888"/>
                      <a:pt x="892885" y="101871"/>
                    </a:cubicBezTo>
                    <a:cubicBezTo>
                      <a:pt x="889902" y="104853"/>
                      <a:pt x="885857" y="106528"/>
                      <a:pt x="881640" y="106528"/>
                    </a:cubicBezTo>
                    <a:lnTo>
                      <a:pt x="15903" y="106528"/>
                    </a:lnTo>
                    <a:cubicBezTo>
                      <a:pt x="11685" y="106528"/>
                      <a:pt x="7640" y="104853"/>
                      <a:pt x="4658" y="101871"/>
                    </a:cubicBezTo>
                    <a:cubicBezTo>
                      <a:pt x="1675" y="98888"/>
                      <a:pt x="0" y="94843"/>
                      <a:pt x="0" y="90626"/>
                    </a:cubicBezTo>
                    <a:lnTo>
                      <a:pt x="0" y="15903"/>
                    </a:lnTo>
                    <a:cubicBezTo>
                      <a:pt x="0" y="11685"/>
                      <a:pt x="1675" y="7640"/>
                      <a:pt x="4658" y="4658"/>
                    </a:cubicBezTo>
                    <a:cubicBezTo>
                      <a:pt x="7640" y="1675"/>
                      <a:pt x="11685" y="0"/>
                      <a:pt x="15903" y="0"/>
                    </a:cubicBezTo>
                    <a:close/>
                  </a:path>
                </a:pathLst>
              </a:custGeom>
              <a:solidFill>
                <a:srgbClr val="C1C5A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314325"/>
                <a:ext cx="897542" cy="4208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91" name="TextBox 91"/>
            <p:cNvSpPr txBox="1"/>
            <p:nvPr/>
          </p:nvSpPr>
          <p:spPr>
            <a:xfrm>
              <a:off x="243904" y="44437"/>
              <a:ext cx="4056000" cy="393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 b="1">
                  <a:solidFill>
                    <a:srgbClr val="EBEB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Geraldo Alves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96" name="Freeform 96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440400" h="10287000">
                <a:moveTo>
                  <a:pt x="0" y="0"/>
                </a:moveTo>
                <a:lnTo>
                  <a:pt x="18440400" y="0"/>
                </a:lnTo>
                <a:lnTo>
                  <a:pt x="18440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" r="-735" b="-1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66675"/>
            <a:ext cx="18288000" cy="10220325"/>
          </a:xfrm>
          <a:custGeom>
            <a:avLst/>
            <a:gdLst/>
            <a:ahLst/>
            <a:cxnLst/>
            <a:rect l="l" t="t" r="r" b="b"/>
            <a:pathLst>
              <a:path w="18288000" h="10220325">
                <a:moveTo>
                  <a:pt x="0" y="0"/>
                </a:moveTo>
                <a:lnTo>
                  <a:pt x="18288000" y="0"/>
                </a:lnTo>
                <a:lnTo>
                  <a:pt x="18288000" y="10220325"/>
                </a:lnTo>
                <a:lnTo>
                  <a:pt x="0" y="1022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r="-833" b="-14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533849"/>
            <a:ext cx="6367281" cy="2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5"/>
              </a:lnSpc>
            </a:pPr>
            <a:r>
              <a:rPr lang="en-US" sz="5891" b="1" spc="57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NOSSA GOVERNANÇA CORPORATIVA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98145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575709" y="1282698"/>
            <a:ext cx="9967206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999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FRAMEWORK DE GOVERNANÇA </a:t>
            </a:r>
          </a:p>
        </p:txBody>
      </p:sp>
      <p:grpSp>
        <p:nvGrpSpPr>
          <p:cNvPr id="5" name="Group 5"/>
          <p:cNvGrpSpPr/>
          <p:nvPr/>
        </p:nvGrpSpPr>
        <p:grpSpPr>
          <a:xfrm rot="-5400000">
            <a:off x="5651846" y="-3559522"/>
            <a:ext cx="119718" cy="11423409"/>
            <a:chOff x="0" y="0"/>
            <a:chExt cx="31531" cy="30086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531" cy="3008634"/>
            </a:xfrm>
            <a:prstGeom prst="rect">
              <a:avLst/>
            </a:prstGeom>
            <a:solidFill>
              <a:srgbClr val="919D6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31531" cy="332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575710" y="2480613"/>
            <a:ext cx="15258861" cy="110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Desde 2024 a Terra Investimentos vem fortalecendo sua arquitetura de Governança Corporativa (GC). Para acelerar esse processo, desde 2024 contratamos a Falconi Consultores para nos ajudar a capturar boas práticas de mercado e melhoria da nossa performance.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4765500"/>
            <a:ext cx="15686257" cy="746513"/>
            <a:chOff x="0" y="0"/>
            <a:chExt cx="4131360" cy="1966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31360" cy="196613"/>
            </a:xfrm>
            <a:custGeom>
              <a:avLst/>
              <a:gdLst/>
              <a:ahLst/>
              <a:cxnLst/>
              <a:rect l="l" t="t" r="r" b="b"/>
              <a:pathLst>
                <a:path w="4131360" h="196613">
                  <a:moveTo>
                    <a:pt x="3455" y="0"/>
                  </a:moveTo>
                  <a:lnTo>
                    <a:pt x="4127905" y="0"/>
                  </a:lnTo>
                  <a:cubicBezTo>
                    <a:pt x="4129813" y="0"/>
                    <a:pt x="4131360" y="1547"/>
                    <a:pt x="4131360" y="3455"/>
                  </a:cubicBezTo>
                  <a:lnTo>
                    <a:pt x="4131360" y="193158"/>
                  </a:lnTo>
                  <a:cubicBezTo>
                    <a:pt x="4131360" y="195066"/>
                    <a:pt x="4129813" y="196613"/>
                    <a:pt x="4127905" y="196613"/>
                  </a:cubicBezTo>
                  <a:lnTo>
                    <a:pt x="3455" y="196613"/>
                  </a:lnTo>
                  <a:cubicBezTo>
                    <a:pt x="2539" y="196613"/>
                    <a:pt x="1660" y="196249"/>
                    <a:pt x="1012" y="195601"/>
                  </a:cubicBezTo>
                  <a:cubicBezTo>
                    <a:pt x="364" y="194953"/>
                    <a:pt x="0" y="194074"/>
                    <a:pt x="0" y="193158"/>
                  </a:cubicBezTo>
                  <a:lnTo>
                    <a:pt x="0" y="3455"/>
                  </a:lnTo>
                  <a:cubicBezTo>
                    <a:pt x="0" y="2539"/>
                    <a:pt x="364" y="1660"/>
                    <a:pt x="1012" y="1012"/>
                  </a:cubicBezTo>
                  <a:cubicBezTo>
                    <a:pt x="1660" y="364"/>
                    <a:pt x="2539" y="0"/>
                    <a:pt x="3455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14325"/>
              <a:ext cx="4131360" cy="5109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42471" y="4881245"/>
            <a:ext cx="3058716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Arquitetura de GC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6124829"/>
            <a:ext cx="2495534" cy="1530025"/>
            <a:chOff x="0" y="0"/>
            <a:chExt cx="657260" cy="4029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79168" y="6124829"/>
            <a:ext cx="2495534" cy="1530025"/>
            <a:chOff x="0" y="0"/>
            <a:chExt cx="657260" cy="4029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327102" y="6124829"/>
            <a:ext cx="2495534" cy="1530025"/>
            <a:chOff x="0" y="0"/>
            <a:chExt cx="657260" cy="4029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75036" y="6124829"/>
            <a:ext cx="2495534" cy="1530025"/>
            <a:chOff x="0" y="0"/>
            <a:chExt cx="657260" cy="4029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571490" y="6124829"/>
            <a:ext cx="2495534" cy="1530025"/>
            <a:chOff x="0" y="0"/>
            <a:chExt cx="657260" cy="4029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219423" y="6124829"/>
            <a:ext cx="2495534" cy="1530025"/>
            <a:chOff x="0" y="0"/>
            <a:chExt cx="657260" cy="40297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57260" cy="402970"/>
            </a:xfrm>
            <a:custGeom>
              <a:avLst/>
              <a:gdLst/>
              <a:ahLst/>
              <a:cxnLst/>
              <a:rect l="l" t="t" r="r" b="b"/>
              <a:pathLst>
                <a:path w="657260" h="402970">
                  <a:moveTo>
                    <a:pt x="21716" y="0"/>
                  </a:moveTo>
                  <a:lnTo>
                    <a:pt x="635544" y="0"/>
                  </a:lnTo>
                  <a:cubicBezTo>
                    <a:pt x="641303" y="0"/>
                    <a:pt x="646827" y="2288"/>
                    <a:pt x="650899" y="6361"/>
                  </a:cubicBezTo>
                  <a:cubicBezTo>
                    <a:pt x="654972" y="10433"/>
                    <a:pt x="657260" y="15957"/>
                    <a:pt x="657260" y="21716"/>
                  </a:cubicBezTo>
                  <a:lnTo>
                    <a:pt x="657260" y="381253"/>
                  </a:lnTo>
                  <a:cubicBezTo>
                    <a:pt x="657260" y="393247"/>
                    <a:pt x="647537" y="402970"/>
                    <a:pt x="635544" y="402970"/>
                  </a:cubicBezTo>
                  <a:lnTo>
                    <a:pt x="21716" y="402970"/>
                  </a:lnTo>
                  <a:cubicBezTo>
                    <a:pt x="9723" y="402970"/>
                    <a:pt x="0" y="393247"/>
                    <a:pt x="0" y="381253"/>
                  </a:cubicBezTo>
                  <a:lnTo>
                    <a:pt x="0" y="21716"/>
                  </a:lnTo>
                  <a:cubicBezTo>
                    <a:pt x="0" y="9723"/>
                    <a:pt x="9723" y="0"/>
                    <a:pt x="21716" y="0"/>
                  </a:cubicBezTo>
                  <a:close/>
                </a:path>
              </a:pathLst>
            </a:custGeom>
            <a:solidFill>
              <a:srgbClr val="C1C5AA">
                <a:alpha val="3098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14325"/>
              <a:ext cx="657260" cy="717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81071" y="6420531"/>
            <a:ext cx="244316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TECH, SEG e Dados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679168" y="6420531"/>
            <a:ext cx="235851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Negócios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840438" y="6420531"/>
            <a:ext cx="1548408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PE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249286" y="6420531"/>
            <a:ext cx="1979304" cy="100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Novos Negócios e Produtos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881956" y="6420531"/>
            <a:ext cx="1998425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People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58537" y="6420531"/>
            <a:ext cx="2395646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EBEBEB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Comitê de Compliance &amp; Risco</a:t>
            </a:r>
          </a:p>
        </p:txBody>
      </p:sp>
      <p:sp>
        <p:nvSpPr>
          <p:cNvPr id="38" name="AutoShape 38"/>
          <p:cNvSpPr/>
          <p:nvPr/>
        </p:nvSpPr>
        <p:spPr>
          <a:xfrm flipH="1">
            <a:off x="2276467" y="5539060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9" name="AutoShape 39"/>
          <p:cNvSpPr/>
          <p:nvPr/>
        </p:nvSpPr>
        <p:spPr>
          <a:xfrm flipH="1">
            <a:off x="4926935" y="5525537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0" name="AutoShape 40"/>
          <p:cNvSpPr/>
          <p:nvPr/>
        </p:nvSpPr>
        <p:spPr>
          <a:xfrm flipH="1">
            <a:off x="7593919" y="5512013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1" name="AutoShape 41"/>
          <p:cNvSpPr/>
          <p:nvPr/>
        </p:nvSpPr>
        <p:spPr>
          <a:xfrm flipH="1">
            <a:off x="10203753" y="5525537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2" name="AutoShape 42"/>
          <p:cNvSpPr/>
          <p:nvPr/>
        </p:nvSpPr>
        <p:spPr>
          <a:xfrm flipH="1">
            <a:off x="12800206" y="5525537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3" name="AutoShape 43"/>
          <p:cNvSpPr/>
          <p:nvPr/>
        </p:nvSpPr>
        <p:spPr>
          <a:xfrm flipH="1">
            <a:off x="15410056" y="5512013"/>
            <a:ext cx="0" cy="585769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" r="-1574" b="-1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66675"/>
            <a:ext cx="18440400" cy="10220325"/>
          </a:xfrm>
          <a:custGeom>
            <a:avLst/>
            <a:gdLst/>
            <a:ahLst/>
            <a:cxnLst/>
            <a:rect l="l" t="t" r="r" b="b"/>
            <a:pathLst>
              <a:path w="18440400" h="10220325">
                <a:moveTo>
                  <a:pt x="0" y="0"/>
                </a:moveTo>
                <a:lnTo>
                  <a:pt x="18440400" y="0"/>
                </a:lnTo>
                <a:lnTo>
                  <a:pt x="18440400" y="10220325"/>
                </a:lnTo>
                <a:lnTo>
                  <a:pt x="0" y="1022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b="-14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476699"/>
            <a:ext cx="6367281" cy="1666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4"/>
              </a:lnSpc>
            </a:pPr>
            <a:r>
              <a:rPr lang="en-US" sz="5891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NOSSOS NÚMEROS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260109"/>
            <a:ext cx="4550424" cy="51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2000" spc="194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Participação de Mercado - Ranking de Negociação​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77600" y="0"/>
            <a:ext cx="10310400" cy="10287000"/>
          </a:xfrm>
          <a:custGeom>
            <a:avLst/>
            <a:gdLst/>
            <a:ahLst/>
            <a:cxnLst/>
            <a:rect l="l" t="t" r="r" b="b"/>
            <a:pathLst>
              <a:path w="10310400" h="10287000">
                <a:moveTo>
                  <a:pt x="0" y="0"/>
                </a:moveTo>
                <a:lnTo>
                  <a:pt x="10310400" y="0"/>
                </a:lnTo>
                <a:lnTo>
                  <a:pt x="10310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328" r="-77374" b="-711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802" y="0"/>
            <a:ext cx="18290802" cy="10288576"/>
          </a:xfrm>
          <a:custGeom>
            <a:avLst/>
            <a:gdLst/>
            <a:ahLst/>
            <a:cxnLst/>
            <a:rect l="l" t="t" r="r" b="b"/>
            <a:pathLst>
              <a:path w="18290802" h="10288576">
                <a:moveTo>
                  <a:pt x="0" y="0"/>
                </a:moveTo>
                <a:lnTo>
                  <a:pt x="18290802" y="0"/>
                </a:lnTo>
                <a:lnTo>
                  <a:pt x="18290802" y="10288576"/>
                </a:lnTo>
                <a:lnTo>
                  <a:pt x="0" y="10288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3671" y="0"/>
            <a:ext cx="9036658" cy="10288588"/>
            <a:chOff x="0" y="0"/>
            <a:chExt cx="12048877" cy="13718117"/>
          </a:xfrm>
        </p:grpSpPr>
        <p:sp>
          <p:nvSpPr>
            <p:cNvPr id="5" name="Freeform 5" descr="Uma imagem contendo verde, mesa, bolo, perto  Descrição gerada automaticamente"/>
            <p:cNvSpPr/>
            <p:nvPr/>
          </p:nvSpPr>
          <p:spPr>
            <a:xfrm>
              <a:off x="0" y="0"/>
              <a:ext cx="12048871" cy="13718160"/>
            </a:xfrm>
            <a:custGeom>
              <a:avLst/>
              <a:gdLst/>
              <a:ahLst/>
              <a:cxnLst/>
              <a:rect l="l" t="t" r="r" b="b"/>
              <a:pathLst>
                <a:path w="12048871" h="13718160">
                  <a:moveTo>
                    <a:pt x="0" y="0"/>
                  </a:moveTo>
                  <a:lnTo>
                    <a:pt x="12048871" y="0"/>
                  </a:lnTo>
                  <a:lnTo>
                    <a:pt x="12048871" y="13718160"/>
                  </a:lnTo>
                  <a:lnTo>
                    <a:pt x="0" y="1371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5827" b="-358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-769429" y="769429"/>
            <a:ext cx="10287000" cy="8748142"/>
          </a:xfrm>
          <a:custGeom>
            <a:avLst/>
            <a:gdLst/>
            <a:ahLst/>
            <a:cxnLst/>
            <a:rect l="l" t="t" r="r" b="b"/>
            <a:pathLst>
              <a:path w="10287000" h="8748142">
                <a:moveTo>
                  <a:pt x="0" y="0"/>
                </a:moveTo>
                <a:lnTo>
                  <a:pt x="10287000" y="0"/>
                </a:lnTo>
                <a:lnTo>
                  <a:pt x="10287000" y="8748142"/>
                </a:lnTo>
                <a:lnTo>
                  <a:pt x="0" y="8748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</a:blip>
            <a:stretch>
              <a:fillRect t="-194770" r="-68476" b="-258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642085" y="83317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60106" y="2501968"/>
            <a:ext cx="131445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>
                <a:solidFill>
                  <a:srgbClr val="F9F9F9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736650" y="3237118"/>
            <a:ext cx="7384950" cy="164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9"/>
              </a:lnSpc>
            </a:pPr>
            <a:r>
              <a:rPr lang="en-US" sz="52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RANKING</a:t>
            </a:r>
          </a:p>
          <a:p>
            <a:pPr algn="l">
              <a:lnSpc>
                <a:spcPts val="6359"/>
              </a:lnSpc>
            </a:pPr>
            <a:r>
              <a:rPr lang="en-US" sz="52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DE NEGOCIAÇÃO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18175" y="5667916"/>
            <a:ext cx="140368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00"/>
              </a:lnSpc>
            </a:pPr>
            <a:r>
              <a:rPr lang="en-US" sz="65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17º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81457" y="5728744"/>
            <a:ext cx="1638501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00"/>
              </a:lnSpc>
            </a:pPr>
            <a:r>
              <a:rPr lang="en-US" sz="65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20º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78989" y="5456490"/>
            <a:ext cx="2216271" cy="45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BOVESPA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18175" y="5456490"/>
            <a:ext cx="1256381" cy="45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BMF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3" name="Group 3"/>
          <p:cNvGrpSpPr/>
          <p:nvPr/>
        </p:nvGrpSpPr>
        <p:grpSpPr>
          <a:xfrm>
            <a:off x="1410568" y="1285280"/>
            <a:ext cx="3632134" cy="3593751"/>
            <a:chOff x="0" y="0"/>
            <a:chExt cx="864515" cy="855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19817" y="1280573"/>
            <a:ext cx="3632134" cy="3593751"/>
            <a:chOff x="0" y="0"/>
            <a:chExt cx="864515" cy="8553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19817" y="5008414"/>
            <a:ext cx="3632134" cy="3593751"/>
            <a:chOff x="0" y="0"/>
            <a:chExt cx="864515" cy="8553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5499" y="5027464"/>
            <a:ext cx="3632134" cy="3593751"/>
            <a:chOff x="0" y="0"/>
            <a:chExt cx="864515" cy="8553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64515" cy="855379"/>
            </a:xfrm>
            <a:custGeom>
              <a:avLst/>
              <a:gdLst/>
              <a:ahLst/>
              <a:cxnLst/>
              <a:rect l="l" t="t" r="r" b="b"/>
              <a:pathLst>
                <a:path w="864515" h="855379">
                  <a:moveTo>
                    <a:pt x="49025" y="0"/>
                  </a:moveTo>
                  <a:lnTo>
                    <a:pt x="815490" y="0"/>
                  </a:lnTo>
                  <a:cubicBezTo>
                    <a:pt x="842566" y="0"/>
                    <a:pt x="864515" y="21949"/>
                    <a:pt x="864515" y="49025"/>
                  </a:cubicBezTo>
                  <a:lnTo>
                    <a:pt x="864515" y="806354"/>
                  </a:lnTo>
                  <a:cubicBezTo>
                    <a:pt x="864515" y="819356"/>
                    <a:pt x="859349" y="831826"/>
                    <a:pt x="850156" y="841020"/>
                  </a:cubicBezTo>
                  <a:cubicBezTo>
                    <a:pt x="840962" y="850214"/>
                    <a:pt x="828492" y="855379"/>
                    <a:pt x="815490" y="855379"/>
                  </a:cubicBezTo>
                  <a:lnTo>
                    <a:pt x="49025" y="855379"/>
                  </a:lnTo>
                  <a:cubicBezTo>
                    <a:pt x="36023" y="855379"/>
                    <a:pt x="23553" y="850214"/>
                    <a:pt x="14359" y="841020"/>
                  </a:cubicBezTo>
                  <a:cubicBezTo>
                    <a:pt x="5165" y="831826"/>
                    <a:pt x="0" y="819356"/>
                    <a:pt x="0" y="806354"/>
                  </a:cubicBezTo>
                  <a:lnTo>
                    <a:pt x="0" y="49025"/>
                  </a:lnTo>
                  <a:cubicBezTo>
                    <a:pt x="0" y="36023"/>
                    <a:pt x="5165" y="23553"/>
                    <a:pt x="14359" y="14359"/>
                  </a:cubicBezTo>
                  <a:cubicBezTo>
                    <a:pt x="23553" y="5165"/>
                    <a:pt x="36023" y="0"/>
                    <a:pt x="490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12700">
              <a:noFill/>
            </a:ln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4000500" y="-4027092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12" name="Group 12"/>
          <p:cNvGrpSpPr/>
          <p:nvPr/>
        </p:nvGrpSpPr>
        <p:grpSpPr>
          <a:xfrm>
            <a:off x="10613575" y="1496775"/>
            <a:ext cx="77700" cy="1082100"/>
            <a:chOff x="0" y="0"/>
            <a:chExt cx="103600" cy="144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632" cy="1442847"/>
            </a:xfrm>
            <a:custGeom>
              <a:avLst/>
              <a:gdLst/>
              <a:ahLst/>
              <a:cxnLst/>
              <a:rect l="l" t="t" r="r" b="b"/>
              <a:pathLst>
                <a:path w="103632" h="1442847">
                  <a:moveTo>
                    <a:pt x="0" y="0"/>
                  </a:moveTo>
                  <a:lnTo>
                    <a:pt x="103632" y="0"/>
                  </a:lnTo>
                  <a:lnTo>
                    <a:pt x="1036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4135" y="1370017"/>
            <a:ext cx="3414863" cy="341486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5"/>
              <a:stretch>
                <a:fillRect t="-23800" b="-238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328453" y="1370017"/>
            <a:ext cx="3414863" cy="341486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6"/>
              <a:stretch>
                <a:fillRect l="-43746" r="-606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14135" y="5116908"/>
            <a:ext cx="3414863" cy="341486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7"/>
              <a:stretch>
                <a:fillRect l="-38996" r="-3899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28453" y="5116908"/>
            <a:ext cx="3414863" cy="341486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2144" y="0"/>
                  </a:moveTo>
                  <a:lnTo>
                    <a:pt x="760656" y="0"/>
                  </a:lnTo>
                  <a:cubicBezTo>
                    <a:pt x="789454" y="0"/>
                    <a:pt x="812800" y="23346"/>
                    <a:pt x="812800" y="52144"/>
                  </a:cubicBezTo>
                  <a:lnTo>
                    <a:pt x="812800" y="760656"/>
                  </a:lnTo>
                  <a:cubicBezTo>
                    <a:pt x="812800" y="789454"/>
                    <a:pt x="789454" y="812800"/>
                    <a:pt x="760656" y="812800"/>
                  </a:cubicBezTo>
                  <a:lnTo>
                    <a:pt x="52144" y="812800"/>
                  </a:lnTo>
                  <a:cubicBezTo>
                    <a:pt x="23346" y="812800"/>
                    <a:pt x="0" y="789454"/>
                    <a:pt x="0" y="760656"/>
                  </a:cubicBezTo>
                  <a:lnTo>
                    <a:pt x="0" y="52144"/>
                  </a:lnTo>
                  <a:cubicBezTo>
                    <a:pt x="0" y="23346"/>
                    <a:pt x="23346" y="0"/>
                    <a:pt x="52144" y="0"/>
                  </a:cubicBezTo>
                  <a:close/>
                </a:path>
              </a:pathLst>
            </a:custGeom>
            <a:blipFill>
              <a:blip r:embed="rId8"/>
              <a:stretch>
                <a:fillRect l="-3782" r="-378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551141" y="8638020"/>
            <a:ext cx="1568606" cy="888532"/>
          </a:xfrm>
          <a:custGeom>
            <a:avLst/>
            <a:gdLst/>
            <a:ahLst/>
            <a:cxnLst/>
            <a:rect l="l" t="t" r="r" b="b"/>
            <a:pathLst>
              <a:path w="1568606" h="888532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44000" y="10109532"/>
            <a:ext cx="9144000" cy="177468"/>
            <a:chOff x="0" y="0"/>
            <a:chExt cx="2408296" cy="467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408296" cy="46740"/>
            </a:xfrm>
            <a:custGeom>
              <a:avLst/>
              <a:gdLst/>
              <a:ahLst/>
              <a:cxnLst/>
              <a:rect l="l" t="t" r="r" b="b"/>
              <a:pathLst>
                <a:path w="2408296" h="46740">
                  <a:moveTo>
                    <a:pt x="0" y="0"/>
                  </a:moveTo>
                  <a:lnTo>
                    <a:pt x="2408296" y="0"/>
                  </a:lnTo>
                  <a:lnTo>
                    <a:pt x="2408296" y="46740"/>
                  </a:lnTo>
                  <a:lnTo>
                    <a:pt x="0" y="46740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14325"/>
              <a:ext cx="2408296" cy="361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972851" y="1868848"/>
            <a:ext cx="33687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dirty="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R$ 3,1 </a:t>
            </a:r>
            <a:r>
              <a:rPr lang="en-US" sz="4000" dirty="0" err="1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bilhões</a:t>
            </a:r>
            <a:endParaRPr lang="en-US" sz="4000" dirty="0">
              <a:solidFill>
                <a:srgbClr val="273B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972850" y="1473775"/>
            <a:ext cx="4626192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Ativos Sob Custodia (AuC)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972851" y="3455877"/>
            <a:ext cx="380994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dirty="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R$ 8 </a:t>
            </a: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bilhões</a:t>
            </a:r>
            <a:endParaRPr lang="en-US" sz="4000" dirty="0">
              <a:solidFill>
                <a:srgbClr val="273B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972850" y="3061675"/>
            <a:ext cx="614689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Administração de recursos (AuA)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972850" y="4903025"/>
            <a:ext cx="5795864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50 mil </a:t>
            </a:r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contas abertas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972851" y="4565583"/>
            <a:ext cx="135145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Mais de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72849" y="7427350"/>
            <a:ext cx="414988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dirty="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R$ 860 </a:t>
            </a:r>
            <a:r>
              <a:rPr lang="en-US" sz="4000" dirty="0" err="1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milhões</a:t>
            </a:r>
            <a:endParaRPr lang="en-US" sz="4000" dirty="0">
              <a:solidFill>
                <a:srgbClr val="273B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972850" y="6694825"/>
            <a:ext cx="3601933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14 fundos geridos, com mais de (AuM)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613575" y="3082156"/>
            <a:ext cx="77700" cy="1082100"/>
            <a:chOff x="0" y="0"/>
            <a:chExt cx="103600" cy="144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3632" cy="1442847"/>
            </a:xfrm>
            <a:custGeom>
              <a:avLst/>
              <a:gdLst/>
              <a:ahLst/>
              <a:cxnLst/>
              <a:rect l="l" t="t" r="r" b="b"/>
              <a:pathLst>
                <a:path w="103632" h="1442847">
                  <a:moveTo>
                    <a:pt x="0" y="0"/>
                  </a:moveTo>
                  <a:lnTo>
                    <a:pt x="103632" y="0"/>
                  </a:lnTo>
                  <a:lnTo>
                    <a:pt x="1036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599535" y="4602450"/>
            <a:ext cx="52890" cy="1473164"/>
            <a:chOff x="0" y="0"/>
            <a:chExt cx="51800" cy="144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1832" cy="1442847"/>
            </a:xfrm>
            <a:custGeom>
              <a:avLst/>
              <a:gdLst/>
              <a:ahLst/>
              <a:cxnLst/>
              <a:rect l="l" t="t" r="r" b="b"/>
              <a:pathLst>
                <a:path w="51832" h="1442847">
                  <a:moveTo>
                    <a:pt x="0" y="0"/>
                  </a:moveTo>
                  <a:lnTo>
                    <a:pt x="51832" y="0"/>
                  </a:lnTo>
                  <a:lnTo>
                    <a:pt x="518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0599535" y="6713875"/>
            <a:ext cx="52890" cy="1473164"/>
            <a:chOff x="0" y="0"/>
            <a:chExt cx="51800" cy="144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1832" cy="1442847"/>
            </a:xfrm>
            <a:custGeom>
              <a:avLst/>
              <a:gdLst/>
              <a:ahLst/>
              <a:cxnLst/>
              <a:rect l="l" t="t" r="r" b="b"/>
              <a:pathLst>
                <a:path w="51832" h="1442847">
                  <a:moveTo>
                    <a:pt x="0" y="0"/>
                  </a:moveTo>
                  <a:lnTo>
                    <a:pt x="51832" y="0"/>
                  </a:lnTo>
                  <a:lnTo>
                    <a:pt x="51832" y="1442847"/>
                  </a:lnTo>
                  <a:lnTo>
                    <a:pt x="0" y="1442847"/>
                  </a:lnTo>
                  <a:close/>
                </a:path>
              </a:pathLst>
            </a:custGeom>
            <a:solidFill>
              <a:srgbClr val="C1C5AA"/>
            </a:solidFill>
            <a:ln w="12700"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" r="-1574" b="-1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 l="-326" r="-1164" b="-14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432497"/>
            <a:ext cx="5906281" cy="23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44"/>
              </a:lnSpc>
            </a:pPr>
            <a:r>
              <a:rPr lang="en-US" sz="7691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ÁREAS DE NEGÓCIO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166447" cy="2038356"/>
          </a:xfrm>
          <a:custGeom>
            <a:avLst/>
            <a:gdLst/>
            <a:ahLst/>
            <a:cxnLst/>
            <a:rect l="l" t="t" r="r" b="b"/>
            <a:pathLst>
              <a:path w="11166447" h="2038356">
                <a:moveTo>
                  <a:pt x="0" y="0"/>
                </a:moveTo>
                <a:lnTo>
                  <a:pt x="11166447" y="0"/>
                </a:lnTo>
                <a:lnTo>
                  <a:pt x="11166447" y="2038356"/>
                </a:lnTo>
                <a:lnTo>
                  <a:pt x="0" y="203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19" t="-191510" r="-19968" b="-2055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543109" y="0"/>
            <a:ext cx="6744891" cy="10106528"/>
            <a:chOff x="0" y="0"/>
            <a:chExt cx="8993188" cy="13475371"/>
          </a:xfrm>
        </p:grpSpPr>
        <p:sp>
          <p:nvSpPr>
            <p:cNvPr id="9" name="AutoShape 9"/>
            <p:cNvSpPr/>
            <p:nvPr/>
          </p:nvSpPr>
          <p:spPr>
            <a:xfrm>
              <a:off x="4263576" y="0"/>
              <a:ext cx="0" cy="13475371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2797550"/>
              <a:ext cx="8830704" cy="0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AutoShape 11"/>
            <p:cNvSpPr/>
            <p:nvPr/>
          </p:nvSpPr>
          <p:spPr>
            <a:xfrm flipV="1">
              <a:off x="162484" y="6622476"/>
              <a:ext cx="8830704" cy="0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0" y="9666752"/>
              <a:ext cx="8830704" cy="0"/>
            </a:xfrm>
            <a:prstGeom prst="line">
              <a:avLst/>
            </a:prstGeom>
            <a:ln w="25400" cap="flat">
              <a:solidFill>
                <a:srgbClr val="000000">
                  <a:alpha val="12941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5400000">
            <a:off x="6294837" y="4871610"/>
            <a:ext cx="10119882" cy="376662"/>
          </a:xfrm>
          <a:custGeom>
            <a:avLst/>
            <a:gdLst/>
            <a:ahLst/>
            <a:cxnLst/>
            <a:rect l="l" t="t" r="r" b="b"/>
            <a:pathLst>
              <a:path w="10119882" h="376662">
                <a:moveTo>
                  <a:pt x="0" y="0"/>
                </a:moveTo>
                <a:lnTo>
                  <a:pt x="10119882" y="0"/>
                </a:lnTo>
                <a:lnTo>
                  <a:pt x="10119882" y="376662"/>
                </a:lnTo>
                <a:lnTo>
                  <a:pt x="0" y="376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51" t="-6646163" r="-69606" b="-16001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4" name="Group 24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8396" y="2552700"/>
            <a:ext cx="151555" cy="564612"/>
            <a:chOff x="0" y="0"/>
            <a:chExt cx="39916" cy="14870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04975" y="2478571"/>
            <a:ext cx="6334050" cy="79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INSTITUCIONAL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2738" y="3478750"/>
            <a:ext cx="8432559" cy="25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 Mesa Institucional atende investidores estrangeiros, tesourarias de bancos, gestoras independentes, family offices, seguradoras, fundos de pensão e RPPS. </a:t>
            </a:r>
          </a:p>
          <a:p>
            <a:pPr algn="l">
              <a:lnSpc>
                <a:spcPts val="2589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Atuamos como um hub de fontes primárias de informação, conectando os clientes com stakeholders dos poderes públicos e privados para suportar a tomada de decisão, bem como agregar valor ao serviço de corretagem.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044033" y="3662463"/>
            <a:ext cx="2330250" cy="64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clientes</a:t>
            </a:r>
          </a:p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institucionais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578946" y="2639538"/>
            <a:ext cx="1260425" cy="409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"/>
              </a:lnSpc>
            </a:pPr>
            <a:r>
              <a:rPr lang="en-US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Mais de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562650" y="2862513"/>
            <a:ext cx="1293019" cy="86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7"/>
              </a:lnSpc>
            </a:pPr>
            <a:r>
              <a:rPr lang="en-US" sz="47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500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602386" y="5419075"/>
            <a:ext cx="1213545" cy="121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4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744889" y="6490350"/>
            <a:ext cx="1110780" cy="34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8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Brokers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853456" y="6467075"/>
            <a:ext cx="1625203" cy="3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9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Economistas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6070746" y="5398963"/>
            <a:ext cx="1190625" cy="121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4"/>
              </a:lnSpc>
            </a:pPr>
            <a:r>
              <a:rPr lang="en-US" sz="7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5437783" y="3231100"/>
            <a:ext cx="2456550" cy="131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8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Consultores Políticos e Regulatórios </a:t>
            </a:r>
          </a:p>
          <a:p>
            <a:pPr algn="ctr">
              <a:lnSpc>
                <a:spcPts val="2568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 Brasília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274342" y="2311150"/>
            <a:ext cx="783431" cy="102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4"/>
              </a:lnSpc>
            </a:pPr>
            <a:r>
              <a:rPr lang="en-US" sz="6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437783" y="543525"/>
            <a:ext cx="2456550" cy="98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9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Dealer do </a:t>
            </a:r>
          </a:p>
          <a:p>
            <a:pPr algn="ctr">
              <a:lnSpc>
                <a:spcPts val="2589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Tesouro Nacional</a:t>
            </a: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Banco Central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619283" y="8416577"/>
            <a:ext cx="2093550" cy="6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5º Lugar,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Market Share de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5,1%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044033" y="8416577"/>
            <a:ext cx="2456550" cy="62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3º Lugar,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Market Share de 12,5%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044033" y="7924530"/>
            <a:ext cx="2456550" cy="31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Opções de Copom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437783" y="7924530"/>
            <a:ext cx="2456550" cy="31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Opção DI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369"/>
            <a:ext cx="11166447" cy="1974106"/>
          </a:xfrm>
          <a:custGeom>
            <a:avLst/>
            <a:gdLst/>
            <a:ahLst/>
            <a:cxnLst/>
            <a:rect l="l" t="t" r="r" b="b"/>
            <a:pathLst>
              <a:path w="11166447" h="1974106">
                <a:moveTo>
                  <a:pt x="0" y="0"/>
                </a:moveTo>
                <a:lnTo>
                  <a:pt x="11166447" y="0"/>
                </a:lnTo>
                <a:lnTo>
                  <a:pt x="11166447" y="1974107"/>
                </a:lnTo>
                <a:lnTo>
                  <a:pt x="0" y="197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448" b="-31687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1148396" y="2552700"/>
            <a:ext cx="151555" cy="564612"/>
            <a:chOff x="0" y="0"/>
            <a:chExt cx="39916" cy="1487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04975" y="2478571"/>
            <a:ext cx="6334050" cy="79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AGRO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5651" y="3385949"/>
            <a:ext cx="9418821" cy="5177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Nosso compromisso é impulsionar toda a cadeia do agronegócio, oferecendo soluções estratégicas que atendem desde o produtor até o investidor. Atuamos com flexibilidade nas negociações e fornecemos acesso a ferramentas que potencializam resultados, protegem margens e minimizam riscos. Assim, nossos clientes podem concentrar-se no que fazem de melhor: gerar valor para o setor.</a:t>
            </a:r>
          </a:p>
          <a:p>
            <a:pPr algn="l">
              <a:lnSpc>
                <a:spcPts val="2589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88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Com um crescimento consistente no volume de operações e um desempenho de destaque nos rankings BM&amp;F de commodities, consolidamos nossa posição como referência no mercado agro.</a:t>
            </a:r>
          </a:p>
          <a:p>
            <a:pPr algn="l">
              <a:lnSpc>
                <a:spcPts val="2588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589"/>
              </a:lnSpc>
            </a:pPr>
            <a:r>
              <a:rPr lang="en-US" sz="20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Nossa equipe especializada trabalha lado a lado com todos os elos da cadeia, oferecendo suporte estratégico em negociações de derivativos, hedge e produtos financeiros inovadores, como o CBIO, contribuindo para a sustentabilidade e a eficiência do setor. </a:t>
            </a:r>
          </a:p>
          <a:p>
            <a:pPr algn="l">
              <a:lnSpc>
                <a:spcPts val="2588"/>
              </a:lnSpc>
            </a:pPr>
            <a:endParaRPr lang="en-US" sz="20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AutoShape 21"/>
          <p:cNvSpPr/>
          <p:nvPr/>
        </p:nvSpPr>
        <p:spPr>
          <a:xfrm flipH="1">
            <a:off x="14814179" y="0"/>
            <a:ext cx="0" cy="7250064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" name="AutoShape 22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3" name="AutoShape 23"/>
          <p:cNvSpPr/>
          <p:nvPr/>
        </p:nvSpPr>
        <p:spPr>
          <a:xfrm flipV="1">
            <a:off x="11667769" y="4966857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AutoShape 24"/>
          <p:cNvSpPr/>
          <p:nvPr/>
        </p:nvSpPr>
        <p:spPr>
          <a:xfrm flipV="1">
            <a:off x="11543109" y="7250064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" name="TextBox 25"/>
          <p:cNvSpPr txBox="1"/>
          <p:nvPr/>
        </p:nvSpPr>
        <p:spPr>
          <a:xfrm>
            <a:off x="15178334" y="899246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56806" y="3328557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293865" y="3373975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92084" y="6050142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5º lugar</a:t>
            </a:r>
          </a:p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178334" y="6050142"/>
            <a:ext cx="263415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7º </a:t>
            </a:r>
            <a:r>
              <a:rPr lang="en-US" sz="20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lugar</a:t>
            </a:r>
            <a:endParaRPr lang="en-US" sz="20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Ranking BMF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985958" y="7955350"/>
            <a:ext cx="5729256" cy="8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7"/>
              </a:lnSpc>
            </a:pPr>
            <a:r>
              <a:rPr lang="en-US" sz="2599" b="1" dirty="0" err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Média</a:t>
            </a:r>
            <a:r>
              <a:rPr lang="en-US" sz="2599" b="1" dirty="0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 dos rankings BMF do </a:t>
            </a:r>
            <a:r>
              <a:rPr lang="en-US" sz="2599" b="1" dirty="0" err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segundo</a:t>
            </a:r>
            <a:r>
              <a:rPr lang="en-US" sz="2599" b="1" dirty="0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99" b="1" dirty="0" err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semestre</a:t>
            </a:r>
            <a:r>
              <a:rPr lang="en-US" sz="2599" b="1" dirty="0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 de 2025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92084" y="2945350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BGI BOI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293865" y="2945350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CCM MILHO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178334" y="473512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ETH ETANOL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835238" y="5660381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ICF CAFÉ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293865" y="5636237"/>
            <a:ext cx="263415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SJC SOJA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00"/>
            <a:ext cx="11166447" cy="2012476"/>
          </a:xfrm>
          <a:custGeom>
            <a:avLst/>
            <a:gdLst/>
            <a:ahLst/>
            <a:cxnLst/>
            <a:rect l="l" t="t" r="r" b="b"/>
            <a:pathLst>
              <a:path w="11166447" h="2012476">
                <a:moveTo>
                  <a:pt x="0" y="0"/>
                </a:moveTo>
                <a:lnTo>
                  <a:pt x="11166447" y="0"/>
                </a:lnTo>
                <a:lnTo>
                  <a:pt x="11166447" y="2012476"/>
                </a:lnTo>
                <a:lnTo>
                  <a:pt x="0" y="201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65" r="-12876" b="-3271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552700"/>
            <a:ext cx="151555" cy="1286724"/>
            <a:chOff x="0" y="0"/>
            <a:chExt cx="39916" cy="338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338890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65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4975" y="2469046"/>
            <a:ext cx="9642834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ADMINISTRAÇÃO FIDUCIÁRIA E CUSTÓDIA DE FUNDOS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4173" y="4067618"/>
            <a:ext cx="9418821" cy="46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Focamos em ser parceiros das gestoras e garantir a execução das suas estratégias, visando conformidade regulatória e uma gestão ágil e confiável.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O que fazemos de melhor?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Somos especializados em fundos estruturados: temos expertise no atendimento de FIDCs, FIPs e FIIs;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Quem atendemos? Somos focados no atendimento de gestoras de recursos, family offices, consultores financeiros, agente de investimentos e escritórios jurídicos;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Tamanho não é problema. Atendemos fundos com patrimônio a partir de R$ 10 milhões;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Saímos do zero juntos: ajudamos na viabilização do seu fundo, desde a construção até a idealização;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Diferencial no atendimento: nosso time de especialistas estará próximo da sua gestora, atento e disponível para atender as demandas do dia a dia;</a:t>
            </a:r>
          </a:p>
          <a:p>
            <a:pPr marL="367032" lvl="1" indent="-183516" algn="l">
              <a:lnSpc>
                <a:spcPts val="2201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Zelamos pela conformidade na operação: estamos vigilantes a todas as mudanças regulatórias e fazemos as alterações necessárias para manter os fundos em conformidade.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975948" y="339932"/>
            <a:ext cx="1149548" cy="92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72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407758" y="1144900"/>
            <a:ext cx="2330250" cy="64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gestoras</a:t>
            </a:r>
          </a:p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atendidas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52785" y="3845539"/>
            <a:ext cx="2330250" cy="64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fundos administrados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22759" y="3030714"/>
            <a:ext cx="1628401" cy="92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72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143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0269" y="5273156"/>
            <a:ext cx="1105228" cy="33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 de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88580" y="5645393"/>
            <a:ext cx="2818560" cy="141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"/>
              </a:lnSpc>
            </a:pP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</a:t>
            </a:r>
          </a:p>
          <a:p>
            <a:pPr algn="ctr">
              <a:lnSpc>
                <a:spcPts val="4032"/>
              </a:lnSpc>
            </a:pPr>
            <a:r>
              <a:rPr lang="en-US" sz="42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R$ 8</a:t>
            </a:r>
          </a:p>
          <a:p>
            <a:pPr algn="ctr">
              <a:lnSpc>
                <a:spcPts val="4032"/>
              </a:lnSpc>
            </a:pPr>
            <a:r>
              <a:rPr lang="en-US" sz="42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  <a:endParaRPr lang="en-US" sz="42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4" name="AutoShape 24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" name="AutoShape 25"/>
          <p:cNvSpPr/>
          <p:nvPr/>
        </p:nvSpPr>
        <p:spPr>
          <a:xfrm>
            <a:off x="11543109" y="4966857"/>
            <a:ext cx="6744891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6" name="AutoShape 26"/>
          <p:cNvSpPr/>
          <p:nvPr/>
        </p:nvSpPr>
        <p:spPr>
          <a:xfrm>
            <a:off x="11667769" y="7507135"/>
            <a:ext cx="6772631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1" name="Group 31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00"/>
            <a:ext cx="11238309" cy="2012476"/>
          </a:xfrm>
          <a:custGeom>
            <a:avLst/>
            <a:gdLst/>
            <a:ahLst/>
            <a:cxnLst/>
            <a:rect l="l" t="t" r="r" b="b"/>
            <a:pathLst>
              <a:path w="11238309" h="2012476">
                <a:moveTo>
                  <a:pt x="0" y="0"/>
                </a:moveTo>
                <a:lnTo>
                  <a:pt x="11238309" y="0"/>
                </a:lnTo>
                <a:lnTo>
                  <a:pt x="11238309" y="2012476"/>
                </a:lnTo>
                <a:lnTo>
                  <a:pt x="0" y="2012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9342" r="-9910" b="-23958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10025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552700"/>
            <a:ext cx="151555" cy="681756"/>
            <a:chOff x="0" y="0"/>
            <a:chExt cx="39916" cy="1795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17955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493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04975" y="2469046"/>
            <a:ext cx="964283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 DE RECURSOS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4173" y="3592996"/>
            <a:ext cx="9418821" cy="496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 gestão de recursos da Terra tem uma equipe dedicada e especializada em fundos exclusivos, fundos líquidos e wealth management. Nossa missão é entender o funcionamento dos mercados e identificar as melhores opções de investimento para nossos clientes.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Nosso objetivo é oferecer soluções de excelência, com retornos consistentes, sempre em linha com as normas do mercado e o perfil do investidor. A gestora busca agregar valor aos negócios dos clientes por meio de soluções eficientes, rápidas e responsáveis.</a:t>
            </a: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Nossas especialidades são: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FIDC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FIP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 Imobiliário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 de Renda Fixa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 de Crédito Privado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Fundos de Fundos</a:t>
            </a:r>
          </a:p>
          <a:p>
            <a:pPr marL="367032" lvl="1" indent="-183516" algn="l">
              <a:lnSpc>
                <a:spcPts val="2201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Fundos exclusivos e carteiras administradas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595481" y="4114528"/>
            <a:ext cx="119791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 AUM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635200" y="2783825"/>
            <a:ext cx="3188501" cy="1256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9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R$</a:t>
            </a:r>
            <a:r>
              <a:rPr lang="en-US" sz="49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860 </a:t>
            </a:r>
            <a:r>
              <a:rPr lang="en-US" sz="49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  <a:endParaRPr lang="en-US" sz="49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08659" y="4852557"/>
            <a:ext cx="240491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Dados de Outubro de 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01571" y="3714478"/>
            <a:ext cx="260895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fundos administrados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3039" y="2692165"/>
            <a:ext cx="1366015" cy="92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sz="72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16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01559" y="4812825"/>
            <a:ext cx="240491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399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Dados de Outubro de 2025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AutoShape 27"/>
          <p:cNvSpPr/>
          <p:nvPr/>
        </p:nvSpPr>
        <p:spPr>
          <a:xfrm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8" name="Group 2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5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48396" y="1181100"/>
            <a:ext cx="151555" cy="681756"/>
            <a:chOff x="0" y="0"/>
            <a:chExt cx="39916" cy="1795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916" cy="17955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39916" cy="493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8396" y="3770534"/>
            <a:ext cx="15943678" cy="5608703"/>
            <a:chOff x="0" y="0"/>
            <a:chExt cx="4199158" cy="1477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99158" cy="1477189"/>
            </a:xfrm>
            <a:custGeom>
              <a:avLst/>
              <a:gdLst/>
              <a:ahLst/>
              <a:cxnLst/>
              <a:rect l="l" t="t" r="r" b="b"/>
              <a:pathLst>
                <a:path w="4199158" h="1477189">
                  <a:moveTo>
                    <a:pt x="7284" y="0"/>
                  </a:moveTo>
                  <a:lnTo>
                    <a:pt x="4191874" y="0"/>
                  </a:lnTo>
                  <a:cubicBezTo>
                    <a:pt x="4195897" y="0"/>
                    <a:pt x="4199158" y="3261"/>
                    <a:pt x="4199158" y="7284"/>
                  </a:cubicBezTo>
                  <a:lnTo>
                    <a:pt x="4199158" y="1469906"/>
                  </a:lnTo>
                  <a:cubicBezTo>
                    <a:pt x="4199158" y="1473928"/>
                    <a:pt x="4195897" y="1477189"/>
                    <a:pt x="4191874" y="1477189"/>
                  </a:cubicBezTo>
                  <a:lnTo>
                    <a:pt x="7284" y="1477189"/>
                  </a:lnTo>
                  <a:cubicBezTo>
                    <a:pt x="3261" y="1477189"/>
                    <a:pt x="0" y="1473928"/>
                    <a:pt x="0" y="1469906"/>
                  </a:cubicBezTo>
                  <a:lnTo>
                    <a:pt x="0" y="7284"/>
                  </a:lnTo>
                  <a:cubicBezTo>
                    <a:pt x="0" y="3261"/>
                    <a:pt x="3261" y="0"/>
                    <a:pt x="7284" y="0"/>
                  </a:cubicBezTo>
                  <a:close/>
                </a:path>
              </a:pathLst>
            </a:custGeom>
            <a:solidFill>
              <a:srgbClr val="273B2D">
                <a:alpha val="2666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14325"/>
              <a:ext cx="4199158" cy="1791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37787" y="4001894"/>
            <a:ext cx="6196374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Escutamos antes de recomendar</a:t>
            </a:r>
            <a:r>
              <a:rPr lang="en-US" sz="19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Metodologia para entender os objetivos do cliente antes de qualquer sugestão.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57413" y="5728003"/>
            <a:ext cx="6157123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Acompanhamos de perto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 primeiro investimento à diversificação da carteira.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3851" y="7571011"/>
            <a:ext cx="6184247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Fazemos o complexo ficar simples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Nada de jargões ou burocracia, só conversas   claras e decisões fundamentadas.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20149" y="3996322"/>
            <a:ext cx="7750050" cy="123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Operações, análise e assessoria</a:t>
            </a:r>
          </a:p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Nossos assessores trabalham de forma coordenada para oferecer as melhores oportunidades, sempre visando os objetivos de longo prazo dos clientes.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20149" y="7402926"/>
            <a:ext cx="7750050" cy="130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Especializado em Trading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Oferecemos acesso a plataformas avançadas, análises em tempo real e suporte próximo, ajudamos traders de diferentes perfis a tomar decisões mais ágeis e informadas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20149" y="5701278"/>
            <a:ext cx="7750050" cy="98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Além dos investimentos</a:t>
            </a: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Oferecemos seguros, previdência privada para complementar estratégias de proteção e crescimento patrimonial dos clientes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0349" y="2194232"/>
            <a:ext cx="15941725" cy="147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7"/>
              </a:lnSpc>
            </a:pP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Nossa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assessoria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investimentos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tem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metodologia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própria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coloca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clientes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, e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objetivos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deles, no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centro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Focamos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atendimento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personalizado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para o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público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com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mais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de R$ 100 mil para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investir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olhando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faz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sentido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para o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patrimônio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 do </a:t>
            </a:r>
            <a:r>
              <a:rPr lang="en-US" sz="2100" b="1" dirty="0" err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cliente</a:t>
            </a:r>
            <a:r>
              <a:rPr lang="en-US" sz="2100" b="1" dirty="0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,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sem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recomendações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padronizadas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produtos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evitando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tendências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00" dirty="0" err="1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passageiras</a:t>
            </a:r>
            <a:r>
              <a:rPr lang="en-US" sz="2100" dirty="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7902" y="1213130"/>
            <a:ext cx="10110029" cy="742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9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ASSESSORIA DE INVESTIMENTOS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7350" y="-36425"/>
            <a:ext cx="9010650" cy="10325013"/>
            <a:chOff x="0" y="0"/>
            <a:chExt cx="12014200" cy="137666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14200" cy="13766673"/>
            </a:xfrm>
            <a:custGeom>
              <a:avLst/>
              <a:gdLst/>
              <a:ahLst/>
              <a:cxnLst/>
              <a:rect l="l" t="t" r="r" b="b"/>
              <a:pathLst>
                <a:path w="12014200" h="13766673">
                  <a:moveTo>
                    <a:pt x="0" y="0"/>
                  </a:moveTo>
                  <a:lnTo>
                    <a:pt x="12014200" y="0"/>
                  </a:lnTo>
                  <a:lnTo>
                    <a:pt x="12014200" y="13766673"/>
                  </a:lnTo>
                  <a:lnTo>
                    <a:pt x="0" y="13766673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/>
          <p:cNvGrpSpPr/>
          <p:nvPr/>
        </p:nvGrpSpPr>
        <p:grpSpPr>
          <a:xfrm>
            <a:off x="9244119" y="0"/>
            <a:ext cx="147465" cy="10288588"/>
            <a:chOff x="0" y="0"/>
            <a:chExt cx="38838" cy="2709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838" cy="2709752"/>
            </a:xfrm>
            <a:custGeom>
              <a:avLst/>
              <a:gdLst/>
              <a:ahLst/>
              <a:cxnLst/>
              <a:rect l="l" t="t" r="r" b="b"/>
              <a:pathLst>
                <a:path w="38838" h="2709752">
                  <a:moveTo>
                    <a:pt x="0" y="0"/>
                  </a:moveTo>
                  <a:lnTo>
                    <a:pt x="38838" y="0"/>
                  </a:lnTo>
                  <a:lnTo>
                    <a:pt x="38838" y="2709752"/>
                  </a:lnTo>
                  <a:lnTo>
                    <a:pt x="0" y="2709752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8838" cy="2738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34725" y="5154571"/>
            <a:ext cx="7007900" cy="260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Atuamos como uma</a:t>
            </a:r>
            <a:r>
              <a:rPr lang="en-US" sz="1900">
                <a:solidFill>
                  <a:srgbClr val="3BDBA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parceira estratégica para escritórios de agentes autônomos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oferecendo estrutura, ferramentas tecnológicas e suporte para alavancar negócios e entregar resultados aos clientes finais.</a:t>
            </a:r>
          </a:p>
          <a:p>
            <a:pPr algn="l">
              <a:lnSpc>
                <a:spcPts val="2622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622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Nosso compromisso é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fortalecer a atuação dos escritórios,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proporcionando mais eficiência, competitividade e crescimento sustentável.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71625" y="1088667"/>
            <a:ext cx="6827250" cy="13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40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O QUE OFERECEMOS AOS ESCRITÓRIOS PARCEIROS: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725" y="1078575"/>
            <a:ext cx="5155816" cy="350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POTENCIALIZANDO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ESCRITÓRIOS DE </a:t>
            </a:r>
          </a:p>
          <a:p>
            <a:pPr algn="l">
              <a:lnSpc>
                <a:spcPts val="5999"/>
              </a:lnSpc>
            </a:pPr>
            <a:r>
              <a:rPr lang="en-US" sz="4999">
                <a:solidFill>
                  <a:srgbClr val="C1C5AA"/>
                </a:solidFill>
                <a:latin typeface="Poppins"/>
                <a:ea typeface="Poppins"/>
                <a:cs typeface="Poppins"/>
                <a:sym typeface="Poppins"/>
              </a:rPr>
              <a:t>ASSESSORES DE INVESTIMENTOS PARCEIROS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97025" y="8673569"/>
            <a:ext cx="6981650" cy="92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Equipes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especializadas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tecnologia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compliance e marketing,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prontas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apoiar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os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escritórios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suas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operações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estratégias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19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crescimento</a:t>
            </a:r>
            <a:r>
              <a:rPr lang="en-US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71625" y="2918117"/>
            <a:ext cx="4687950" cy="3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71625" y="8185073"/>
            <a:ext cx="4687950" cy="3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Suporte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dedicado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433FD8-40C5-918A-F899-74CF2E410566}"/>
              </a:ext>
            </a:extLst>
          </p:cNvPr>
          <p:cNvSpPr txBox="1"/>
          <p:nvPr/>
        </p:nvSpPr>
        <p:spPr>
          <a:xfrm>
            <a:off x="10171624" y="2975145"/>
            <a:ext cx="5906575" cy="321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Plataforma completa para </a:t>
            </a: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assessores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17026DFF-2BBC-E072-5C1F-7A7724D9EF00}"/>
              </a:ext>
            </a:extLst>
          </p:cNvPr>
          <p:cNvSpPr txBox="1"/>
          <p:nvPr/>
        </p:nvSpPr>
        <p:spPr>
          <a:xfrm>
            <a:off x="10171625" y="3519837"/>
            <a:ext cx="6981650" cy="94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pt-BR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Ambiente estruturado para apoiar a gestão da carteira, o acompanhamento dos clientes e a execução das estratégias de investimento.</a:t>
            </a:r>
            <a:endParaRPr lang="en-US" sz="19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49F7A4AB-7E73-F82E-0D67-BF22D6C53A7D}"/>
              </a:ext>
            </a:extLst>
          </p:cNvPr>
          <p:cNvSpPr txBox="1"/>
          <p:nvPr/>
        </p:nvSpPr>
        <p:spPr>
          <a:xfrm>
            <a:off x="10171625" y="4775999"/>
            <a:ext cx="4687950" cy="3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Prateleira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ampla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 de </a:t>
            </a: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produtos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4D46A7A6-7D79-051C-0BA1-6A013BAC6B38}"/>
              </a:ext>
            </a:extLst>
          </p:cNvPr>
          <p:cNvSpPr txBox="1"/>
          <p:nvPr/>
        </p:nvSpPr>
        <p:spPr>
          <a:xfrm>
            <a:off x="10171625" y="5354596"/>
            <a:ext cx="6981650" cy="94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pt-BR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Acesso a soluções em renda fixa, fundos, renda variável, câmbio, seguros e demais alternativas para diferentes perfis de investidores.</a:t>
            </a:r>
            <a:endParaRPr lang="en-US" sz="19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42E86C94-91EE-78AB-C05A-21273582B5B6}"/>
              </a:ext>
            </a:extLst>
          </p:cNvPr>
          <p:cNvSpPr txBox="1"/>
          <p:nvPr/>
        </p:nvSpPr>
        <p:spPr>
          <a:xfrm>
            <a:off x="10171625" y="6578557"/>
            <a:ext cx="4687950" cy="3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Direcionamento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 dos </a:t>
            </a:r>
            <a:r>
              <a:rPr lang="en-US" sz="2000" b="1" dirty="0" err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analistas</a:t>
            </a:r>
            <a:r>
              <a:rPr lang="en-US" sz="2000" b="1" dirty="0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0752789F-ED80-A38A-91C2-6D17FC8EA85A}"/>
              </a:ext>
            </a:extLst>
          </p:cNvPr>
          <p:cNvSpPr txBox="1"/>
          <p:nvPr/>
        </p:nvSpPr>
        <p:spPr>
          <a:xfrm>
            <a:off x="10171625" y="7062183"/>
            <a:ext cx="6981650" cy="94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pt-BR" sz="19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Conteúdos, carteiras recomendadas, relatórios e insights produzidos pela equipe de análise para apoiar a tomada de decisão dos assessores.</a:t>
            </a:r>
            <a:endParaRPr lang="en-US" sz="19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202658" cy="2000476"/>
          </a:xfrm>
          <a:custGeom>
            <a:avLst/>
            <a:gdLst/>
            <a:ahLst/>
            <a:cxnLst/>
            <a:rect l="l" t="t" r="r" b="b"/>
            <a:pathLst>
              <a:path w="11202658" h="2000476">
                <a:moveTo>
                  <a:pt x="0" y="0"/>
                </a:moveTo>
                <a:lnTo>
                  <a:pt x="11202658" y="0"/>
                </a:lnTo>
                <a:lnTo>
                  <a:pt x="11202658" y="2000476"/>
                </a:lnTo>
                <a:lnTo>
                  <a:pt x="0" y="2000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31" t="-166072" b="-1453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552700"/>
            <a:ext cx="151555" cy="600010"/>
            <a:chOff x="0" y="0"/>
            <a:chExt cx="39916" cy="1580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15802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472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4099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8396" y="6759495"/>
            <a:ext cx="3086100" cy="378565"/>
            <a:chOff x="0" y="0"/>
            <a:chExt cx="812800" cy="997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99704"/>
            </a:xfrm>
            <a:custGeom>
              <a:avLst/>
              <a:gdLst/>
              <a:ahLst/>
              <a:cxnLst/>
              <a:rect l="l" t="t" r="r" b="b"/>
              <a:pathLst>
                <a:path w="812800" h="99704">
                  <a:moveTo>
                    <a:pt x="22578" y="0"/>
                  </a:moveTo>
                  <a:lnTo>
                    <a:pt x="790222" y="0"/>
                  </a:lnTo>
                  <a:cubicBezTo>
                    <a:pt x="802692" y="0"/>
                    <a:pt x="812800" y="10108"/>
                    <a:pt x="812800" y="22578"/>
                  </a:cubicBezTo>
                  <a:lnTo>
                    <a:pt x="812800" y="77127"/>
                  </a:lnTo>
                  <a:cubicBezTo>
                    <a:pt x="812800" y="89596"/>
                    <a:pt x="802692" y="99704"/>
                    <a:pt x="790222" y="99704"/>
                  </a:cubicBezTo>
                  <a:lnTo>
                    <a:pt x="22578" y="99704"/>
                  </a:lnTo>
                  <a:cubicBezTo>
                    <a:pt x="10108" y="99704"/>
                    <a:pt x="0" y="89596"/>
                    <a:pt x="0" y="77127"/>
                  </a:cubicBezTo>
                  <a:lnTo>
                    <a:pt x="0" y="22578"/>
                  </a:lnTo>
                  <a:cubicBezTo>
                    <a:pt x="0" y="10108"/>
                    <a:pt x="10108" y="0"/>
                    <a:pt x="22578" y="0"/>
                  </a:cubicBez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128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24173" y="3359666"/>
            <a:ext cx="9418821" cy="330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Oferecemos suporte especializado para empresas que buscam expandir suas operações, captar recursos, estruturar transações estratégicas ou alongar suas dívidas. 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199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Somos líderes de mercado na distribuição de Certificado de Recebíveis Imobiliários, com o mercado reconhecendo a excelência da Terra na execução da Coordenação das Ofertas. Temos forte presença no mercado de High Yield. 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201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Estamos preparados para representar e apoiar entes privados em leilões de ativos públicos na B3, oferecendo assessoria completa para quem deseja acessar o mercado por meio deles, em questões de compliance, documentação junto à Bolsa e trâmites de garantias e pagamentos. 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04975" y="2469046"/>
            <a:ext cx="7403366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MERCADO DE CAPITAIS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8396" y="6749970"/>
            <a:ext cx="3050046" cy="35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Nossos Serviços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8396" y="7299985"/>
            <a:ext cx="6544518" cy="137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Emissões de dívida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Leilões</a:t>
            </a:r>
          </a:p>
          <a:p>
            <a:pPr marL="367032" lvl="1" indent="-183516" algn="l">
              <a:lnSpc>
                <a:spcPts val="2199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Serviços estruturados</a:t>
            </a:r>
          </a:p>
          <a:p>
            <a:pPr marL="367032" lvl="1" indent="-183516" algn="l">
              <a:lnSpc>
                <a:spcPts val="2201"/>
              </a:lnSpc>
              <a:buFont typeface="Arial"/>
              <a:buChar char="•"/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Registro, custódia e escrituração de nota comercial privada.</a:t>
            </a:r>
          </a:p>
          <a:p>
            <a:pPr algn="l">
              <a:lnSpc>
                <a:spcPts val="2199"/>
              </a:lnSpc>
            </a:pPr>
            <a:endParaRPr lang="en-US" sz="1700">
              <a:solidFill>
                <a:srgbClr val="273B2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159850" y="3133813"/>
            <a:ext cx="2330250" cy="134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0"/>
              </a:lnSpc>
            </a:pPr>
            <a:r>
              <a:rPr lang="en-US" sz="5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R$</a:t>
            </a:r>
            <a:r>
              <a:rPr lang="en-US" sz="55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7,2</a:t>
            </a:r>
          </a:p>
          <a:p>
            <a:pPr algn="l">
              <a:lnSpc>
                <a:spcPts val="4212"/>
              </a:lnSpc>
            </a:pPr>
            <a:r>
              <a:rPr lang="en-US" sz="39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  <a:endParaRPr lang="en-US" sz="39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242022" y="2783213"/>
            <a:ext cx="1880917" cy="33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Valor captado: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52886" y="1361656"/>
            <a:ext cx="2088952" cy="33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4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Ofertas públicas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773404" y="471830"/>
            <a:ext cx="1868428" cy="1001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88"/>
              </a:lnSpc>
            </a:pPr>
            <a:r>
              <a:rPr lang="en-US" sz="7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109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212971" y="5359320"/>
            <a:ext cx="260895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24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Líderes de mercado na distribuição </a:t>
            </a:r>
          </a:p>
          <a:p>
            <a:pPr algn="ctr">
              <a:lnSpc>
                <a:spcPts val="2699"/>
              </a:lnSpc>
            </a:pPr>
            <a:r>
              <a:rPr lang="en-US" sz="24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 CRIs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053163" y="6918985"/>
            <a:ext cx="2768758" cy="200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9"/>
              </a:lnSpc>
            </a:pPr>
            <a:r>
              <a:rPr lang="en-US" sz="1299" i="1" dirty="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Ranking da </a:t>
            </a:r>
            <a:r>
              <a:rPr lang="en-US" sz="1299" i="1" dirty="0" err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Uqbar</a:t>
            </a:r>
            <a:endParaRPr lang="en-US" sz="1299" i="1" dirty="0">
              <a:solidFill>
                <a:srgbClr val="FFFFFF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AutoShape 32"/>
          <p:cNvSpPr/>
          <p:nvPr/>
        </p:nvSpPr>
        <p:spPr>
          <a:xfrm flipH="1"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3" name="AutoShape 33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4" name="AutoShape 34"/>
          <p:cNvSpPr/>
          <p:nvPr/>
        </p:nvSpPr>
        <p:spPr>
          <a:xfrm>
            <a:off x="11543109" y="4966857"/>
            <a:ext cx="689968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5" name="AutoShape 35"/>
          <p:cNvSpPr/>
          <p:nvPr/>
        </p:nvSpPr>
        <p:spPr>
          <a:xfrm flipV="1">
            <a:off x="11667769" y="7541455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6" name="Group 3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000"/>
            <a:ext cx="11166447" cy="2084628"/>
          </a:xfrm>
          <a:custGeom>
            <a:avLst/>
            <a:gdLst/>
            <a:ahLst/>
            <a:cxnLst/>
            <a:rect l="l" t="t" r="r" b="b"/>
            <a:pathLst>
              <a:path w="11166447" h="2084628">
                <a:moveTo>
                  <a:pt x="0" y="0"/>
                </a:moveTo>
                <a:lnTo>
                  <a:pt x="11166447" y="0"/>
                </a:lnTo>
                <a:lnTo>
                  <a:pt x="11166447" y="2084628"/>
                </a:lnTo>
                <a:lnTo>
                  <a:pt x="0" y="2084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21" t="-163420" r="-5996" b="-1313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-16952"/>
            <a:ext cx="18318137" cy="10303952"/>
          </a:xfrm>
          <a:custGeom>
            <a:avLst/>
            <a:gdLst/>
            <a:ahLst/>
            <a:cxnLst/>
            <a:rect l="l" t="t" r="r" b="b"/>
            <a:pathLst>
              <a:path w="18318137" h="10303952">
                <a:moveTo>
                  <a:pt x="0" y="0"/>
                </a:moveTo>
                <a:lnTo>
                  <a:pt x="18318137" y="0"/>
                </a:lnTo>
                <a:lnTo>
                  <a:pt x="18318137" y="10303952"/>
                </a:lnTo>
                <a:lnTo>
                  <a:pt x="0" y="1030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11543109" y="-16952"/>
            <a:ext cx="6744891" cy="10123480"/>
            <a:chOff x="0" y="0"/>
            <a:chExt cx="1776432" cy="2666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6432" cy="2666266"/>
            </a:xfrm>
            <a:custGeom>
              <a:avLst/>
              <a:gdLst/>
              <a:ahLst/>
              <a:cxnLst/>
              <a:rect l="l" t="t" r="r" b="b"/>
              <a:pathLst>
                <a:path w="1776432" h="2666266">
                  <a:moveTo>
                    <a:pt x="0" y="0"/>
                  </a:moveTo>
                  <a:lnTo>
                    <a:pt x="1776432" y="0"/>
                  </a:lnTo>
                  <a:lnTo>
                    <a:pt x="1776432" y="2666266"/>
                  </a:lnTo>
                  <a:lnTo>
                    <a:pt x="0" y="266626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1776432" cy="2980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148396" y="2324100"/>
            <a:ext cx="151555" cy="600010"/>
            <a:chOff x="0" y="0"/>
            <a:chExt cx="39916" cy="1580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916" cy="15802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39916" cy="472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2000476"/>
            <a:ext cx="11166447" cy="195374"/>
            <a:chOff x="0" y="0"/>
            <a:chExt cx="2940957" cy="514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0957" cy="51456"/>
            </a:xfrm>
            <a:custGeom>
              <a:avLst/>
              <a:gdLst/>
              <a:ahLst/>
              <a:cxnLst/>
              <a:rect l="l" t="t" r="r" b="b"/>
              <a:pathLst>
                <a:path w="2940957" h="51456">
                  <a:moveTo>
                    <a:pt x="0" y="0"/>
                  </a:moveTo>
                  <a:lnTo>
                    <a:pt x="2940957" y="0"/>
                  </a:lnTo>
                  <a:lnTo>
                    <a:pt x="2940957" y="51456"/>
                  </a:lnTo>
                  <a:lnTo>
                    <a:pt x="0" y="51456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40957" cy="8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57157" y="3387078"/>
            <a:ext cx="9703472" cy="4124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 área de serviços estruturados conta com profissionais que atuam no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ramo a longa data,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para oferecer segurança e agilidade na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prestação dos serviços.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Trata-se de uma área estabelecida recentemente e que agora colhe os frutos com forte crescimento - com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190 operações realizadas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até outubro de 2025, sendo que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132 delas foram realizadas nos últimos quatro meses.</a:t>
            </a:r>
          </a:p>
          <a:p>
            <a:pPr algn="l">
              <a:lnSpc>
                <a:spcPts val="2040"/>
              </a:lnSpc>
            </a:pPr>
            <a:endParaRPr lang="en-US" sz="1700" b="1">
              <a:solidFill>
                <a:srgbClr val="273B2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Assim, iniciamos as atividades de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Agente Fiduciário, Registro e Custódia de títulos do Agronegócio para Emissores, Registro e Custódia de Lastros e Escrituração + Agente de Liquidação,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para todas as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emissões de título de dívida corporativa e operações securitizadas.</a:t>
            </a:r>
          </a:p>
          <a:p>
            <a:pPr algn="l">
              <a:lnSpc>
                <a:spcPts val="2040"/>
              </a:lnSpc>
            </a:pPr>
            <a:endParaRPr lang="en-US" sz="1700" b="1">
              <a:solidFill>
                <a:srgbClr val="273B2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040"/>
              </a:lnSpc>
            </a:pP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Além disso, oferecemos os serviços de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Agente de Garantias 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(monitoramento de garantias concedidas), que consiste em representar a pessoa física ou jurídica que ofereceu um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empréstimo com garantia real,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agregando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confiabilidade e segurança</a:t>
            </a:r>
            <a:r>
              <a:rPr lang="en-US" sz="1700">
                <a:solidFill>
                  <a:srgbClr val="273B2D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1700" b="1">
                <a:solidFill>
                  <a:srgbClr val="27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operação com o acompanhamento e controle das garantias.</a:t>
            </a:r>
          </a:p>
          <a:p>
            <a:pPr algn="l">
              <a:lnSpc>
                <a:spcPts val="2201"/>
              </a:lnSpc>
            </a:pPr>
            <a:endParaRPr lang="en-US" sz="1700" b="1">
              <a:solidFill>
                <a:srgbClr val="273B2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1166447" y="-12000"/>
            <a:ext cx="376662" cy="10299000"/>
            <a:chOff x="0" y="0"/>
            <a:chExt cx="99203" cy="27124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203" cy="2712494"/>
            </a:xfrm>
            <a:custGeom>
              <a:avLst/>
              <a:gdLst/>
              <a:ahLst/>
              <a:cxnLst/>
              <a:rect l="l" t="t" r="r" b="b"/>
              <a:pathLst>
                <a:path w="99203" h="2712494">
                  <a:moveTo>
                    <a:pt x="0" y="0"/>
                  </a:moveTo>
                  <a:lnTo>
                    <a:pt x="99203" y="0"/>
                  </a:lnTo>
                  <a:lnTo>
                    <a:pt x="99203" y="2712494"/>
                  </a:lnTo>
                  <a:lnTo>
                    <a:pt x="0" y="2712494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14325"/>
              <a:ext cx="99203" cy="3026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>
            <a:off x="6308021" y="4884794"/>
            <a:ext cx="10093513" cy="376662"/>
          </a:xfrm>
          <a:custGeom>
            <a:avLst/>
            <a:gdLst/>
            <a:ahLst/>
            <a:cxnLst/>
            <a:rect l="l" t="t" r="r" b="b"/>
            <a:pathLst>
              <a:path w="10093513" h="376662">
                <a:moveTo>
                  <a:pt x="0" y="0"/>
                </a:moveTo>
                <a:lnTo>
                  <a:pt x="10093513" y="0"/>
                </a:lnTo>
                <a:lnTo>
                  <a:pt x="10093513" y="376663"/>
                </a:lnTo>
                <a:lnTo>
                  <a:pt x="0" y="37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6" t="-6646163" r="-69788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AutoShape 19"/>
          <p:cNvSpPr/>
          <p:nvPr/>
        </p:nvSpPr>
        <p:spPr>
          <a:xfrm flipH="1">
            <a:off x="14814179" y="0"/>
            <a:ext cx="0" cy="10106528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0" name="AutoShape 20"/>
          <p:cNvSpPr/>
          <p:nvPr/>
        </p:nvSpPr>
        <p:spPr>
          <a:xfrm>
            <a:off x="11543109" y="2098162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1" name="AutoShape 21"/>
          <p:cNvSpPr/>
          <p:nvPr/>
        </p:nvSpPr>
        <p:spPr>
          <a:xfrm>
            <a:off x="11543109" y="4966857"/>
            <a:ext cx="689968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2" name="AutoShape 22"/>
          <p:cNvSpPr/>
          <p:nvPr/>
        </p:nvSpPr>
        <p:spPr>
          <a:xfrm flipV="1">
            <a:off x="11667769" y="7541455"/>
            <a:ext cx="6775028" cy="0"/>
          </a:xfrm>
          <a:prstGeom prst="line">
            <a:avLst/>
          </a:prstGeom>
          <a:ln w="19050" cap="flat">
            <a:solidFill>
              <a:srgbClr val="000000">
                <a:alpha val="12941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963121" y="7913621"/>
            <a:ext cx="8536670" cy="1690142"/>
            <a:chOff x="0" y="0"/>
            <a:chExt cx="2248341" cy="4451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48341" cy="445140"/>
            </a:xfrm>
            <a:custGeom>
              <a:avLst/>
              <a:gdLst/>
              <a:ahLst/>
              <a:cxnLst/>
              <a:rect l="l" t="t" r="r" b="b"/>
              <a:pathLst>
                <a:path w="2248341" h="445140">
                  <a:moveTo>
                    <a:pt x="11790" y="0"/>
                  </a:moveTo>
                  <a:lnTo>
                    <a:pt x="2236551" y="0"/>
                  </a:lnTo>
                  <a:cubicBezTo>
                    <a:pt x="2243063" y="0"/>
                    <a:pt x="2248341" y="5278"/>
                    <a:pt x="2248341" y="11790"/>
                  </a:cubicBezTo>
                  <a:lnTo>
                    <a:pt x="2248341" y="433351"/>
                  </a:lnTo>
                  <a:cubicBezTo>
                    <a:pt x="2248341" y="436477"/>
                    <a:pt x="2247099" y="439476"/>
                    <a:pt x="2244888" y="441687"/>
                  </a:cubicBezTo>
                  <a:cubicBezTo>
                    <a:pt x="2242677" y="443898"/>
                    <a:pt x="2239678" y="445140"/>
                    <a:pt x="2236551" y="445140"/>
                  </a:cubicBezTo>
                  <a:lnTo>
                    <a:pt x="11790" y="445140"/>
                  </a:lnTo>
                  <a:cubicBezTo>
                    <a:pt x="8663" y="445140"/>
                    <a:pt x="5664" y="443898"/>
                    <a:pt x="3453" y="441687"/>
                  </a:cubicBezTo>
                  <a:cubicBezTo>
                    <a:pt x="1242" y="439476"/>
                    <a:pt x="0" y="436477"/>
                    <a:pt x="0" y="433351"/>
                  </a:cubicBezTo>
                  <a:lnTo>
                    <a:pt x="0" y="11790"/>
                  </a:lnTo>
                  <a:cubicBezTo>
                    <a:pt x="0" y="8663"/>
                    <a:pt x="1242" y="5664"/>
                    <a:pt x="3453" y="3453"/>
                  </a:cubicBezTo>
                  <a:cubicBezTo>
                    <a:pt x="5664" y="1242"/>
                    <a:pt x="8663" y="0"/>
                    <a:pt x="11790" y="0"/>
                  </a:cubicBezTo>
                  <a:close/>
                </a:path>
              </a:pathLst>
            </a:custGeom>
            <a:solidFill>
              <a:srgbClr val="C1C5AA">
                <a:alpha val="43922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2248341" cy="759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04975" y="2272653"/>
            <a:ext cx="964283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SERVIÇOS ESTRUTURADOS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220982" y="8969840"/>
            <a:ext cx="836279" cy="186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4"/>
              </a:lnSpc>
            </a:pPr>
            <a:r>
              <a:rPr lang="en-US" sz="1100" i="1">
                <a:solidFill>
                  <a:srgbClr val="273B2D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Entre outros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43159" y="2662427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CRA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R$ 160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34215" y="8274883"/>
            <a:ext cx="487912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CRI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63544" y="8245961"/>
            <a:ext cx="907002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31231" y="8245961"/>
            <a:ext cx="2327300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Nota Comercial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56337" y="8245961"/>
            <a:ext cx="649766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CPR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34215" y="8810475"/>
            <a:ext cx="1278050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CDCAs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36091" y="8811783"/>
            <a:ext cx="1207818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CDCAs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72382" y="8838951"/>
            <a:ext cx="1587696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CDAs/WAs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53830" y="8838951"/>
            <a:ext cx="1668308" cy="37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Debêntures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73384" y="7651329"/>
            <a:ext cx="4085146" cy="45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4E5043"/>
                </a:solidFill>
                <a:latin typeface="Poppins Bold"/>
                <a:ea typeface="Poppins Bold"/>
                <a:cs typeface="Poppins Bold"/>
                <a:sym typeface="Poppins Bold"/>
              </a:rPr>
              <a:t>PRODUTOS ASSOCIADOS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943159" y="212212"/>
            <a:ext cx="2619601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CVM </a:t>
            </a:r>
          </a:p>
          <a:p>
            <a:pPr algn="ctr">
              <a:lnSpc>
                <a:spcPts val="6239"/>
              </a:lnSpc>
            </a:pPr>
            <a:r>
              <a:rPr lang="en-US" sz="51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88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943159" y="5318251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CRI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R$ 33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943159" y="7760530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R$ 15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223754" y="212212"/>
            <a:ext cx="2619601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</a:pPr>
            <a:r>
              <a:rPr lang="en-US" sz="5199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CVM 160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223754" y="2662427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CRA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R$ 190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223754" y="5318251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CRI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R$ 2,4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223754" y="7760530"/>
            <a:ext cx="26196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CR</a:t>
            </a:r>
          </a:p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R$ 18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Milhões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75" b="-856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767784" y="0"/>
            <a:ext cx="10520216" cy="10287000"/>
            <a:chOff x="0" y="0"/>
            <a:chExt cx="277075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0756" cy="2709333"/>
            </a:xfrm>
            <a:custGeom>
              <a:avLst/>
              <a:gdLst/>
              <a:ahLst/>
              <a:cxnLst/>
              <a:rect l="l" t="t" r="r" b="b"/>
              <a:pathLst>
                <a:path w="2770756" h="2709333">
                  <a:moveTo>
                    <a:pt x="0" y="0"/>
                  </a:moveTo>
                  <a:lnTo>
                    <a:pt x="2770756" y="0"/>
                  </a:lnTo>
                  <a:lnTo>
                    <a:pt x="27707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7075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8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8396" y="2257490"/>
            <a:ext cx="151555" cy="600010"/>
            <a:chOff x="0" y="0"/>
            <a:chExt cx="39916" cy="1580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916" cy="158027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14325"/>
              <a:ext cx="39916" cy="472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48396" y="3145903"/>
            <a:ext cx="5545473" cy="306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área de Câmbio é especializada em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atender, de maneira próxima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empresas e pessoas físicas, oferecendo uma estrutura robusta e ágil para operações de ponta a ponta. </a:t>
            </a:r>
          </a:p>
          <a:p>
            <a:pPr algn="l">
              <a:lnSpc>
                <a:spcPts val="2460"/>
              </a:lnSpc>
            </a:pPr>
            <a:endParaRPr lang="en-US" sz="19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460"/>
              </a:lnSpc>
            </a:pP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Nosso objetivo é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simplificar as transações cambiais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proporcionando </a:t>
            </a:r>
            <a:r>
              <a:rPr lang="en-US" sz="19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tranquilidade, eficiência e suporte personalizado </a:t>
            </a:r>
            <a:r>
              <a:rPr lang="en-US" sz="1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em todas as etapas do processo.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0126" y="2261250"/>
            <a:ext cx="281895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Câmbio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69062" y="2953308"/>
            <a:ext cx="42079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Suporte completo para operações comerciais, hedge cambial e remessas internacionais, garantindo proteção contra variações cambiais e otimizando resultados.</a:t>
            </a:r>
          </a:p>
          <a:p>
            <a:pPr algn="l">
              <a:lnSpc>
                <a:spcPts val="2330"/>
              </a:lnSpc>
            </a:pPr>
            <a:endParaRPr lang="en-US" sz="1800">
              <a:solidFill>
                <a:srgbClr val="273B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69050" y="2229516"/>
            <a:ext cx="3828860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Empresas importadoras e exportadoras: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12575" y="2928369"/>
            <a:ext cx="3463950" cy="149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Atendemos desde remessas internacionais a pagamentos no exterior, sempre com foco em soluções rápidas e taxas competitivas.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12575" y="2270775"/>
            <a:ext cx="205740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Pessoas físicas: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69050" y="7375817"/>
            <a:ext cx="26596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Cuidamos de todo o processo cambial, desde a análise até a execução, garantindo agilidade e precisão em cada etapa.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69050" y="6612784"/>
            <a:ext cx="2659650" cy="66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Operações ponta-a-ponta: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06975" y="7375817"/>
            <a:ext cx="28189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Equipe dedicada para orientar e oferecer suporte técnico, com foco nas demandas específicas de cada cliente.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6981" y="6513760"/>
            <a:ext cx="2230687" cy="66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Atendimento especializado: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56225" y="7375817"/>
            <a:ext cx="2818950" cy="1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0"/>
              </a:lnSpc>
            </a:pPr>
            <a:r>
              <a:rPr lang="en-US" sz="1800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Produtos e serviços adaptados às necessidades de empresas e pessoas físicas, com flexibilidade e segurança.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656220" y="6513760"/>
            <a:ext cx="2230687" cy="66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Soluções </a:t>
            </a:r>
          </a:p>
          <a:p>
            <a:pPr algn="l">
              <a:lnSpc>
                <a:spcPts val="2589"/>
              </a:lnSpc>
            </a:pPr>
            <a:r>
              <a:rPr lang="en-US" sz="20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sob medida: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532069" y="0"/>
            <a:ext cx="376662" cy="10287000"/>
            <a:chOff x="0" y="0"/>
            <a:chExt cx="99203" cy="2709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9203" cy="2709333"/>
            </a:xfrm>
            <a:custGeom>
              <a:avLst/>
              <a:gdLst/>
              <a:ahLst/>
              <a:cxnLst/>
              <a:rect l="l" t="t" r="r" b="b"/>
              <a:pathLst>
                <a:path w="99203" h="2709333">
                  <a:moveTo>
                    <a:pt x="0" y="0"/>
                  </a:moveTo>
                  <a:lnTo>
                    <a:pt x="99203" y="0"/>
                  </a:lnTo>
                  <a:lnTo>
                    <a:pt x="992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59F99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14325"/>
              <a:ext cx="99203" cy="3023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400000">
            <a:off x="2576900" y="4955169"/>
            <a:ext cx="10287000" cy="376662"/>
          </a:xfrm>
          <a:custGeom>
            <a:avLst/>
            <a:gdLst/>
            <a:ahLst/>
            <a:cxnLst/>
            <a:rect l="l" t="t" r="r" b="b"/>
            <a:pathLst>
              <a:path w="10287000" h="376662">
                <a:moveTo>
                  <a:pt x="0" y="0"/>
                </a:moveTo>
                <a:lnTo>
                  <a:pt x="10287000" y="0"/>
                </a:lnTo>
                <a:lnTo>
                  <a:pt x="10287000" y="376662"/>
                </a:lnTo>
                <a:lnTo>
                  <a:pt x="0" y="376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46163" r="-68476" b="-16001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TextBox 25"/>
          <p:cNvSpPr txBox="1"/>
          <p:nvPr/>
        </p:nvSpPr>
        <p:spPr>
          <a:xfrm>
            <a:off x="8285773" y="1562057"/>
            <a:ext cx="3648521" cy="45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919D65"/>
                </a:solidFill>
                <a:latin typeface="Poppins Bold"/>
                <a:ea typeface="Poppins Bold"/>
                <a:cs typeface="Poppins Bold"/>
                <a:sym typeface="Poppins Bold"/>
              </a:rPr>
              <a:t> Para quem atuamos: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369050" y="5951076"/>
            <a:ext cx="3481968" cy="45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 Destaques da área: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4188741" y="3211173"/>
            <a:ext cx="9910518" cy="3478344"/>
          </a:xfrm>
          <a:custGeom>
            <a:avLst/>
            <a:gdLst/>
            <a:ahLst/>
            <a:cxnLst/>
            <a:rect l="l" t="t" r="r" b="b"/>
            <a:pathLst>
              <a:path w="9910518" h="3478344">
                <a:moveTo>
                  <a:pt x="0" y="0"/>
                </a:moveTo>
                <a:lnTo>
                  <a:pt x="9910518" y="0"/>
                </a:lnTo>
                <a:lnTo>
                  <a:pt x="9910518" y="3478344"/>
                </a:lnTo>
                <a:lnTo>
                  <a:pt x="0" y="3478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83" t="-34611" b="-4073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8589"/>
          </a:xfrm>
          <a:custGeom>
            <a:avLst/>
            <a:gdLst/>
            <a:ahLst/>
            <a:cxnLst/>
            <a:rect l="l" t="t" r="r" b="b"/>
            <a:pathLst>
              <a:path w="18288000" h="10288589">
                <a:moveTo>
                  <a:pt x="0" y="0"/>
                </a:moveTo>
                <a:lnTo>
                  <a:pt x="18288000" y="0"/>
                </a:lnTo>
                <a:lnTo>
                  <a:pt x="18288000" y="10288589"/>
                </a:lnTo>
                <a:lnTo>
                  <a:pt x="0" y="10288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30" b="-1509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308805"/>
          </a:xfrm>
          <a:custGeom>
            <a:avLst/>
            <a:gdLst/>
            <a:ahLst/>
            <a:cxnLst/>
            <a:rect l="l" t="t" r="r" b="b"/>
            <a:pathLst>
              <a:path w="18288000" h="10308805">
                <a:moveTo>
                  <a:pt x="0" y="0"/>
                </a:moveTo>
                <a:lnTo>
                  <a:pt x="18288000" y="0"/>
                </a:lnTo>
                <a:lnTo>
                  <a:pt x="18288000" y="10308805"/>
                </a:lnTo>
                <a:lnTo>
                  <a:pt x="0" y="10308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l="-8262" t="-1807" r="-7490" b="-1010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326764" cy="10308805"/>
          </a:xfrm>
          <a:custGeom>
            <a:avLst/>
            <a:gdLst/>
            <a:ahLst/>
            <a:cxnLst/>
            <a:rect l="l" t="t" r="r" b="b"/>
            <a:pathLst>
              <a:path w="18326764" h="10308805">
                <a:moveTo>
                  <a:pt x="0" y="0"/>
                </a:moveTo>
                <a:lnTo>
                  <a:pt x="18326764" y="0"/>
                </a:lnTo>
                <a:lnTo>
                  <a:pt x="18326764" y="10308805"/>
                </a:lnTo>
                <a:lnTo>
                  <a:pt x="0" y="10308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2317268" y="2946562"/>
            <a:ext cx="13653465" cy="4372276"/>
            <a:chOff x="0" y="0"/>
            <a:chExt cx="3595974" cy="1151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5974" cy="1151546"/>
            </a:xfrm>
            <a:custGeom>
              <a:avLst/>
              <a:gdLst/>
              <a:ahLst/>
              <a:cxnLst/>
              <a:rect l="l" t="t" r="r" b="b"/>
              <a:pathLst>
                <a:path w="3595974" h="1151546">
                  <a:moveTo>
                    <a:pt x="10207" y="0"/>
                  </a:moveTo>
                  <a:lnTo>
                    <a:pt x="3585768" y="0"/>
                  </a:lnTo>
                  <a:cubicBezTo>
                    <a:pt x="3588475" y="0"/>
                    <a:pt x="3591071" y="1075"/>
                    <a:pt x="3592985" y="2989"/>
                  </a:cubicBezTo>
                  <a:cubicBezTo>
                    <a:pt x="3594899" y="4904"/>
                    <a:pt x="3595974" y="7500"/>
                    <a:pt x="3595974" y="10207"/>
                  </a:cubicBezTo>
                  <a:lnTo>
                    <a:pt x="3595974" y="1141339"/>
                  </a:lnTo>
                  <a:cubicBezTo>
                    <a:pt x="3595974" y="1146976"/>
                    <a:pt x="3591405" y="1151546"/>
                    <a:pt x="3585768" y="1151546"/>
                  </a:cubicBezTo>
                  <a:lnTo>
                    <a:pt x="10207" y="1151546"/>
                  </a:lnTo>
                  <a:cubicBezTo>
                    <a:pt x="4570" y="1151546"/>
                    <a:pt x="0" y="1146976"/>
                    <a:pt x="0" y="1141339"/>
                  </a:cubicBezTo>
                  <a:lnTo>
                    <a:pt x="0" y="10207"/>
                  </a:lnTo>
                  <a:cubicBezTo>
                    <a:pt x="0" y="4570"/>
                    <a:pt x="4570" y="0"/>
                    <a:pt x="102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C1C5AA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3595974" cy="146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30375" y="3751816"/>
            <a:ext cx="84203" cy="2766060"/>
            <a:chOff x="0" y="0"/>
            <a:chExt cx="22177" cy="7285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177" cy="728510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22177" cy="1042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11410" y="4775499"/>
            <a:ext cx="302649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9F9F9"/>
                </a:solidFill>
                <a:latin typeface="Poppins Bold"/>
                <a:ea typeface="Poppins Bold"/>
                <a:cs typeface="Poppins Bold"/>
                <a:sym typeface="Poppins Bold"/>
              </a:rPr>
              <a:t>SUMÁRIO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93553" y="3437491"/>
            <a:ext cx="3671069" cy="308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Quem somos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Diretoria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Nossos números</a:t>
            </a:r>
          </a:p>
          <a:p>
            <a:pPr algn="l">
              <a:lnSpc>
                <a:spcPts val="6240"/>
              </a:lnSpc>
            </a:pPr>
            <a:r>
              <a:rPr lang="en-US" sz="26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Áreas de Negócio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95553" y="3437491"/>
            <a:ext cx="315150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95553" y="4223291"/>
            <a:ext cx="486036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9.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95553" y="5048641"/>
            <a:ext cx="486036" cy="149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10.</a:t>
            </a:r>
          </a:p>
          <a:p>
            <a:pPr algn="l">
              <a:lnSpc>
                <a:spcPts val="6240"/>
              </a:lnSpc>
            </a:pPr>
            <a:r>
              <a:rPr lang="en-US" sz="2600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13.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0" y="1904579"/>
            <a:ext cx="7786682" cy="3428829"/>
            <a:chOff x="0" y="0"/>
            <a:chExt cx="2050813" cy="903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50814" cy="903066"/>
            </a:xfrm>
            <a:custGeom>
              <a:avLst/>
              <a:gdLst/>
              <a:ahLst/>
              <a:cxnLst/>
              <a:rect l="l" t="t" r="r" b="b"/>
              <a:pathLst>
                <a:path w="2050814" h="903066">
                  <a:moveTo>
                    <a:pt x="17897" y="0"/>
                  </a:moveTo>
                  <a:lnTo>
                    <a:pt x="2032917" y="0"/>
                  </a:lnTo>
                  <a:cubicBezTo>
                    <a:pt x="2037664" y="0"/>
                    <a:pt x="2042216" y="1886"/>
                    <a:pt x="2045572" y="5242"/>
                  </a:cubicBezTo>
                  <a:cubicBezTo>
                    <a:pt x="2048928" y="8598"/>
                    <a:pt x="2050814" y="13150"/>
                    <a:pt x="2050814" y="17897"/>
                  </a:cubicBezTo>
                  <a:lnTo>
                    <a:pt x="2050814" y="885170"/>
                  </a:lnTo>
                  <a:cubicBezTo>
                    <a:pt x="2050814" y="895054"/>
                    <a:pt x="2042801" y="903066"/>
                    <a:pt x="2032917" y="903066"/>
                  </a:cubicBezTo>
                  <a:lnTo>
                    <a:pt x="17897" y="903066"/>
                  </a:lnTo>
                  <a:cubicBezTo>
                    <a:pt x="13150" y="903066"/>
                    <a:pt x="8598" y="901181"/>
                    <a:pt x="5242" y="897824"/>
                  </a:cubicBezTo>
                  <a:cubicBezTo>
                    <a:pt x="1886" y="894468"/>
                    <a:pt x="0" y="889916"/>
                    <a:pt x="0" y="885170"/>
                  </a:cubicBezTo>
                  <a:lnTo>
                    <a:pt x="0" y="17897"/>
                  </a:lnTo>
                  <a:cubicBezTo>
                    <a:pt x="0" y="8013"/>
                    <a:pt x="8013" y="0"/>
                    <a:pt x="178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2050813" cy="121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293675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28700" y="2346191"/>
            <a:ext cx="5906281" cy="268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74"/>
              </a:lnSpc>
            </a:pPr>
            <a:r>
              <a:rPr lang="en-US" sz="10390" b="1" spc="1007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QUEM SOMOS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0308" y="811755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637167" y="152400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4" y="0"/>
                </a:lnTo>
                <a:lnTo>
                  <a:pt x="4843754" y="4831645"/>
                </a:lnTo>
                <a:lnTo>
                  <a:pt x="0" y="48316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2856678" y="4444463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5" y="0"/>
                </a:lnTo>
                <a:lnTo>
                  <a:pt x="4843755" y="4831645"/>
                </a:lnTo>
                <a:lnTo>
                  <a:pt x="0" y="48316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7303979" y="4922832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5" y="0"/>
                </a:lnTo>
                <a:lnTo>
                  <a:pt x="4843755" y="4831646"/>
                </a:lnTo>
                <a:lnTo>
                  <a:pt x="0" y="48316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8096863" y="0"/>
            <a:ext cx="4843754" cy="4831645"/>
          </a:xfrm>
          <a:custGeom>
            <a:avLst/>
            <a:gdLst/>
            <a:ahLst/>
            <a:cxnLst/>
            <a:rect l="l" t="t" r="r" b="b"/>
            <a:pathLst>
              <a:path w="4843754" h="4831645">
                <a:moveTo>
                  <a:pt x="0" y="0"/>
                </a:moveTo>
                <a:lnTo>
                  <a:pt x="4843755" y="0"/>
                </a:lnTo>
                <a:lnTo>
                  <a:pt x="4843755" y="4831645"/>
                </a:lnTo>
                <a:lnTo>
                  <a:pt x="0" y="48316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2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8196208" y="666663"/>
            <a:ext cx="9012925" cy="9012925"/>
            <a:chOff x="0" y="0"/>
            <a:chExt cx="12017233" cy="12017233"/>
          </a:xfrm>
        </p:grpSpPr>
        <p:grpSp>
          <p:nvGrpSpPr>
            <p:cNvPr id="8" name="Group 8"/>
            <p:cNvGrpSpPr/>
            <p:nvPr/>
          </p:nvGrpSpPr>
          <p:grpSpPr>
            <a:xfrm>
              <a:off x="2636199" y="2636199"/>
              <a:ext cx="6744834" cy="674483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C1C5A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-238125"/>
                <a:ext cx="6604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305967" y="1384984"/>
              <a:ext cx="9247264" cy="924726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C1C5AA">
                    <a:alpha val="53725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-238125"/>
                <a:ext cx="6604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2017233" cy="12017233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sq">
                <a:solidFill>
                  <a:srgbClr val="C1C5AA">
                    <a:alpha val="21961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-238125"/>
                <a:ext cx="6604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3405581" y="5643205"/>
            <a:ext cx="3086100" cy="30861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95275"/>
              <a:ext cx="812800" cy="1108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405581" y="5887757"/>
            <a:ext cx="30861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00" u="none" strike="noStrike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Mercado </a:t>
            </a:r>
          </a:p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00" u="none" strike="noStrike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Financeiro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376560" y="6830672"/>
            <a:ext cx="1144143" cy="1028700"/>
          </a:xfrm>
          <a:custGeom>
            <a:avLst/>
            <a:gdLst/>
            <a:ahLst/>
            <a:cxnLst/>
            <a:rect l="l" t="t" r="r" b="b"/>
            <a:pathLst>
              <a:path w="1144143" h="1028700">
                <a:moveTo>
                  <a:pt x="0" y="0"/>
                </a:moveTo>
                <a:lnTo>
                  <a:pt x="1144142" y="0"/>
                </a:lnTo>
                <a:lnTo>
                  <a:pt x="114414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2" name="Group 22"/>
          <p:cNvGrpSpPr/>
          <p:nvPr/>
        </p:nvGrpSpPr>
        <p:grpSpPr>
          <a:xfrm>
            <a:off x="8885691" y="950153"/>
            <a:ext cx="3086100" cy="3371850"/>
            <a:chOff x="0" y="0"/>
            <a:chExt cx="4114800" cy="449580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114800" cy="4495800"/>
              <a:chOff x="0" y="0"/>
              <a:chExt cx="812800" cy="88805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8805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88059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760119"/>
                    </a:lnTo>
                    <a:cubicBezTo>
                      <a:pt x="812800" y="794051"/>
                      <a:pt x="799321" y="826593"/>
                      <a:pt x="775327" y="850586"/>
                    </a:cubicBezTo>
                    <a:cubicBezTo>
                      <a:pt x="751333" y="874580"/>
                      <a:pt x="718791" y="888059"/>
                      <a:pt x="684859" y="888059"/>
                    </a:cubicBezTo>
                    <a:lnTo>
                      <a:pt x="127941" y="888059"/>
                    </a:lnTo>
                    <a:cubicBezTo>
                      <a:pt x="94009" y="888059"/>
                      <a:pt x="61467" y="874580"/>
                      <a:pt x="37473" y="850586"/>
                    </a:cubicBezTo>
                    <a:cubicBezTo>
                      <a:pt x="13479" y="826593"/>
                      <a:pt x="0" y="794051"/>
                      <a:pt x="0" y="760119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EBEBEB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95275"/>
                <a:ext cx="812800" cy="11833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111650" y="2079523"/>
              <a:ext cx="1891500" cy="1156179"/>
            </a:xfrm>
            <a:custGeom>
              <a:avLst/>
              <a:gdLst/>
              <a:ahLst/>
              <a:cxnLst/>
              <a:rect l="l" t="t" r="r" b="b"/>
              <a:pathLst>
                <a:path w="1891500" h="1156179">
                  <a:moveTo>
                    <a:pt x="0" y="0"/>
                  </a:moveTo>
                  <a:lnTo>
                    <a:pt x="1891500" y="0"/>
                  </a:lnTo>
                  <a:lnTo>
                    <a:pt x="1891500" y="1156179"/>
                  </a:lnTo>
                  <a:lnTo>
                    <a:pt x="0" y="1156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85740" y="584330"/>
              <a:ext cx="2283420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80"/>
                </a:lnSpc>
                <a:spcBef>
                  <a:spcPct val="0"/>
                </a:spcBef>
              </a:pPr>
              <a:r>
                <a:rPr lang="en-US" sz="1900" u="none" strike="noStrike">
                  <a:solidFill>
                    <a:srgbClr val="273B2D"/>
                  </a:solidFill>
                  <a:latin typeface="Poppins"/>
                  <a:ea typeface="Poppins"/>
                  <a:cs typeface="Poppins"/>
                  <a:sym typeface="Poppins"/>
                </a:rPr>
                <a:t> Agropecuário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638985" y="1045063"/>
            <a:ext cx="3086100" cy="3086100"/>
            <a:chOff x="0" y="0"/>
            <a:chExt cx="4114800" cy="411480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684859"/>
                    </a:lnTo>
                    <a:cubicBezTo>
                      <a:pt x="812800" y="718791"/>
                      <a:pt x="799321" y="751333"/>
                      <a:pt x="775327" y="775327"/>
                    </a:cubicBezTo>
                    <a:cubicBezTo>
                      <a:pt x="751333" y="799321"/>
                      <a:pt x="718791" y="812800"/>
                      <a:pt x="684859" y="812800"/>
                    </a:cubicBezTo>
                    <a:lnTo>
                      <a:pt x="127941" y="812800"/>
                    </a:lnTo>
                    <a:cubicBezTo>
                      <a:pt x="94009" y="812800"/>
                      <a:pt x="61467" y="799321"/>
                      <a:pt x="37473" y="775327"/>
                    </a:cubicBezTo>
                    <a:cubicBezTo>
                      <a:pt x="13479" y="751333"/>
                      <a:pt x="0" y="718791"/>
                      <a:pt x="0" y="684859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EBEBEB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295275"/>
                <a:ext cx="812800" cy="1108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991060" y="1382940"/>
              <a:ext cx="2132680" cy="1348920"/>
            </a:xfrm>
            <a:custGeom>
              <a:avLst/>
              <a:gdLst/>
              <a:ahLst/>
              <a:cxnLst/>
              <a:rect l="l" t="t" r="r" b="b"/>
              <a:pathLst>
                <a:path w="2132680" h="1348920">
                  <a:moveTo>
                    <a:pt x="0" y="0"/>
                  </a:moveTo>
                  <a:lnTo>
                    <a:pt x="2132680" y="0"/>
                  </a:lnTo>
                  <a:lnTo>
                    <a:pt x="2132680" y="1348920"/>
                  </a:lnTo>
                  <a:lnTo>
                    <a:pt x="0" y="1348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99900" y="728890"/>
              <a:ext cx="3515000" cy="400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900">
                  <a:solidFill>
                    <a:srgbClr val="273B2D"/>
                  </a:solidFill>
                  <a:latin typeface="Poppins"/>
                  <a:ea typeface="Poppins"/>
                  <a:cs typeface="Poppins"/>
                  <a:sym typeface="Poppins"/>
                </a:rPr>
                <a:t>Ramo Imobiliário 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630308" y="5643205"/>
            <a:ext cx="3086100" cy="308610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95275"/>
              <a:ext cx="812800" cy="1108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9539886" y="6830672"/>
            <a:ext cx="1118222" cy="1349288"/>
          </a:xfrm>
          <a:custGeom>
            <a:avLst/>
            <a:gdLst/>
            <a:ahLst/>
            <a:cxnLst/>
            <a:rect l="l" t="t" r="r" b="b"/>
            <a:pathLst>
              <a:path w="1118222" h="1349288">
                <a:moveTo>
                  <a:pt x="0" y="0"/>
                </a:moveTo>
                <a:lnTo>
                  <a:pt x="1118222" y="0"/>
                </a:lnTo>
                <a:lnTo>
                  <a:pt x="1118222" y="1349288"/>
                </a:lnTo>
                <a:lnTo>
                  <a:pt x="0" y="13492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TextBox 38"/>
          <p:cNvSpPr txBox="1"/>
          <p:nvPr/>
        </p:nvSpPr>
        <p:spPr>
          <a:xfrm>
            <a:off x="9539886" y="5887757"/>
            <a:ext cx="139154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0"/>
              </a:lnSpc>
              <a:spcBef>
                <a:spcPct val="0"/>
              </a:spcBef>
            </a:pPr>
            <a:r>
              <a:rPr lang="en-US" sz="1900" u="none" strike="noStrike">
                <a:solidFill>
                  <a:srgbClr val="273B2D"/>
                </a:solidFill>
                <a:latin typeface="Poppins"/>
                <a:ea typeface="Poppins"/>
                <a:cs typeface="Poppins"/>
                <a:sym typeface="Poppins"/>
              </a:rPr>
              <a:t>Extração de Sal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0750417" y="3235864"/>
            <a:ext cx="3785982" cy="3785982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788517" y="3286446"/>
            <a:ext cx="3697300" cy="3697300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sq">
              <a:solidFill>
                <a:srgbClr val="C1C5AA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15997493" y="871496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5"/>
                </a:lnTo>
                <a:lnTo>
                  <a:pt x="0" y="9646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TextBox 46"/>
          <p:cNvSpPr txBox="1"/>
          <p:nvPr/>
        </p:nvSpPr>
        <p:spPr>
          <a:xfrm>
            <a:off x="11427814" y="4313715"/>
            <a:ext cx="2634587" cy="15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4"/>
              </a:lnSpc>
            </a:pPr>
            <a:r>
              <a:rPr lang="en-US" sz="5012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R$ 4,0</a:t>
            </a:r>
          </a:p>
          <a:p>
            <a:pPr algn="l">
              <a:lnSpc>
                <a:spcPts val="6014"/>
              </a:lnSpc>
            </a:pPr>
            <a:r>
              <a:rPr lang="en-US" sz="5012" b="1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bilhões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7057610" y="0"/>
            <a:ext cx="11374995" cy="10287000"/>
            <a:chOff x="0" y="0"/>
            <a:chExt cx="777768" cy="70337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77768" cy="703376"/>
            </a:xfrm>
            <a:custGeom>
              <a:avLst/>
              <a:gdLst/>
              <a:ahLst/>
              <a:cxnLst/>
              <a:rect l="l" t="t" r="r" b="b"/>
              <a:pathLst>
                <a:path w="777768" h="703376">
                  <a:moveTo>
                    <a:pt x="388884" y="0"/>
                  </a:moveTo>
                  <a:cubicBezTo>
                    <a:pt x="174109" y="0"/>
                    <a:pt x="0" y="157456"/>
                    <a:pt x="0" y="351688"/>
                  </a:cubicBezTo>
                  <a:cubicBezTo>
                    <a:pt x="0" y="545920"/>
                    <a:pt x="174109" y="703376"/>
                    <a:pt x="388884" y="703376"/>
                  </a:cubicBezTo>
                  <a:cubicBezTo>
                    <a:pt x="603659" y="703376"/>
                    <a:pt x="777768" y="545920"/>
                    <a:pt x="777768" y="351688"/>
                  </a:cubicBezTo>
                  <a:cubicBezTo>
                    <a:pt x="777768" y="157456"/>
                    <a:pt x="603659" y="0"/>
                    <a:pt x="38888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C1C5AA">
                  <a:alpha val="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2916" y="-248384"/>
              <a:ext cx="631936" cy="885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351075" y="3365406"/>
            <a:ext cx="6606210" cy="1005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 spc="543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GRUPO IBRAHIM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028700" y="3640760"/>
            <a:ext cx="151555" cy="1743335"/>
            <a:chOff x="0" y="0"/>
            <a:chExt cx="39916" cy="45915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9916" cy="459150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14325"/>
              <a:ext cx="39916" cy="773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351075" y="4583995"/>
            <a:ext cx="6572216" cy="80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2"/>
              </a:lnSpc>
            </a:pPr>
            <a:r>
              <a:rPr lang="en-US" sz="2643" spc="208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Anos de Solidez e forte participação em </a:t>
            </a:r>
            <a:r>
              <a:rPr lang="en-US" sz="2643" b="1" spc="208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outros mercados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73B2D">
                <a:alpha val="100000"/>
              </a:srgbClr>
            </a:gs>
            <a:gs pos="100000">
              <a:srgbClr val="4E6455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6624"/>
            <a:ext cx="18288000" cy="10720248"/>
          </a:xfrm>
          <a:custGeom>
            <a:avLst/>
            <a:gdLst/>
            <a:ahLst/>
            <a:cxnLst/>
            <a:rect l="l" t="t" r="r" b="b"/>
            <a:pathLst>
              <a:path w="18288000" h="10720248">
                <a:moveTo>
                  <a:pt x="0" y="0"/>
                </a:moveTo>
                <a:lnTo>
                  <a:pt x="18288000" y="0"/>
                </a:lnTo>
                <a:lnTo>
                  <a:pt x="18288000" y="10720248"/>
                </a:lnTo>
                <a:lnTo>
                  <a:pt x="0" y="10720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49" b="-48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0" y="2226521"/>
            <a:ext cx="9144000" cy="1201879"/>
            <a:chOff x="0" y="0"/>
            <a:chExt cx="2408296" cy="3165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8296" cy="316544"/>
            </a:xfrm>
            <a:custGeom>
              <a:avLst/>
              <a:gdLst/>
              <a:ahLst/>
              <a:cxnLst/>
              <a:rect l="l" t="t" r="r" b="b"/>
              <a:pathLst>
                <a:path w="2408296" h="316544">
                  <a:moveTo>
                    <a:pt x="15240" y="0"/>
                  </a:moveTo>
                  <a:lnTo>
                    <a:pt x="2393056" y="0"/>
                  </a:lnTo>
                  <a:cubicBezTo>
                    <a:pt x="2401473" y="0"/>
                    <a:pt x="2408296" y="6823"/>
                    <a:pt x="2408296" y="15240"/>
                  </a:cubicBezTo>
                  <a:lnTo>
                    <a:pt x="2408296" y="301304"/>
                  </a:lnTo>
                  <a:cubicBezTo>
                    <a:pt x="2408296" y="305346"/>
                    <a:pt x="2406691" y="309223"/>
                    <a:pt x="2403833" y="312081"/>
                  </a:cubicBezTo>
                  <a:cubicBezTo>
                    <a:pt x="2400974" y="314939"/>
                    <a:pt x="2397098" y="316544"/>
                    <a:pt x="2393056" y="316544"/>
                  </a:cubicBezTo>
                  <a:lnTo>
                    <a:pt x="15240" y="316544"/>
                  </a:lnTo>
                  <a:cubicBezTo>
                    <a:pt x="6823" y="316544"/>
                    <a:pt x="0" y="309721"/>
                    <a:pt x="0" y="301304"/>
                  </a:cubicBezTo>
                  <a:lnTo>
                    <a:pt x="0" y="15240"/>
                  </a:lnTo>
                  <a:cubicBezTo>
                    <a:pt x="0" y="6823"/>
                    <a:pt x="6823" y="0"/>
                    <a:pt x="152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14325"/>
              <a:ext cx="2408296" cy="630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1351075" y="7350118"/>
            <a:ext cx="7792925" cy="0"/>
          </a:xfrm>
          <a:prstGeom prst="line">
            <a:avLst/>
          </a:prstGeom>
          <a:ln w="38100" cap="flat">
            <a:solidFill>
              <a:srgbClr val="C1C5A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351075" y="3923879"/>
            <a:ext cx="7792925" cy="3172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Na Terra Investimentos, somos mais do que uma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casa de investimentos.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Somos um ecossistema financeiro que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conecta pessoas, negócios e soluções,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impulsionando prosperidade em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todo o Brasil. 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Há mais de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 anos,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nossa missão é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simplificar o acesso ao mercado financeiro,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 oferecendo um portfólio robusto e integrado que vai desde o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agronegócio </a:t>
            </a:r>
            <a:r>
              <a:rPr lang="en-US" sz="2343">
                <a:solidFill>
                  <a:srgbClr val="F9F9F9"/>
                </a:solidFill>
                <a:latin typeface="Open Sans"/>
                <a:ea typeface="Open Sans"/>
                <a:cs typeface="Open Sans"/>
                <a:sym typeface="Open Sans"/>
              </a:rPr>
              <a:t>– nossa origem – até a estruturação de </a:t>
            </a:r>
            <a:r>
              <a:rPr lang="en-US" sz="2343" b="1">
                <a:solidFill>
                  <a:srgbClr val="F9F9F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 complexos do mercado financeiro.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1075" y="2248531"/>
            <a:ext cx="6244687" cy="10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QUEM É A TERRA?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192248" y="6659101"/>
            <a:ext cx="1384067" cy="47625"/>
            <a:chOff x="0" y="0"/>
            <a:chExt cx="364528" cy="1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4528" cy="12543"/>
            </a:xfrm>
            <a:custGeom>
              <a:avLst/>
              <a:gdLst/>
              <a:ahLst/>
              <a:cxnLst/>
              <a:rect l="l" t="t" r="r" b="b"/>
              <a:pathLst>
                <a:path w="364528" h="12543">
                  <a:moveTo>
                    <a:pt x="0" y="0"/>
                  </a:moveTo>
                  <a:lnTo>
                    <a:pt x="364528" y="0"/>
                  </a:lnTo>
                  <a:lnTo>
                    <a:pt x="364528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14325"/>
              <a:ext cx="364528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40885" y="2386571"/>
            <a:ext cx="1999145" cy="1999145"/>
          </a:xfrm>
          <a:custGeom>
            <a:avLst/>
            <a:gdLst/>
            <a:ahLst/>
            <a:cxnLst/>
            <a:rect l="l" t="t" r="r" b="b"/>
            <a:pathLst>
              <a:path w="1999145" h="1999145">
                <a:moveTo>
                  <a:pt x="0" y="0"/>
                </a:moveTo>
                <a:lnTo>
                  <a:pt x="1999145" y="0"/>
                </a:lnTo>
                <a:lnTo>
                  <a:pt x="1999145" y="1999145"/>
                </a:lnTo>
                <a:lnTo>
                  <a:pt x="0" y="1999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5400000">
            <a:off x="398145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-19050" y="5693542"/>
            <a:ext cx="18307050" cy="303109"/>
            <a:chOff x="0" y="0"/>
            <a:chExt cx="4821610" cy="798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21610" cy="79831"/>
            </a:xfrm>
            <a:custGeom>
              <a:avLst/>
              <a:gdLst/>
              <a:ahLst/>
              <a:cxnLst/>
              <a:rect l="l" t="t" r="r" b="b"/>
              <a:pathLst>
                <a:path w="4821610" h="79831">
                  <a:moveTo>
                    <a:pt x="0" y="0"/>
                  </a:moveTo>
                  <a:lnTo>
                    <a:pt x="4821610" y="0"/>
                  </a:lnTo>
                  <a:lnTo>
                    <a:pt x="4821610" y="79831"/>
                  </a:lnTo>
                  <a:lnTo>
                    <a:pt x="0" y="79831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14325"/>
              <a:ext cx="4821610" cy="394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603406" y="4896377"/>
            <a:ext cx="1806977" cy="48546"/>
            <a:chOff x="0" y="0"/>
            <a:chExt cx="475912" cy="127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5912" cy="12786"/>
            </a:xfrm>
            <a:custGeom>
              <a:avLst/>
              <a:gdLst/>
              <a:ahLst/>
              <a:cxnLst/>
              <a:rect l="l" t="t" r="r" b="b"/>
              <a:pathLst>
                <a:path w="475912" h="12786">
                  <a:moveTo>
                    <a:pt x="0" y="0"/>
                  </a:moveTo>
                  <a:lnTo>
                    <a:pt x="475912" y="0"/>
                  </a:lnTo>
                  <a:lnTo>
                    <a:pt x="475912" y="12786"/>
                  </a:lnTo>
                  <a:lnTo>
                    <a:pt x="0" y="12786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14325"/>
              <a:ext cx="475912" cy="327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3540835" y="4930780"/>
            <a:ext cx="1642765" cy="47625"/>
            <a:chOff x="0" y="0"/>
            <a:chExt cx="432662" cy="125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2662" cy="12543"/>
            </a:xfrm>
            <a:custGeom>
              <a:avLst/>
              <a:gdLst/>
              <a:ahLst/>
              <a:cxnLst/>
              <a:rect l="l" t="t" r="r" b="b"/>
              <a:pathLst>
                <a:path w="432662" h="12543">
                  <a:moveTo>
                    <a:pt x="0" y="0"/>
                  </a:moveTo>
                  <a:lnTo>
                    <a:pt x="432662" y="0"/>
                  </a:lnTo>
                  <a:lnTo>
                    <a:pt x="432662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14325"/>
              <a:ext cx="432662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6260774" y="4902535"/>
            <a:ext cx="1818371" cy="47625"/>
            <a:chOff x="0" y="0"/>
            <a:chExt cx="478913" cy="125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8913" cy="12543"/>
            </a:xfrm>
            <a:custGeom>
              <a:avLst/>
              <a:gdLst/>
              <a:ahLst/>
              <a:cxnLst/>
              <a:rect l="l" t="t" r="r" b="b"/>
              <a:pathLst>
                <a:path w="478913" h="12543">
                  <a:moveTo>
                    <a:pt x="0" y="0"/>
                  </a:moveTo>
                  <a:lnTo>
                    <a:pt x="478913" y="0"/>
                  </a:lnTo>
                  <a:lnTo>
                    <a:pt x="478913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14325"/>
              <a:ext cx="478913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5400000">
            <a:off x="8996429" y="4920920"/>
            <a:ext cx="1855140" cy="47625"/>
            <a:chOff x="0" y="0"/>
            <a:chExt cx="488597" cy="1254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8597" cy="12543"/>
            </a:xfrm>
            <a:custGeom>
              <a:avLst/>
              <a:gdLst/>
              <a:ahLst/>
              <a:cxnLst/>
              <a:rect l="l" t="t" r="r" b="b"/>
              <a:pathLst>
                <a:path w="488597" h="12543">
                  <a:moveTo>
                    <a:pt x="0" y="0"/>
                  </a:moveTo>
                  <a:lnTo>
                    <a:pt x="488597" y="0"/>
                  </a:lnTo>
                  <a:lnTo>
                    <a:pt x="48859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14325"/>
              <a:ext cx="48859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11775110" y="4945561"/>
            <a:ext cx="1805857" cy="47625"/>
            <a:chOff x="0" y="0"/>
            <a:chExt cx="475617" cy="125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5617" cy="12543"/>
            </a:xfrm>
            <a:custGeom>
              <a:avLst/>
              <a:gdLst/>
              <a:ahLst/>
              <a:cxnLst/>
              <a:rect l="l" t="t" r="r" b="b"/>
              <a:pathLst>
                <a:path w="475617" h="12543">
                  <a:moveTo>
                    <a:pt x="0" y="0"/>
                  </a:moveTo>
                  <a:lnTo>
                    <a:pt x="475617" y="0"/>
                  </a:lnTo>
                  <a:lnTo>
                    <a:pt x="47561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14325"/>
              <a:ext cx="47561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5400000">
            <a:off x="14553791" y="4970203"/>
            <a:ext cx="1756573" cy="47625"/>
            <a:chOff x="0" y="0"/>
            <a:chExt cx="462637" cy="125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62637" cy="12543"/>
            </a:xfrm>
            <a:custGeom>
              <a:avLst/>
              <a:gdLst/>
              <a:ahLst/>
              <a:cxnLst/>
              <a:rect l="l" t="t" r="r" b="b"/>
              <a:pathLst>
                <a:path w="462637" h="12543">
                  <a:moveTo>
                    <a:pt x="0" y="0"/>
                  </a:moveTo>
                  <a:lnTo>
                    <a:pt x="462637" y="0"/>
                  </a:lnTo>
                  <a:lnTo>
                    <a:pt x="46263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14325"/>
              <a:ext cx="46263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5400000">
            <a:off x="4877226" y="6851940"/>
            <a:ext cx="1843746" cy="48087"/>
            <a:chOff x="0" y="0"/>
            <a:chExt cx="485596" cy="12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85596" cy="12665"/>
            </a:xfrm>
            <a:custGeom>
              <a:avLst/>
              <a:gdLst/>
              <a:ahLst/>
              <a:cxnLst/>
              <a:rect l="l" t="t" r="r" b="b"/>
              <a:pathLst>
                <a:path w="485596" h="12665">
                  <a:moveTo>
                    <a:pt x="0" y="0"/>
                  </a:moveTo>
                  <a:lnTo>
                    <a:pt x="485596" y="0"/>
                  </a:lnTo>
                  <a:lnTo>
                    <a:pt x="485596" y="12665"/>
                  </a:lnTo>
                  <a:lnTo>
                    <a:pt x="0" y="12665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14325"/>
              <a:ext cx="485596" cy="3269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5400000">
            <a:off x="7655651" y="6845484"/>
            <a:ext cx="1847509" cy="57236"/>
            <a:chOff x="0" y="0"/>
            <a:chExt cx="486587" cy="150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6587" cy="15075"/>
            </a:xfrm>
            <a:custGeom>
              <a:avLst/>
              <a:gdLst/>
              <a:ahLst/>
              <a:cxnLst/>
              <a:rect l="l" t="t" r="r" b="b"/>
              <a:pathLst>
                <a:path w="486587" h="15075">
                  <a:moveTo>
                    <a:pt x="0" y="0"/>
                  </a:moveTo>
                  <a:lnTo>
                    <a:pt x="486587" y="0"/>
                  </a:lnTo>
                  <a:lnTo>
                    <a:pt x="486587" y="15075"/>
                  </a:lnTo>
                  <a:lnTo>
                    <a:pt x="0" y="15075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14325"/>
              <a:ext cx="486587" cy="329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5400000">
            <a:off x="10549161" y="6850290"/>
            <a:ext cx="1847509" cy="47625"/>
            <a:chOff x="0" y="0"/>
            <a:chExt cx="486587" cy="1254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6587" cy="12543"/>
            </a:xfrm>
            <a:custGeom>
              <a:avLst/>
              <a:gdLst/>
              <a:ahLst/>
              <a:cxnLst/>
              <a:rect l="l" t="t" r="r" b="b"/>
              <a:pathLst>
                <a:path w="486587" h="12543">
                  <a:moveTo>
                    <a:pt x="0" y="0"/>
                  </a:moveTo>
                  <a:lnTo>
                    <a:pt x="486587" y="0"/>
                  </a:lnTo>
                  <a:lnTo>
                    <a:pt x="48658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14325"/>
              <a:ext cx="48658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-5400000">
            <a:off x="13230220" y="6819869"/>
            <a:ext cx="1847509" cy="47625"/>
            <a:chOff x="0" y="0"/>
            <a:chExt cx="486587" cy="1254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6587" cy="12543"/>
            </a:xfrm>
            <a:custGeom>
              <a:avLst/>
              <a:gdLst/>
              <a:ahLst/>
              <a:cxnLst/>
              <a:rect l="l" t="t" r="r" b="b"/>
              <a:pathLst>
                <a:path w="486587" h="12543">
                  <a:moveTo>
                    <a:pt x="0" y="0"/>
                  </a:moveTo>
                  <a:lnTo>
                    <a:pt x="486587" y="0"/>
                  </a:lnTo>
                  <a:lnTo>
                    <a:pt x="486587" y="12543"/>
                  </a:lnTo>
                  <a:lnTo>
                    <a:pt x="0" y="12543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14325"/>
              <a:ext cx="486587" cy="326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09775" y="2774378"/>
            <a:ext cx="1242784" cy="1242784"/>
            <a:chOff x="0" y="0"/>
            <a:chExt cx="1657046" cy="1657046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1657046" cy="1657046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5650">
                      <a:alpha val="100000"/>
                    </a:srgbClr>
                  </a:gs>
                  <a:gs pos="100000">
                    <a:srgbClr val="74847A">
                      <a:alpha val="100000"/>
                    </a:srgbClr>
                  </a:gs>
                </a:gsLst>
                <a:lin ang="0"/>
              </a:gradFill>
              <a:ln w="19050" cap="sq">
                <a:solidFill>
                  <a:srgbClr val="919D6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-219075"/>
                <a:ext cx="660400" cy="955675"/>
              </a:xfrm>
              <a:prstGeom prst="rect">
                <a:avLst/>
              </a:prstGeom>
            </p:spPr>
            <p:txBody>
              <a:bodyPr lIns="30228" tIns="30228" rIns="30228" bIns="30228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544636" y="342208"/>
              <a:ext cx="567773" cy="972630"/>
            </a:xfrm>
            <a:custGeom>
              <a:avLst/>
              <a:gdLst/>
              <a:ahLst/>
              <a:cxnLst/>
              <a:rect l="l" t="t" r="r" b="b"/>
              <a:pathLst>
                <a:path w="567773" h="972630">
                  <a:moveTo>
                    <a:pt x="0" y="0"/>
                  </a:moveTo>
                  <a:lnTo>
                    <a:pt x="567773" y="0"/>
                  </a:lnTo>
                  <a:lnTo>
                    <a:pt x="567773" y="972630"/>
                  </a:lnTo>
                  <a:lnTo>
                    <a:pt x="0" y="97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286702" y="7797857"/>
            <a:ext cx="1242784" cy="1242784"/>
            <a:chOff x="0" y="0"/>
            <a:chExt cx="1657046" cy="1657046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1657046" cy="1657046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5650">
                      <a:alpha val="100000"/>
                    </a:srgbClr>
                  </a:gs>
                  <a:gs pos="100000">
                    <a:srgbClr val="74847A">
                      <a:alpha val="100000"/>
                    </a:srgbClr>
                  </a:gs>
                </a:gsLst>
                <a:lin ang="0"/>
              </a:gradFill>
              <a:ln w="19050" cap="sq">
                <a:solidFill>
                  <a:srgbClr val="919D6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-219075"/>
                <a:ext cx="660400" cy="955675"/>
              </a:xfrm>
              <a:prstGeom prst="rect">
                <a:avLst/>
              </a:prstGeom>
            </p:spPr>
            <p:txBody>
              <a:bodyPr lIns="30228" tIns="30228" rIns="30228" bIns="30228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328691" y="341125"/>
              <a:ext cx="999663" cy="999663"/>
            </a:xfrm>
            <a:custGeom>
              <a:avLst/>
              <a:gdLst/>
              <a:ahLst/>
              <a:cxnLst/>
              <a:rect l="l" t="t" r="r" b="b"/>
              <a:pathLst>
                <a:path w="999663" h="999663">
                  <a:moveTo>
                    <a:pt x="0" y="0"/>
                  </a:moveTo>
                  <a:lnTo>
                    <a:pt x="999663" y="0"/>
                  </a:lnTo>
                  <a:lnTo>
                    <a:pt x="999663" y="999663"/>
                  </a:lnTo>
                  <a:lnTo>
                    <a:pt x="0" y="999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740825" y="2890425"/>
            <a:ext cx="1242784" cy="1242784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1980333" y="6870095"/>
            <a:ext cx="1806977" cy="48546"/>
            <a:chOff x="0" y="0"/>
            <a:chExt cx="475912" cy="1278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75912" cy="12786"/>
            </a:xfrm>
            <a:custGeom>
              <a:avLst/>
              <a:gdLst/>
              <a:ahLst/>
              <a:cxnLst/>
              <a:rect l="l" t="t" r="r" b="b"/>
              <a:pathLst>
                <a:path w="475912" h="12786">
                  <a:moveTo>
                    <a:pt x="0" y="0"/>
                  </a:moveTo>
                  <a:lnTo>
                    <a:pt x="475912" y="0"/>
                  </a:lnTo>
                  <a:lnTo>
                    <a:pt x="475912" y="12786"/>
                  </a:lnTo>
                  <a:lnTo>
                    <a:pt x="0" y="12786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14325"/>
              <a:ext cx="475912" cy="327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574285" y="2774378"/>
            <a:ext cx="1242784" cy="1242784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5177938" y="7797857"/>
            <a:ext cx="1242784" cy="1242784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62" name="Freeform 62"/>
          <p:cNvSpPr/>
          <p:nvPr/>
        </p:nvSpPr>
        <p:spPr>
          <a:xfrm>
            <a:off x="4014857" y="3173374"/>
            <a:ext cx="742345" cy="597269"/>
          </a:xfrm>
          <a:custGeom>
            <a:avLst/>
            <a:gdLst/>
            <a:ahLst/>
            <a:cxnLst/>
            <a:rect l="l" t="t" r="r" b="b"/>
            <a:pathLst>
              <a:path w="742345" h="597269">
                <a:moveTo>
                  <a:pt x="0" y="0"/>
                </a:moveTo>
                <a:lnTo>
                  <a:pt x="742345" y="0"/>
                </a:lnTo>
                <a:lnTo>
                  <a:pt x="742345" y="597269"/>
                </a:lnTo>
                <a:lnTo>
                  <a:pt x="0" y="5972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3" name="Group 63"/>
          <p:cNvGrpSpPr/>
          <p:nvPr/>
        </p:nvGrpSpPr>
        <p:grpSpPr>
          <a:xfrm>
            <a:off x="7962819" y="7797857"/>
            <a:ext cx="1242784" cy="1242784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302607" y="2823661"/>
            <a:ext cx="1242784" cy="1242784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69" name="Freeform 69"/>
          <p:cNvSpPr/>
          <p:nvPr/>
        </p:nvSpPr>
        <p:spPr>
          <a:xfrm>
            <a:off x="9553414" y="3070180"/>
            <a:ext cx="749747" cy="749747"/>
          </a:xfrm>
          <a:custGeom>
            <a:avLst/>
            <a:gdLst/>
            <a:ahLst/>
            <a:cxnLst/>
            <a:rect l="l" t="t" r="r" b="b"/>
            <a:pathLst>
              <a:path w="749747" h="749747">
                <a:moveTo>
                  <a:pt x="0" y="0"/>
                </a:moveTo>
                <a:lnTo>
                  <a:pt x="749747" y="0"/>
                </a:lnTo>
                <a:lnTo>
                  <a:pt x="749747" y="749747"/>
                </a:lnTo>
                <a:lnTo>
                  <a:pt x="0" y="7497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0" name="Group 70"/>
          <p:cNvGrpSpPr/>
          <p:nvPr/>
        </p:nvGrpSpPr>
        <p:grpSpPr>
          <a:xfrm>
            <a:off x="12030929" y="2872945"/>
            <a:ext cx="1242784" cy="1242784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4759251" y="2922228"/>
            <a:ext cx="1242784" cy="1242784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827711" y="7767437"/>
            <a:ext cx="1242784" cy="1242784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3532583" y="7767437"/>
            <a:ext cx="1242784" cy="1242784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C5650">
                    <a:alpha val="100000"/>
                  </a:srgbClr>
                </a:gs>
                <a:gs pos="100000">
                  <a:srgbClr val="74847A">
                    <a:alpha val="100000"/>
                  </a:srgbClr>
                </a:gs>
              </a:gsLst>
              <a:lin ang="0"/>
            </a:gradFill>
            <a:ln w="19050" cap="sq">
              <a:solidFill>
                <a:srgbClr val="919D65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76200" y="-238125"/>
              <a:ext cx="660400" cy="974725"/>
            </a:xfrm>
            <a:prstGeom prst="rect">
              <a:avLst/>
            </a:prstGeom>
          </p:spPr>
          <p:txBody>
            <a:bodyPr lIns="30228" tIns="30228" rIns="30228" bIns="30228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82" name="Freeform 82"/>
          <p:cNvSpPr/>
          <p:nvPr/>
        </p:nvSpPr>
        <p:spPr>
          <a:xfrm>
            <a:off x="5507434" y="8090194"/>
            <a:ext cx="631417" cy="638601"/>
          </a:xfrm>
          <a:custGeom>
            <a:avLst/>
            <a:gdLst/>
            <a:ahLst/>
            <a:cxnLst/>
            <a:rect l="l" t="t" r="r" b="b"/>
            <a:pathLst>
              <a:path w="631417" h="638601">
                <a:moveTo>
                  <a:pt x="0" y="0"/>
                </a:moveTo>
                <a:lnTo>
                  <a:pt x="631417" y="0"/>
                </a:lnTo>
                <a:lnTo>
                  <a:pt x="631417" y="638601"/>
                </a:lnTo>
                <a:lnTo>
                  <a:pt x="0" y="6386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3" name="Freeform 83"/>
          <p:cNvSpPr/>
          <p:nvPr/>
        </p:nvSpPr>
        <p:spPr>
          <a:xfrm>
            <a:off x="6929128" y="3004164"/>
            <a:ext cx="592304" cy="783212"/>
          </a:xfrm>
          <a:custGeom>
            <a:avLst/>
            <a:gdLst/>
            <a:ahLst/>
            <a:cxnLst/>
            <a:rect l="l" t="t" r="r" b="b"/>
            <a:pathLst>
              <a:path w="592304" h="783212">
                <a:moveTo>
                  <a:pt x="0" y="0"/>
                </a:moveTo>
                <a:lnTo>
                  <a:pt x="592304" y="0"/>
                </a:lnTo>
                <a:lnTo>
                  <a:pt x="592304" y="783212"/>
                </a:lnTo>
                <a:lnTo>
                  <a:pt x="0" y="7832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4" name="Freeform 84"/>
          <p:cNvSpPr/>
          <p:nvPr/>
        </p:nvSpPr>
        <p:spPr>
          <a:xfrm>
            <a:off x="11089358" y="8020997"/>
            <a:ext cx="719490" cy="707798"/>
          </a:xfrm>
          <a:custGeom>
            <a:avLst/>
            <a:gdLst/>
            <a:ahLst/>
            <a:cxnLst/>
            <a:rect l="l" t="t" r="r" b="b"/>
            <a:pathLst>
              <a:path w="719490" h="707798">
                <a:moveTo>
                  <a:pt x="0" y="0"/>
                </a:moveTo>
                <a:lnTo>
                  <a:pt x="719490" y="0"/>
                </a:lnTo>
                <a:lnTo>
                  <a:pt x="719490" y="707798"/>
                </a:lnTo>
                <a:lnTo>
                  <a:pt x="0" y="707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5" name="Freeform 85"/>
          <p:cNvSpPr/>
          <p:nvPr/>
        </p:nvSpPr>
        <p:spPr>
          <a:xfrm>
            <a:off x="8283218" y="8064533"/>
            <a:ext cx="592376" cy="709432"/>
          </a:xfrm>
          <a:custGeom>
            <a:avLst/>
            <a:gdLst/>
            <a:ahLst/>
            <a:cxnLst/>
            <a:rect l="l" t="t" r="r" b="b"/>
            <a:pathLst>
              <a:path w="592376" h="709432">
                <a:moveTo>
                  <a:pt x="0" y="0"/>
                </a:moveTo>
                <a:lnTo>
                  <a:pt x="592376" y="0"/>
                </a:lnTo>
                <a:lnTo>
                  <a:pt x="592376" y="709432"/>
                </a:lnTo>
                <a:lnTo>
                  <a:pt x="0" y="709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6" name="Freeform 86"/>
          <p:cNvSpPr/>
          <p:nvPr/>
        </p:nvSpPr>
        <p:spPr>
          <a:xfrm>
            <a:off x="12379787" y="3168747"/>
            <a:ext cx="596504" cy="596504"/>
          </a:xfrm>
          <a:custGeom>
            <a:avLst/>
            <a:gdLst/>
            <a:ahLst/>
            <a:cxnLst/>
            <a:rect l="l" t="t" r="r" b="b"/>
            <a:pathLst>
              <a:path w="596504" h="596504">
                <a:moveTo>
                  <a:pt x="0" y="0"/>
                </a:moveTo>
                <a:lnTo>
                  <a:pt x="596503" y="0"/>
                </a:lnTo>
                <a:lnTo>
                  <a:pt x="596503" y="596503"/>
                </a:lnTo>
                <a:lnTo>
                  <a:pt x="0" y="5965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7" name="Freeform 87"/>
          <p:cNvSpPr/>
          <p:nvPr/>
        </p:nvSpPr>
        <p:spPr>
          <a:xfrm>
            <a:off x="13831311" y="8020997"/>
            <a:ext cx="692952" cy="693337"/>
          </a:xfrm>
          <a:custGeom>
            <a:avLst/>
            <a:gdLst/>
            <a:ahLst/>
            <a:cxnLst/>
            <a:rect l="l" t="t" r="r" b="b"/>
            <a:pathLst>
              <a:path w="692952" h="693337">
                <a:moveTo>
                  <a:pt x="0" y="0"/>
                </a:moveTo>
                <a:lnTo>
                  <a:pt x="692952" y="0"/>
                </a:lnTo>
                <a:lnTo>
                  <a:pt x="692952" y="693337"/>
                </a:lnTo>
                <a:lnTo>
                  <a:pt x="0" y="693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8" name="Freeform 88"/>
          <p:cNvSpPr/>
          <p:nvPr/>
        </p:nvSpPr>
        <p:spPr>
          <a:xfrm>
            <a:off x="15028260" y="3305368"/>
            <a:ext cx="807636" cy="476505"/>
          </a:xfrm>
          <a:custGeom>
            <a:avLst/>
            <a:gdLst/>
            <a:ahLst/>
            <a:cxnLst/>
            <a:rect l="l" t="t" r="r" b="b"/>
            <a:pathLst>
              <a:path w="807636" h="476505">
                <a:moveTo>
                  <a:pt x="0" y="0"/>
                </a:moveTo>
                <a:lnTo>
                  <a:pt x="807636" y="0"/>
                </a:lnTo>
                <a:lnTo>
                  <a:pt x="807636" y="476505"/>
                </a:lnTo>
                <a:lnTo>
                  <a:pt x="0" y="4765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9" name="Group 89"/>
          <p:cNvGrpSpPr/>
          <p:nvPr/>
        </p:nvGrpSpPr>
        <p:grpSpPr>
          <a:xfrm>
            <a:off x="6344945" y="1333244"/>
            <a:ext cx="151555" cy="457456"/>
            <a:chOff x="0" y="0"/>
            <a:chExt cx="39916" cy="120482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39916" cy="120482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0" y="-314325"/>
              <a:ext cx="39916" cy="434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92" name="Freeform 92"/>
          <p:cNvSpPr/>
          <p:nvPr/>
        </p:nvSpPr>
        <p:spPr>
          <a:xfrm>
            <a:off x="15551141" y="8638020"/>
            <a:ext cx="1568606" cy="888532"/>
          </a:xfrm>
          <a:custGeom>
            <a:avLst/>
            <a:gdLst/>
            <a:ahLst/>
            <a:cxnLst/>
            <a:rect l="l" t="t" r="r" b="b"/>
            <a:pathLst>
              <a:path w="1568606" h="888532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3" name="TextBox 93"/>
          <p:cNvSpPr txBox="1"/>
          <p:nvPr/>
        </p:nvSpPr>
        <p:spPr>
          <a:xfrm>
            <a:off x="6660295" y="1169832"/>
            <a:ext cx="6260631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 dirty="0">
                <a:solidFill>
                  <a:srgbClr val="273B2D"/>
                </a:solidFill>
                <a:latin typeface="Poppins Bold"/>
                <a:ea typeface="Poppins Bold"/>
                <a:cs typeface="Poppins Bold"/>
                <a:sym typeface="Poppins Bold"/>
              </a:rPr>
              <a:t>NOSSA HISTÓRIA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621917" y="4600449"/>
            <a:ext cx="859905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2000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621917" y="4949747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Fundação da Terra Investimentos Corretora de Mercado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3011337" y="6077630"/>
            <a:ext cx="1003520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2005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3011405" y="6426928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Conquista dos selos Agro Broker e Retail Broker.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4481280" y="4566691"/>
            <a:ext cx="1120944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2010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4481280" y="4915989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Compra da Terra Investimentos pelo Grupo Ibrahim.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5927917" y="6077630"/>
            <a:ext cx="1218229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2015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5927985" y="6426928"/>
            <a:ext cx="171981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Credenciamento como DTVM junto ao Banco Central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7289022" y="4566691"/>
            <a:ext cx="1261766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2016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7289022" y="4915989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Conquista do selo Execution Broker.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8734484" y="6134279"/>
            <a:ext cx="1165702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2017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8734484" y="6483577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Terra inaugura sua filial no Rio de Janeiro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0111429" y="4600449"/>
            <a:ext cx="2044797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2018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10111429" y="4949747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Oferta de Serviços Fiduciários.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11601503" y="6083245"/>
            <a:ext cx="778283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2021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1601503" y="6432544"/>
            <a:ext cx="171981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Inauguração da filial Londrina</a:t>
            </a:r>
          </a:p>
          <a:p>
            <a:pPr algn="l">
              <a:lnSpc>
                <a:spcPts val="1558"/>
              </a:lnSpc>
            </a:pPr>
            <a:endParaRPr lang="en-US" sz="1298">
              <a:solidFill>
                <a:srgbClr val="4C56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Lançamentos:</a:t>
            </a:r>
          </a:p>
          <a:p>
            <a:pPr marL="280338" lvl="1" indent="-140169" algn="l">
              <a:lnSpc>
                <a:spcPts val="1558"/>
              </a:lnSpc>
              <a:buFont typeface="Arial"/>
              <a:buChar char="•"/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 Terra Seguros</a:t>
            </a:r>
          </a:p>
          <a:p>
            <a:pPr marL="280338" lvl="1" indent="-140169" algn="l">
              <a:lnSpc>
                <a:spcPts val="1558"/>
              </a:lnSpc>
              <a:buFont typeface="Arial"/>
              <a:buChar char="•"/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 Terra Educacional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2920926" y="4600449"/>
            <a:ext cx="1041064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2022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2920926" y="4949747"/>
            <a:ext cx="171981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Lançamento da Terra Gestora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4282225" y="6134279"/>
            <a:ext cx="746035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4282225" y="6483577"/>
            <a:ext cx="171981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Licença para operar câmbio na posição própria pelo Banco Central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5551141" y="4639394"/>
            <a:ext cx="1145656" cy="3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5"/>
              </a:lnSpc>
            </a:pPr>
            <a:r>
              <a:rPr lang="en-US" sz="2012" b="1">
                <a:solidFill>
                  <a:srgbClr val="C1C5AA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5551141" y="4988692"/>
            <a:ext cx="2291313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58"/>
              </a:lnSpc>
            </a:pPr>
            <a:r>
              <a:rPr lang="en-US" sz="1298">
                <a:solidFill>
                  <a:srgbClr val="4C5650"/>
                </a:solidFill>
                <a:latin typeface="Open Sans"/>
                <a:ea typeface="Open Sans"/>
                <a:cs typeface="Open Sans"/>
                <a:sym typeface="Open Sans"/>
              </a:rPr>
              <a:t>Parceria estratégica com a consultoria Falconi, com foco em resultado</a:t>
            </a:r>
          </a:p>
        </p:txBody>
      </p:sp>
      <p:grpSp>
        <p:nvGrpSpPr>
          <p:cNvPr id="116" name="Group 11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1" name="TextBox 12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5650">
                <a:alpha val="100000"/>
              </a:srgbClr>
            </a:gs>
            <a:gs pos="100000">
              <a:srgbClr val="74847A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7" t="-28340" r="-4207" b="-104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5158746" y="2878811"/>
            <a:ext cx="1266312" cy="1343568"/>
          </a:xfrm>
          <a:custGeom>
            <a:avLst/>
            <a:gdLst/>
            <a:ahLst/>
            <a:cxnLst/>
            <a:rect l="l" t="t" r="r" b="b"/>
            <a:pathLst>
              <a:path w="1266312" h="1343568">
                <a:moveTo>
                  <a:pt x="0" y="0"/>
                </a:moveTo>
                <a:lnTo>
                  <a:pt x="1266312" y="0"/>
                </a:lnTo>
                <a:lnTo>
                  <a:pt x="1266312" y="1343568"/>
                </a:lnTo>
                <a:lnTo>
                  <a:pt x="0" y="13435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6330644" y="3093212"/>
            <a:ext cx="1905767" cy="1129167"/>
          </a:xfrm>
          <a:custGeom>
            <a:avLst/>
            <a:gdLst/>
            <a:ahLst/>
            <a:cxnLst/>
            <a:rect l="l" t="t" r="r" b="b"/>
            <a:pathLst>
              <a:path w="1905767" h="1129167">
                <a:moveTo>
                  <a:pt x="0" y="0"/>
                </a:moveTo>
                <a:lnTo>
                  <a:pt x="1905767" y="0"/>
                </a:lnTo>
                <a:lnTo>
                  <a:pt x="1905767" y="1129167"/>
                </a:lnTo>
                <a:lnTo>
                  <a:pt x="0" y="11291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2207179" y="4359604"/>
            <a:ext cx="6216119" cy="67108"/>
            <a:chOff x="0" y="0"/>
            <a:chExt cx="1637167" cy="176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37167" cy="17675"/>
            </a:xfrm>
            <a:custGeom>
              <a:avLst/>
              <a:gdLst/>
              <a:ahLst/>
              <a:cxnLst/>
              <a:rect l="l" t="t" r="r" b="b"/>
              <a:pathLst>
                <a:path w="1637167" h="17675">
                  <a:moveTo>
                    <a:pt x="0" y="0"/>
                  </a:moveTo>
                  <a:lnTo>
                    <a:pt x="1637167" y="0"/>
                  </a:lnTo>
                  <a:lnTo>
                    <a:pt x="1637167" y="17675"/>
                  </a:lnTo>
                  <a:lnTo>
                    <a:pt x="0" y="17675"/>
                  </a:lnTo>
                  <a:close/>
                </a:path>
              </a:pathLst>
            </a:custGeom>
            <a:solidFill>
              <a:srgbClr val="919D6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14325"/>
              <a:ext cx="1637167" cy="332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08939" y="4308659"/>
            <a:ext cx="6216119" cy="68029"/>
            <a:chOff x="0" y="0"/>
            <a:chExt cx="1637167" cy="179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7167" cy="17917"/>
            </a:xfrm>
            <a:custGeom>
              <a:avLst/>
              <a:gdLst/>
              <a:ahLst/>
              <a:cxnLst/>
              <a:rect l="l" t="t" r="r" b="b"/>
              <a:pathLst>
                <a:path w="1637167" h="17917">
                  <a:moveTo>
                    <a:pt x="0" y="0"/>
                  </a:moveTo>
                  <a:lnTo>
                    <a:pt x="1637167" y="0"/>
                  </a:lnTo>
                  <a:lnTo>
                    <a:pt x="1637167" y="17917"/>
                  </a:lnTo>
                  <a:lnTo>
                    <a:pt x="0" y="17917"/>
                  </a:lnTo>
                  <a:close/>
                </a:path>
              </a:pathLst>
            </a:custGeom>
            <a:solidFill>
              <a:srgbClr val="919D6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14325"/>
              <a:ext cx="1637167" cy="332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55991" y="1104900"/>
            <a:ext cx="151555" cy="522533"/>
            <a:chOff x="0" y="0"/>
            <a:chExt cx="39916" cy="1376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916" cy="137622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14325"/>
              <a:ext cx="39916" cy="451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556360" y="8559043"/>
            <a:ext cx="1702940" cy="964625"/>
          </a:xfrm>
          <a:custGeom>
            <a:avLst/>
            <a:gdLst/>
            <a:ahLst/>
            <a:cxnLst/>
            <a:rect l="l" t="t" r="r" b="b"/>
            <a:pathLst>
              <a:path w="1702940" h="964625">
                <a:moveTo>
                  <a:pt x="0" y="0"/>
                </a:moveTo>
                <a:lnTo>
                  <a:pt x="1702940" y="0"/>
                </a:lnTo>
                <a:lnTo>
                  <a:pt x="1702940" y="964624"/>
                </a:lnTo>
                <a:lnTo>
                  <a:pt x="0" y="964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4447476" y="1000668"/>
            <a:ext cx="11654153" cy="876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EBEBEB"/>
                </a:solidFill>
                <a:latin typeface="Poppins Bold"/>
                <a:ea typeface="Poppins Bold"/>
                <a:cs typeface="Poppins Bold"/>
                <a:sym typeface="Poppins Bold"/>
              </a:rPr>
              <a:t>DOIS PILARES DE ATUAÇÃO: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08939" y="2850779"/>
            <a:ext cx="342082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Conexão e </a:t>
            </a:r>
          </a:p>
          <a:p>
            <a:pPr algn="ctr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Integração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07179" y="2971534"/>
            <a:ext cx="342082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Pessoas no </a:t>
            </a:r>
          </a:p>
          <a:p>
            <a:pPr algn="l">
              <a:lnSpc>
                <a:spcPts val="5280"/>
              </a:lnSpc>
            </a:pPr>
            <a:r>
              <a:rPr lang="en-US" sz="4400">
                <a:solidFill>
                  <a:srgbClr val="EBEBEB"/>
                </a:solidFill>
                <a:latin typeface="Poppins"/>
                <a:ea typeface="Poppins"/>
                <a:cs typeface="Poppins"/>
                <a:sym typeface="Poppins"/>
              </a:rPr>
              <a:t>Centro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07179" y="4627259"/>
            <a:ext cx="6216119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Cada área de negócios da Terra está conectada a um objetivo maior: oferecer 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soluções financeiras completas</a:t>
            </a: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 e personalizadas que atendam às necessidades de nossos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clientes em todas as etapas de suas jornadas.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08939" y="4627259"/>
            <a:ext cx="6216119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Nossa equipe é composta por 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especialistas de mercado altamente qualificados,</a:t>
            </a:r>
            <a:r>
              <a:rPr lang="en-US" sz="2200">
                <a:solidFill>
                  <a:srgbClr val="EBEBEB"/>
                </a:solidFill>
                <a:latin typeface="Open Sans"/>
                <a:ea typeface="Open Sans"/>
                <a:cs typeface="Open Sans"/>
                <a:sym typeface="Open Sans"/>
              </a:rPr>
              <a:t> comprometidos em construir r</a:t>
            </a:r>
            <a:r>
              <a:rPr lang="en-US" sz="2200" b="1">
                <a:solidFill>
                  <a:srgbClr val="EBEBE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elações de longo prazo baseadas em transparência e proximidade com o cliente.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273B2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998164"/>
          </a:xfrm>
          <a:custGeom>
            <a:avLst/>
            <a:gdLst/>
            <a:ahLst/>
            <a:cxnLst/>
            <a:rect l="l" t="t" r="r" b="b"/>
            <a:pathLst>
              <a:path w="18288000" h="1998164">
                <a:moveTo>
                  <a:pt x="0" y="0"/>
                </a:moveTo>
                <a:lnTo>
                  <a:pt x="18288000" y="0"/>
                </a:lnTo>
                <a:lnTo>
                  <a:pt x="18288000" y="1998164"/>
                </a:lnTo>
                <a:lnTo>
                  <a:pt x="0" y="1998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5060" b="-20959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t="-41004" r="-68476" b="-123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704456" y="2291053"/>
            <a:ext cx="3842856" cy="1205082"/>
            <a:chOff x="0" y="0"/>
            <a:chExt cx="1012110" cy="3173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02487" y="6048701"/>
            <a:ext cx="3842856" cy="1205082"/>
            <a:chOff x="0" y="0"/>
            <a:chExt cx="1012110" cy="3173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498275" y="2653170"/>
            <a:ext cx="6130532" cy="6100404"/>
          </a:xfrm>
          <a:custGeom>
            <a:avLst/>
            <a:gdLst/>
            <a:ahLst/>
            <a:cxnLst/>
            <a:rect l="l" t="t" r="r" b="b"/>
            <a:pathLst>
              <a:path w="6130532" h="6100404">
                <a:moveTo>
                  <a:pt x="0" y="0"/>
                </a:moveTo>
                <a:lnTo>
                  <a:pt x="6130532" y="0"/>
                </a:lnTo>
                <a:lnTo>
                  <a:pt x="6130532" y="6100404"/>
                </a:lnTo>
                <a:lnTo>
                  <a:pt x="0" y="6100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2290265" y="6327446"/>
            <a:ext cx="2912351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ASSESSORIA DE</a:t>
            </a:r>
          </a:p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INVESTIMENTOS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085622" y="4246105"/>
            <a:ext cx="3842856" cy="1205082"/>
            <a:chOff x="0" y="0"/>
            <a:chExt cx="1012110" cy="3173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16" name="Freeform 16" descr="Aperto de mão estrutura de tópicos"/>
          <p:cNvSpPr/>
          <p:nvPr/>
        </p:nvSpPr>
        <p:spPr>
          <a:xfrm>
            <a:off x="4546220" y="4246105"/>
            <a:ext cx="1168222" cy="1168222"/>
          </a:xfrm>
          <a:custGeom>
            <a:avLst/>
            <a:gdLst/>
            <a:ahLst/>
            <a:cxnLst/>
            <a:rect l="l" t="t" r="r" b="b"/>
            <a:pathLst>
              <a:path w="1168222" h="1168222">
                <a:moveTo>
                  <a:pt x="0" y="0"/>
                </a:moveTo>
                <a:lnTo>
                  <a:pt x="1168222" y="0"/>
                </a:lnTo>
                <a:lnTo>
                  <a:pt x="1168222" y="1168222"/>
                </a:lnTo>
                <a:lnTo>
                  <a:pt x="0" y="11682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 descr="Gráfico de barras com tendência ascendente estrutura de tópicos"/>
          <p:cNvSpPr/>
          <p:nvPr/>
        </p:nvSpPr>
        <p:spPr>
          <a:xfrm>
            <a:off x="11094371" y="2381713"/>
            <a:ext cx="1033774" cy="1033774"/>
          </a:xfrm>
          <a:custGeom>
            <a:avLst/>
            <a:gdLst/>
            <a:ahLst/>
            <a:cxnLst/>
            <a:rect l="l" t="t" r="r" b="b"/>
            <a:pathLst>
              <a:path w="1033774" h="1033774">
                <a:moveTo>
                  <a:pt x="0" y="0"/>
                </a:moveTo>
                <a:lnTo>
                  <a:pt x="1033774" y="0"/>
                </a:lnTo>
                <a:lnTo>
                  <a:pt x="1033774" y="1033774"/>
                </a:lnTo>
                <a:lnTo>
                  <a:pt x="0" y="10337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 descr="Crescimento Comercial estrutura de tópicos"/>
          <p:cNvSpPr/>
          <p:nvPr/>
        </p:nvSpPr>
        <p:spPr>
          <a:xfrm>
            <a:off x="4585425" y="6124765"/>
            <a:ext cx="1129018" cy="1129018"/>
          </a:xfrm>
          <a:custGeom>
            <a:avLst/>
            <a:gdLst/>
            <a:ahLst/>
            <a:cxnLst/>
            <a:rect l="l" t="t" r="r" b="b"/>
            <a:pathLst>
              <a:path w="1129018" h="1129018">
                <a:moveTo>
                  <a:pt x="0" y="0"/>
                </a:moveTo>
                <a:lnTo>
                  <a:pt x="1129017" y="0"/>
                </a:lnTo>
                <a:lnTo>
                  <a:pt x="1129017" y="1129018"/>
                </a:lnTo>
                <a:lnTo>
                  <a:pt x="0" y="11290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1221343" y="7808359"/>
            <a:ext cx="3842856" cy="1205082"/>
            <a:chOff x="0" y="0"/>
            <a:chExt cx="1012110" cy="3173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2" name="Freeform 22" descr="Apresentação com organograma estrutura de tópicos"/>
          <p:cNvSpPr/>
          <p:nvPr/>
        </p:nvSpPr>
        <p:spPr>
          <a:xfrm>
            <a:off x="11387071" y="7753078"/>
            <a:ext cx="1260364" cy="1260364"/>
          </a:xfrm>
          <a:custGeom>
            <a:avLst/>
            <a:gdLst/>
            <a:ahLst/>
            <a:cxnLst/>
            <a:rect l="l" t="t" r="r" b="b"/>
            <a:pathLst>
              <a:path w="1260364" h="1260364">
                <a:moveTo>
                  <a:pt x="0" y="0"/>
                </a:moveTo>
                <a:lnTo>
                  <a:pt x="1260364" y="0"/>
                </a:lnTo>
                <a:lnTo>
                  <a:pt x="1260364" y="1260363"/>
                </a:lnTo>
                <a:lnTo>
                  <a:pt x="0" y="1260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3" name="Group 23"/>
          <p:cNvGrpSpPr/>
          <p:nvPr/>
        </p:nvGrpSpPr>
        <p:grpSpPr>
          <a:xfrm>
            <a:off x="11387071" y="4234637"/>
            <a:ext cx="3842856" cy="1205082"/>
            <a:chOff x="0" y="0"/>
            <a:chExt cx="1012110" cy="31738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26" name="Freeform 26" descr="Público-alvo estrutura de tópicos"/>
          <p:cNvSpPr/>
          <p:nvPr/>
        </p:nvSpPr>
        <p:spPr>
          <a:xfrm>
            <a:off x="11511604" y="4315356"/>
            <a:ext cx="1135831" cy="1135831"/>
          </a:xfrm>
          <a:custGeom>
            <a:avLst/>
            <a:gdLst/>
            <a:ahLst/>
            <a:cxnLst/>
            <a:rect l="l" t="t" r="r" b="b"/>
            <a:pathLst>
              <a:path w="1135831" h="1135831">
                <a:moveTo>
                  <a:pt x="0" y="0"/>
                </a:moveTo>
                <a:lnTo>
                  <a:pt x="1135831" y="0"/>
                </a:lnTo>
                <a:lnTo>
                  <a:pt x="1135831" y="1135831"/>
                </a:lnTo>
                <a:lnTo>
                  <a:pt x="0" y="11358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7" name="Group 27"/>
          <p:cNvGrpSpPr/>
          <p:nvPr/>
        </p:nvGrpSpPr>
        <p:grpSpPr>
          <a:xfrm>
            <a:off x="11511604" y="5802830"/>
            <a:ext cx="3842856" cy="1205082"/>
            <a:chOff x="0" y="0"/>
            <a:chExt cx="1012110" cy="31738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12110" cy="317388"/>
            </a:xfrm>
            <a:custGeom>
              <a:avLst/>
              <a:gdLst/>
              <a:ahLst/>
              <a:cxnLst/>
              <a:rect l="l" t="t" r="r" b="b"/>
              <a:pathLst>
                <a:path w="1012110" h="317388">
                  <a:moveTo>
                    <a:pt x="30219" y="0"/>
                  </a:moveTo>
                  <a:lnTo>
                    <a:pt x="981891" y="0"/>
                  </a:lnTo>
                  <a:cubicBezTo>
                    <a:pt x="989905" y="0"/>
                    <a:pt x="997592" y="3184"/>
                    <a:pt x="1003259" y="8851"/>
                  </a:cubicBezTo>
                  <a:cubicBezTo>
                    <a:pt x="1008926" y="14518"/>
                    <a:pt x="1012110" y="22205"/>
                    <a:pt x="1012110" y="30219"/>
                  </a:cubicBezTo>
                  <a:lnTo>
                    <a:pt x="1012110" y="287168"/>
                  </a:lnTo>
                  <a:cubicBezTo>
                    <a:pt x="1012110" y="295183"/>
                    <a:pt x="1008926" y="302870"/>
                    <a:pt x="1003259" y="308537"/>
                  </a:cubicBezTo>
                  <a:cubicBezTo>
                    <a:pt x="997592" y="314204"/>
                    <a:pt x="989905" y="317388"/>
                    <a:pt x="981891" y="317388"/>
                  </a:cubicBezTo>
                  <a:lnTo>
                    <a:pt x="30219" y="317388"/>
                  </a:lnTo>
                  <a:cubicBezTo>
                    <a:pt x="22205" y="317388"/>
                    <a:pt x="14518" y="314204"/>
                    <a:pt x="8851" y="308537"/>
                  </a:cubicBezTo>
                  <a:cubicBezTo>
                    <a:pt x="3184" y="302870"/>
                    <a:pt x="0" y="295183"/>
                    <a:pt x="0" y="287168"/>
                  </a:cubicBezTo>
                  <a:lnTo>
                    <a:pt x="0" y="30219"/>
                  </a:lnTo>
                  <a:cubicBezTo>
                    <a:pt x="0" y="22205"/>
                    <a:pt x="3184" y="14518"/>
                    <a:pt x="8851" y="8851"/>
                  </a:cubicBezTo>
                  <a:cubicBezTo>
                    <a:pt x="14518" y="3184"/>
                    <a:pt x="22205" y="0"/>
                    <a:pt x="30219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14325"/>
              <a:ext cx="1012110" cy="631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0" name="Freeform 30" descr="Dinheiro estrutura de tópicos"/>
          <p:cNvSpPr/>
          <p:nvPr/>
        </p:nvSpPr>
        <p:spPr>
          <a:xfrm>
            <a:off x="11862274" y="5877195"/>
            <a:ext cx="971008" cy="971008"/>
          </a:xfrm>
          <a:custGeom>
            <a:avLst/>
            <a:gdLst/>
            <a:ahLst/>
            <a:cxnLst/>
            <a:rect l="l" t="t" r="r" b="b"/>
            <a:pathLst>
              <a:path w="971008" h="971008">
                <a:moveTo>
                  <a:pt x="0" y="0"/>
                </a:moveTo>
                <a:lnTo>
                  <a:pt x="971008" y="0"/>
                </a:lnTo>
                <a:lnTo>
                  <a:pt x="971008" y="971008"/>
                </a:lnTo>
                <a:lnTo>
                  <a:pt x="0" y="9710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31"/>
          <p:cNvSpPr/>
          <p:nvPr/>
        </p:nvSpPr>
        <p:spPr>
          <a:xfrm>
            <a:off x="7099173" y="3496135"/>
            <a:ext cx="4122170" cy="4058477"/>
          </a:xfrm>
          <a:custGeom>
            <a:avLst/>
            <a:gdLst/>
            <a:ahLst/>
            <a:cxnLst/>
            <a:rect l="l" t="t" r="r" b="b"/>
            <a:pathLst>
              <a:path w="4122170" h="4058477">
                <a:moveTo>
                  <a:pt x="0" y="0"/>
                </a:moveTo>
                <a:lnTo>
                  <a:pt x="4122170" y="0"/>
                </a:lnTo>
                <a:lnTo>
                  <a:pt x="4122170" y="4058477"/>
                </a:lnTo>
                <a:lnTo>
                  <a:pt x="0" y="4058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4565" t="-58601" r="-288193" b="-9029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2" name="Group 32"/>
          <p:cNvGrpSpPr/>
          <p:nvPr/>
        </p:nvGrpSpPr>
        <p:grpSpPr>
          <a:xfrm>
            <a:off x="3278936" y="2383916"/>
            <a:ext cx="3334462" cy="1112219"/>
            <a:chOff x="0" y="0"/>
            <a:chExt cx="878212" cy="29293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8212" cy="292930"/>
            </a:xfrm>
            <a:custGeom>
              <a:avLst/>
              <a:gdLst/>
              <a:ahLst/>
              <a:cxnLst/>
              <a:rect l="l" t="t" r="r" b="b"/>
              <a:pathLst>
                <a:path w="878212" h="292930">
                  <a:moveTo>
                    <a:pt x="34827" y="0"/>
                  </a:moveTo>
                  <a:lnTo>
                    <a:pt x="843385" y="0"/>
                  </a:lnTo>
                  <a:cubicBezTo>
                    <a:pt x="862620" y="0"/>
                    <a:pt x="878212" y="15593"/>
                    <a:pt x="878212" y="34827"/>
                  </a:cubicBezTo>
                  <a:lnTo>
                    <a:pt x="878212" y="258103"/>
                  </a:lnTo>
                  <a:cubicBezTo>
                    <a:pt x="878212" y="277337"/>
                    <a:pt x="862620" y="292930"/>
                    <a:pt x="843385" y="292930"/>
                  </a:cubicBezTo>
                  <a:lnTo>
                    <a:pt x="34827" y="292930"/>
                  </a:lnTo>
                  <a:cubicBezTo>
                    <a:pt x="25590" y="292930"/>
                    <a:pt x="16732" y="289261"/>
                    <a:pt x="10201" y="282729"/>
                  </a:cubicBezTo>
                  <a:cubicBezTo>
                    <a:pt x="3669" y="276198"/>
                    <a:pt x="0" y="267340"/>
                    <a:pt x="0" y="258103"/>
                  </a:cubicBezTo>
                  <a:lnTo>
                    <a:pt x="0" y="34827"/>
                  </a:lnTo>
                  <a:cubicBezTo>
                    <a:pt x="0" y="15593"/>
                    <a:pt x="15593" y="0"/>
                    <a:pt x="34827" y="0"/>
                  </a:cubicBezTo>
                  <a:close/>
                </a:path>
              </a:pathLst>
            </a:custGeom>
            <a:solidFill>
              <a:srgbClr val="C1C5AA">
                <a:alpha val="28627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295275"/>
              <a:ext cx="878212" cy="588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35" name="Freeform 35" descr="Agricultura estrutura de tópicos"/>
          <p:cNvSpPr/>
          <p:nvPr/>
        </p:nvSpPr>
        <p:spPr>
          <a:xfrm>
            <a:off x="5038051" y="2471658"/>
            <a:ext cx="966302" cy="966302"/>
          </a:xfrm>
          <a:custGeom>
            <a:avLst/>
            <a:gdLst/>
            <a:ahLst/>
            <a:cxnLst/>
            <a:rect l="l" t="t" r="r" b="b"/>
            <a:pathLst>
              <a:path w="966302" h="966302">
                <a:moveTo>
                  <a:pt x="0" y="0"/>
                </a:moveTo>
                <a:lnTo>
                  <a:pt x="966302" y="0"/>
                </a:lnTo>
                <a:lnTo>
                  <a:pt x="966302" y="966302"/>
                </a:lnTo>
                <a:lnTo>
                  <a:pt x="0" y="9663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TextBox 36"/>
          <p:cNvSpPr txBox="1"/>
          <p:nvPr/>
        </p:nvSpPr>
        <p:spPr>
          <a:xfrm>
            <a:off x="3796716" y="2763840"/>
            <a:ext cx="1096953" cy="32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AGRO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770542" y="7891723"/>
            <a:ext cx="3842856" cy="1205082"/>
            <a:chOff x="0" y="0"/>
            <a:chExt cx="5123807" cy="1606776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5123807" cy="1606776"/>
              <a:chOff x="0" y="0"/>
              <a:chExt cx="1012110" cy="31738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012110" cy="317388"/>
              </a:xfrm>
              <a:custGeom>
                <a:avLst/>
                <a:gdLst/>
                <a:ahLst/>
                <a:cxnLst/>
                <a:rect l="l" t="t" r="r" b="b"/>
                <a:pathLst>
                  <a:path w="1012110" h="317388">
                    <a:moveTo>
                      <a:pt x="30219" y="0"/>
                    </a:moveTo>
                    <a:lnTo>
                      <a:pt x="981891" y="0"/>
                    </a:lnTo>
                    <a:cubicBezTo>
                      <a:pt x="989905" y="0"/>
                      <a:pt x="997592" y="3184"/>
                      <a:pt x="1003259" y="8851"/>
                    </a:cubicBezTo>
                    <a:cubicBezTo>
                      <a:pt x="1008926" y="14518"/>
                      <a:pt x="1012110" y="22205"/>
                      <a:pt x="1012110" y="30219"/>
                    </a:cubicBezTo>
                    <a:lnTo>
                      <a:pt x="1012110" y="287168"/>
                    </a:lnTo>
                    <a:cubicBezTo>
                      <a:pt x="1012110" y="295183"/>
                      <a:pt x="1008926" y="302870"/>
                      <a:pt x="1003259" y="308537"/>
                    </a:cubicBezTo>
                    <a:cubicBezTo>
                      <a:pt x="997592" y="314204"/>
                      <a:pt x="989905" y="317388"/>
                      <a:pt x="981891" y="317388"/>
                    </a:cubicBezTo>
                    <a:lnTo>
                      <a:pt x="30219" y="317388"/>
                    </a:lnTo>
                    <a:cubicBezTo>
                      <a:pt x="22205" y="317388"/>
                      <a:pt x="14518" y="314204"/>
                      <a:pt x="8851" y="308537"/>
                    </a:cubicBezTo>
                    <a:cubicBezTo>
                      <a:pt x="3184" y="302870"/>
                      <a:pt x="0" y="295183"/>
                      <a:pt x="0" y="287168"/>
                    </a:cubicBezTo>
                    <a:lnTo>
                      <a:pt x="0" y="30219"/>
                    </a:lnTo>
                    <a:cubicBezTo>
                      <a:pt x="0" y="22205"/>
                      <a:pt x="3184" y="14518"/>
                      <a:pt x="8851" y="8851"/>
                    </a:cubicBezTo>
                    <a:cubicBezTo>
                      <a:pt x="14518" y="3184"/>
                      <a:pt x="22205" y="0"/>
                      <a:pt x="30219" y="0"/>
                    </a:cubicBezTo>
                    <a:close/>
                  </a:path>
                </a:pathLst>
              </a:custGeom>
              <a:solidFill>
                <a:srgbClr val="C1C5AA">
                  <a:alpha val="28627"/>
                </a:srgbClr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95275"/>
                <a:ext cx="1012110" cy="6126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40"/>
                  </a:lnSpc>
                </a:pPr>
                <a:endParaRPr/>
              </a:p>
            </p:txBody>
          </p:sp>
        </p:grpSp>
        <p:sp>
          <p:nvSpPr>
            <p:cNvPr id="41" name="Freeform 41" descr="Moedas estrutura de tópicos"/>
            <p:cNvSpPr/>
            <p:nvPr/>
          </p:nvSpPr>
          <p:spPr>
            <a:xfrm>
              <a:off x="3651786" y="198313"/>
              <a:ext cx="1205173" cy="1205173"/>
            </a:xfrm>
            <a:custGeom>
              <a:avLst/>
              <a:gdLst/>
              <a:ahLst/>
              <a:cxnLst/>
              <a:rect l="l" t="t" r="r" b="b"/>
              <a:pathLst>
                <a:path w="1205173" h="1205173">
                  <a:moveTo>
                    <a:pt x="0" y="0"/>
                  </a:moveTo>
                  <a:lnTo>
                    <a:pt x="1205173" y="0"/>
                  </a:lnTo>
                  <a:lnTo>
                    <a:pt x="1205173" y="1205173"/>
                  </a:lnTo>
                  <a:lnTo>
                    <a:pt x="0" y="1205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66848" y="378697"/>
              <a:ext cx="3197951" cy="815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2000" b="1">
                  <a:solidFill>
                    <a:srgbClr val="4C56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ADMINISTRAÇÃO FIDUCIÁRIA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742115" y="952500"/>
            <a:ext cx="151555" cy="564612"/>
            <a:chOff x="0" y="0"/>
            <a:chExt cx="39916" cy="14870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9916" cy="148704"/>
            </a:xfrm>
            <a:prstGeom prst="rect">
              <a:avLst/>
            </a:pr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14325"/>
              <a:ext cx="39916" cy="4630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 rot="-5400000">
            <a:off x="9054719" y="-7066054"/>
            <a:ext cx="178562" cy="18288000"/>
            <a:chOff x="0" y="0"/>
            <a:chExt cx="47029" cy="481659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47029" cy="4816592"/>
            </a:xfrm>
            <a:custGeom>
              <a:avLst/>
              <a:gdLst/>
              <a:ahLst/>
              <a:cxnLst/>
              <a:rect l="l" t="t" r="r" b="b"/>
              <a:pathLst>
                <a:path w="47029" h="4816592">
                  <a:moveTo>
                    <a:pt x="23514" y="0"/>
                  </a:moveTo>
                  <a:lnTo>
                    <a:pt x="23514" y="0"/>
                  </a:lnTo>
                  <a:cubicBezTo>
                    <a:pt x="29751" y="0"/>
                    <a:pt x="35732" y="2477"/>
                    <a:pt x="40142" y="6887"/>
                  </a:cubicBezTo>
                  <a:cubicBezTo>
                    <a:pt x="44551" y="11297"/>
                    <a:pt x="47029" y="17278"/>
                    <a:pt x="47029" y="23514"/>
                  </a:cubicBezTo>
                  <a:lnTo>
                    <a:pt x="47029" y="4793078"/>
                  </a:lnTo>
                  <a:cubicBezTo>
                    <a:pt x="47029" y="4799314"/>
                    <a:pt x="44551" y="4805295"/>
                    <a:pt x="40142" y="4809705"/>
                  </a:cubicBezTo>
                  <a:cubicBezTo>
                    <a:pt x="35732" y="4814115"/>
                    <a:pt x="29751" y="4816592"/>
                    <a:pt x="23514" y="4816592"/>
                  </a:cubicBezTo>
                  <a:lnTo>
                    <a:pt x="23514" y="4816592"/>
                  </a:lnTo>
                  <a:cubicBezTo>
                    <a:pt x="17278" y="4816592"/>
                    <a:pt x="11297" y="4814115"/>
                    <a:pt x="6887" y="4809705"/>
                  </a:cubicBezTo>
                  <a:cubicBezTo>
                    <a:pt x="2477" y="4805295"/>
                    <a:pt x="0" y="4799314"/>
                    <a:pt x="0" y="4793078"/>
                  </a:cubicBezTo>
                  <a:lnTo>
                    <a:pt x="0" y="23514"/>
                  </a:lnTo>
                  <a:cubicBezTo>
                    <a:pt x="0" y="17278"/>
                    <a:pt x="2477" y="11297"/>
                    <a:pt x="6887" y="6887"/>
                  </a:cubicBezTo>
                  <a:cubicBezTo>
                    <a:pt x="11297" y="2477"/>
                    <a:pt x="17278" y="0"/>
                    <a:pt x="23514" y="0"/>
                  </a:cubicBez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14325"/>
              <a:ext cx="47029" cy="5130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15551141" y="8638020"/>
            <a:ext cx="1568606" cy="888532"/>
          </a:xfrm>
          <a:custGeom>
            <a:avLst/>
            <a:gdLst/>
            <a:ahLst/>
            <a:cxnLst/>
            <a:rect l="l" t="t" r="r" b="b"/>
            <a:pathLst>
              <a:path w="1568606" h="888532">
                <a:moveTo>
                  <a:pt x="0" y="0"/>
                </a:moveTo>
                <a:lnTo>
                  <a:pt x="1568606" y="0"/>
                </a:lnTo>
                <a:lnTo>
                  <a:pt x="1568606" y="888532"/>
                </a:lnTo>
                <a:lnTo>
                  <a:pt x="0" y="8885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0" name="TextBox 50"/>
          <p:cNvSpPr txBox="1"/>
          <p:nvPr/>
        </p:nvSpPr>
        <p:spPr>
          <a:xfrm>
            <a:off x="5031509" y="719029"/>
            <a:ext cx="8514376" cy="100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27"/>
              </a:lnSpc>
            </a:pPr>
            <a:r>
              <a:rPr lang="en-US" sz="5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ECOSSISTEMA TERRA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128145" y="2574804"/>
            <a:ext cx="2029251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MERCADO </a:t>
            </a:r>
          </a:p>
          <a:p>
            <a:pPr algn="just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DE CAPITAIS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290265" y="4660308"/>
            <a:ext cx="1943695" cy="32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INSTITUCIONAL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756881" y="4506420"/>
            <a:ext cx="2051332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SERVIÇOS ESTRUTURADOS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128557" y="6229186"/>
            <a:ext cx="1055868" cy="32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CÂMBIO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875201" y="8059464"/>
            <a:ext cx="1562578" cy="61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b="1">
                <a:solidFill>
                  <a:srgbClr val="4C5650"/>
                </a:solidFill>
                <a:latin typeface="Poppins Bold"/>
                <a:ea typeface="Poppins Bold"/>
                <a:cs typeface="Poppins Bold"/>
                <a:sym typeface="Poppins Bold"/>
              </a:rPr>
              <a:t>GESTÃO DE RECURSOS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0" y="10106528"/>
            <a:ext cx="9144000" cy="180472"/>
            <a:chOff x="0" y="0"/>
            <a:chExt cx="2408296" cy="4753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144000" y="10106528"/>
            <a:ext cx="9144000" cy="180472"/>
            <a:chOff x="0" y="0"/>
            <a:chExt cx="2408296" cy="47532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408296" cy="47532"/>
            </a:xfrm>
            <a:custGeom>
              <a:avLst/>
              <a:gdLst/>
              <a:ahLst/>
              <a:cxnLst/>
              <a:rect l="l" t="t" r="r" b="b"/>
              <a:pathLst>
                <a:path w="2408296" h="47532">
                  <a:moveTo>
                    <a:pt x="0" y="0"/>
                  </a:moveTo>
                  <a:lnTo>
                    <a:pt x="2408296" y="0"/>
                  </a:lnTo>
                  <a:lnTo>
                    <a:pt x="2408296" y="47532"/>
                  </a:lnTo>
                  <a:lnTo>
                    <a:pt x="0" y="47532"/>
                  </a:lnTo>
                  <a:close/>
                </a:path>
              </a:pathLst>
            </a:custGeom>
            <a:solidFill>
              <a:srgbClr val="C1C5A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14325"/>
              <a:ext cx="2408296" cy="36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10ca98-ba21-4942-8e30-c6480abb9cad" xsi:nil="true"/>
    <lcf76f155ced4ddcb4097134ff3c332f xmlns="52b3a392-71d1-4e6c-a5c3-fbe7ba2ea7e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288932E22958E47BDDF26C78077BD33" ma:contentTypeVersion="18" ma:contentTypeDescription="Crie um novo documento." ma:contentTypeScope="" ma:versionID="f1638ffbb1fea5ccc2c2c45190ab4717">
  <xsd:schema xmlns:xsd="http://www.w3.org/2001/XMLSchema" xmlns:xs="http://www.w3.org/2001/XMLSchema" xmlns:p="http://schemas.microsoft.com/office/2006/metadata/properties" xmlns:ns2="52b3a392-71d1-4e6c-a5c3-fbe7ba2ea7e0" xmlns:ns3="f910ca98-ba21-4942-8e30-c6480abb9cad" targetNamespace="http://schemas.microsoft.com/office/2006/metadata/properties" ma:root="true" ma:fieldsID="b907198ad2dc3cad81015b17226509c8" ns2:_="" ns3:_="">
    <xsd:import namespace="52b3a392-71d1-4e6c-a5c3-fbe7ba2ea7e0"/>
    <xsd:import namespace="f910ca98-ba21-4942-8e30-c6480abb9c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3a392-71d1-4e6c-a5c3-fbe7ba2ea7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327a51c-b9bd-444f-bda3-8bd4648b8e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0ca98-ba21-4942-8e30-c6480abb9ca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4f8b16b-d4d4-45f2-9f77-ca0aa8ccc4ed}" ma:internalName="TaxCatchAll" ma:showField="CatchAllData" ma:web="f910ca98-ba21-4942-8e30-c6480abb9c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BE8A97-E395-404F-A0FF-771C249B8DB0}">
  <ds:schemaRefs>
    <ds:schemaRef ds:uri="http://schemas.microsoft.com/office/2006/metadata/properties"/>
    <ds:schemaRef ds:uri="http://schemas.microsoft.com/office/infopath/2007/PartnerControls"/>
    <ds:schemaRef ds:uri="f910ca98-ba21-4942-8e30-c6480abb9cad"/>
    <ds:schemaRef ds:uri="52b3a392-71d1-4e6c-a5c3-fbe7ba2ea7e0"/>
  </ds:schemaRefs>
</ds:datastoreItem>
</file>

<file path=customXml/itemProps2.xml><?xml version="1.0" encoding="utf-8"?>
<ds:datastoreItem xmlns:ds="http://schemas.openxmlformats.org/officeDocument/2006/customXml" ds:itemID="{33917F31-D473-4118-9A07-560A0A12F3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A32AF3-6079-497D-897E-ABD416759D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b3a392-71d1-4e6c-a5c3-fbe7ba2ea7e0"/>
    <ds:schemaRef ds:uri="f910ca98-ba21-4942-8e30-c6480abb9c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2030</Words>
  <Application>Microsoft Office PowerPoint</Application>
  <PresentationFormat>Personalizar</PresentationFormat>
  <Paragraphs>351</Paragraphs>
  <Slides>26</Slides>
  <Notes>24</Notes>
  <HiddenSlides>1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5" baseType="lpstr">
      <vt:lpstr>Poppins</vt:lpstr>
      <vt:lpstr>Poppins Bold</vt:lpstr>
      <vt:lpstr>Calibri</vt:lpstr>
      <vt:lpstr>Open Sans Bold</vt:lpstr>
      <vt:lpstr>Poppins Light</vt:lpstr>
      <vt:lpstr>Arial</vt:lpstr>
      <vt:lpstr>Open Sans</vt:lpstr>
      <vt:lpstr>Poppins Italics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Apresentação Institucional - Terra Investimentos</dc:title>
  <cp:lastModifiedBy>Daniele da Silva Vieira Duller</cp:lastModifiedBy>
  <cp:revision>6</cp:revision>
  <dcterms:created xsi:type="dcterms:W3CDTF">2006-08-16T00:00:00Z</dcterms:created>
  <dcterms:modified xsi:type="dcterms:W3CDTF">2026-05-07T17:55:27Z</dcterms:modified>
  <dc:identifier>DAG69UbA5yU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0x0101001288932E22958E47BDDF26C78077BD33</vt:lpwstr>
  </property>
  <property fmtid="{D5CDD505-2E9C-101B-9397-08002B2CF9AE}" pid="3" name="MediaServiceImageTags">
    <vt:lpwstr/>
  </property>
</Properties>
</file>