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73" r:id="rId3"/>
    <p:sldId id="274" r:id="rId4"/>
    <p:sldId id="275" r:id="rId5"/>
    <p:sldId id="272" r:id="rId6"/>
    <p:sldId id="276" r:id="rId7"/>
    <p:sldId id="277" r:id="rId8"/>
    <p:sldId id="278" r:id="rId9"/>
    <p:sldId id="279" r:id="rId10"/>
    <p:sldId id="281" r:id="rId11"/>
    <p:sldId id="285" r:id="rId12"/>
    <p:sldId id="280" r:id="rId13"/>
    <p:sldId id="282" r:id="rId14"/>
    <p:sldId id="283" r:id="rId15"/>
    <p:sldId id="284"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7" autoAdjust="0"/>
    <p:restoredTop sz="57197" autoAdjust="0"/>
  </p:normalViewPr>
  <p:slideViewPr>
    <p:cSldViewPr>
      <p:cViewPr varScale="1">
        <p:scale>
          <a:sx n="59" d="100"/>
          <a:sy n="59" d="100"/>
        </p:scale>
        <p:origin x="1104" y="67"/>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6/15/2026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6/15/2026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facebook.com/groups/649182822482323/posts/2003762040357721/"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iblegateway.com/passage/?search=Leviticus%2020%3A8&amp;version=NKJV"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this context, YAH evokes God’s majesty and power over all creation, encouraging believers to sing and rejoice in His name. The name YAH also reflects God’s closeness to His people, serving as a reminder that He is not distant, but rather present in every aspect of our lives. The importance of calling upon YAH lies in its deep connection to God's character. In the Bible, names are more than mere labels; they reveal the nature and identity of the person who bears them.  The name YAH encapsulates God's authority, sovereignty, and His intimate relationship with His people.  As we look at these eight compound names of God, allow yourself to engage with the names in a more intentional and thoughtful manner, focusing on the ways God reveals Himself through His Name.</a:t>
            </a:r>
            <a:endParaRPr lang="en-US" sz="1200" dirty="0"/>
          </a:p>
        </p:txBody>
      </p:sp>
      <p:sp>
        <p:nvSpPr>
          <p:cNvPr id="4" name="Slide Number Placeholder 3"/>
          <p:cNvSpPr>
            <a:spLocks noGrp="1"/>
          </p:cNvSpPr>
          <p:nvPr>
            <p:ph type="sldNum" sz="quarter" idx="5"/>
          </p:nvPr>
        </p:nvSpPr>
        <p:spPr/>
        <p:txBody>
          <a:bodyPr/>
          <a:lstStyle/>
          <a:p>
            <a:fld id="{01F2A70B-78F2-4DCF-B53B-C990D2FAFB8A}" type="slidenum">
              <a:rPr lang="en-US" smtClean="0"/>
              <a:t>10</a:t>
            </a:fld>
            <a:endParaRPr lang="en-US"/>
          </a:p>
        </p:txBody>
      </p:sp>
    </p:spTree>
    <p:extLst>
      <p:ext uri="{BB962C8B-B14F-4D97-AF65-F5344CB8AC3E}">
        <p14:creationId xmlns:p14="http://schemas.microsoft.com/office/powerpoint/2010/main" val="974712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1681E-02F0-6FB5-1D83-BAC79A0247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04DB3-0B08-8D2C-3AB4-876FD888E7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F20040-9D49-58E2-249E-EBB4B5393BAD}"/>
              </a:ext>
            </a:extLst>
          </p:cNvPr>
          <p:cNvSpPr>
            <a:spLocks noGrp="1"/>
          </p:cNvSpPr>
          <p:nvPr>
            <p:ph type="body" idx="1"/>
          </p:nvPr>
        </p:nvSpPr>
        <p:spPr/>
        <p:txBody>
          <a:bodyPr/>
          <a:lstStyle/>
          <a:p>
            <a:pPr marL="228600" indent="-228600">
              <a:buFont typeface="+mj-lt"/>
              <a:buAutoNum type="arabicPeriod"/>
            </a:pPr>
            <a:r>
              <a:rPr lang="en-US" dirty="0"/>
              <a:t>David changes the collective "The Lord is </a:t>
            </a:r>
            <a:r>
              <a:rPr lang="en-US" sz="1200" b="0" i="1" u="none" strike="noStrike" kern="1200" dirty="0">
                <a:solidFill>
                  <a:schemeClr val="tx1"/>
                </a:solidFill>
                <a:effectLst/>
                <a:latin typeface="+mn-lt"/>
                <a:ea typeface="+mn-ea"/>
                <a:cs typeface="+mn-cs"/>
              </a:rPr>
              <a:t>our</a:t>
            </a:r>
            <a:r>
              <a:rPr lang="en-US" dirty="0"/>
              <a:t> shepherd" to a profoundly individual </a:t>
            </a:r>
            <a:r>
              <a:rPr lang="en-US" sz="1200" b="1" u="none" strike="noStrike" kern="1200" dirty="0">
                <a:solidFill>
                  <a:schemeClr val="tx1"/>
                </a:solidFill>
                <a:effectLst/>
                <a:latin typeface="+mn-lt"/>
                <a:ea typeface="+mn-ea"/>
                <a:cs typeface="+mn-cs"/>
              </a:rPr>
              <a:t>"my shepherd"</a:t>
            </a:r>
            <a:r>
              <a:rPr lang="en-US" dirty="0"/>
              <a:t>. The root word </a:t>
            </a:r>
            <a:r>
              <a:rPr lang="en-US" sz="1200" b="0" i="1" u="none" strike="noStrike" kern="1200" dirty="0" err="1">
                <a:solidFill>
                  <a:schemeClr val="tx1"/>
                </a:solidFill>
                <a:effectLst/>
                <a:latin typeface="+mn-lt"/>
                <a:ea typeface="+mn-ea"/>
                <a:cs typeface="+mn-cs"/>
              </a:rPr>
              <a:t>rohi</a:t>
            </a:r>
            <a:r>
              <a:rPr lang="en-US" dirty="0"/>
              <a:t> means "to pasture, tend, and feed," but it also carries the connotation of being a close companion or special friend. </a:t>
            </a:r>
          </a:p>
          <a:p>
            <a:pPr marL="228600" indent="-228600">
              <a:buFont typeface="+mj-lt"/>
              <a:buAutoNum type="arabicPeriod"/>
            </a:pPr>
            <a:r>
              <a:rPr lang="en-US" dirty="0"/>
              <a:t>This is the first time in biblical history that God is explicitly called a Shepherd. Looking back on a life filled with mistakes, exile, and deception, a dying Jacob recognizes that God had been quietly tending to him the entire time.</a:t>
            </a:r>
          </a:p>
          <a:p>
            <a:pPr marL="228600" indent="-228600">
              <a:buFont typeface="+mj-lt"/>
              <a:buAutoNum type="arabicPeriod"/>
            </a:pPr>
            <a:r>
              <a:rPr lang="en-US" dirty="0"/>
              <a:t>Immediately after Isaiah describes God's terrifying majesty and power, he pivots to this image. </a:t>
            </a:r>
            <a:r>
              <a:rPr lang="en-US" sz="1200" b="0" i="1" u="none" strike="noStrike" kern="1200" dirty="0">
                <a:solidFill>
                  <a:schemeClr val="tx1"/>
                </a:solidFill>
                <a:effectLst/>
                <a:latin typeface="+mn-lt"/>
                <a:ea typeface="+mn-ea"/>
                <a:cs typeface="+mn-cs"/>
              </a:rPr>
              <a:t>Yahweh Rohi</a:t>
            </a:r>
            <a:r>
              <a:rPr lang="en-US" dirty="0"/>
              <a:t> reveals that God's supreme power is matched by His extreme gentleness. He does not drive His flock harshly; He stoops down to pick up the weak, fragile lambs and carries them close to His heart.</a:t>
            </a:r>
          </a:p>
          <a:p>
            <a:pPr marL="228600" indent="-228600">
              <a:buFont typeface="+mj-lt"/>
              <a:buAutoNum type="arabicPeriod"/>
            </a:pPr>
            <a:r>
              <a:rPr lang="en-US" dirty="0"/>
              <a:t>Written to an exiled people who felt lost and scattered across foreign empires, this verse reveals the protective, reclaiming nature of the Shepherd. A shepherd's job is to guard the flock from predators and bring back wanderers.</a:t>
            </a:r>
          </a:p>
          <a:p>
            <a:pPr marL="228600" indent="-228600">
              <a:buFont typeface="+mj-lt"/>
              <a:buAutoNum type="arabicPeriod"/>
            </a:pPr>
            <a:endParaRPr lang="en-US" dirty="0"/>
          </a:p>
          <a:p>
            <a:pPr marL="0" indent="0">
              <a:buFont typeface="+mj-lt"/>
              <a:buNone/>
            </a:pPr>
            <a:r>
              <a:rPr lang="en-US" dirty="0"/>
              <a:t>And of course, This collective portrait of </a:t>
            </a:r>
            <a:r>
              <a:rPr lang="en-US" sz="1200" b="0" i="1" u="none" strike="noStrike" kern="1200" dirty="0">
                <a:solidFill>
                  <a:schemeClr val="tx1"/>
                </a:solidFill>
                <a:effectLst/>
                <a:latin typeface="+mn-lt"/>
                <a:ea typeface="+mn-ea"/>
                <a:cs typeface="+mn-cs"/>
              </a:rPr>
              <a:t>Yahweh Rohi</a:t>
            </a:r>
            <a:r>
              <a:rPr lang="en-US" dirty="0"/>
              <a:t> sets the stage for Jesus' most famous declaration in </a:t>
            </a:r>
            <a:r>
              <a:rPr lang="en-US" sz="1200" b="0" u="none" strike="noStrike" kern="1200" dirty="0">
                <a:solidFill>
                  <a:schemeClr val="tx1"/>
                </a:solidFill>
                <a:effectLst/>
                <a:latin typeface="+mn-lt"/>
                <a:ea typeface="+mn-ea"/>
                <a:cs typeface="+mn-cs"/>
                <a:hlinkClick r:id="rId3"/>
              </a:rPr>
              <a:t>John 10:11</a:t>
            </a:r>
            <a:r>
              <a:rPr lang="en-US" dirty="0"/>
              <a:t>: </a:t>
            </a:r>
            <a:r>
              <a:rPr lang="en-US" sz="1200" b="0" i="1" u="none" strike="noStrike" kern="1200" dirty="0">
                <a:solidFill>
                  <a:schemeClr val="tx1"/>
                </a:solidFill>
                <a:effectLst/>
                <a:latin typeface="+mn-lt"/>
                <a:ea typeface="+mn-ea"/>
                <a:cs typeface="+mn-cs"/>
              </a:rPr>
              <a:t>"I am the good shepherd. The good shepherd lays down his life for the sheep."</a:t>
            </a:r>
            <a:r>
              <a:rPr lang="en-US" dirty="0"/>
              <a:t> Jesus claims this very Old Testament identity, bridging the ultimate power of </a:t>
            </a:r>
            <a:r>
              <a:rPr lang="en-US" sz="1200" b="0" i="1" u="none" strike="noStrike" kern="1200" dirty="0">
                <a:solidFill>
                  <a:schemeClr val="tx1"/>
                </a:solidFill>
                <a:effectLst/>
                <a:latin typeface="+mn-lt"/>
                <a:ea typeface="+mn-ea"/>
                <a:cs typeface="+mn-cs"/>
              </a:rPr>
              <a:t>Yahweh</a:t>
            </a:r>
            <a:r>
              <a:rPr lang="en-US" dirty="0"/>
              <a:t> with a love so intense that He would die to protect His flock.</a:t>
            </a:r>
          </a:p>
        </p:txBody>
      </p:sp>
      <p:sp>
        <p:nvSpPr>
          <p:cNvPr id="4" name="Slide Number Placeholder 3">
            <a:extLst>
              <a:ext uri="{FF2B5EF4-FFF2-40B4-BE49-F238E27FC236}">
                <a16:creationId xmlns:a16="http://schemas.microsoft.com/office/drawing/2014/main" id="{C3080DCB-41E6-42D6-6C08-E3201BD2E357}"/>
              </a:ext>
            </a:extLst>
          </p:cNvPr>
          <p:cNvSpPr>
            <a:spLocks noGrp="1"/>
          </p:cNvSpPr>
          <p:nvPr>
            <p:ph type="sldNum" sz="quarter" idx="5"/>
          </p:nvPr>
        </p:nvSpPr>
        <p:spPr/>
        <p:txBody>
          <a:bodyPr/>
          <a:lstStyle/>
          <a:p>
            <a:fld id="{01F2A70B-78F2-4DCF-B53B-C990D2FAFB8A}" type="slidenum">
              <a:rPr lang="en-US" smtClean="0"/>
              <a:t>21</a:t>
            </a:fld>
            <a:endParaRPr lang="en-US"/>
          </a:p>
        </p:txBody>
      </p:sp>
    </p:spTree>
    <p:extLst>
      <p:ext uri="{BB962C8B-B14F-4D97-AF65-F5344CB8AC3E}">
        <p14:creationId xmlns:p14="http://schemas.microsoft.com/office/powerpoint/2010/main" val="3135263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27607-4373-425A-E48D-2D8DE1B8E2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0442A-8761-64B1-394C-B67A69FEE2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8D156B-4432-4014-6454-DD32F408A049}"/>
              </a:ext>
            </a:extLst>
          </p:cNvPr>
          <p:cNvSpPr>
            <a:spLocks noGrp="1"/>
          </p:cNvSpPr>
          <p:nvPr>
            <p:ph type="body" idx="1"/>
          </p:nvPr>
        </p:nvSpPr>
        <p:spPr/>
        <p:txBody>
          <a:bodyPr/>
          <a:lstStyle/>
          <a:p>
            <a:pPr marL="228600" indent="-228600">
              <a:spcAft>
                <a:spcPts val="600"/>
              </a:spcAft>
              <a:buFont typeface="+mj-lt"/>
              <a:buAutoNum type="arabicPeriod"/>
            </a:pPr>
            <a:r>
              <a:rPr lang="en-US" dirty="0"/>
              <a:t>In the ancient military world, a banner (</a:t>
            </a:r>
            <a:r>
              <a:rPr lang="en-US" sz="1200" b="0" i="1" u="none" strike="noStrike" kern="1200" dirty="0" err="1">
                <a:solidFill>
                  <a:schemeClr val="tx1"/>
                </a:solidFill>
                <a:effectLst/>
                <a:latin typeface="+mn-lt"/>
                <a:ea typeface="+mn-ea"/>
                <a:cs typeface="+mn-cs"/>
              </a:rPr>
              <a:t>nes</a:t>
            </a:r>
            <a:r>
              <a:rPr lang="en-US" dirty="0"/>
              <a:t>) was a flag or a standard raised on a high pole.  By naming God as our banner, scripture reveals that </a:t>
            </a:r>
            <a:r>
              <a:rPr lang="en-US" b="1" dirty="0"/>
              <a:t>He is our ultimate source of identity and alignment.</a:t>
            </a:r>
            <a:r>
              <a:rPr lang="en-US" b="0" dirty="0"/>
              <a:t> </a:t>
            </a:r>
            <a:r>
              <a:rPr lang="en-US" dirty="0"/>
              <a:t>We do not claim allegiance to an earthly tribe or political flag; our rallying center is the </a:t>
            </a:r>
            <a:r>
              <a:rPr lang="en-US" b="1" i="1" u="sng" dirty="0"/>
              <a:t>character</a:t>
            </a:r>
            <a:r>
              <a:rPr lang="en-US" b="1" i="1" dirty="0"/>
              <a:t> and presence of God</a:t>
            </a:r>
            <a:r>
              <a:rPr lang="en-US" dirty="0"/>
              <a:t>.</a:t>
            </a:r>
          </a:p>
          <a:p>
            <a:pPr marL="228600" indent="-228600">
              <a:spcAft>
                <a:spcPts val="600"/>
              </a:spcAft>
              <a:buFont typeface="+mj-lt"/>
              <a:buAutoNum type="arabicPeriod"/>
            </a:pPr>
            <a:r>
              <a:rPr lang="en-US" sz="1200" b="0" u="none" strike="noStrike" kern="1200" dirty="0">
                <a:solidFill>
                  <a:schemeClr val="tx1"/>
                </a:solidFill>
                <a:effectLst/>
                <a:latin typeface="+mn-lt"/>
                <a:ea typeface="+mn-ea"/>
                <a:cs typeface="+mn-cs"/>
              </a:rPr>
              <a:t>When Moses built the altar, he didn't name it after Joshua's military strategy or his own endurance.</a:t>
            </a:r>
            <a:r>
              <a:rPr lang="en-US" sz="1200" b="1" u="none" strike="noStrike" kern="1200" dirty="0">
                <a:solidFill>
                  <a:schemeClr val="tx1"/>
                </a:solidFill>
                <a:effectLst/>
                <a:latin typeface="+mn-lt"/>
                <a:ea typeface="+mn-ea"/>
                <a:cs typeface="+mn-cs"/>
              </a:rPr>
              <a:t>  </a:t>
            </a:r>
            <a:r>
              <a:rPr lang="en-US" sz="1200" b="0" u="none" strike="noStrike" kern="1200" dirty="0">
                <a:solidFill>
                  <a:schemeClr val="tx1"/>
                </a:solidFill>
                <a:effectLst/>
                <a:latin typeface="+mn-lt"/>
                <a:ea typeface="+mn-ea"/>
                <a:cs typeface="+mn-cs"/>
              </a:rPr>
              <a:t>The name </a:t>
            </a:r>
            <a:r>
              <a:rPr lang="en-US" sz="1200" b="0" i="1" u="none" strike="noStrike" kern="1200" dirty="0">
                <a:solidFill>
                  <a:schemeClr val="tx1"/>
                </a:solidFill>
                <a:effectLst/>
                <a:latin typeface="+mn-lt"/>
                <a:ea typeface="+mn-ea"/>
                <a:cs typeface="+mn-cs"/>
              </a:rPr>
              <a:t>YHWH-Nissi</a:t>
            </a:r>
            <a:r>
              <a:rPr lang="en-US" sz="1200" b="0" u="none" strike="noStrike" kern="1200" dirty="0">
                <a:solidFill>
                  <a:schemeClr val="tx1"/>
                </a:solidFill>
                <a:effectLst/>
                <a:latin typeface="+mn-lt"/>
                <a:ea typeface="+mn-ea"/>
                <a:cs typeface="+mn-cs"/>
              </a:rPr>
              <a:t> strips away human pride.  It reveals that </a:t>
            </a:r>
            <a:r>
              <a:rPr lang="en-US" sz="1200" b="1" u="none" strike="noStrike" kern="1200" dirty="0">
                <a:solidFill>
                  <a:schemeClr val="tx1"/>
                </a:solidFill>
                <a:effectLst/>
                <a:latin typeface="+mn-lt"/>
                <a:ea typeface="+mn-ea"/>
                <a:cs typeface="+mn-cs"/>
              </a:rPr>
              <a:t>God is the defense force fighting on behalf of His people</a:t>
            </a:r>
            <a:r>
              <a:rPr lang="en-US" sz="1200" b="0" u="none" strike="noStrike" kern="1200" dirty="0">
                <a:solidFill>
                  <a:schemeClr val="tx1"/>
                </a:solidFill>
                <a:effectLst/>
                <a:latin typeface="+mn-lt"/>
                <a:ea typeface="+mn-ea"/>
                <a:cs typeface="+mn-cs"/>
              </a:rPr>
              <a:t>.  Human effort is merely </a:t>
            </a:r>
            <a:r>
              <a:rPr lang="en-US" sz="1200" b="1" i="1" u="sng" strike="noStrike" kern="1200" dirty="0">
                <a:solidFill>
                  <a:schemeClr val="tx1"/>
                </a:solidFill>
                <a:effectLst/>
                <a:latin typeface="+mn-lt"/>
                <a:ea typeface="+mn-ea"/>
                <a:cs typeface="+mn-cs"/>
              </a:rPr>
              <a:t>cooperation</a:t>
            </a:r>
            <a:r>
              <a:rPr lang="en-US" sz="1200" b="0" u="none" strike="noStrike" kern="1200" dirty="0">
                <a:solidFill>
                  <a:schemeClr val="tx1"/>
                </a:solidFill>
                <a:effectLst/>
                <a:latin typeface="+mn-lt"/>
                <a:ea typeface="+mn-ea"/>
                <a:cs typeface="+mn-cs"/>
              </a:rPr>
              <a:t> with His sovereign power.</a:t>
            </a:r>
            <a:r>
              <a:rPr lang="en-US" dirty="0"/>
              <a:t>  This “cooperation,” is literally appropriating His grace.</a:t>
            </a:r>
          </a:p>
          <a:p>
            <a:pPr marL="228600" indent="-228600">
              <a:spcAft>
                <a:spcPts val="600"/>
              </a:spcAft>
              <a:buFont typeface="+mj-lt"/>
              <a:buAutoNum type="arabicPeriod"/>
            </a:pPr>
            <a:r>
              <a:rPr lang="en-US" dirty="0"/>
              <a:t>A banner flown on top of a hill signaled to surrounding nations who owned the territory and who protected the people below it. Even when we feel entirely depleted and weary, looking up to our Banner reminds us that the battle's outcome is already settled by His strength.</a:t>
            </a:r>
          </a:p>
          <a:p>
            <a:pPr marL="228600" indent="-228600">
              <a:buFont typeface="+mj-lt"/>
              <a:buAutoNum type="arabicPeriod"/>
            </a:pPr>
            <a:endParaRPr lang="en-US" dirty="0"/>
          </a:p>
        </p:txBody>
      </p:sp>
      <p:sp>
        <p:nvSpPr>
          <p:cNvPr id="4" name="Slide Number Placeholder 3">
            <a:extLst>
              <a:ext uri="{FF2B5EF4-FFF2-40B4-BE49-F238E27FC236}">
                <a16:creationId xmlns:a16="http://schemas.microsoft.com/office/drawing/2014/main" id="{C44728C5-51D0-FE92-11D2-6F82B1F3BC39}"/>
              </a:ext>
            </a:extLst>
          </p:cNvPr>
          <p:cNvSpPr>
            <a:spLocks noGrp="1"/>
          </p:cNvSpPr>
          <p:nvPr>
            <p:ph type="sldNum" sz="quarter" idx="5"/>
          </p:nvPr>
        </p:nvSpPr>
        <p:spPr/>
        <p:txBody>
          <a:bodyPr/>
          <a:lstStyle/>
          <a:p>
            <a:fld id="{01F2A70B-78F2-4DCF-B53B-C990D2FAFB8A}" type="slidenum">
              <a:rPr lang="en-US" smtClean="0"/>
              <a:t>22</a:t>
            </a:fld>
            <a:endParaRPr lang="en-US"/>
          </a:p>
        </p:txBody>
      </p:sp>
    </p:spTree>
    <p:extLst>
      <p:ext uri="{BB962C8B-B14F-4D97-AF65-F5344CB8AC3E}">
        <p14:creationId xmlns:p14="http://schemas.microsoft.com/office/powerpoint/2010/main" val="3132263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AF9A1-2CE9-24A2-A833-608DE09CEE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85D4BB-82ED-CB76-7ED4-9CA7A5A13A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11989A-D2F3-1C2D-3EF8-97B71C2A3037}"/>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BAACE902-AB19-C08B-C77B-3A5022A285EF}"/>
              </a:ext>
            </a:extLst>
          </p:cNvPr>
          <p:cNvSpPr>
            <a:spLocks noGrp="1"/>
          </p:cNvSpPr>
          <p:nvPr>
            <p:ph type="sldNum" sz="quarter" idx="5"/>
          </p:nvPr>
        </p:nvSpPr>
        <p:spPr/>
        <p:txBody>
          <a:bodyPr/>
          <a:lstStyle/>
          <a:p>
            <a:fld id="{01F2A70B-78F2-4DCF-B53B-C990D2FAFB8A}" type="slidenum">
              <a:rPr lang="en-US" smtClean="0"/>
              <a:t>23</a:t>
            </a:fld>
            <a:endParaRPr lang="en-US"/>
          </a:p>
        </p:txBody>
      </p:sp>
    </p:spTree>
    <p:extLst>
      <p:ext uri="{BB962C8B-B14F-4D97-AF65-F5344CB8AC3E}">
        <p14:creationId xmlns:p14="http://schemas.microsoft.com/office/powerpoint/2010/main" val="1007346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CFAEA-C599-2CBB-C287-BB33028E4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CBF2F-917C-3DC4-3D64-DF9793B900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15A0D-0D61-0E09-5A3F-745E1F90DF6E}"/>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8E8DE255-33D0-B5A6-66EC-CAEF369D2705}"/>
              </a:ext>
            </a:extLst>
          </p:cNvPr>
          <p:cNvSpPr>
            <a:spLocks noGrp="1"/>
          </p:cNvSpPr>
          <p:nvPr>
            <p:ph type="sldNum" sz="quarter" idx="5"/>
          </p:nvPr>
        </p:nvSpPr>
        <p:spPr/>
        <p:txBody>
          <a:bodyPr/>
          <a:lstStyle/>
          <a:p>
            <a:fld id="{01F2A70B-78F2-4DCF-B53B-C990D2FAFB8A}" type="slidenum">
              <a:rPr lang="en-US" smtClean="0"/>
              <a:t>24</a:t>
            </a:fld>
            <a:endParaRPr lang="en-US"/>
          </a:p>
        </p:txBody>
      </p:sp>
    </p:spTree>
    <p:extLst>
      <p:ext uri="{BB962C8B-B14F-4D97-AF65-F5344CB8AC3E}">
        <p14:creationId xmlns:p14="http://schemas.microsoft.com/office/powerpoint/2010/main" val="1029188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A2569-8406-791C-603B-FDFC48F5B5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D22F31-8A80-AE67-B36C-C2A4934A41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70AAA7-3B69-BC96-EFE8-50D7DC2923B4}"/>
              </a:ext>
            </a:extLst>
          </p:cNvPr>
          <p:cNvSpPr>
            <a:spLocks noGrp="1"/>
          </p:cNvSpPr>
          <p:nvPr>
            <p:ph type="body" idx="1"/>
          </p:nvPr>
        </p:nvSpPr>
        <p:spPr/>
        <p:txBody>
          <a:bodyPr/>
          <a:lstStyle/>
          <a:p>
            <a:pPr marL="228600" indent="-228600">
              <a:spcAft>
                <a:spcPts val="600"/>
              </a:spcAft>
              <a:buFont typeface="+mj-lt"/>
              <a:buAutoNum type="arabicPeriod"/>
            </a:pPr>
            <a:r>
              <a:rPr lang="en-US" dirty="0"/>
              <a:t>Just as God provided a ram to save Isaac from physical death, God provided Jesus—the "Lamb of God"—to save humanity from spiritual death.</a:t>
            </a:r>
          </a:p>
        </p:txBody>
      </p:sp>
      <p:sp>
        <p:nvSpPr>
          <p:cNvPr id="4" name="Slide Number Placeholder 3">
            <a:extLst>
              <a:ext uri="{FF2B5EF4-FFF2-40B4-BE49-F238E27FC236}">
                <a16:creationId xmlns:a16="http://schemas.microsoft.com/office/drawing/2014/main" id="{009FF29B-B682-B60E-67E4-41038290B8CC}"/>
              </a:ext>
            </a:extLst>
          </p:cNvPr>
          <p:cNvSpPr>
            <a:spLocks noGrp="1"/>
          </p:cNvSpPr>
          <p:nvPr>
            <p:ph type="sldNum" sz="quarter" idx="5"/>
          </p:nvPr>
        </p:nvSpPr>
        <p:spPr/>
        <p:txBody>
          <a:bodyPr/>
          <a:lstStyle/>
          <a:p>
            <a:fld id="{01F2A70B-78F2-4DCF-B53B-C990D2FAFB8A}" type="slidenum">
              <a:rPr lang="en-US" smtClean="0"/>
              <a:t>25</a:t>
            </a:fld>
            <a:endParaRPr lang="en-US"/>
          </a:p>
        </p:txBody>
      </p:sp>
    </p:spTree>
    <p:extLst>
      <p:ext uri="{BB962C8B-B14F-4D97-AF65-F5344CB8AC3E}">
        <p14:creationId xmlns:p14="http://schemas.microsoft.com/office/powerpoint/2010/main" val="31865107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96ADB-218B-1084-F1FF-7F795C1AD9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B8FD46-C96C-B3A7-CE06-623ED750A6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BD8F4-D3E0-245E-F2CE-65B460C398CE}"/>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0C9B8246-5FEF-6664-48DF-F296C3887B5B}"/>
              </a:ext>
            </a:extLst>
          </p:cNvPr>
          <p:cNvSpPr>
            <a:spLocks noGrp="1"/>
          </p:cNvSpPr>
          <p:nvPr>
            <p:ph type="sldNum" sz="quarter" idx="5"/>
          </p:nvPr>
        </p:nvSpPr>
        <p:spPr/>
        <p:txBody>
          <a:bodyPr/>
          <a:lstStyle/>
          <a:p>
            <a:fld id="{01F2A70B-78F2-4DCF-B53B-C990D2FAFB8A}" type="slidenum">
              <a:rPr lang="en-US" smtClean="0"/>
              <a:t>26</a:t>
            </a:fld>
            <a:endParaRPr lang="en-US"/>
          </a:p>
        </p:txBody>
      </p:sp>
    </p:spTree>
    <p:extLst>
      <p:ext uri="{BB962C8B-B14F-4D97-AF65-F5344CB8AC3E}">
        <p14:creationId xmlns:p14="http://schemas.microsoft.com/office/powerpoint/2010/main" val="34225435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616DC-57F4-2142-2924-6B8E92CED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32B4E8-FDF6-A5D4-E63D-AE404362DC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6C6DC-80E8-53D3-04ED-AD2F9551D14D}"/>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A2F9C546-3744-EA9A-B2E9-BA6B90FD0BE5}"/>
              </a:ext>
            </a:extLst>
          </p:cNvPr>
          <p:cNvSpPr>
            <a:spLocks noGrp="1"/>
          </p:cNvSpPr>
          <p:nvPr>
            <p:ph type="sldNum" sz="quarter" idx="5"/>
          </p:nvPr>
        </p:nvSpPr>
        <p:spPr/>
        <p:txBody>
          <a:bodyPr/>
          <a:lstStyle/>
          <a:p>
            <a:fld id="{01F2A70B-78F2-4DCF-B53B-C990D2FAFB8A}" type="slidenum">
              <a:rPr lang="en-US" smtClean="0"/>
              <a:t>27</a:t>
            </a:fld>
            <a:endParaRPr lang="en-US"/>
          </a:p>
        </p:txBody>
      </p:sp>
    </p:spTree>
    <p:extLst>
      <p:ext uri="{BB962C8B-B14F-4D97-AF65-F5344CB8AC3E}">
        <p14:creationId xmlns:p14="http://schemas.microsoft.com/office/powerpoint/2010/main" val="191863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BF38C-ADDB-CED8-CD30-C967567369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1181E1-0990-474D-2F35-A84326B6AF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FCAF40-6A00-DAB3-6B6F-81FEEBC61BDA}"/>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EFBB9FE6-1494-B67C-CC5A-C7D37ECADA45}"/>
              </a:ext>
            </a:extLst>
          </p:cNvPr>
          <p:cNvSpPr>
            <a:spLocks noGrp="1"/>
          </p:cNvSpPr>
          <p:nvPr>
            <p:ph type="sldNum" sz="quarter" idx="5"/>
          </p:nvPr>
        </p:nvSpPr>
        <p:spPr/>
        <p:txBody>
          <a:bodyPr/>
          <a:lstStyle/>
          <a:p>
            <a:fld id="{01F2A70B-78F2-4DCF-B53B-C990D2FAFB8A}" type="slidenum">
              <a:rPr lang="en-US" smtClean="0"/>
              <a:t>28</a:t>
            </a:fld>
            <a:endParaRPr lang="en-US"/>
          </a:p>
        </p:txBody>
      </p:sp>
    </p:spTree>
    <p:extLst>
      <p:ext uri="{BB962C8B-B14F-4D97-AF65-F5344CB8AC3E}">
        <p14:creationId xmlns:p14="http://schemas.microsoft.com/office/powerpoint/2010/main" val="4228210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11196-EEE2-A947-95FF-DC77A7E366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8526A1-7363-FD6E-4B18-60AD955DD1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A35406-786D-809A-205A-2533848C287E}"/>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5D2E2943-4A39-5230-8EFF-8E21E8BF9ACB}"/>
              </a:ext>
            </a:extLst>
          </p:cNvPr>
          <p:cNvSpPr>
            <a:spLocks noGrp="1"/>
          </p:cNvSpPr>
          <p:nvPr>
            <p:ph type="sldNum" sz="quarter" idx="5"/>
          </p:nvPr>
        </p:nvSpPr>
        <p:spPr/>
        <p:txBody>
          <a:bodyPr/>
          <a:lstStyle/>
          <a:p>
            <a:fld id="{01F2A70B-78F2-4DCF-B53B-C990D2FAFB8A}" type="slidenum">
              <a:rPr lang="en-US" smtClean="0"/>
              <a:t>29</a:t>
            </a:fld>
            <a:endParaRPr lang="en-US"/>
          </a:p>
        </p:txBody>
      </p:sp>
    </p:spTree>
    <p:extLst>
      <p:ext uri="{BB962C8B-B14F-4D97-AF65-F5344CB8AC3E}">
        <p14:creationId xmlns:p14="http://schemas.microsoft.com/office/powerpoint/2010/main" val="40988205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649A2-5E24-7061-9DE1-712E000976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57DB7D-7B7F-D9EC-F405-8069571747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6120D1-973D-5D5E-7A30-BA0E8CFE4BC6}"/>
              </a:ext>
            </a:extLst>
          </p:cNvPr>
          <p:cNvSpPr>
            <a:spLocks noGrp="1"/>
          </p:cNvSpPr>
          <p:nvPr>
            <p:ph type="body" idx="1"/>
          </p:nvPr>
        </p:nvSpPr>
        <p:spPr/>
        <p:txBody>
          <a:bodyPr/>
          <a:lstStyle/>
          <a:p>
            <a:pPr marL="0" indent="0">
              <a:spcAft>
                <a:spcPts val="600"/>
              </a:spcAft>
              <a:buFont typeface="+mj-lt"/>
              <a:buNone/>
            </a:pPr>
            <a:endParaRPr lang="en-US" dirty="0"/>
          </a:p>
        </p:txBody>
      </p:sp>
      <p:sp>
        <p:nvSpPr>
          <p:cNvPr id="4" name="Slide Number Placeholder 3">
            <a:extLst>
              <a:ext uri="{FF2B5EF4-FFF2-40B4-BE49-F238E27FC236}">
                <a16:creationId xmlns:a16="http://schemas.microsoft.com/office/drawing/2014/main" id="{420FC7D6-9D09-3B6B-FB54-5A38855054D7}"/>
              </a:ext>
            </a:extLst>
          </p:cNvPr>
          <p:cNvSpPr>
            <a:spLocks noGrp="1"/>
          </p:cNvSpPr>
          <p:nvPr>
            <p:ph type="sldNum" sz="quarter" idx="5"/>
          </p:nvPr>
        </p:nvSpPr>
        <p:spPr/>
        <p:txBody>
          <a:bodyPr/>
          <a:lstStyle/>
          <a:p>
            <a:fld id="{01F2A70B-78F2-4DCF-B53B-C990D2FAFB8A}" type="slidenum">
              <a:rPr lang="en-US" smtClean="0"/>
              <a:t>30</a:t>
            </a:fld>
            <a:endParaRPr lang="en-US"/>
          </a:p>
        </p:txBody>
      </p:sp>
    </p:spTree>
    <p:extLst>
      <p:ext uri="{BB962C8B-B14F-4D97-AF65-F5344CB8AC3E}">
        <p14:creationId xmlns:p14="http://schemas.microsoft.com/office/powerpoint/2010/main" val="397256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19329-66A3-29F0-4BF0-57FA0DDEF6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FAF7F4-4B15-78A3-8D7F-F1A344BAA2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23A14-B514-5874-D677-9ECA2DAECE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F81C65-ECA9-FB71-BBA7-1B477C146056}"/>
              </a:ext>
            </a:extLst>
          </p:cNvPr>
          <p:cNvSpPr>
            <a:spLocks noGrp="1"/>
          </p:cNvSpPr>
          <p:nvPr>
            <p:ph type="sldNum" sz="quarter" idx="5"/>
          </p:nvPr>
        </p:nvSpPr>
        <p:spPr/>
        <p:txBody>
          <a:bodyPr/>
          <a:lstStyle/>
          <a:p>
            <a:fld id="{01F2A70B-78F2-4DCF-B53B-C990D2FAFB8A}" type="slidenum">
              <a:rPr lang="en-US" smtClean="0"/>
              <a:t>11</a:t>
            </a:fld>
            <a:endParaRPr lang="en-US"/>
          </a:p>
        </p:txBody>
      </p:sp>
    </p:spTree>
    <p:extLst>
      <p:ext uri="{BB962C8B-B14F-4D97-AF65-F5344CB8AC3E}">
        <p14:creationId xmlns:p14="http://schemas.microsoft.com/office/powerpoint/2010/main" val="3236981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reveals that God’s Name is not a distant, untouchable title. It is a family name that He places </a:t>
            </a:r>
            <a:r>
              <a:rPr lang="en-US" sz="1200" b="0" i="1" u="none" strike="noStrike" kern="1200" dirty="0">
                <a:solidFill>
                  <a:schemeClr val="tx1"/>
                </a:solidFill>
                <a:effectLst/>
                <a:latin typeface="+mn-lt"/>
                <a:ea typeface="+mn-ea"/>
                <a:cs typeface="+mn-cs"/>
              </a:rPr>
              <a:t>upon</a:t>
            </a:r>
            <a:r>
              <a:rPr lang="en-US" dirty="0"/>
              <a:t> His people. By calling the community by His own Name, He marks them as His personal possession and binds His identity to theirs.</a:t>
            </a:r>
          </a:p>
        </p:txBody>
      </p:sp>
      <p:sp>
        <p:nvSpPr>
          <p:cNvPr id="4" name="Slide Number Placeholder 3"/>
          <p:cNvSpPr>
            <a:spLocks noGrp="1"/>
          </p:cNvSpPr>
          <p:nvPr>
            <p:ph type="sldNum" sz="quarter" idx="5"/>
          </p:nvPr>
        </p:nvSpPr>
        <p:spPr/>
        <p:txBody>
          <a:bodyPr/>
          <a:lstStyle/>
          <a:p>
            <a:fld id="{01F2A70B-78F2-4DCF-B53B-C990D2FAFB8A}" type="slidenum">
              <a:rPr lang="en-US" smtClean="0"/>
              <a:t>13</a:t>
            </a:fld>
            <a:endParaRPr lang="en-US"/>
          </a:p>
        </p:txBody>
      </p:sp>
    </p:spTree>
    <p:extLst>
      <p:ext uri="{BB962C8B-B14F-4D97-AF65-F5344CB8AC3E}">
        <p14:creationId xmlns:p14="http://schemas.microsoft.com/office/powerpoint/2010/main" val="3183195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FDF21-5183-4AE8-A71D-33B2983DED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B3F92F-CB48-F98C-692C-E4E27B33C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01D18-E881-7BA1-14A9-7E1FE543E7F0}"/>
              </a:ext>
            </a:extLst>
          </p:cNvPr>
          <p:cNvSpPr>
            <a:spLocks noGrp="1"/>
          </p:cNvSpPr>
          <p:nvPr>
            <p:ph type="body" idx="1"/>
          </p:nvPr>
        </p:nvSpPr>
        <p:spPr/>
        <p:txBody>
          <a:bodyPr/>
          <a:lstStyle/>
          <a:p>
            <a:r>
              <a:rPr lang="en-US" dirty="0"/>
              <a:t>In ancient Hebrew culture, a name dictated a person's essence, character, and destiny.</a:t>
            </a:r>
          </a:p>
        </p:txBody>
      </p:sp>
      <p:sp>
        <p:nvSpPr>
          <p:cNvPr id="4" name="Slide Number Placeholder 3">
            <a:extLst>
              <a:ext uri="{FF2B5EF4-FFF2-40B4-BE49-F238E27FC236}">
                <a16:creationId xmlns:a16="http://schemas.microsoft.com/office/drawing/2014/main" id="{C41ECDD0-45B5-87F5-FB12-A5D7D3A15B7B}"/>
              </a:ext>
            </a:extLst>
          </p:cNvPr>
          <p:cNvSpPr>
            <a:spLocks noGrp="1"/>
          </p:cNvSpPr>
          <p:nvPr>
            <p:ph type="sldNum" sz="quarter" idx="5"/>
          </p:nvPr>
        </p:nvSpPr>
        <p:spPr/>
        <p:txBody>
          <a:bodyPr/>
          <a:lstStyle/>
          <a:p>
            <a:fld id="{01F2A70B-78F2-4DCF-B53B-C990D2FAFB8A}" type="slidenum">
              <a:rPr lang="en-US" smtClean="0"/>
              <a:t>14</a:t>
            </a:fld>
            <a:endParaRPr lang="en-US"/>
          </a:p>
        </p:txBody>
      </p:sp>
    </p:spTree>
    <p:extLst>
      <p:ext uri="{BB962C8B-B14F-4D97-AF65-F5344CB8AC3E}">
        <p14:creationId xmlns:p14="http://schemas.microsoft.com/office/powerpoint/2010/main" val="2481225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EB6C2-1313-BDC0-EBB6-99FD167B8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E4E32E-472C-5918-8A1E-A4E6032D36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21D85B-3EDF-863B-A92C-DC0613A80EEE}"/>
              </a:ext>
            </a:extLst>
          </p:cNvPr>
          <p:cNvSpPr>
            <a:spLocks noGrp="1"/>
          </p:cNvSpPr>
          <p:nvPr>
            <p:ph type="body" idx="1"/>
          </p:nvPr>
        </p:nvSpPr>
        <p:spPr/>
        <p:txBody>
          <a:bodyPr/>
          <a:lstStyle/>
          <a:p>
            <a:r>
              <a:rPr lang="en-US" dirty="0"/>
              <a:t>The name reveals that human effort can never produce true holiness or right-standing with God.</a:t>
            </a:r>
          </a:p>
        </p:txBody>
      </p:sp>
      <p:sp>
        <p:nvSpPr>
          <p:cNvPr id="4" name="Slide Number Placeholder 3">
            <a:extLst>
              <a:ext uri="{FF2B5EF4-FFF2-40B4-BE49-F238E27FC236}">
                <a16:creationId xmlns:a16="http://schemas.microsoft.com/office/drawing/2014/main" id="{53DDF75B-C566-A7E5-A27E-CC887F0F481D}"/>
              </a:ext>
            </a:extLst>
          </p:cNvPr>
          <p:cNvSpPr>
            <a:spLocks noGrp="1"/>
          </p:cNvSpPr>
          <p:nvPr>
            <p:ph type="sldNum" sz="quarter" idx="5"/>
          </p:nvPr>
        </p:nvSpPr>
        <p:spPr/>
        <p:txBody>
          <a:bodyPr/>
          <a:lstStyle/>
          <a:p>
            <a:fld id="{01F2A70B-78F2-4DCF-B53B-C990D2FAFB8A}" type="slidenum">
              <a:rPr lang="en-US" smtClean="0"/>
              <a:t>15</a:t>
            </a:fld>
            <a:endParaRPr lang="en-US"/>
          </a:p>
        </p:txBody>
      </p:sp>
    </p:spTree>
    <p:extLst>
      <p:ext uri="{BB962C8B-B14F-4D97-AF65-F5344CB8AC3E}">
        <p14:creationId xmlns:p14="http://schemas.microsoft.com/office/powerpoint/2010/main" val="3360549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In Hebrew, the root word for </a:t>
            </a:r>
            <a:r>
              <a:rPr lang="en-US" sz="1200" b="0" i="1" u="none" strike="noStrike" kern="1200" dirty="0" err="1">
                <a:solidFill>
                  <a:schemeClr val="tx1"/>
                </a:solidFill>
                <a:effectLst/>
                <a:latin typeface="+mn-lt"/>
                <a:ea typeface="+mn-ea"/>
                <a:cs typeface="+mn-cs"/>
              </a:rPr>
              <a:t>M'Kaddesh</a:t>
            </a:r>
            <a:r>
              <a:rPr lang="en-US" dirty="0"/>
              <a:t> is </a:t>
            </a:r>
            <a:r>
              <a:rPr lang="en-US" sz="1200" b="0" i="1" u="none" strike="noStrike" kern="1200" dirty="0">
                <a:solidFill>
                  <a:schemeClr val="tx1"/>
                </a:solidFill>
                <a:effectLst/>
                <a:latin typeface="+mn-lt"/>
                <a:ea typeface="+mn-ea"/>
                <a:cs typeface="+mn-cs"/>
              </a:rPr>
              <a:t>Kadosh</a:t>
            </a:r>
            <a:r>
              <a:rPr lang="en-US" dirty="0"/>
              <a:t>, meaning "separate," "set apart," or "utterly unique.“  </a:t>
            </a:r>
            <a:r>
              <a:rPr lang="en-US" sz="1200" b="0" u="none" strike="noStrike" kern="1200" dirty="0">
                <a:solidFill>
                  <a:schemeClr val="tx1"/>
                </a:solidFill>
                <a:effectLst/>
                <a:latin typeface="+mn-lt"/>
                <a:ea typeface="+mn-ea"/>
                <a:cs typeface="+mn-cs"/>
              </a:rPr>
              <a:t>By identifying Himself as </a:t>
            </a:r>
            <a:r>
              <a:rPr lang="en-US" sz="1200" b="0" i="1" u="none" strike="noStrike" kern="1200" dirty="0">
                <a:solidFill>
                  <a:schemeClr val="tx1"/>
                </a:solidFill>
                <a:effectLst/>
                <a:latin typeface="+mn-lt"/>
                <a:ea typeface="+mn-ea"/>
                <a:cs typeface="+mn-cs"/>
              </a:rPr>
              <a:t>Yahweh </a:t>
            </a:r>
            <a:r>
              <a:rPr lang="en-US" sz="1200" b="0" i="1" u="none" strike="noStrike" kern="1200" dirty="0" err="1">
                <a:solidFill>
                  <a:schemeClr val="tx1"/>
                </a:solidFill>
                <a:effectLst/>
                <a:latin typeface="+mn-lt"/>
                <a:ea typeface="+mn-ea"/>
                <a:cs typeface="+mn-cs"/>
              </a:rPr>
              <a:t>M'Kaddesh</a:t>
            </a:r>
            <a:r>
              <a:rPr lang="en-US" sz="1200" b="0" u="none" strike="noStrike" kern="1200" dirty="0">
                <a:solidFill>
                  <a:schemeClr val="tx1"/>
                </a:solidFill>
                <a:effectLst/>
                <a:latin typeface="+mn-lt"/>
                <a:ea typeface="+mn-ea"/>
                <a:cs typeface="+mn-cs"/>
              </a:rPr>
              <a:t>, God reveals that holiness is not something humans can produce through sheer willpower, strict rituals, or moral striving.</a:t>
            </a:r>
            <a:endParaRPr lang="en-US" dirty="0"/>
          </a:p>
          <a:p>
            <a:pPr marL="228600" indent="-228600">
              <a:buFont typeface="+mj-lt"/>
              <a:buAutoNum type="arabicPeriod"/>
            </a:pPr>
            <a:r>
              <a:rPr lang="en-US" dirty="0"/>
              <a:t>In the ancient Near East, objects in the temple were "sanctified" (set apart) exclusively for the king's use. </a:t>
            </a:r>
            <a:r>
              <a:rPr lang="en-US" sz="1200" b="0" u="none" strike="noStrike" kern="1200" dirty="0">
                <a:solidFill>
                  <a:schemeClr val="tx1"/>
                </a:solidFill>
                <a:effectLst/>
                <a:latin typeface="+mn-lt"/>
                <a:ea typeface="+mn-ea"/>
                <a:cs typeface="+mn-cs"/>
              </a:rPr>
              <a:t>When God applies this title to His relationship with His people, He reveals Himself as the One who rescues us from being "common" or consumed by the broken patterns of the world.</a:t>
            </a:r>
            <a:endParaRPr lang="en-US" dirty="0"/>
          </a:p>
          <a:p>
            <a:pPr marL="228600" indent="-228600">
              <a:buFont typeface="+mj-lt"/>
              <a:buAutoNum type="arabicPeriod"/>
            </a:pPr>
            <a:r>
              <a:rPr lang="en-US" dirty="0"/>
              <a:t>This verse highlights a beautiful divine paradox: God commands us to act (</a:t>
            </a:r>
            <a:r>
              <a:rPr lang="en-US" sz="1200" b="0" i="1" u="none" strike="noStrike" kern="1200" dirty="0">
                <a:solidFill>
                  <a:schemeClr val="tx1"/>
                </a:solidFill>
                <a:effectLst/>
                <a:latin typeface="+mn-lt"/>
                <a:ea typeface="+mn-ea"/>
                <a:cs typeface="+mn-cs"/>
              </a:rPr>
              <a:t>"keep My statutes"</a:t>
            </a:r>
            <a:r>
              <a:rPr lang="en-US" dirty="0"/>
              <a:t>), but immediately reveals that He is the one giving us the power to do it (</a:t>
            </a:r>
            <a:r>
              <a:rPr lang="en-US" sz="1200" b="0" i="1" u="none" strike="noStrike" kern="1200" dirty="0">
                <a:solidFill>
                  <a:schemeClr val="tx1"/>
                </a:solidFill>
                <a:effectLst/>
                <a:latin typeface="+mn-lt"/>
                <a:ea typeface="+mn-ea"/>
                <a:cs typeface="+mn-cs"/>
              </a:rPr>
              <a:t>"I am the LORD who sanctifies you"</a:t>
            </a:r>
            <a:r>
              <a:rPr lang="en-US" dirty="0"/>
              <a:t>).</a:t>
            </a:r>
          </a:p>
        </p:txBody>
      </p:sp>
      <p:sp>
        <p:nvSpPr>
          <p:cNvPr id="4" name="Slide Number Placeholder 3"/>
          <p:cNvSpPr>
            <a:spLocks noGrp="1"/>
          </p:cNvSpPr>
          <p:nvPr>
            <p:ph type="sldNum" sz="quarter" idx="5"/>
          </p:nvPr>
        </p:nvSpPr>
        <p:spPr/>
        <p:txBody>
          <a:bodyPr/>
          <a:lstStyle/>
          <a:p>
            <a:fld id="{01F2A70B-78F2-4DCF-B53B-C990D2FAFB8A}" type="slidenum">
              <a:rPr lang="en-US" smtClean="0"/>
              <a:t>17</a:t>
            </a:fld>
            <a:endParaRPr lang="en-US"/>
          </a:p>
        </p:txBody>
      </p:sp>
    </p:spTree>
    <p:extLst>
      <p:ext uri="{BB962C8B-B14F-4D97-AF65-F5344CB8AC3E}">
        <p14:creationId xmlns:p14="http://schemas.microsoft.com/office/powerpoint/2010/main" val="4121100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God does not merely perform healings as an occasional miracle; </a:t>
            </a:r>
            <a:r>
              <a:rPr lang="en-US" sz="1200" b="1" u="none" strike="noStrike" kern="1200" dirty="0">
                <a:solidFill>
                  <a:schemeClr val="tx1"/>
                </a:solidFill>
                <a:effectLst/>
                <a:latin typeface="+mn-lt"/>
                <a:ea typeface="+mn-ea"/>
                <a:cs typeface="+mn-cs"/>
              </a:rPr>
              <a:t>healing is who He is</a:t>
            </a:r>
            <a:r>
              <a:rPr lang="en-US" dirty="0"/>
              <a:t>. By stating </a:t>
            </a:r>
            <a:r>
              <a:rPr lang="en-US" sz="1200" b="0" i="1" u="none" strike="noStrike" kern="1200" dirty="0">
                <a:solidFill>
                  <a:schemeClr val="tx1"/>
                </a:solidFill>
                <a:effectLst/>
                <a:latin typeface="+mn-lt"/>
                <a:ea typeface="+mn-ea"/>
                <a:cs typeface="+mn-cs"/>
              </a:rPr>
              <a:t>"I am the Lord who heals you"</a:t>
            </a:r>
            <a:r>
              <a:rPr lang="en-US" dirty="0"/>
              <a:t> (rather than "I am the Lord who will perform a healing"), He binds the concept of restoration directly to His eternal covenant Name.</a:t>
            </a:r>
          </a:p>
          <a:p>
            <a:pPr marL="228600" indent="-228600">
              <a:buFont typeface="+mj-lt"/>
              <a:buAutoNum type="arabicPeriod"/>
            </a:pPr>
            <a:r>
              <a:rPr lang="en-US" dirty="0"/>
              <a:t>In the original Hebrew, the root word for </a:t>
            </a:r>
            <a:r>
              <a:rPr lang="en-US" sz="1200" b="0" i="1" u="none" strike="noStrike" kern="1200" dirty="0" err="1">
                <a:solidFill>
                  <a:schemeClr val="tx1"/>
                </a:solidFill>
                <a:effectLst/>
                <a:latin typeface="+mn-lt"/>
                <a:ea typeface="+mn-ea"/>
                <a:cs typeface="+mn-cs"/>
              </a:rPr>
              <a:t>Rophe</a:t>
            </a:r>
            <a:r>
              <a:rPr lang="en-US" dirty="0"/>
              <a:t> (</a:t>
            </a:r>
            <a:r>
              <a:rPr lang="en-US" sz="1200" b="0" i="1" u="none" strike="noStrike" kern="1200" dirty="0" err="1">
                <a:solidFill>
                  <a:schemeClr val="tx1"/>
                </a:solidFill>
                <a:effectLst/>
                <a:latin typeface="+mn-lt"/>
                <a:ea typeface="+mn-ea"/>
                <a:cs typeface="+mn-cs"/>
              </a:rPr>
              <a:t>rapha</a:t>
            </a:r>
            <a:r>
              <a:rPr lang="en-US" dirty="0"/>
              <a:t>) means to mend, cure, repair, or provide a physician's care. In the immediate context of Exodus, it meant keeping the community free from physical plagues and diseases.  But the whole person includes spiritual and emotional healing: mending fractured human hearts, repairing broken spirits, and forgiving spiritual sickness (sin).</a:t>
            </a:r>
          </a:p>
          <a:p>
            <a:pPr marL="228600" indent="-228600">
              <a:buFont typeface="+mj-lt"/>
              <a:buAutoNum type="arabicPeriod"/>
            </a:pPr>
            <a:r>
              <a:rPr lang="en-US" dirty="0"/>
              <a:t>By “relational” I mean, just as with JHWH-</a:t>
            </a:r>
            <a:r>
              <a:rPr lang="en-US" dirty="0" err="1"/>
              <a:t>M’Kadesh</a:t>
            </a:r>
            <a:r>
              <a:rPr lang="en-US" dirty="0"/>
              <a:t>, this Name is revealed alongside a call to walk in alignment with God, cooperating with His grace.  This requires listening to his voice and heeding it; as the passage states: “doing what is right.”</a:t>
            </a:r>
          </a:p>
          <a:p>
            <a:pPr marL="228600" indent="-228600">
              <a:buFont typeface="+mj-lt"/>
              <a:buAutoNum type="arabicPeriod"/>
            </a:pPr>
            <a:endParaRPr lang="en-US" dirty="0"/>
          </a:p>
          <a:p>
            <a:pPr marL="0" indent="0">
              <a:buFont typeface="+mj-lt"/>
              <a:buNone/>
            </a:pPr>
            <a:r>
              <a:rPr lang="en-US" dirty="0"/>
              <a:t>The gospel authors present Jesus not merely as a prophet praying for miracles, but as the active, divine source of restoration.  Matthew explicitly links these acts to the prophecy in Isaiah, where it says, “He took our infirmities and bore our sicknesses.”  When the paralyzed man was lowered through the roof, in Mark chapter 2, Jesus addressed his greatest need first, saying, “Son, your sins are forgiven.”  He then heals the man’s legs to </a:t>
            </a:r>
            <a:r>
              <a:rPr lang="en-US" i="1" dirty="0"/>
              <a:t>prove</a:t>
            </a:r>
            <a:r>
              <a:rPr lang="en-US" i="0" dirty="0"/>
              <a:t> that he has the divine authority to mend the soul…</a:t>
            </a:r>
            <a:r>
              <a:rPr lang="en-US" b="1" i="0" dirty="0"/>
              <a:t>a spiritual doctoring before the physical doctoring</a:t>
            </a:r>
            <a:r>
              <a:rPr lang="en-US" i="0" dirty="0"/>
              <a:t>.</a:t>
            </a:r>
            <a:endParaRPr lang="en-US" dirty="0"/>
          </a:p>
        </p:txBody>
      </p:sp>
      <p:sp>
        <p:nvSpPr>
          <p:cNvPr id="4" name="Slide Number Placeholder 3"/>
          <p:cNvSpPr>
            <a:spLocks noGrp="1"/>
          </p:cNvSpPr>
          <p:nvPr>
            <p:ph type="sldNum" sz="quarter" idx="5"/>
          </p:nvPr>
        </p:nvSpPr>
        <p:spPr/>
        <p:txBody>
          <a:bodyPr/>
          <a:lstStyle/>
          <a:p>
            <a:fld id="{01F2A70B-78F2-4DCF-B53B-C990D2FAFB8A}" type="slidenum">
              <a:rPr lang="en-US" smtClean="0"/>
              <a:t>18</a:t>
            </a:fld>
            <a:endParaRPr lang="en-US"/>
          </a:p>
        </p:txBody>
      </p:sp>
    </p:spTree>
    <p:extLst>
      <p:ext uri="{BB962C8B-B14F-4D97-AF65-F5344CB8AC3E}">
        <p14:creationId xmlns:p14="http://schemas.microsoft.com/office/powerpoint/2010/main" val="2937993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B8749-2A25-0FF1-DD44-83141B2565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D7494D-0547-EF85-06E1-F48EA3AD5C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17078A-BDFE-2B50-6BBE-775AB9A97BC7}"/>
              </a:ext>
            </a:extLst>
          </p:cNvPr>
          <p:cNvSpPr>
            <a:spLocks noGrp="1"/>
          </p:cNvSpPr>
          <p:nvPr>
            <p:ph type="body" idx="1"/>
          </p:nvPr>
        </p:nvSpPr>
        <p:spPr/>
        <p:txBody>
          <a:bodyPr/>
          <a:lstStyle/>
          <a:p>
            <a:pPr marL="228600" indent="-228600">
              <a:buFont typeface="+mj-lt"/>
              <a:buAutoNum type="arabicPeriod"/>
            </a:pPr>
            <a:r>
              <a:rPr lang="en-US" dirty="0"/>
              <a:t>God does not merely perform healings as an occasional miracle; </a:t>
            </a:r>
            <a:r>
              <a:rPr lang="en-US" sz="1200" b="1" u="none" strike="noStrike" kern="1200" dirty="0">
                <a:solidFill>
                  <a:schemeClr val="tx1"/>
                </a:solidFill>
                <a:effectLst/>
                <a:latin typeface="+mn-lt"/>
                <a:ea typeface="+mn-ea"/>
                <a:cs typeface="+mn-cs"/>
              </a:rPr>
              <a:t>healing is who He is</a:t>
            </a:r>
            <a:r>
              <a:rPr lang="en-US" dirty="0"/>
              <a:t>. By stating </a:t>
            </a:r>
            <a:r>
              <a:rPr lang="en-US" sz="1200" b="0" i="1" u="none" strike="noStrike" kern="1200" dirty="0">
                <a:solidFill>
                  <a:schemeClr val="tx1"/>
                </a:solidFill>
                <a:effectLst/>
                <a:latin typeface="+mn-lt"/>
                <a:ea typeface="+mn-ea"/>
                <a:cs typeface="+mn-cs"/>
              </a:rPr>
              <a:t>"I am the Lord who heals you"</a:t>
            </a:r>
            <a:r>
              <a:rPr lang="en-US" dirty="0"/>
              <a:t> (rather than "I am the Lord who will perform a healing"), He binds the concept of restoration directly to His eternal covenant Name.</a:t>
            </a:r>
          </a:p>
          <a:p>
            <a:pPr marL="228600" indent="-228600">
              <a:buFont typeface="+mj-lt"/>
              <a:buAutoNum type="arabicPeriod"/>
            </a:pPr>
            <a:r>
              <a:rPr lang="en-US" dirty="0"/>
              <a:t>In the original Hebrew, the root word for </a:t>
            </a:r>
            <a:r>
              <a:rPr lang="en-US" sz="1200" b="0" i="1" u="none" strike="noStrike" kern="1200" dirty="0" err="1">
                <a:solidFill>
                  <a:schemeClr val="tx1"/>
                </a:solidFill>
                <a:effectLst/>
                <a:latin typeface="+mn-lt"/>
                <a:ea typeface="+mn-ea"/>
                <a:cs typeface="+mn-cs"/>
              </a:rPr>
              <a:t>Rophe</a:t>
            </a:r>
            <a:r>
              <a:rPr lang="en-US" dirty="0"/>
              <a:t> (</a:t>
            </a:r>
            <a:r>
              <a:rPr lang="en-US" sz="1200" b="0" i="1" u="none" strike="noStrike" kern="1200" dirty="0" err="1">
                <a:solidFill>
                  <a:schemeClr val="tx1"/>
                </a:solidFill>
                <a:effectLst/>
                <a:latin typeface="+mn-lt"/>
                <a:ea typeface="+mn-ea"/>
                <a:cs typeface="+mn-cs"/>
              </a:rPr>
              <a:t>rapha</a:t>
            </a:r>
            <a:r>
              <a:rPr lang="en-US" dirty="0"/>
              <a:t>) means to mend, cure, repair, or provide a physician's care. In the immediate context of Exodus, it meant keeping the community free from physical plagues and diseases.  But the whole person includes spiritual and emotional healing: mending fractured human hearts, repairing broken spirits, and forgiving spiritual sickness (sin).</a:t>
            </a:r>
          </a:p>
          <a:p>
            <a:pPr marL="228600" indent="-228600">
              <a:buFont typeface="+mj-lt"/>
              <a:buAutoNum type="arabicPeriod"/>
            </a:pPr>
            <a:r>
              <a:rPr lang="en-US" dirty="0"/>
              <a:t>By “relational” I mean, just as with JHWH-</a:t>
            </a:r>
            <a:r>
              <a:rPr lang="en-US" dirty="0" err="1"/>
              <a:t>M’Kadesh</a:t>
            </a:r>
            <a:r>
              <a:rPr lang="en-US" dirty="0"/>
              <a:t>, this Name is revealed alongside a call to walk in alignment with God, cooperating with His grace.  This requires listening to his voice and heeding it; as the passage states: “doing what is right.”</a:t>
            </a:r>
          </a:p>
          <a:p>
            <a:pPr marL="228600" indent="-228600">
              <a:buFont typeface="+mj-lt"/>
              <a:buAutoNum type="arabicPeriod"/>
            </a:pPr>
            <a:endParaRPr lang="en-US" dirty="0"/>
          </a:p>
          <a:p>
            <a:pPr marL="0" indent="0">
              <a:buFont typeface="+mj-lt"/>
              <a:buNone/>
            </a:pPr>
            <a:r>
              <a:rPr lang="en-US" dirty="0"/>
              <a:t>The gospel authors present Jesus not merely as a prophet praying for miracles, but as the active, divine source of restoration.  Matthew explicitly links these acts to the prophecy in Isaiah, where it says, “He took our infirmities and bore our sicknesses.”  When the paralyzed man was lowered through the roof, in Mark chapter 2, Jesus addressed his greatest need first, saying, “Son, your sins are forgiven.”  He then heals the man’s legs to </a:t>
            </a:r>
            <a:r>
              <a:rPr lang="en-US" i="1" dirty="0"/>
              <a:t>prove</a:t>
            </a:r>
            <a:r>
              <a:rPr lang="en-US" i="0" dirty="0"/>
              <a:t> that he has the divine authority to mend the soul…</a:t>
            </a:r>
            <a:r>
              <a:rPr lang="en-US" b="1" i="0" dirty="0"/>
              <a:t>a spiritual doctoring before the physical doctoring</a:t>
            </a:r>
            <a:r>
              <a:rPr lang="en-US" i="0" dirty="0"/>
              <a:t>.</a:t>
            </a:r>
            <a:endParaRPr lang="en-US" dirty="0"/>
          </a:p>
        </p:txBody>
      </p:sp>
      <p:sp>
        <p:nvSpPr>
          <p:cNvPr id="4" name="Slide Number Placeholder 3">
            <a:extLst>
              <a:ext uri="{FF2B5EF4-FFF2-40B4-BE49-F238E27FC236}">
                <a16:creationId xmlns:a16="http://schemas.microsoft.com/office/drawing/2014/main" id="{D158F1F1-153D-FAEE-2936-A8E951A638BD}"/>
              </a:ext>
            </a:extLst>
          </p:cNvPr>
          <p:cNvSpPr>
            <a:spLocks noGrp="1"/>
          </p:cNvSpPr>
          <p:nvPr>
            <p:ph type="sldNum" sz="quarter" idx="5"/>
          </p:nvPr>
        </p:nvSpPr>
        <p:spPr/>
        <p:txBody>
          <a:bodyPr/>
          <a:lstStyle/>
          <a:p>
            <a:fld id="{01F2A70B-78F2-4DCF-B53B-C990D2FAFB8A}" type="slidenum">
              <a:rPr lang="en-US" smtClean="0"/>
              <a:t>19</a:t>
            </a:fld>
            <a:endParaRPr lang="en-US"/>
          </a:p>
        </p:txBody>
      </p:sp>
    </p:spTree>
    <p:extLst>
      <p:ext uri="{BB962C8B-B14F-4D97-AF65-F5344CB8AC3E}">
        <p14:creationId xmlns:p14="http://schemas.microsoft.com/office/powerpoint/2010/main" val="3922182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741B-77FB-C0AE-A6A5-A89608C724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572895-D682-FC20-BB26-506782874B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800AC3-745F-54C3-C4D9-12D45355F057}"/>
              </a:ext>
            </a:extLst>
          </p:cNvPr>
          <p:cNvSpPr>
            <a:spLocks noGrp="1"/>
          </p:cNvSpPr>
          <p:nvPr>
            <p:ph type="body" idx="1"/>
          </p:nvPr>
        </p:nvSpPr>
        <p:spPr/>
        <p:txBody>
          <a:bodyPr/>
          <a:lstStyle/>
          <a:p>
            <a:pPr marL="228600" indent="-228600">
              <a:buFont typeface="+mj-lt"/>
              <a:buAutoNum type="arabicPeriod"/>
            </a:pPr>
            <a:r>
              <a:rPr lang="en-US" dirty="0"/>
              <a:t>Earlier in the Book of Ezekiel, because of the people's persistent sin and idolatry, the prophet witnessed a terrifying vision of the glory of God slowly packing up and departing from the Temple (</a:t>
            </a:r>
            <a:r>
              <a:rPr lang="en-US" sz="1200" b="0" u="none" strike="noStrike" kern="1200" dirty="0">
                <a:solidFill>
                  <a:schemeClr val="tx1"/>
                </a:solidFill>
                <a:effectLst/>
                <a:latin typeface="+mn-lt"/>
                <a:ea typeface="+mn-ea"/>
                <a:cs typeface="+mn-cs"/>
                <a:hlinkClick r:id="rId3"/>
              </a:rPr>
              <a:t>Ezekiel 10</a:t>
            </a:r>
            <a:r>
              <a:rPr lang="en-US" dirty="0"/>
              <a:t>). The book closes on a triumphant note of total restoration. By declaring the name </a:t>
            </a:r>
            <a:r>
              <a:rPr lang="en-US" sz="1200" b="0" i="1" u="none" strike="noStrike" kern="1200" dirty="0">
                <a:solidFill>
                  <a:schemeClr val="tx1"/>
                </a:solidFill>
                <a:effectLst/>
                <a:latin typeface="+mn-lt"/>
                <a:ea typeface="+mn-ea"/>
                <a:cs typeface="+mn-cs"/>
              </a:rPr>
              <a:t>Yahweh Shammah</a:t>
            </a:r>
            <a:r>
              <a:rPr lang="en-US" dirty="0"/>
              <a:t>, God promises that His departed glory has returned permanently. He reveals Himself as a God who refuses to permanently abandon His community. </a:t>
            </a:r>
          </a:p>
          <a:p>
            <a:pPr marL="228600" indent="-228600">
              <a:buFont typeface="+mj-lt"/>
              <a:buAutoNum type="arabicPeriod"/>
            </a:pPr>
            <a:r>
              <a:rPr lang="en-US" dirty="0"/>
              <a:t>The name is specifically given to the future, restored city of Jerusalem. This reveals that the highest blessing of eternity is not gold streets or grand architecture, but </a:t>
            </a:r>
            <a:r>
              <a:rPr lang="en-US" sz="1200" b="1" u="none" strike="noStrike" kern="1200" dirty="0">
                <a:solidFill>
                  <a:schemeClr val="tx1"/>
                </a:solidFill>
                <a:effectLst/>
                <a:latin typeface="+mn-lt"/>
                <a:ea typeface="+mn-ea"/>
                <a:cs typeface="+mn-cs"/>
              </a:rPr>
              <a:t>proximity to God Himself</a:t>
            </a:r>
            <a:r>
              <a:rPr lang="en-US" dirty="0"/>
              <a:t>. The defining characteristic of the community of faith is simply that "God lives there.”</a:t>
            </a:r>
          </a:p>
          <a:p>
            <a:pPr marL="228600" indent="-228600">
              <a:buFont typeface="+mj-lt"/>
              <a:buAutoNum type="arabicPeriod"/>
            </a:pPr>
            <a:r>
              <a:rPr lang="en-US" dirty="0"/>
              <a:t>Unlike ancient deities who demanded that humans climb up to them, </a:t>
            </a:r>
            <a:r>
              <a:rPr lang="en-US" sz="1200" b="0" i="1" u="none" strike="noStrike" kern="1200" dirty="0">
                <a:solidFill>
                  <a:schemeClr val="tx1"/>
                </a:solidFill>
                <a:effectLst/>
                <a:latin typeface="+mn-lt"/>
                <a:ea typeface="+mn-ea"/>
                <a:cs typeface="+mn-cs"/>
              </a:rPr>
              <a:t>Yahweh Shammah</a:t>
            </a:r>
            <a:r>
              <a:rPr lang="en-US" dirty="0"/>
              <a:t> reveals a God who actively chooses to make His address among His people. He is an ever-present, accessible help who meets us in the realities of our lives.</a:t>
            </a:r>
          </a:p>
        </p:txBody>
      </p:sp>
      <p:sp>
        <p:nvSpPr>
          <p:cNvPr id="4" name="Slide Number Placeholder 3">
            <a:extLst>
              <a:ext uri="{FF2B5EF4-FFF2-40B4-BE49-F238E27FC236}">
                <a16:creationId xmlns:a16="http://schemas.microsoft.com/office/drawing/2014/main" id="{7CA5983A-FD56-51E1-AD2A-3B23B6F29612}"/>
              </a:ext>
            </a:extLst>
          </p:cNvPr>
          <p:cNvSpPr>
            <a:spLocks noGrp="1"/>
          </p:cNvSpPr>
          <p:nvPr>
            <p:ph type="sldNum" sz="quarter" idx="5"/>
          </p:nvPr>
        </p:nvSpPr>
        <p:spPr/>
        <p:txBody>
          <a:bodyPr/>
          <a:lstStyle/>
          <a:p>
            <a:fld id="{01F2A70B-78F2-4DCF-B53B-C990D2FAFB8A}" type="slidenum">
              <a:rPr lang="en-US" smtClean="0"/>
              <a:t>20</a:t>
            </a:fld>
            <a:endParaRPr lang="en-US"/>
          </a:p>
        </p:txBody>
      </p:sp>
    </p:spTree>
    <p:extLst>
      <p:ext uri="{BB962C8B-B14F-4D97-AF65-F5344CB8AC3E}">
        <p14:creationId xmlns:p14="http://schemas.microsoft.com/office/powerpoint/2010/main" val="384299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6/15/2026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6/15/2026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6/15/2026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6/15/2026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6/15/2026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6/15/2026</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6/15/2026</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6/15/2026</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6/15/2026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6/15/2026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6/15/2026</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Heart of a Worshiper</a:t>
            </a:r>
          </a:p>
        </p:txBody>
      </p:sp>
      <p:sp>
        <p:nvSpPr>
          <p:cNvPr id="3" name="Subtitle 2"/>
          <p:cNvSpPr>
            <a:spLocks noGrp="1"/>
          </p:cNvSpPr>
          <p:nvPr>
            <p:ph type="subTitle" idx="1"/>
          </p:nvPr>
        </p:nvSpPr>
        <p:spPr/>
        <p:txBody>
          <a:bodyPr/>
          <a:lstStyle/>
          <a:p>
            <a:r>
              <a:rPr lang="en-US" dirty="0"/>
              <a:t>Lesson 5: Results of Worship (part 2)</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9506B-09FA-EA2E-4C5B-7A7EA258A7F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6A63DF1-1A27-263A-69D8-F257CFA242AE}"/>
              </a:ext>
            </a:extLst>
          </p:cNvPr>
          <p:cNvSpPr txBox="1"/>
          <p:nvPr/>
        </p:nvSpPr>
        <p:spPr>
          <a:xfrm>
            <a:off x="646112" y="741726"/>
            <a:ext cx="10896600" cy="253018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YAH is used in a more poetic or intimate way in the scriptures, often appearing in songs of praise and reflection. One of the most well-known uses of YAH is in Psalm 68:4, which states, “Sing unto God, sing praises to His name: extol Him that rides upon the heavens by His name YAH, and rejoice before Him.”</a:t>
            </a:r>
          </a:p>
        </p:txBody>
      </p:sp>
      <p:sp>
        <p:nvSpPr>
          <p:cNvPr id="3" name="TextBox 2">
            <a:extLst>
              <a:ext uri="{FF2B5EF4-FFF2-40B4-BE49-F238E27FC236}">
                <a16:creationId xmlns:a16="http://schemas.microsoft.com/office/drawing/2014/main" id="{40859EA3-8B81-D215-2AF9-99FD2D7A5439}"/>
              </a:ext>
            </a:extLst>
          </p:cNvPr>
          <p:cNvSpPr txBox="1"/>
          <p:nvPr/>
        </p:nvSpPr>
        <p:spPr>
          <a:xfrm>
            <a:off x="1141412" y="3505200"/>
            <a:ext cx="10401300" cy="260712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This act of calling on YAH is not just a verbal exercise but a recognition of His supremacy, His power to save, and His everlasting strength; in short, it invokes a deep connection to God’s character.</a:t>
            </a:r>
          </a:p>
          <a:p>
            <a:pPr>
              <a:lnSpc>
                <a:spcPct val="115000"/>
              </a:lnSpc>
              <a:spcAft>
                <a:spcPts val="600"/>
              </a:spcAft>
              <a:tabLst>
                <a:tab pos="4572000" algn="l"/>
              </a:tabLst>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By invoking His name, we are reminded that we can rely on His unchanging and eternal nature for support and guidance.</a:t>
            </a:r>
            <a:endParaRPr lang="en-US" sz="28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7719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4DA27-D8AF-6864-823F-4E8D3876BA2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05504AB-C072-7F30-8207-A00CD8065212}"/>
              </a:ext>
            </a:extLst>
          </p:cNvPr>
          <p:cNvSpPr txBox="1"/>
          <p:nvPr/>
        </p:nvSpPr>
        <p:spPr>
          <a:xfrm>
            <a:off x="646112" y="741726"/>
            <a:ext cx="10896600" cy="287848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This Old Testament name directly sets the stage for how we are shaped into His image today.  In the New Testament, this prophecy is fulfilled in Christ.  As II Corinthians 5:21 explains, God made Christ—who knew no sin—to be sin for us, so that in Him we might </a:t>
            </a: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become the righteousness of God</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C294DA84-27E5-06DA-5A33-8D9EA9994BB2}"/>
              </a:ext>
            </a:extLst>
          </p:cNvPr>
          <p:cNvSpPr txBox="1"/>
          <p:nvPr/>
        </p:nvSpPr>
        <p:spPr>
          <a:xfrm>
            <a:off x="659612" y="4191000"/>
            <a:ext cx="10616399" cy="1451359"/>
          </a:xfrm>
          <a:prstGeom prst="rect">
            <a:avLst/>
          </a:prstGeom>
          <a:noFill/>
        </p:spPr>
        <p:txBody>
          <a:bodyPr wrap="square">
            <a:spAutoFit/>
          </a:bodyPr>
          <a:lstStyle/>
          <a:p>
            <a:pPr marL="515938" marR="0">
              <a:lnSpc>
                <a:spcPct val="115000"/>
              </a:lnSpc>
              <a:spcAft>
                <a:spcPts val="600"/>
              </a:spcAft>
            </a:pPr>
            <a:r>
              <a:rPr lang="en-US" sz="40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When we hallow and take on His Name, we are clothed in His character.</a:t>
            </a:r>
          </a:p>
        </p:txBody>
      </p:sp>
    </p:spTree>
    <p:extLst>
      <p:ext uri="{BB962C8B-B14F-4D97-AF65-F5344CB8AC3E}">
        <p14:creationId xmlns:p14="http://schemas.microsoft.com/office/powerpoint/2010/main" val="88026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EF455-A5B7-EA3C-D4DC-0A30BAAEB8B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9F60A11-149B-2EF8-397E-E52C50109A08}"/>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JHWH-Tsidkenu: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צִדְקֵֽנוּ</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“Righteousness”</a:t>
            </a:r>
          </a:p>
        </p:txBody>
      </p:sp>
      <p:sp>
        <p:nvSpPr>
          <p:cNvPr id="4" name="TextBox 2">
            <a:extLst>
              <a:ext uri="{FF2B5EF4-FFF2-40B4-BE49-F238E27FC236}">
                <a16:creationId xmlns:a16="http://schemas.microsoft.com/office/drawing/2014/main" id="{7FEB83BD-134A-2DFD-9287-37165E31C204}"/>
              </a:ext>
            </a:extLst>
          </p:cNvPr>
          <p:cNvSpPr txBox="1"/>
          <p:nvPr/>
        </p:nvSpPr>
        <p:spPr>
          <a:xfrm>
            <a:off x="1141412" y="1600200"/>
            <a:ext cx="9220200" cy="424757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Jeremiah 33:16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reveals a profound, covenantal dimension of God’s Name: He does not just possess righteousness; He transfers it to His people.</a:t>
            </a: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Hebrew, this name is Yahweh </a:t>
            </a:r>
            <a:r>
              <a:rPr lang="en-US" sz="2800" kern="1400" dirty="0" err="1">
                <a:latin typeface="Times New Roman" panose="02020603050405020304" pitchFamily="18" charset="0"/>
                <a:ea typeface="Times New Roman" panose="02020603050405020304" pitchFamily="18" charset="0"/>
                <a:cs typeface="Times New Roman" panose="02020603050405020304" pitchFamily="18" charset="0"/>
              </a:rPr>
              <a:t>Tzidkenu</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This verse reveals three crucial truths about God’s Name and how it operates in our lives:</a:t>
            </a:r>
          </a:p>
          <a:p>
            <a:pPr marL="514350"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is Shared with His Community</a:t>
            </a:r>
          </a:p>
          <a:p>
            <a:pPr marL="514350"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Redefines Our Identity</a:t>
            </a:r>
          </a:p>
          <a:p>
            <a:pPr marL="514350"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Shifts the Source of Righteousness</a:t>
            </a:r>
            <a:endPar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795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fade">
                                      <p:cBhvr>
                                        <p:cTn id="29" dur="1000"/>
                                        <p:tgtEl>
                                          <p:spTgt spid="4">
                                            <p:txEl>
                                              <p:pRg st="3" end="3"/>
                                            </p:txEl>
                                          </p:spTgt>
                                        </p:tgtEl>
                                      </p:cBhvr>
                                    </p:animEffect>
                                    <p:anim calcmode="lin" valueType="num">
                                      <p:cBhvr>
                                        <p:cTn id="3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C3697-FEBB-602F-E782-79F5E5B9746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8DF0A33-2EC8-6A8C-6578-2D894CBD48A6}"/>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JHWH-Tsidkenu: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צִדְקֵֽנוּ</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“Righteousness”</a:t>
            </a:r>
          </a:p>
        </p:txBody>
      </p:sp>
      <p:sp>
        <p:nvSpPr>
          <p:cNvPr id="4" name="TextBox 2">
            <a:extLst>
              <a:ext uri="{FF2B5EF4-FFF2-40B4-BE49-F238E27FC236}">
                <a16:creationId xmlns:a16="http://schemas.microsoft.com/office/drawing/2014/main" id="{4E02DB95-7FE1-5429-171A-91DB8DDEC963}"/>
              </a:ext>
            </a:extLst>
          </p:cNvPr>
          <p:cNvSpPr txBox="1"/>
          <p:nvPr/>
        </p:nvSpPr>
        <p:spPr>
          <a:xfrm>
            <a:off x="1141412" y="1600200"/>
            <a:ext cx="9220200" cy="424757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is Shared with His Community</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To understand what is unique about Jeremiah 33:16, it must be compared to an earlier prophecy in Jeremiah 23:5-6</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Jeremiah 23:6, the coming Messiah (the “righteous Branch”) is directly given the title Yahweh </a:t>
            </a:r>
            <a:r>
              <a:rPr lang="en-US" sz="2800" kern="1400" dirty="0" err="1">
                <a:latin typeface="Times New Roman" panose="02020603050405020304" pitchFamily="18" charset="0"/>
                <a:ea typeface="Times New Roman" panose="02020603050405020304" pitchFamily="18" charset="0"/>
                <a:cs typeface="Times New Roman" panose="02020603050405020304" pitchFamily="18" charset="0"/>
              </a:rPr>
              <a:t>Tzidkenu</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Jeremiah 33:16, the exact same name is placed upon Jerusalem (the city and community of faith).</a:t>
            </a:r>
          </a:p>
        </p:txBody>
      </p:sp>
    </p:spTree>
    <p:extLst>
      <p:ext uri="{BB962C8B-B14F-4D97-AF65-F5344CB8AC3E}">
        <p14:creationId xmlns:p14="http://schemas.microsoft.com/office/powerpoint/2010/main" val="2649022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fade">
                                      <p:cBhvr>
                                        <p:cTn id="29" dur="1000"/>
                                        <p:tgtEl>
                                          <p:spTgt spid="4">
                                            <p:txEl>
                                              <p:pRg st="3" end="3"/>
                                            </p:txEl>
                                          </p:spTgt>
                                        </p:tgtEl>
                                      </p:cBhvr>
                                    </p:animEffect>
                                    <p:anim calcmode="lin" valueType="num">
                                      <p:cBhvr>
                                        <p:cTn id="3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103D9-36F7-5887-484C-75AED2A00CC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DEFF94C-BAD9-4318-065F-226CE70D9472}"/>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JHWH-Tsidkenu: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צִדְקֵֽנוּ</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“Righteousness”</a:t>
            </a:r>
          </a:p>
        </p:txBody>
      </p:sp>
      <p:sp>
        <p:nvSpPr>
          <p:cNvPr id="4" name="TextBox 2">
            <a:extLst>
              <a:ext uri="{FF2B5EF4-FFF2-40B4-BE49-F238E27FC236}">
                <a16:creationId xmlns:a16="http://schemas.microsoft.com/office/drawing/2014/main" id="{580235F1-BEC4-FFC1-28EF-D10A2361315B}"/>
              </a:ext>
            </a:extLst>
          </p:cNvPr>
          <p:cNvSpPr txBox="1"/>
          <p:nvPr/>
        </p:nvSpPr>
        <p:spPr>
          <a:xfrm>
            <a:off x="1141412" y="1600200"/>
            <a:ext cx="9220200" cy="424757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lnSpc>
                <a:spcPct val="115000"/>
              </a:lnSpc>
              <a:spcAft>
                <a:spcPts val="600"/>
              </a:spcAft>
              <a:buFont typeface="+mj-lt"/>
              <a:buAutoNum type="arabicPeriod" startAt="2"/>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Redefines Our Identity</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Jerusalem had become corrupt, unfaithful, and filled with injustice.</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By renaming the city “The LORD Our Righteousness,” God reveals that He does not view His people through the lens of their past failures, sins, or exile.</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Instead, He gives them a new identity rooted entirely in who He is.</a:t>
            </a:r>
          </a:p>
        </p:txBody>
      </p:sp>
    </p:spTree>
    <p:extLst>
      <p:ext uri="{BB962C8B-B14F-4D97-AF65-F5344CB8AC3E}">
        <p14:creationId xmlns:p14="http://schemas.microsoft.com/office/powerpoint/2010/main" val="369985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fade">
                                      <p:cBhvr>
                                        <p:cTn id="29" dur="1000"/>
                                        <p:tgtEl>
                                          <p:spTgt spid="4">
                                            <p:txEl>
                                              <p:pRg st="3" end="3"/>
                                            </p:txEl>
                                          </p:spTgt>
                                        </p:tgtEl>
                                      </p:cBhvr>
                                    </p:animEffect>
                                    <p:anim calcmode="lin" valueType="num">
                                      <p:cBhvr>
                                        <p:cTn id="3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1190E-40A9-7F39-207A-E8D9555E0F7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330FA05-8CB9-1910-6FF4-6F3B956FFDD7}"/>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JHWH-Tsidkenu: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צִדְקֵֽנוּ</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“Righteousness”</a:t>
            </a:r>
          </a:p>
        </p:txBody>
      </p:sp>
      <p:sp>
        <p:nvSpPr>
          <p:cNvPr id="4" name="TextBox 2">
            <a:extLst>
              <a:ext uri="{FF2B5EF4-FFF2-40B4-BE49-F238E27FC236}">
                <a16:creationId xmlns:a16="http://schemas.microsoft.com/office/drawing/2014/main" id="{335E61E4-0D18-A40B-A218-F69F8253D46C}"/>
              </a:ext>
            </a:extLst>
          </p:cNvPr>
          <p:cNvSpPr txBox="1"/>
          <p:nvPr/>
        </p:nvSpPr>
        <p:spPr>
          <a:xfrm>
            <a:off x="1141412" y="1600200"/>
            <a:ext cx="9220200" cy="268406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lnSpc>
                <a:spcPct val="115000"/>
              </a:lnSpc>
              <a:spcAft>
                <a:spcPts val="600"/>
              </a:spcAft>
              <a:buFont typeface="+mj-lt"/>
              <a:buAutoNum type="arabicPeriod" startAt="3"/>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Name Shifts the Source of Righteousness</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It is not “Our Righteousness for the Lord,” but “</a:t>
            </a:r>
            <a:r>
              <a:rPr lang="en-US" sz="2800" b="1"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The Lord </a:t>
            </a:r>
            <a:r>
              <a:rPr lang="en-US" sz="2800" b="1" i="1" u="sng"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is</a:t>
            </a:r>
            <a:r>
              <a:rPr lang="en-US" sz="2800" b="1"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our Righteousness</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God reveals Himself as the sole provider of the perfection He requires.</a:t>
            </a:r>
          </a:p>
        </p:txBody>
      </p:sp>
    </p:spTree>
    <p:extLst>
      <p:ext uri="{BB962C8B-B14F-4D97-AF65-F5344CB8AC3E}">
        <p14:creationId xmlns:p14="http://schemas.microsoft.com/office/powerpoint/2010/main" val="3706304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61A7D-3E4D-4BF0-7A9A-7AED95B03F0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C5DF53F-F428-8D1C-61D6-8605C95A630E}"/>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M’Kaddesh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מְקַדִּשְׁכֶֽם׃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“Sanctification”</a:t>
            </a:r>
          </a:p>
        </p:txBody>
      </p:sp>
      <p:sp>
        <p:nvSpPr>
          <p:cNvPr id="4" name="TextBox 2">
            <a:extLst>
              <a:ext uri="{FF2B5EF4-FFF2-40B4-BE49-F238E27FC236}">
                <a16:creationId xmlns:a16="http://schemas.microsoft.com/office/drawing/2014/main" id="{6DA27A64-B2A3-0864-A068-1DDDA460ED20}"/>
              </a:ext>
            </a:extLst>
          </p:cNvPr>
          <p:cNvSpPr txBox="1"/>
          <p:nvPr/>
        </p:nvSpPr>
        <p:spPr>
          <a:xfrm>
            <a:off x="1141412" y="1629918"/>
            <a:ext cx="10210800" cy="359816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Leviticus 20:8 introduces a critical compound name of God that reveals He is the active power behind human transformation: Yahweh </a:t>
            </a:r>
            <a:r>
              <a:rPr lang="en-US" sz="2800" kern="1400" dirty="0" err="1">
                <a:latin typeface="Times New Roman" panose="02020603050405020304" pitchFamily="18" charset="0"/>
                <a:ea typeface="Times New Roman" panose="02020603050405020304" pitchFamily="18" charset="0"/>
                <a:cs typeface="Times New Roman" panose="02020603050405020304" pitchFamily="18" charset="0"/>
              </a:rPr>
              <a:t>M'Kaddesh</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which translates to “The LORD Who Sanctifies You” or “The LORD Who Makes You Holy”.</a:t>
            </a:r>
          </a:p>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While the previous verse commands the people to “consecrate yourselves and be holy,” verse 8 shifts the focus to God's name, revealing three essential truths about His nature:</a:t>
            </a:r>
            <a:endPar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362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CFF1D-DF3D-9E97-243B-BED4895B987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4550D05-0AC1-924A-6EB7-385DFB89ACE3}"/>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M’Kaddesh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מְקַדִּשְׁכֶֽם׃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“Sanctification”</a:t>
            </a:r>
          </a:p>
        </p:txBody>
      </p:sp>
      <p:sp>
        <p:nvSpPr>
          <p:cNvPr id="4" name="TextBox 2">
            <a:extLst>
              <a:ext uri="{FF2B5EF4-FFF2-40B4-BE49-F238E27FC236}">
                <a16:creationId xmlns:a16="http://schemas.microsoft.com/office/drawing/2014/main" id="{587D6B19-6342-BB70-79E0-D278FBD96C29}"/>
              </a:ext>
            </a:extLst>
          </p:cNvPr>
          <p:cNvSpPr txBox="1"/>
          <p:nvPr/>
        </p:nvSpPr>
        <p:spPr>
          <a:xfrm>
            <a:off x="1141412" y="1600200"/>
            <a:ext cx="10210800" cy="21064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lnSpc>
                <a:spcPct val="115000"/>
              </a:lnSpc>
              <a:spcAft>
                <a:spcPts val="600"/>
              </a:spcAft>
              <a:buFont typeface="+mj-lt"/>
              <a:buAutoNum type="arabicPeriod"/>
              <a:tabLst>
                <a:tab pos="4572000" algn="l"/>
              </a:tabLst>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Holiness is infused, not self-generated</a:t>
            </a:r>
          </a:p>
          <a:p>
            <a:pPr marL="514350" indent="-514350">
              <a:lnSpc>
                <a:spcPct val="115000"/>
              </a:lnSpc>
              <a:spcAft>
                <a:spcPts val="600"/>
              </a:spcAft>
              <a:buFont typeface="+mj-lt"/>
              <a:buAutoNum type="arabicPeriod"/>
              <a:tabLst>
                <a:tab pos="4572000" algn="l"/>
              </a:tabLst>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True belonging requires divine separation</a:t>
            </a:r>
          </a:p>
          <a:p>
            <a:pPr marL="514350" indent="-514350">
              <a:lnSpc>
                <a:spcPct val="115000"/>
              </a:lnSpc>
              <a:spcAft>
                <a:spcPts val="600"/>
              </a:spcAft>
              <a:buFont typeface="+mj-lt"/>
              <a:buAutoNum type="arabicPeriod"/>
              <a:tabLst>
                <a:tab pos="4572000" algn="l"/>
              </a:tabLst>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God empowers what He commands</a:t>
            </a:r>
            <a:endPar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9EE3520-AE64-ED4A-C566-42B6D127CD74}"/>
              </a:ext>
            </a:extLst>
          </p:cNvPr>
          <p:cNvSpPr txBox="1"/>
          <p:nvPr/>
        </p:nvSpPr>
        <p:spPr>
          <a:xfrm>
            <a:off x="641506" y="3983435"/>
            <a:ext cx="10616399" cy="2159245"/>
          </a:xfrm>
          <a:prstGeom prst="rect">
            <a:avLst/>
          </a:prstGeom>
          <a:noFill/>
        </p:spPr>
        <p:txBody>
          <a:bodyPr wrap="square">
            <a:spAutoFit/>
          </a:bodyPr>
          <a:lstStyle/>
          <a:p>
            <a:pPr marL="515938" marR="0">
              <a:lnSpc>
                <a:spcPct val="115000"/>
              </a:lnSpc>
              <a:spcAft>
                <a:spcPts val="600"/>
              </a:spcAft>
            </a:pPr>
            <a:r>
              <a:rPr lang="en-US" sz="40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Human conformity to the “image of Christ” is not the </a:t>
            </a:r>
            <a:r>
              <a:rPr lang="en-US" sz="4000" b="1" u="sng"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cause</a:t>
            </a:r>
            <a:r>
              <a:rPr lang="en-US" sz="4000" b="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of our holiness, but rather our </a:t>
            </a:r>
            <a:r>
              <a:rPr lang="en-US" sz="4000" b="1" i="1" u="sng"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cooperation</a:t>
            </a:r>
            <a:r>
              <a:rPr lang="en-US" sz="40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 with His sanctifying grace.</a:t>
            </a:r>
          </a:p>
        </p:txBody>
      </p:sp>
    </p:spTree>
    <p:extLst>
      <p:ext uri="{BB962C8B-B14F-4D97-AF65-F5344CB8AC3E}">
        <p14:creationId xmlns:p14="http://schemas.microsoft.com/office/powerpoint/2010/main" val="279704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1000" fill="hold"/>
                                        <p:tgtEl>
                                          <p:spTgt spid="3"/>
                                        </p:tgtEl>
                                        <p:attrNameLst>
                                          <p:attrName>ppt_w</p:attrName>
                                        </p:attrNameLst>
                                      </p:cBhvr>
                                      <p:tavLst>
                                        <p:tav tm="0">
                                          <p:val>
                                            <p:fltVal val="0"/>
                                          </p:val>
                                        </p:tav>
                                        <p:tav tm="100000">
                                          <p:val>
                                            <p:strVal val="#ppt_w"/>
                                          </p:val>
                                        </p:tav>
                                      </p:tavLst>
                                    </p:anim>
                                    <p:anim calcmode="lin" valueType="num">
                                      <p:cBhvr>
                                        <p:cTn id="29" dur="1000" fill="hold"/>
                                        <p:tgtEl>
                                          <p:spTgt spid="3"/>
                                        </p:tgtEl>
                                        <p:attrNameLst>
                                          <p:attrName>ppt_h</p:attrName>
                                        </p:attrNameLst>
                                      </p:cBhvr>
                                      <p:tavLst>
                                        <p:tav tm="0">
                                          <p:val>
                                            <p:fltVal val="0"/>
                                          </p:val>
                                        </p:tav>
                                        <p:tav tm="100000">
                                          <p:val>
                                            <p:strVal val="#ppt_h"/>
                                          </p:val>
                                        </p:tav>
                                      </p:tavLst>
                                    </p:anim>
                                    <p:anim calcmode="lin" valueType="num">
                                      <p:cBhvr>
                                        <p:cTn id="30" dur="1000" fill="hold"/>
                                        <p:tgtEl>
                                          <p:spTgt spid="3"/>
                                        </p:tgtEl>
                                        <p:attrNameLst>
                                          <p:attrName>style.rotation</p:attrName>
                                        </p:attrNameLst>
                                      </p:cBhvr>
                                      <p:tavLst>
                                        <p:tav tm="0">
                                          <p:val>
                                            <p:fltVal val="90"/>
                                          </p:val>
                                        </p:tav>
                                        <p:tav tm="100000">
                                          <p:val>
                                            <p:fltVal val="0"/>
                                          </p:val>
                                        </p:tav>
                                      </p:tavLst>
                                    </p:anim>
                                    <p:animEffect transition="in" filter="fade">
                                      <p:cBhvr>
                                        <p:cTn id="3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F89F7-7F84-C5E8-4C1A-B328942F8E9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9823A02-AB44-0151-6927-24B6ADBB5F07}"/>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Rophe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רֹפְאֶֽךָ׃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“Healer”</a:t>
            </a:r>
          </a:p>
        </p:txBody>
      </p:sp>
      <p:sp>
        <p:nvSpPr>
          <p:cNvPr id="4" name="TextBox 2">
            <a:extLst>
              <a:ext uri="{FF2B5EF4-FFF2-40B4-BE49-F238E27FC236}">
                <a16:creationId xmlns:a16="http://schemas.microsoft.com/office/drawing/2014/main" id="{694C9CF5-9AE1-CEE1-C2F0-BAAAF79F720F}"/>
              </a:ext>
            </a:extLst>
          </p:cNvPr>
          <p:cNvSpPr txBox="1"/>
          <p:nvPr/>
        </p:nvSpPr>
        <p:spPr>
          <a:xfrm>
            <a:off x="1141412" y="1600200"/>
            <a:ext cx="10210800" cy="2761012"/>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Exodus 15:26 reveals three essential truths about God’s character through this specific name:</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Healing is Fundamental to His Identity</a:t>
            </a:r>
          </a:p>
          <a:p>
            <a:pPr marL="971550" lvl="1" indent="-514350">
              <a:lnSpc>
                <a:spcPct val="115000"/>
              </a:lnSpc>
              <a:spcAft>
                <a:spcPts val="600"/>
              </a:spcAft>
              <a:buFont typeface="+mj-lt"/>
              <a:buAutoNum type="arabicPeriod"/>
              <a:tabLst>
                <a:tab pos="4572000" algn="l"/>
              </a:tabLst>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He Restores the Whole Person</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Healing and Obedience are Relational</a:t>
            </a:r>
          </a:p>
        </p:txBody>
      </p:sp>
    </p:spTree>
    <p:extLst>
      <p:ext uri="{BB962C8B-B14F-4D97-AF65-F5344CB8AC3E}">
        <p14:creationId xmlns:p14="http://schemas.microsoft.com/office/powerpoint/2010/main" val="3425119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6FA01-F4C5-227C-A784-657C7FC4739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1D42D26-2522-745D-76D2-7B2FBA9C0C48}"/>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Rophe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רֹפְאֶֽךָ׃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“Healer”</a:t>
            </a:r>
          </a:p>
        </p:txBody>
      </p:sp>
      <p:sp>
        <p:nvSpPr>
          <p:cNvPr id="4" name="TextBox 2">
            <a:extLst>
              <a:ext uri="{FF2B5EF4-FFF2-40B4-BE49-F238E27FC236}">
                <a16:creationId xmlns:a16="http://schemas.microsoft.com/office/drawing/2014/main" id="{39BC2E35-E28B-C100-C54B-62D1EF3B1881}"/>
              </a:ext>
            </a:extLst>
          </p:cNvPr>
          <p:cNvSpPr txBox="1"/>
          <p:nvPr/>
        </p:nvSpPr>
        <p:spPr>
          <a:xfrm>
            <a:off x="1141412" y="1600200"/>
            <a:ext cx="10210800" cy="310264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ultimate paradox of Jesus functionally living out this name in human history is that </a:t>
            </a:r>
            <a:r>
              <a:rPr lang="en-US" sz="28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human wholeness is purchased through His brokenness</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a:t>
            </a:r>
          </a:p>
          <a:p>
            <a:pPr marL="0" lvl="1">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Jesus' suffering fulfills the grand portrait of the Suffering Servant in Isaiah 53:5: “</a:t>
            </a:r>
            <a:r>
              <a:rPr lang="en-US" sz="28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He was wounded for our transgressions... and by His stripes we are healed</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0270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72A49-B281-BD10-0B0C-4A89EB29671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7386EFD-A31E-7617-7303-B3C2E8FE7FD0}"/>
              </a:ext>
            </a:extLst>
          </p:cNvPr>
          <p:cNvSpPr txBox="1"/>
          <p:nvPr/>
        </p:nvSpPr>
        <p:spPr>
          <a:xfrm>
            <a:off x="1370012" y="990600"/>
            <a:ext cx="9220200" cy="25896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Does anyone have anything to share about what II Corinthians 4:14-18 and 5:14-20 said to you regarding our love response to Christ and effecting God’s purposes in the world?</a:t>
            </a:r>
          </a:p>
        </p:txBody>
      </p:sp>
    </p:spTree>
    <p:extLst>
      <p:ext uri="{BB962C8B-B14F-4D97-AF65-F5344CB8AC3E}">
        <p14:creationId xmlns:p14="http://schemas.microsoft.com/office/powerpoint/2010/main" val="315882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5679C-159C-1A4B-64DE-E11AC0ED6428}"/>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540865C-9A17-403D-8360-86A85ACA03C4}"/>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JHWH-Shammah</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שָֽׁמָּה׃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“Ever-Present”</a:t>
            </a:r>
          </a:p>
        </p:txBody>
      </p:sp>
      <p:sp>
        <p:nvSpPr>
          <p:cNvPr id="4" name="TextBox 2">
            <a:extLst>
              <a:ext uri="{FF2B5EF4-FFF2-40B4-BE49-F238E27FC236}">
                <a16:creationId xmlns:a16="http://schemas.microsoft.com/office/drawing/2014/main" id="{AFD8D866-377D-C328-8EE7-414F988CC4D7}"/>
              </a:ext>
            </a:extLst>
          </p:cNvPr>
          <p:cNvSpPr txBox="1"/>
          <p:nvPr/>
        </p:nvSpPr>
        <p:spPr>
          <a:xfrm>
            <a:off x="1141412" y="1600200"/>
            <a:ext cx="10210800" cy="482003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Ezekiel 48:35 reveals three profound truths about God’s character, His faithfulness, and His ultimate plan for humanity:</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His Presence is Permanent and Secure</a:t>
            </a:r>
          </a:p>
          <a:p>
            <a:pPr marL="971550" lvl="1" indent="-514350">
              <a:lnSpc>
                <a:spcPct val="115000"/>
              </a:lnSpc>
              <a:spcAft>
                <a:spcPts val="600"/>
              </a:spcAft>
              <a:buFont typeface="+mj-lt"/>
              <a:buAutoNum type="arabicPeriod"/>
              <a:tabLst>
                <a:tab pos="4572000" algn="l"/>
              </a:tabLst>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His Presence Defines Our Destination</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 Climbs Down to Dwell With Us</a:t>
            </a:r>
          </a:p>
          <a:p>
            <a:pPr marL="0" lvl="1">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Jesus fulfills this name directly as </a:t>
            </a:r>
            <a:r>
              <a:rPr lang="en-US" sz="2800" i="1" kern="1400" dirty="0">
                <a:latin typeface="Times New Roman" panose="02020603050405020304" pitchFamily="18" charset="0"/>
                <a:ea typeface="Times New Roman" panose="02020603050405020304" pitchFamily="18" charset="0"/>
                <a:cs typeface="Times New Roman" panose="02020603050405020304" pitchFamily="18" charset="0"/>
              </a:rPr>
              <a:t>Immanuel</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which means “God with us.”  following Pentecost, Holy Spirit indwells believers making us God’s temple.  Revelation 21:3 says, </a:t>
            </a:r>
            <a:r>
              <a:rPr lang="en-US" sz="2800" b="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Behold, the dwelling place of God is with man, and He will dwell with them.</a:t>
            </a:r>
            <a:r>
              <a:rPr lang="en-US" sz="2800" b="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73511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CD922-12E2-FB47-DD86-141BCFF316D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D130DF3-E70D-64D9-EA64-F0931F544685}"/>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JHWH-Rohi</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רֹ֝עִ֗י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“Shepherd”</a:t>
            </a:r>
          </a:p>
        </p:txBody>
      </p:sp>
      <p:sp>
        <p:nvSpPr>
          <p:cNvPr id="4" name="TextBox 2">
            <a:extLst>
              <a:ext uri="{FF2B5EF4-FFF2-40B4-BE49-F238E27FC236}">
                <a16:creationId xmlns:a16="http://schemas.microsoft.com/office/drawing/2014/main" id="{99BC14FA-261B-97E3-F532-2DBC81E002B5}"/>
              </a:ext>
            </a:extLst>
          </p:cNvPr>
          <p:cNvSpPr txBox="1"/>
          <p:nvPr/>
        </p:nvSpPr>
        <p:spPr>
          <a:xfrm>
            <a:off x="1141412" y="1600200"/>
            <a:ext cx="10210800" cy="482003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While titles like </a:t>
            </a:r>
            <a:r>
              <a:rPr lang="en-US" sz="2800" i="1" kern="1400" dirty="0">
                <a:latin typeface="Times New Roman" panose="02020603050405020304" pitchFamily="18" charset="0"/>
                <a:ea typeface="Times New Roman" panose="02020603050405020304" pitchFamily="18" charset="0"/>
                <a:cs typeface="Times New Roman" panose="02020603050405020304" pitchFamily="18" charset="0"/>
              </a:rPr>
              <a:t>Elohim</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highlight God as the infinite, all-powerful Creator, YHWH-Rohi paints an intimate portrait of a God who actively guides, feeds, protects, and stays close to His people.  Each of these four scriptures highlights a distinct facet of how this shepherding name functions:</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Provision and Intimacy (Ps. 23:1)</a:t>
            </a:r>
          </a:p>
          <a:p>
            <a:pPr marL="971550" lvl="1" indent="-514350">
              <a:lnSpc>
                <a:spcPct val="115000"/>
              </a:lnSpc>
              <a:spcAft>
                <a:spcPts val="600"/>
              </a:spcAft>
              <a:buFont typeface="+mj-lt"/>
              <a:buAutoNum type="arabicPeriod"/>
              <a:tabLst>
                <a:tab pos="4572000" algn="l"/>
              </a:tabLst>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Lifelong Faithfulness (Gen. 48:15)</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Tender Car for the </a:t>
            </a:r>
            <a:r>
              <a:rPr lang="en-US" sz="2800" kern="1400" dirty="0" err="1">
                <a:latin typeface="Times New Roman" panose="02020603050405020304" pitchFamily="18" charset="0"/>
                <a:ea typeface="Times New Roman" panose="02020603050405020304" pitchFamily="18" charset="0"/>
                <a:cs typeface="Times New Roman" panose="02020603050405020304" pitchFamily="18" charset="0"/>
              </a:rPr>
              <a:t>Vulneerable</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(Is. 40:11)</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Vigilant Protection and Gathering (Jer. 31:10)</a:t>
            </a:r>
          </a:p>
        </p:txBody>
      </p:sp>
    </p:spTree>
    <p:extLst>
      <p:ext uri="{BB962C8B-B14F-4D97-AF65-F5344CB8AC3E}">
        <p14:creationId xmlns:p14="http://schemas.microsoft.com/office/powerpoint/2010/main" val="813583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3CD85-C605-58A0-2F03-2F89AFF81E0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6B53BAD-FDD5-96D2-A7BF-504FBE8809A4}"/>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JHWH-Nissi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נִסִּֽי׃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“Banner”</a:t>
            </a:r>
          </a:p>
        </p:txBody>
      </p:sp>
      <p:sp>
        <p:nvSpPr>
          <p:cNvPr id="4" name="TextBox 2">
            <a:extLst>
              <a:ext uri="{FF2B5EF4-FFF2-40B4-BE49-F238E27FC236}">
                <a16:creationId xmlns:a16="http://schemas.microsoft.com/office/drawing/2014/main" id="{15DC4DD9-C3E3-FE3F-8B81-8A15C69451AA}"/>
              </a:ext>
            </a:extLst>
          </p:cNvPr>
          <p:cNvSpPr txBox="1"/>
          <p:nvPr/>
        </p:nvSpPr>
        <p:spPr>
          <a:xfrm>
            <a:off x="1141412" y="1600200"/>
            <a:ext cx="10210800" cy="474309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Exodus 17:15—The name YHWH-Nissi appears only once in the entire Bible. It was proclaimed directly after the newly liberated, untrained Israelites defeated the fierce Amalekite nomads in the desert at Rephidim—a battle won entirely because Aaron and Hur held up Moses' weary arms containing the “staff of God”.  This name suggests three critical truths about God’s character:</a:t>
            </a:r>
          </a:p>
          <a:p>
            <a:pPr marL="971550" lvl="1" indent="-514350">
              <a:lnSpc>
                <a:spcPct val="115000"/>
              </a:lnSpc>
              <a:spcAft>
                <a:spcPts val="600"/>
              </a:spcAft>
              <a:buFont typeface="+mj-lt"/>
              <a:buAutoNum type="arabicPeriod"/>
              <a:tabLst>
                <a:tab pos="4572000" algn="l"/>
              </a:tabLst>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He is Our Rallying Point and Identity</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 is the True Warrior and Victor</a:t>
            </a:r>
          </a:p>
          <a:p>
            <a:pPr marL="971550" lvl="1" indent="-514350">
              <a:lnSpc>
                <a:spcPct val="115000"/>
              </a:lnSpc>
              <a:spcAft>
                <a:spcPts val="600"/>
              </a:spcAft>
              <a:buFont typeface="+mj-lt"/>
              <a:buAutoNum type="arabicPeriod"/>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 Provides Ultimate Covering and Signal of Hope</a:t>
            </a:r>
          </a:p>
        </p:txBody>
      </p:sp>
    </p:spTree>
    <p:extLst>
      <p:ext uri="{BB962C8B-B14F-4D97-AF65-F5344CB8AC3E}">
        <p14:creationId xmlns:p14="http://schemas.microsoft.com/office/powerpoint/2010/main" val="3540688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B6081-11C6-1044-E609-E1FA5778400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BA148A7-DA05-C481-F23C-E07221936D82}"/>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JHWH-Nissi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נִסִּֽי׃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“Banner”</a:t>
            </a:r>
          </a:p>
        </p:txBody>
      </p:sp>
      <p:sp>
        <p:nvSpPr>
          <p:cNvPr id="4" name="TextBox 2">
            <a:extLst>
              <a:ext uri="{FF2B5EF4-FFF2-40B4-BE49-F238E27FC236}">
                <a16:creationId xmlns:a16="http://schemas.microsoft.com/office/drawing/2014/main" id="{1CC52E29-4E54-523D-0907-0CC5355B8AAE}"/>
              </a:ext>
            </a:extLst>
          </p:cNvPr>
          <p:cNvSpPr txBox="1"/>
          <p:nvPr/>
        </p:nvSpPr>
        <p:spPr>
          <a:xfrm>
            <a:off x="1141412" y="1600200"/>
            <a:ext cx="10210800" cy="508472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the New Testament, Jesus Christ fulfills the identity of YHWH-Nissi by physically and spiritually becoming that raised banner.  Jesus took the cross—originally an instrument of execution, shame, and defeat—and turned it into a triumphal standard. </a:t>
            </a: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He is Our Rallying Point and Identity</a:t>
            </a: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John 3:14-15, Jesus draws a parallel to another Old Testament </a:t>
            </a:r>
            <a:r>
              <a:rPr lang="en-US" sz="2800" kern="1400" dirty="0" err="1">
                <a:latin typeface="Times New Roman" panose="02020603050405020304" pitchFamily="18" charset="0"/>
                <a:ea typeface="Times New Roman" panose="02020603050405020304" pitchFamily="18" charset="0"/>
                <a:cs typeface="Times New Roman" panose="02020603050405020304" pitchFamily="18" charset="0"/>
              </a:rPr>
              <a:t>nes</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“And as Moses lifted up the serpent in the wilderness, even so must the Son of Man be lifted up, that whoever believes in Him should not perish but have eternal life.”</a:t>
            </a:r>
          </a:p>
        </p:txBody>
      </p:sp>
    </p:spTree>
    <p:extLst>
      <p:ext uri="{BB962C8B-B14F-4D97-AF65-F5344CB8AC3E}">
        <p14:creationId xmlns:p14="http://schemas.microsoft.com/office/powerpoint/2010/main" val="1133478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EA9BE-133A-632E-3792-B7C9A3AEF57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0650731-1E96-8F54-667D-C874A5C82993}"/>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JHWH-Nissi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נִסִּֽי׃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“Banner”</a:t>
            </a:r>
          </a:p>
        </p:txBody>
      </p:sp>
      <p:sp>
        <p:nvSpPr>
          <p:cNvPr id="4" name="TextBox 2">
            <a:extLst>
              <a:ext uri="{FF2B5EF4-FFF2-40B4-BE49-F238E27FC236}">
                <a16:creationId xmlns:a16="http://schemas.microsoft.com/office/drawing/2014/main" id="{EDD6C6B4-F62D-3F8E-06F2-E5FF51F3B22C}"/>
              </a:ext>
            </a:extLst>
          </p:cNvPr>
          <p:cNvSpPr txBox="1"/>
          <p:nvPr/>
        </p:nvSpPr>
        <p:spPr>
          <a:xfrm>
            <a:off x="1141412" y="1600200"/>
            <a:ext cx="10210800" cy="260712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the New Testament, Jesus Christ fulfills the identity of YHWH-Nissi by physically and spiritually becoming that raised banner.  </a:t>
            </a:r>
            <a:endPar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71550" lvl="1" indent="-51435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Isaiah 11:10 states: “And in that day there shall be a Root of Jesse, </a:t>
            </a:r>
            <a:r>
              <a:rPr lang="en-US" sz="28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Who shall stand as a banner to the people; For the Gentiles shall seek Him…</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766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D3E34-1BD0-2696-C179-9FE6F075245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4F28891-D8A5-4E47-DB97-C6850C030CBA}"/>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JHWH-Jireh</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יִרְאֶ֑ה  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“Provision”</a:t>
            </a:r>
          </a:p>
        </p:txBody>
      </p:sp>
      <p:sp>
        <p:nvSpPr>
          <p:cNvPr id="4" name="TextBox 2">
            <a:extLst>
              <a:ext uri="{FF2B5EF4-FFF2-40B4-BE49-F238E27FC236}">
                <a16:creationId xmlns:a16="http://schemas.microsoft.com/office/drawing/2014/main" id="{8BF1A0F0-C1D8-EB3C-CD57-0EB6F6849CA7}"/>
              </a:ext>
            </a:extLst>
          </p:cNvPr>
          <p:cNvSpPr txBox="1"/>
          <p:nvPr/>
        </p:nvSpPr>
        <p:spPr>
          <a:xfrm>
            <a:off x="1141412" y="1600200"/>
            <a:ext cx="10210800" cy="302570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This name is revealed by Abraham on Mount Moriah immediately after God provided a ram in the thicket to replace his son, Isaac, as the sacrifice (see Gen. 22:14). In Hebrew, the root word for </a:t>
            </a:r>
            <a:r>
              <a:rPr lang="en-US" sz="2800" i="1" kern="1400" dirty="0">
                <a:latin typeface="Times New Roman" panose="02020603050405020304" pitchFamily="18" charset="0"/>
                <a:ea typeface="Times New Roman" panose="02020603050405020304" pitchFamily="18" charset="0"/>
                <a:cs typeface="Times New Roman" panose="02020603050405020304" pitchFamily="18" charset="0"/>
              </a:rPr>
              <a:t>Jireh</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is </a:t>
            </a:r>
            <a:r>
              <a:rPr lang="en-US" sz="2800" kern="1400" dirty="0" err="1">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ra'ah</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which literally means “to see.” In the context of God's character, it means “The LORD Will See To It.”   God sees the need of His people beforehand and meticulously arranges the provision ahead of time.</a:t>
            </a:r>
          </a:p>
        </p:txBody>
      </p:sp>
    </p:spTree>
    <p:extLst>
      <p:ext uri="{BB962C8B-B14F-4D97-AF65-F5344CB8AC3E}">
        <p14:creationId xmlns:p14="http://schemas.microsoft.com/office/powerpoint/2010/main" val="234918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0386B-03F9-5EEC-579D-60798762808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1F54461-357A-EE3C-D306-7CD6FDC86BAD}"/>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JHWH-Shalom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שָׁל֑וֹם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“Peace”</a:t>
            </a:r>
          </a:p>
        </p:txBody>
      </p:sp>
      <p:sp>
        <p:nvSpPr>
          <p:cNvPr id="4" name="TextBox 2">
            <a:extLst>
              <a:ext uri="{FF2B5EF4-FFF2-40B4-BE49-F238E27FC236}">
                <a16:creationId xmlns:a16="http://schemas.microsoft.com/office/drawing/2014/main" id="{234CFA7C-AA6B-4201-AF97-77331D064850}"/>
              </a:ext>
            </a:extLst>
          </p:cNvPr>
          <p:cNvSpPr txBox="1"/>
          <p:nvPr/>
        </p:nvSpPr>
        <p:spPr>
          <a:xfrm>
            <a:off x="1141412" y="1600200"/>
            <a:ext cx="10210800" cy="451226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Here in Judges 6:24 we see Gideon had been hiding in a winepress out of fear when God appeared to him. When Gideon realized he had seen the Angel of the LORD, he panicked. God comforted him in verse 23, saying, “Peace be to you.  Do not fear; you shall not die.” Gideon built the altar to YHWH-Shalom before the battle was won, revealing that </a:t>
            </a:r>
            <a:r>
              <a:rPr lang="en-US" sz="2800" b="1" i="1"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God's peace is independent of external circumstances</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In Hebrew, shalom means much more than just the absence of war or conflict. It signifies wholeness, completeness, soundness, health, safety, and prosperity.</a:t>
            </a:r>
          </a:p>
        </p:txBody>
      </p:sp>
    </p:spTree>
    <p:extLst>
      <p:ext uri="{BB962C8B-B14F-4D97-AF65-F5344CB8AC3E}">
        <p14:creationId xmlns:p14="http://schemas.microsoft.com/office/powerpoint/2010/main" val="266835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73F42-9AAD-196E-B452-4A73324AC6D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F1A92B0-47E7-29FF-CF88-FD137929EA22}"/>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JHWH-Shalom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שָׁל֑וֹם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“Peace”</a:t>
            </a:r>
          </a:p>
        </p:txBody>
      </p:sp>
      <p:sp>
        <p:nvSpPr>
          <p:cNvPr id="4" name="TextBox 2">
            <a:extLst>
              <a:ext uri="{FF2B5EF4-FFF2-40B4-BE49-F238E27FC236}">
                <a16:creationId xmlns:a16="http://schemas.microsoft.com/office/drawing/2014/main" id="{FADD6AB8-3E1C-5365-E661-4EC29274716A}"/>
              </a:ext>
            </a:extLst>
          </p:cNvPr>
          <p:cNvSpPr txBox="1"/>
          <p:nvPr/>
        </p:nvSpPr>
        <p:spPr>
          <a:xfrm>
            <a:off x="1141412" y="1600200"/>
            <a:ext cx="10210800" cy="203466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This revelation transformed Gideon from a fearful man into a courageous leader. God's peace did not mean Gideon avoided the upcoming battle; rather, it gave him the internal quietness and strength needed to face his enemies.</a:t>
            </a:r>
          </a:p>
        </p:txBody>
      </p:sp>
    </p:spTree>
    <p:extLst>
      <p:ext uri="{BB962C8B-B14F-4D97-AF65-F5344CB8AC3E}">
        <p14:creationId xmlns:p14="http://schemas.microsoft.com/office/powerpoint/2010/main" val="2710582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62B7B-7AAA-3693-4558-52087DB8165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AC3C368-194E-16D7-F377-9DB383EAAFDB}"/>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JHWH-Shalom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שָׁל֑וֹם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“Peace”</a:t>
            </a:r>
          </a:p>
        </p:txBody>
      </p:sp>
      <p:sp>
        <p:nvSpPr>
          <p:cNvPr id="4" name="TextBox 2">
            <a:extLst>
              <a:ext uri="{FF2B5EF4-FFF2-40B4-BE49-F238E27FC236}">
                <a16:creationId xmlns:a16="http://schemas.microsoft.com/office/drawing/2014/main" id="{09664843-92DC-6823-E0A7-B108DE49DCED}"/>
              </a:ext>
            </a:extLst>
          </p:cNvPr>
          <p:cNvSpPr txBox="1"/>
          <p:nvPr/>
        </p:nvSpPr>
        <p:spPr>
          <a:xfrm>
            <a:off x="1141412" y="1600200"/>
            <a:ext cx="10210800" cy="466614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Jesus perfectly embodied and lived out the name Yahweh-Shalom in the New Testament:</a:t>
            </a:r>
          </a:p>
          <a:p>
            <a:pPr marL="457200" indent="-45720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Ephesians 2:14 explicitly states, “For he himself is our peace,” showing that Jesus is the physical manifestation of YHWH-Shalom.</a:t>
            </a:r>
          </a:p>
          <a:p>
            <a:pPr marL="457200" indent="-457200">
              <a:lnSpc>
                <a:spcPct val="115000"/>
              </a:lnSpc>
              <a:spcAft>
                <a:spcPts val="600"/>
              </a:spcAft>
              <a:buFont typeface="Arial" panose="020B0604020202020204" pitchFamily="34" charset="0"/>
              <a:buChar char="•"/>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Just as Gideon received peace before his battle, Jesus gave His disciples peace before His crucifixion, saying in John 14:27, “Peace I leave with you; my peace I give to you. Not as the world gives do I give to you.”</a:t>
            </a:r>
          </a:p>
        </p:txBody>
      </p:sp>
    </p:spTree>
    <p:extLst>
      <p:ext uri="{BB962C8B-B14F-4D97-AF65-F5344CB8AC3E}">
        <p14:creationId xmlns:p14="http://schemas.microsoft.com/office/powerpoint/2010/main" val="3436693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A011A-96CC-DB3F-FC15-C8906C25A7C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11BA921-4984-B538-D3F4-CCD7028DA809}"/>
              </a:ext>
            </a:extLst>
          </p:cNvPr>
          <p:cNvSpPr txBox="1"/>
          <p:nvPr/>
        </p:nvSpPr>
        <p:spPr>
          <a:xfrm>
            <a:off x="646112" y="741726"/>
            <a:ext cx="10896600" cy="67832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nSpc>
                <a:spcPct val="115000"/>
              </a:lnSpc>
              <a:spcAft>
                <a:spcPts val="600"/>
              </a:spcAft>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Summary</a:t>
            </a:r>
          </a:p>
        </p:txBody>
      </p:sp>
      <p:sp>
        <p:nvSpPr>
          <p:cNvPr id="4" name="TextBox 2">
            <a:extLst>
              <a:ext uri="{FF2B5EF4-FFF2-40B4-BE49-F238E27FC236}">
                <a16:creationId xmlns:a16="http://schemas.microsoft.com/office/drawing/2014/main" id="{05341F3F-F882-8D20-7AFD-D3FD5A8F1721}"/>
              </a:ext>
            </a:extLst>
          </p:cNvPr>
          <p:cNvSpPr txBox="1"/>
          <p:nvPr/>
        </p:nvSpPr>
        <p:spPr>
          <a:xfrm>
            <a:off x="1141412" y="1600200"/>
            <a:ext cx="10210800" cy="253018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Before our next lesson, look at the verses referenced in this lesson, and in the book of Psalms at the many times the Psalmist talks about the Name of God.   Make notes of ones that impact you, or meet a need, or seem to be important, and note why.  Be prepared to share those thoughts next time.</a:t>
            </a:r>
          </a:p>
        </p:txBody>
      </p:sp>
    </p:spTree>
    <p:extLst>
      <p:ext uri="{BB962C8B-B14F-4D97-AF65-F5344CB8AC3E}">
        <p14:creationId xmlns:p14="http://schemas.microsoft.com/office/powerpoint/2010/main" val="1932999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A7C7F-9627-94F6-3A87-28C8A298B82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23F894C-7C50-D915-F725-B9FD362FD8D2}"/>
              </a:ext>
            </a:extLst>
          </p:cNvPr>
          <p:cNvSpPr txBox="1"/>
          <p:nvPr/>
        </p:nvSpPr>
        <p:spPr>
          <a:xfrm>
            <a:off x="1370012" y="990600"/>
            <a:ext cx="9220200" cy="266656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I would like to draw your attention to verse 18 of chapter 4 of II Corinthians:</a:t>
            </a:r>
          </a:p>
          <a:p>
            <a:pPr marL="0" marR="0">
              <a:lnSpc>
                <a:spcPct val="115000"/>
              </a:lnSpc>
              <a:spcAft>
                <a:spcPts val="600"/>
              </a:spcAft>
              <a:buNone/>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“…what is seen is transitory, but what is unseen is eternal.”</a:t>
            </a:r>
            <a:endPar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326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FB585-AF25-35FF-6AD5-F19E44E14C4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6D2CC44-05AF-0A7B-7A82-5109D6CD27DD}"/>
              </a:ext>
            </a:extLst>
          </p:cNvPr>
          <p:cNvSpPr txBox="1"/>
          <p:nvPr/>
        </p:nvSpPr>
        <p:spPr>
          <a:xfrm>
            <a:off x="608012" y="609600"/>
            <a:ext cx="10896600" cy="67832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nSpc>
                <a:spcPct val="115000"/>
              </a:lnSpc>
              <a:spcAft>
                <a:spcPts val="600"/>
              </a:spcAft>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Closing Prayer</a:t>
            </a:r>
          </a:p>
        </p:txBody>
      </p:sp>
      <p:sp>
        <p:nvSpPr>
          <p:cNvPr id="4" name="TextBox 2">
            <a:extLst>
              <a:ext uri="{FF2B5EF4-FFF2-40B4-BE49-F238E27FC236}">
                <a16:creationId xmlns:a16="http://schemas.microsoft.com/office/drawing/2014/main" id="{C85354E8-5A16-2A34-ED46-C98AB2F3870C}"/>
              </a:ext>
            </a:extLst>
          </p:cNvPr>
          <p:cNvSpPr txBox="1"/>
          <p:nvPr/>
        </p:nvSpPr>
        <p:spPr>
          <a:xfrm>
            <a:off x="912812" y="1447800"/>
            <a:ext cx="10363200" cy="451226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tabLst>
                <a:tab pos="4572000" algn="l"/>
              </a:tabLs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Lord, we recognize You as our Prince of Peace. In moments of anxiety, uncertainty, or conflict, help us to rally around You as our banner and find our absolute refuge in Your presence. When the storms of life rage around us, quiet our minds with the supernatural wholeness and soundness that only You can provide—a peace that surpasses all human understanding.  As we part ways, let Your peace guard our hearts and minds. May we walk out into the world not as anxious people, but as carriers of Your rest, sharing Your calmness and reconciliation with everyone we meet, and thus hallow your Name.</a:t>
            </a:r>
          </a:p>
        </p:txBody>
      </p:sp>
    </p:spTree>
    <p:extLst>
      <p:ext uri="{BB962C8B-B14F-4D97-AF65-F5344CB8AC3E}">
        <p14:creationId xmlns:p14="http://schemas.microsoft.com/office/powerpoint/2010/main" val="1263745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410C9-3CF3-FF26-5479-4284F89BD68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E342B62-5A69-646D-D29D-5D820E66FA28}"/>
              </a:ext>
            </a:extLst>
          </p:cNvPr>
          <p:cNvSpPr txBox="1"/>
          <p:nvPr/>
        </p:nvSpPr>
        <p:spPr>
          <a:xfrm>
            <a:off x="912812" y="609600"/>
            <a:ext cx="10287000" cy="5368842"/>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What are your thoughts concerning II Corinthians 5:19-21?</a:t>
            </a:r>
          </a:p>
          <a:p>
            <a:pPr marL="571500" marR="0" indent="-571500">
              <a:lnSpc>
                <a:spcPct val="115000"/>
              </a:lnSpc>
              <a:spcAft>
                <a:spcPts val="600"/>
              </a:spcAft>
              <a:buFont typeface="Arial" panose="020B0604020202020204" pitchFamily="34" charset="0"/>
              <a:buChar char="•"/>
            </a:pP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Through Jesus’ work, God does not count our trespasses against us</a:t>
            </a:r>
          </a:p>
          <a:p>
            <a:pPr marL="571500" marR="0" indent="-571500">
              <a:lnSpc>
                <a:spcPct val="115000"/>
              </a:lnSpc>
              <a:spcAft>
                <a:spcPts val="600"/>
              </a:spcAft>
              <a:buFont typeface="Arial" panose="020B0604020202020204" pitchFamily="34" charset="0"/>
              <a:buChar char="•"/>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God has entrusted the ministry of reconciliation to us, the redeemed, as ambassadors of Christ</a:t>
            </a:r>
          </a:p>
          <a:p>
            <a:pPr marL="571500" marR="0" indent="-571500">
              <a:lnSpc>
                <a:spcPct val="115000"/>
              </a:lnSpc>
              <a:spcAft>
                <a:spcPts val="600"/>
              </a:spcAft>
              <a:buFont typeface="Arial" panose="020B0604020202020204" pitchFamily="34" charset="0"/>
              <a:buChar char="•"/>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We have become “</a:t>
            </a:r>
            <a:r>
              <a:rPr lang="en-US" sz="3600" kern="1400" dirty="0">
                <a:latin typeface="Times New Roman" panose="02020603050405020304" pitchFamily="18" charset="0"/>
                <a:ea typeface="Times New Roman" panose="02020603050405020304" pitchFamily="18" charset="0"/>
                <a:cs typeface="Times New Roman" panose="02020603050405020304" pitchFamily="18" charset="0"/>
              </a:rPr>
              <a:t>the righteousness of God in Jesus</a:t>
            </a:r>
            <a:endPar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0780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0C3E53E0-8062-90C8-7D00-BD207907A4AA}"/>
              </a:ext>
            </a:extLst>
          </p:cNvPr>
          <p:cNvSpPr txBox="1"/>
          <p:nvPr/>
        </p:nvSpPr>
        <p:spPr>
          <a:xfrm>
            <a:off x="646112" y="741726"/>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What does it mean to “hallow” something or someone</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69523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B0392-78D4-88D2-F4FD-6383CE38609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4D3DDB41-45F3-7D71-06E2-1CCC6CABB376}"/>
              </a:ext>
            </a:extLst>
          </p:cNvPr>
          <p:cNvSpPr txBox="1"/>
          <p:nvPr/>
        </p:nvSpPr>
        <p:spPr>
          <a:xfrm>
            <a:off x="646112" y="741726"/>
            <a:ext cx="10896600" cy="117955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Read the passages from Psalms.  How does hallowing God’s Name shape us into God’s image</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AC888480-BC6F-1CF3-E3E1-7CD0F78900FD}"/>
              </a:ext>
            </a:extLst>
          </p:cNvPr>
          <p:cNvSpPr txBox="1"/>
          <p:nvPr/>
        </p:nvSpPr>
        <p:spPr>
          <a:xfrm>
            <a:off x="1141412" y="2286000"/>
            <a:ext cx="10351655"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psychological and spiritual law of human nature is that we become like what we behold.</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Recognizing God's presence and authority shatters human pride, shaping us into the image of humble dependency and truth that mirrors Christ’s ultimate humility.</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Praise moves our focus away from self-pity, anxiety, and scarcity.</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896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245D1-DAF3-0FDE-4D42-358AFEBD22E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A3A3068-295A-4096-F115-5306C3ED4CD6}"/>
              </a:ext>
            </a:extLst>
          </p:cNvPr>
          <p:cNvSpPr txBox="1"/>
          <p:nvPr/>
        </p:nvSpPr>
        <p:spPr>
          <a:xfrm>
            <a:off x="646112" y="741726"/>
            <a:ext cx="10896600" cy="117955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Read the passages from Psalms.  How does hallowing God’s Name shape us into God’s image</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23CF83FE-B87F-0CEC-BABE-E8700E9B6E83}"/>
              </a:ext>
            </a:extLst>
          </p:cNvPr>
          <p:cNvSpPr txBox="1"/>
          <p:nvPr/>
        </p:nvSpPr>
        <p:spPr>
          <a:xfrm>
            <a:off x="1141412" y="2286000"/>
            <a:ext cx="10351655" cy="278537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When we hold God’s Name as sacred, our tolerance for systemic injustice, personal deceit, and moral compromise diminishes.</a:t>
            </a:r>
          </a:p>
          <a:p>
            <a:pPr marL="4572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We are progressively sanctified, taking on His holiness, justice, and purity in our daily decision-making.</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4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19300-E3EC-9A70-A575-2DFB8A1F2B6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D258136-284E-CEC8-DA0C-E8B413C7900C}"/>
              </a:ext>
            </a:extLst>
          </p:cNvPr>
          <p:cNvSpPr txBox="1"/>
          <p:nvPr/>
        </p:nvSpPr>
        <p:spPr>
          <a:xfrm>
            <a:off x="646112" y="741726"/>
            <a:ext cx="10896600" cy="344478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Recall the passages from Psalms on page 15.  Those passages talked about praising “God’s Name.”  You cannot hallow His name if you are not familiar with it (or them, as you will see).  We will explore eight of the most common compound names of God from the Old Testament (Hebrew Scriptures).  They are:</a:t>
            </a:r>
          </a:p>
        </p:txBody>
      </p:sp>
      <p:sp>
        <p:nvSpPr>
          <p:cNvPr id="4" name="TextBox 2">
            <a:extLst>
              <a:ext uri="{FF2B5EF4-FFF2-40B4-BE49-F238E27FC236}">
                <a16:creationId xmlns:a16="http://schemas.microsoft.com/office/drawing/2014/main" id="{4CFA1AD6-D52C-70CB-95C1-05BB4202811E}"/>
              </a:ext>
            </a:extLst>
          </p:cNvPr>
          <p:cNvSpPr txBox="1"/>
          <p:nvPr/>
        </p:nvSpPr>
        <p:spPr>
          <a:xfrm>
            <a:off x="2513012" y="3810000"/>
            <a:ext cx="9220200" cy="254300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tabLst>
                <a:tab pos="4572000" algn="l"/>
              </a:tabLst>
            </a:pP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JHWH-Tsidkenu 	JHWH-</a:t>
            </a:r>
            <a:r>
              <a:rPr lang="en-US" sz="3200" kern="1400" dirty="0" err="1">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M’Kaddesh</a:t>
            </a: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5000"/>
              </a:lnSpc>
              <a:spcAft>
                <a:spcPts val="600"/>
              </a:spcAft>
              <a:buNone/>
              <a:tabLst>
                <a:tab pos="4572000" algn="l"/>
              </a:tabLst>
            </a:pP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JHWH-</a:t>
            </a:r>
            <a:r>
              <a:rPr lang="en-US" sz="3200" kern="1400" dirty="0" err="1">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Rophe</a:t>
            </a: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JHWH-Shammah</a:t>
            </a:r>
          </a:p>
          <a:p>
            <a:pPr marL="0" marR="0">
              <a:lnSpc>
                <a:spcPct val="115000"/>
              </a:lnSpc>
              <a:spcAft>
                <a:spcPts val="600"/>
              </a:spcAft>
              <a:buNone/>
              <a:tabLst>
                <a:tab pos="4572000" algn="l"/>
              </a:tabLst>
            </a:pP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JHWH-Rohi	JHWH-Nissi </a:t>
            </a:r>
          </a:p>
          <a:p>
            <a:pPr marL="0" marR="0">
              <a:lnSpc>
                <a:spcPct val="115000"/>
              </a:lnSpc>
              <a:spcAft>
                <a:spcPts val="600"/>
              </a:spcAft>
              <a:buNone/>
              <a:tabLst>
                <a:tab pos="4572000" algn="l"/>
              </a:tabLst>
            </a:pPr>
            <a:r>
              <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JHWH-Jireh	JHWH-Shalom </a:t>
            </a:r>
          </a:p>
        </p:txBody>
      </p:sp>
    </p:spTree>
    <p:extLst>
      <p:ext uri="{BB962C8B-B14F-4D97-AF65-F5344CB8AC3E}">
        <p14:creationId xmlns:p14="http://schemas.microsoft.com/office/powerpoint/2010/main" val="93739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5D6F9-560C-0845-8BCA-B281B389084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E13ADBD-988D-EF5C-C22D-A1745E14FD57}"/>
              </a:ext>
            </a:extLst>
          </p:cNvPr>
          <p:cNvSpPr txBox="1"/>
          <p:nvPr/>
        </p:nvSpPr>
        <p:spPr>
          <a:xfrm>
            <a:off x="646112" y="741726"/>
            <a:ext cx="10896600" cy="45774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lnSpc>
                <a:spcPct val="115000"/>
              </a:lnSpc>
              <a:spcAft>
                <a:spcPts val="600"/>
              </a:spcAf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JHWH </a:t>
            </a:r>
            <a:r>
              <a:rPr lang="he-IL" sz="3200" kern="1400" dirty="0">
                <a:latin typeface="Times New Roman" panose="02020603050405020304" pitchFamily="18" charset="0"/>
                <a:ea typeface="Times New Roman" panose="02020603050405020304" pitchFamily="18" charset="0"/>
                <a:cs typeface="Times New Roman" panose="02020603050405020304" pitchFamily="18" charset="0"/>
              </a:rPr>
              <a:t>יְהוָ֥ה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is the tetragrammaton, or four-letter name of God, found throughout the Hebrew Scriptures.  It is most often given a pronunciation of “Yahweh,” but also has alternate pronunciations of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Yahuah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or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Yahawah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It represents God’s eternal and unchanging nature. The name YHWH is first introduced to Moses in Exodus 3:14 when God reveals Himself as "I AM WHO I AM," signifying His self-existence and timelessness.</a:t>
            </a:r>
          </a:p>
        </p:txBody>
      </p:sp>
    </p:spTree>
    <p:extLst>
      <p:ext uri="{BB962C8B-B14F-4D97-AF65-F5344CB8AC3E}">
        <p14:creationId xmlns:p14="http://schemas.microsoft.com/office/powerpoint/2010/main" val="2479702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1758</TotalTime>
  <Words>3753</Words>
  <Application>Microsoft Office PowerPoint</Application>
  <PresentationFormat>Custom</PresentationFormat>
  <Paragraphs>149</Paragraphs>
  <Slides>30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Consolas</vt:lpstr>
      <vt:lpstr>Corbel</vt:lpstr>
      <vt:lpstr>Times New Roman</vt:lpstr>
      <vt:lpstr>Chalkboard 16x9</vt:lpstr>
      <vt:lpstr>The Heart of a Worshiper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Nelson</dc:creator>
  <cp:lastModifiedBy>David Nelson</cp:lastModifiedBy>
  <cp:revision>25</cp:revision>
  <dcterms:created xsi:type="dcterms:W3CDTF">2026-06-14T21:10:57Z</dcterms:created>
  <dcterms:modified xsi:type="dcterms:W3CDTF">2026-06-16T02:43:38Z</dcterms:modified>
</cp:coreProperties>
</file>