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handoutMasterIdLst>
    <p:handoutMasterId r:id="rId29"/>
  </p:handoutMasterIdLst>
  <p:sldIdLst>
    <p:sldId id="270" r:id="rId2"/>
    <p:sldId id="273" r:id="rId3"/>
    <p:sldId id="272" r:id="rId4"/>
    <p:sldId id="262"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2" r:id="rId22"/>
    <p:sldId id="293" r:id="rId23"/>
    <p:sldId id="290" r:id="rId24"/>
    <p:sldId id="291" r:id="rId25"/>
    <p:sldId id="294" r:id="rId26"/>
    <p:sldId id="295" r:id="rId2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1" autoAdjust="0"/>
    <p:restoredTop sz="58649" autoAdjust="0"/>
  </p:normalViewPr>
  <p:slideViewPr>
    <p:cSldViewPr>
      <p:cViewPr varScale="1">
        <p:scale>
          <a:sx n="47" d="100"/>
          <a:sy n="47" d="100"/>
        </p:scale>
        <p:origin x="48" y="165"/>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5/18/2026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5/18/2026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Solomon’s Temple, the Ark was placed under two massive , gold-covered cherubim that spanned the width of the sanctuary.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act of bringing the ark into this specific location was the climax of the Temple’s dedication, inviting the cloud of God’s glory to fill the house.</a:t>
            </a:r>
          </a:p>
        </p:txBody>
      </p:sp>
      <p:sp>
        <p:nvSpPr>
          <p:cNvPr id="4" name="Slide Number Placeholder 3"/>
          <p:cNvSpPr>
            <a:spLocks noGrp="1"/>
          </p:cNvSpPr>
          <p:nvPr>
            <p:ph type="sldNum" sz="quarter" idx="5"/>
          </p:nvPr>
        </p:nvSpPr>
        <p:spPr/>
        <p:txBody>
          <a:bodyPr/>
          <a:lstStyle/>
          <a:p>
            <a:fld id="{01F2A70B-78F2-4DCF-B53B-C990D2FAFB8A}" type="slidenum">
              <a:rPr lang="en-US" smtClean="0"/>
              <a:t>5</a:t>
            </a:fld>
            <a:endParaRPr lang="en-US"/>
          </a:p>
        </p:txBody>
      </p:sp>
    </p:spTree>
    <p:extLst>
      <p:ext uri="{BB962C8B-B14F-4D97-AF65-F5344CB8AC3E}">
        <p14:creationId xmlns:p14="http://schemas.microsoft.com/office/powerpoint/2010/main" val="2552824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is a great deal to meditate upon in the scripture passages found on page 14.  You will use them to write your thoughts for homework to share first thing next lesson.  But allow me to wrap up some final thoughts with respect to two practical applications to everyday life, which are the results of true worship.  One of the summarizing statements in the first part of question 6 is that “worship is a love act.”  I recently came across a quote about love that seems to me to be applicable: [CLICK]</a:t>
            </a:r>
          </a:p>
          <a:p>
            <a:r>
              <a:rPr lang="en-US" sz="1200" kern="1200" dirty="0">
                <a:solidFill>
                  <a:schemeClr val="tx1"/>
                </a:solidFill>
                <a:effectLst/>
                <a:latin typeface="+mn-lt"/>
                <a:ea typeface="+mn-ea"/>
                <a:cs typeface="+mn-cs"/>
              </a:rPr>
              <a:t>We live in imperfect times, we deal with imperfect choices, and we live among imperfect situations.</a:t>
            </a:r>
            <a:endParaRPr lang="en-US" dirty="0"/>
          </a:p>
        </p:txBody>
      </p:sp>
      <p:sp>
        <p:nvSpPr>
          <p:cNvPr id="4" name="Slide Number Placeholder 3"/>
          <p:cNvSpPr>
            <a:spLocks noGrp="1"/>
          </p:cNvSpPr>
          <p:nvPr>
            <p:ph type="sldNum" sz="quarter" idx="5"/>
          </p:nvPr>
        </p:nvSpPr>
        <p:spPr/>
        <p:txBody>
          <a:bodyPr/>
          <a:lstStyle/>
          <a:p>
            <a:fld id="{01F2A70B-78F2-4DCF-B53B-C990D2FAFB8A}" type="slidenum">
              <a:rPr lang="en-US" smtClean="0"/>
              <a:t>25</a:t>
            </a:fld>
            <a:endParaRPr lang="en-US"/>
          </a:p>
        </p:txBody>
      </p:sp>
    </p:spTree>
    <p:extLst>
      <p:ext uri="{BB962C8B-B14F-4D97-AF65-F5344CB8AC3E}">
        <p14:creationId xmlns:p14="http://schemas.microsoft.com/office/powerpoint/2010/main" val="3737328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3F49F-A14A-574C-0D92-D9020706C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B67403-8371-EFB9-16EF-1ED00B80BF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6F825C-EB05-DD58-F2AE-1DCFBE385B7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So, </a:t>
            </a:r>
            <a:r>
              <a:rPr lang="en-US" sz="1200" kern="1200">
                <a:solidFill>
                  <a:schemeClr val="tx1"/>
                </a:solidFill>
                <a:effectLst/>
                <a:latin typeface="+mn-lt"/>
                <a:ea typeface="+mn-ea"/>
                <a:cs typeface="+mn-cs"/>
              </a:rPr>
              <a:t>before next lesson, look at those passages on page 14 and write what they say to you regarding our love response to Christ and effecting God’s purposes in the world…so you can share them with us when we get together next time.</a:t>
            </a:r>
          </a:p>
        </p:txBody>
      </p:sp>
      <p:sp>
        <p:nvSpPr>
          <p:cNvPr id="4" name="Slide Number Placeholder 3">
            <a:extLst>
              <a:ext uri="{FF2B5EF4-FFF2-40B4-BE49-F238E27FC236}">
                <a16:creationId xmlns:a16="http://schemas.microsoft.com/office/drawing/2014/main" id="{6221417A-A5A3-81F3-CC3D-E226C4CBA1FB}"/>
              </a:ext>
            </a:extLst>
          </p:cNvPr>
          <p:cNvSpPr>
            <a:spLocks noGrp="1"/>
          </p:cNvSpPr>
          <p:nvPr>
            <p:ph type="sldNum" sz="quarter" idx="5"/>
          </p:nvPr>
        </p:nvSpPr>
        <p:spPr/>
        <p:txBody>
          <a:bodyPr/>
          <a:lstStyle/>
          <a:p>
            <a:fld id="{01F2A70B-78F2-4DCF-B53B-C990D2FAFB8A}" type="slidenum">
              <a:rPr lang="en-US" smtClean="0"/>
              <a:t>26</a:t>
            </a:fld>
            <a:endParaRPr lang="en-US"/>
          </a:p>
        </p:txBody>
      </p:sp>
    </p:spTree>
    <p:extLst>
      <p:ext uri="{BB962C8B-B14F-4D97-AF65-F5344CB8AC3E}">
        <p14:creationId xmlns:p14="http://schemas.microsoft.com/office/powerpoint/2010/main" val="1557100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5/18/2026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5/18/2026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5/18/2026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5/18/2026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5/18/2026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5/18/2026</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5/18/2026</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5/18/2026</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5/18/2026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5/18/2026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5/18/2026</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Heart of a Worshiper</a:t>
            </a:r>
          </a:p>
        </p:txBody>
      </p:sp>
      <p:sp>
        <p:nvSpPr>
          <p:cNvPr id="3" name="Subtitle 2"/>
          <p:cNvSpPr>
            <a:spLocks noGrp="1"/>
          </p:cNvSpPr>
          <p:nvPr>
            <p:ph type="subTitle" idx="1"/>
          </p:nvPr>
        </p:nvSpPr>
        <p:spPr/>
        <p:txBody>
          <a:bodyPr/>
          <a:lstStyle/>
          <a:p>
            <a:r>
              <a:rPr lang="en-US" dirty="0"/>
              <a:t>Lesson 4: Results of Worship (part 1)</a:t>
            </a:r>
          </a:p>
        </p:txBody>
      </p:sp>
    </p:spTree>
    <p:extLst>
      <p:ext uri="{BB962C8B-B14F-4D97-AF65-F5344CB8AC3E}">
        <p14:creationId xmlns:p14="http://schemas.microsoft.com/office/powerpoint/2010/main" val="157727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A96D9AD-547D-E946-082E-7DC0201C938B}"/>
              </a:ext>
            </a:extLst>
          </p:cNvPr>
          <p:cNvSpPr txBox="1"/>
          <p:nvPr/>
        </p:nvSpPr>
        <p:spPr>
          <a:xfrm>
            <a:off x="684212" y="457200"/>
            <a:ext cx="10744200" cy="570925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text states that the ultimate purpose of this new identity is to "declare the praises of Him who called you out of darkness into His wonderful light." According to the broader context of the New Testament, believers do this in three distinct ways:</a:t>
            </a:r>
          </a:p>
          <a:p>
            <a:pPr marL="571500" marR="0" indent="-57150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	Through Verbal Testimony and Worship</a:t>
            </a:r>
          </a:p>
          <a:p>
            <a:pPr marL="457200" marR="0" indent="-457200">
              <a:spcAft>
                <a:spcPts val="1800"/>
              </a:spcAft>
              <a:buFont typeface="Arial" panose="020B0604020202020204" pitchFamily="34" charset="0"/>
              <a:buChar char="•"/>
            </a:pP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Sharing Stories: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Telling others how God has personally transformed their lives and brought them out of "spiritual darkness."</a:t>
            </a:r>
          </a:p>
          <a:p>
            <a:pPr marL="457200" marR="0" indent="-457200">
              <a:spcAft>
                <a:spcPts val="1800"/>
              </a:spcAft>
              <a:buFont typeface="Arial" panose="020B0604020202020204" pitchFamily="34" charset="0"/>
              <a:buChar char="•"/>
            </a:pP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Corporate Worship: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Singing, praying, and praising God publicly when gathering as a community.</a:t>
            </a:r>
          </a:p>
        </p:txBody>
      </p:sp>
    </p:spTree>
    <p:extLst>
      <p:ext uri="{BB962C8B-B14F-4D97-AF65-F5344CB8AC3E}">
        <p14:creationId xmlns:p14="http://schemas.microsoft.com/office/powerpoint/2010/main" val="2481916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FD1D6-97DF-B634-48FC-9BC4E8BCE1C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D45B818-6A3F-16C4-CB5E-9E6E60A48388}"/>
              </a:ext>
            </a:extLst>
          </p:cNvPr>
          <p:cNvSpPr txBox="1"/>
          <p:nvPr/>
        </p:nvSpPr>
        <p:spPr>
          <a:xfrm>
            <a:off x="684212" y="457200"/>
            <a:ext cx="10744200" cy="54476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71500" marR="0" indent="-57150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B. 	Through Spiritual Sacrifices (1 Peter 2:5)</a:t>
            </a:r>
          </a:p>
          <a:p>
            <a:pPr marL="10287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Acts of Service: Offering time, resources, and energy to help others as a direct act of worship to God.</a:t>
            </a:r>
          </a:p>
          <a:p>
            <a:pPr marL="1028700" marR="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Daily Conduct: Living a lifestyle of integrity, love, and purity that honors God's commands.</a:t>
            </a:r>
          </a:p>
          <a:p>
            <a:pPr marL="571500" marR="0" indent="-57150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C. 	Through Good Deeds in the Community (1 Peter 2:12)</a:t>
            </a:r>
          </a:p>
          <a:p>
            <a:pPr marL="1028700"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Visible Kindness: Doing good works so that onlookers—even those who do not believe—will see their actions and ultimately glorify God.</a:t>
            </a:r>
          </a:p>
        </p:txBody>
      </p:sp>
    </p:spTree>
    <p:extLst>
      <p:ext uri="{BB962C8B-B14F-4D97-AF65-F5344CB8AC3E}">
        <p14:creationId xmlns:p14="http://schemas.microsoft.com/office/powerpoint/2010/main" val="3832708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0E54E-BBE3-AA17-4B05-D085A652C5D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F199479-8D75-108A-1995-E93D705D592B}"/>
              </a:ext>
            </a:extLst>
          </p:cNvPr>
          <p:cNvSpPr txBox="1"/>
          <p:nvPr/>
        </p:nvSpPr>
        <p:spPr>
          <a:xfrm>
            <a:off x="646112" y="741726"/>
            <a:ext cx="10896600" cy="174586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In Galatians 5:16-26 we are introduced to the “Fruits of the Spirit.”  How can exhibiting these “fruits” declare the praises of God in everyday situations?</a:t>
            </a:r>
          </a:p>
        </p:txBody>
      </p:sp>
      <p:sp>
        <p:nvSpPr>
          <p:cNvPr id="3" name="TextBox 2">
            <a:extLst>
              <a:ext uri="{FF2B5EF4-FFF2-40B4-BE49-F238E27FC236}">
                <a16:creationId xmlns:a16="http://schemas.microsoft.com/office/drawing/2014/main" id="{F37B2C6F-C3A7-C7C1-ACCB-A04C24D12DDA}"/>
              </a:ext>
            </a:extLst>
          </p:cNvPr>
          <p:cNvSpPr txBox="1"/>
          <p:nvPr/>
        </p:nvSpPr>
        <p:spPr>
          <a:xfrm>
            <a:off x="1141412" y="2743200"/>
            <a:ext cx="10351655" cy="353943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On the next slide we will seek to answer the above question using a table.  The nine fruits, mentioned in Galatians 5, will be combined into five groups: love &amp; kindness; joy &amp; peace; patience &amp; gentleness; faithfulness &amp; goodness; and finally, self-control by itself.  For each group there will be an everyday situation example, then a statement of how that group declares God’s praises.</a:t>
            </a:r>
            <a:endPar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1649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D6A491F-1AE9-9056-B3CE-DE29BABCEEE1}"/>
              </a:ext>
            </a:extLst>
          </p:cNvPr>
          <p:cNvGraphicFramePr>
            <a:graphicFrameLocks noGrp="1"/>
          </p:cNvGraphicFramePr>
          <p:nvPr>
            <p:extLst>
              <p:ext uri="{D42A27DB-BD31-4B8C-83A1-F6EECF244321}">
                <p14:modId xmlns:p14="http://schemas.microsoft.com/office/powerpoint/2010/main" val="3834823033"/>
              </p:ext>
            </p:extLst>
          </p:nvPr>
        </p:nvGraphicFramePr>
        <p:xfrm>
          <a:off x="303212" y="304800"/>
          <a:ext cx="11582400" cy="6260838"/>
        </p:xfrm>
        <a:graphic>
          <a:graphicData uri="http://schemas.openxmlformats.org/drawingml/2006/table">
            <a:tbl>
              <a:tblPr firstRow="1" bandRow="1">
                <a:tableStyleId>{7DF18680-E054-41AD-8BC1-D1AEF772440D}</a:tableStyleId>
              </a:tblPr>
              <a:tblGrid>
                <a:gridCol w="2955509">
                  <a:extLst>
                    <a:ext uri="{9D8B030D-6E8A-4147-A177-3AD203B41FA5}">
                      <a16:colId xmlns:a16="http://schemas.microsoft.com/office/drawing/2014/main" val="3174630170"/>
                    </a:ext>
                  </a:extLst>
                </a:gridCol>
                <a:gridCol w="3115266">
                  <a:extLst>
                    <a:ext uri="{9D8B030D-6E8A-4147-A177-3AD203B41FA5}">
                      <a16:colId xmlns:a16="http://schemas.microsoft.com/office/drawing/2014/main" val="2110710390"/>
                    </a:ext>
                  </a:extLst>
                </a:gridCol>
                <a:gridCol w="5511625">
                  <a:extLst>
                    <a:ext uri="{9D8B030D-6E8A-4147-A177-3AD203B41FA5}">
                      <a16:colId xmlns:a16="http://schemas.microsoft.com/office/drawing/2014/main" val="1323268800"/>
                    </a:ext>
                  </a:extLst>
                </a:gridCol>
              </a:tblGrid>
              <a:tr h="903897">
                <a:tc>
                  <a:txBody>
                    <a:bodyPr/>
                    <a:lstStyle/>
                    <a:p>
                      <a:pPr algn="ctr"/>
                      <a:r>
                        <a:rPr lang="en-US" sz="2400" dirty="0">
                          <a:latin typeface="Arial" panose="020B0604020202020204" pitchFamily="34" charset="0"/>
                          <a:cs typeface="Arial" panose="020B0604020202020204" pitchFamily="34" charset="0"/>
                        </a:rPr>
                        <a:t>The Spiritual Fruit</a:t>
                      </a:r>
                    </a:p>
                  </a:txBody>
                  <a:tcPr anchor="ctr"/>
                </a:tc>
                <a:tc>
                  <a:txBody>
                    <a:bodyPr/>
                    <a:lstStyle/>
                    <a:p>
                      <a:pPr algn="ctr"/>
                      <a:r>
                        <a:rPr lang="en-US" sz="2400" dirty="0">
                          <a:latin typeface="Arial" panose="020B0604020202020204" pitchFamily="34" charset="0"/>
                          <a:cs typeface="Arial" panose="020B0604020202020204" pitchFamily="34" charset="0"/>
                        </a:rPr>
                        <a:t>Everyday Situation</a:t>
                      </a:r>
                    </a:p>
                  </a:txBody>
                  <a:tcPr anchor="ctr"/>
                </a:tc>
                <a:tc>
                  <a:txBody>
                    <a:bodyPr/>
                    <a:lstStyle/>
                    <a:p>
                      <a:pPr algn="ctr"/>
                      <a:r>
                        <a:rPr lang="en-US" sz="2400" dirty="0">
                          <a:latin typeface="Arial" panose="020B0604020202020204" pitchFamily="34" charset="0"/>
                          <a:cs typeface="Arial" panose="020B0604020202020204" pitchFamily="34" charset="0"/>
                        </a:rPr>
                        <a:t>How It Declares God’s Praises</a:t>
                      </a:r>
                    </a:p>
                  </a:txBody>
                  <a:tcPr anchor="ctr"/>
                </a:tc>
                <a:extLst>
                  <a:ext uri="{0D108BD9-81ED-4DB2-BD59-A6C34878D82A}">
                    <a16:rowId xmlns:a16="http://schemas.microsoft.com/office/drawing/2014/main" val="4291439276"/>
                  </a:ext>
                </a:extLst>
              </a:tr>
              <a:tr h="1084677">
                <a:tc>
                  <a:txBody>
                    <a:bodyPr/>
                    <a:lstStyle/>
                    <a:p>
                      <a:r>
                        <a:rPr lang="en-US" sz="2400" dirty="0">
                          <a:latin typeface="Arial" panose="020B0604020202020204" pitchFamily="34" charset="0"/>
                          <a:cs typeface="Arial" panose="020B0604020202020204" pitchFamily="34" charset="0"/>
                        </a:rPr>
                        <a:t>Love &amp; Kindness</a:t>
                      </a:r>
                    </a:p>
                  </a:txBody>
                  <a:tcPr anchor="ctr"/>
                </a:tc>
                <a:tc>
                  <a:txBody>
                    <a:bodyPr/>
                    <a:lstStyle/>
                    <a:p>
                      <a:r>
                        <a:rPr lang="en-US" sz="2000" dirty="0">
                          <a:latin typeface="Times New Roman" panose="02020603050405020304" pitchFamily="18" charset="0"/>
                          <a:cs typeface="Times New Roman" panose="02020603050405020304" pitchFamily="18" charset="0"/>
                        </a:rPr>
                        <a:t>Dealing with a difficult neighbor or demanding coworker.</a:t>
                      </a:r>
                    </a:p>
                  </a:txBody>
                  <a:tcPr/>
                </a:tc>
                <a:tc>
                  <a:txBody>
                    <a:bodyPr/>
                    <a:lstStyle/>
                    <a:p>
                      <a:r>
                        <a:rPr lang="en-US" sz="2000" dirty="0">
                          <a:latin typeface="Times New Roman" panose="02020603050405020304" pitchFamily="18" charset="0"/>
                          <a:cs typeface="Times New Roman" panose="02020603050405020304" pitchFamily="18" charset="0"/>
                        </a:rPr>
                        <a:t>It shows God’s unconditional grace, proving that Christians love because God first loved them.</a:t>
                      </a:r>
                    </a:p>
                  </a:txBody>
                  <a:tcPr/>
                </a:tc>
                <a:extLst>
                  <a:ext uri="{0D108BD9-81ED-4DB2-BD59-A6C34878D82A}">
                    <a16:rowId xmlns:a16="http://schemas.microsoft.com/office/drawing/2014/main" val="1338775456"/>
                  </a:ext>
                </a:extLst>
              </a:tr>
              <a:tr h="1084677">
                <a:tc>
                  <a:txBody>
                    <a:bodyPr/>
                    <a:lstStyle/>
                    <a:p>
                      <a:r>
                        <a:rPr lang="en-US" sz="2400" dirty="0">
                          <a:latin typeface="Arial" panose="020B0604020202020204" pitchFamily="34" charset="0"/>
                          <a:cs typeface="Arial" panose="020B0604020202020204" pitchFamily="34" charset="0"/>
                        </a:rPr>
                        <a:t>Joy &amp; Peace</a:t>
                      </a:r>
                    </a:p>
                  </a:txBody>
                  <a:tcPr anchor="ctr"/>
                </a:tc>
                <a:tc>
                  <a:txBody>
                    <a:bodyPr/>
                    <a:lstStyle/>
                    <a:p>
                      <a:r>
                        <a:rPr lang="en-US" sz="2000" dirty="0">
                          <a:latin typeface="Times New Roman" panose="02020603050405020304" pitchFamily="18" charset="0"/>
                          <a:cs typeface="Times New Roman" panose="02020603050405020304" pitchFamily="18" charset="0"/>
                        </a:rPr>
                        <a:t>Staying calm during financial strain or unexpected hardships.</a:t>
                      </a:r>
                    </a:p>
                  </a:txBody>
                  <a:tcPr/>
                </a:tc>
                <a:tc>
                  <a:txBody>
                    <a:bodyPr/>
                    <a:lstStyle/>
                    <a:p>
                      <a:r>
                        <a:rPr lang="en-US" sz="2000" dirty="0">
                          <a:latin typeface="Times New Roman" panose="02020603050405020304" pitchFamily="18" charset="0"/>
                          <a:cs typeface="Times New Roman" panose="02020603050405020304" pitchFamily="18" charset="0"/>
                        </a:rPr>
                        <a:t>It reveals a deep trust in God’s sovereignty, showing the world that security comes from God, not circumstances.</a:t>
                      </a:r>
                    </a:p>
                  </a:txBody>
                  <a:tcPr/>
                </a:tc>
                <a:extLst>
                  <a:ext uri="{0D108BD9-81ED-4DB2-BD59-A6C34878D82A}">
                    <a16:rowId xmlns:a16="http://schemas.microsoft.com/office/drawing/2014/main" val="3082423629"/>
                  </a:ext>
                </a:extLst>
              </a:tr>
              <a:tr h="1084677">
                <a:tc>
                  <a:txBody>
                    <a:bodyPr/>
                    <a:lstStyle/>
                    <a:p>
                      <a:r>
                        <a:rPr lang="en-US" sz="2400" dirty="0">
                          <a:latin typeface="Arial" panose="020B0604020202020204" pitchFamily="34" charset="0"/>
                          <a:cs typeface="Arial" panose="020B0604020202020204" pitchFamily="34" charset="0"/>
                        </a:rPr>
                        <a:t>Patience &amp; Gentleness</a:t>
                      </a:r>
                    </a:p>
                  </a:txBody>
                  <a:tcPr anchor="ctr"/>
                </a:tc>
                <a:tc>
                  <a:txBody>
                    <a:bodyPr/>
                    <a:lstStyle/>
                    <a:p>
                      <a:r>
                        <a:rPr lang="en-US" sz="2000" dirty="0">
                          <a:latin typeface="Times New Roman" panose="02020603050405020304" pitchFamily="18" charset="0"/>
                          <a:cs typeface="Times New Roman" panose="02020603050405020304" pitchFamily="18" charset="0"/>
                        </a:rPr>
                        <a:t>Responding to an angry customer or an aggressive driver.</a:t>
                      </a:r>
                    </a:p>
                  </a:txBody>
                  <a:tcPr/>
                </a:tc>
                <a:tc>
                  <a:txBody>
                    <a:bodyPr/>
                    <a:lstStyle/>
                    <a:p>
                      <a:r>
                        <a:rPr lang="en-US" sz="2000" dirty="0">
                          <a:latin typeface="Times New Roman" panose="02020603050405020304" pitchFamily="18" charset="0"/>
                          <a:cs typeface="Times New Roman" panose="02020603050405020304" pitchFamily="18" charset="0"/>
                        </a:rPr>
                        <a:t>It models God’s own slow-to-anger nature, defusing tension with humility rather than matching the world’s hostility.</a:t>
                      </a:r>
                    </a:p>
                  </a:txBody>
                  <a:tcPr/>
                </a:tc>
                <a:extLst>
                  <a:ext uri="{0D108BD9-81ED-4DB2-BD59-A6C34878D82A}">
                    <a16:rowId xmlns:a16="http://schemas.microsoft.com/office/drawing/2014/main" val="2892708089"/>
                  </a:ext>
                </a:extLst>
              </a:tr>
              <a:tr h="1084677">
                <a:tc>
                  <a:txBody>
                    <a:bodyPr/>
                    <a:lstStyle/>
                    <a:p>
                      <a:r>
                        <a:rPr lang="en-US" sz="2400" dirty="0">
                          <a:latin typeface="Arial" panose="020B0604020202020204" pitchFamily="34" charset="0"/>
                          <a:cs typeface="Arial" panose="020B0604020202020204" pitchFamily="34" charset="0"/>
                        </a:rPr>
                        <a:t>Faithfulness &amp; Goodness</a:t>
                      </a:r>
                    </a:p>
                  </a:txBody>
                  <a:tcPr anchor="ctr"/>
                </a:tc>
                <a:tc>
                  <a:txBody>
                    <a:bodyPr/>
                    <a:lstStyle/>
                    <a:p>
                      <a:r>
                        <a:rPr lang="en-US" sz="2000" dirty="0">
                          <a:latin typeface="Times New Roman" panose="02020603050405020304" pitchFamily="18" charset="0"/>
                          <a:cs typeface="Times New Roman" panose="02020603050405020304" pitchFamily="18" charset="0"/>
                        </a:rPr>
                        <a:t>Keeping your word when it costs you money, or helping someone secretly.</a:t>
                      </a:r>
                    </a:p>
                  </a:txBody>
                  <a:tcPr/>
                </a:tc>
                <a:tc>
                  <a:txBody>
                    <a:bodyPr/>
                    <a:lstStyle/>
                    <a:p>
                      <a:r>
                        <a:rPr lang="en-US" sz="2000" dirty="0">
                          <a:latin typeface="Times New Roman" panose="02020603050405020304" pitchFamily="18" charset="0"/>
                          <a:cs typeface="Times New Roman" panose="02020603050405020304" pitchFamily="18" charset="0"/>
                        </a:rPr>
                        <a:t>It mirrors God’s reliable, unshifting character, proving that integrity is more valuable than personal gain.</a:t>
                      </a:r>
                    </a:p>
                  </a:txBody>
                  <a:tcPr/>
                </a:tc>
                <a:extLst>
                  <a:ext uri="{0D108BD9-81ED-4DB2-BD59-A6C34878D82A}">
                    <a16:rowId xmlns:a16="http://schemas.microsoft.com/office/drawing/2014/main" val="2686283635"/>
                  </a:ext>
                </a:extLst>
              </a:tr>
              <a:tr h="1018233">
                <a:tc>
                  <a:txBody>
                    <a:bodyPr/>
                    <a:lstStyle/>
                    <a:p>
                      <a:r>
                        <a:rPr lang="en-US" sz="2400" dirty="0">
                          <a:latin typeface="Arial" panose="020B0604020202020204" pitchFamily="34" charset="0"/>
                          <a:cs typeface="Arial" panose="020B0604020202020204" pitchFamily="34" charset="0"/>
                        </a:rPr>
                        <a:t>Self-Control</a:t>
                      </a:r>
                    </a:p>
                  </a:txBody>
                  <a:tcPr anchor="ctr"/>
                </a:tc>
                <a:tc>
                  <a:txBody>
                    <a:bodyPr/>
                    <a:lstStyle/>
                    <a:p>
                      <a:r>
                        <a:rPr lang="en-US" sz="2000" dirty="0">
                          <a:latin typeface="Times New Roman" panose="02020603050405020304" pitchFamily="18" charset="0"/>
                          <a:cs typeface="Times New Roman" panose="02020603050405020304" pitchFamily="18" charset="0"/>
                        </a:rPr>
                        <a:t>Refusing to gossip when a juicy rumor is shared, or walking away from a fight.</a:t>
                      </a:r>
                    </a:p>
                  </a:txBody>
                  <a:tcPr/>
                </a:tc>
                <a:tc>
                  <a:txBody>
                    <a:bodyPr/>
                    <a:lstStyle/>
                    <a:p>
                      <a:r>
                        <a:rPr lang="en-US" sz="2000" dirty="0">
                          <a:latin typeface="Times New Roman" panose="02020603050405020304" pitchFamily="18" charset="0"/>
                          <a:cs typeface="Times New Roman" panose="02020603050405020304" pitchFamily="18" charset="0"/>
                        </a:rPr>
                        <a:t>It proves that the Holy Spirit is stronger than basic human impulses, showcasing the power of a transformed life.</a:t>
                      </a:r>
                    </a:p>
                  </a:txBody>
                  <a:tcPr/>
                </a:tc>
                <a:extLst>
                  <a:ext uri="{0D108BD9-81ED-4DB2-BD59-A6C34878D82A}">
                    <a16:rowId xmlns:a16="http://schemas.microsoft.com/office/drawing/2014/main" val="1927716293"/>
                  </a:ext>
                </a:extLst>
              </a:tr>
            </a:tbl>
          </a:graphicData>
        </a:graphic>
      </p:graphicFrame>
    </p:spTree>
    <p:extLst>
      <p:ext uri="{BB962C8B-B14F-4D97-AF65-F5344CB8AC3E}">
        <p14:creationId xmlns:p14="http://schemas.microsoft.com/office/powerpoint/2010/main" val="1235516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1C510-850E-67AB-D5FE-765FD607E96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4F06C6-4AF0-5366-003B-C6A63F0E9F76}"/>
              </a:ext>
            </a:extLst>
          </p:cNvPr>
          <p:cNvSpPr txBox="1"/>
          <p:nvPr/>
        </p:nvSpPr>
        <p:spPr>
          <a:xfrm>
            <a:off x="684212" y="533400"/>
            <a:ext cx="10668000" cy="570925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Everyday Impact of Fruit-Bearing:</a:t>
            </a:r>
          </a:p>
          <a:p>
            <a:pPr marL="514350" marR="0" indent="-514350">
              <a:spcAft>
                <a:spcPts val="1800"/>
              </a:spcAft>
              <a:buFont typeface="+mj-lt"/>
              <a:buAutoNum type="alphaUcPeriod"/>
            </a:pPr>
            <a:r>
              <a:rPr lang="en-US" sz="24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It Creates a Living Contrast: </a:t>
            </a: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Galatians 5:19-21 lists the "acts of the flesh," which include discord, jealousy, fits of rage, and selfish ambition. When a believer chooses to respond with the fruit of the Spirit instead, the contrast is stark. This lifestyle forces onlookers to notice that the believer is operating under a different authority.</a:t>
            </a:r>
          </a:p>
          <a:p>
            <a:pPr marL="514350" marR="0" indent="-514350">
              <a:spcAft>
                <a:spcPts val="1800"/>
              </a:spcAft>
              <a:buFont typeface="+mj-lt"/>
              <a:buAutoNum type="alphaUcPeriod"/>
            </a:pPr>
            <a:r>
              <a:rPr lang="en-US" sz="24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It Silences Criticism: </a:t>
            </a: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When people see consistent goodness, humility, and self-control, it removes any valid basis for insulting a person's faith. As Galatians 5:23 notes, "against such things there is no law." No culture or society outlaws love or kindness.</a:t>
            </a:r>
          </a:p>
          <a:p>
            <a:pPr marL="514350" marR="0" indent="-514350">
              <a:spcAft>
                <a:spcPts val="1800"/>
              </a:spcAft>
              <a:buFont typeface="+mj-lt"/>
              <a:buAutoNum type="alphaUcPeriod"/>
            </a:pPr>
            <a:r>
              <a:rPr lang="en-US" sz="24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It Invites Questions:</a:t>
            </a: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 Living out these traits consistently in a stressful world causes people to ask why you are different. Answering those questions provides a direct opportunity to verbally praise God for changing your heart.</a:t>
            </a:r>
          </a:p>
        </p:txBody>
      </p:sp>
    </p:spTree>
    <p:extLst>
      <p:ext uri="{BB962C8B-B14F-4D97-AF65-F5344CB8AC3E}">
        <p14:creationId xmlns:p14="http://schemas.microsoft.com/office/powerpoint/2010/main" val="1360238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6CFA8-D9F4-8829-3427-E0DF393F363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B13457-0DB2-5611-B085-2362BA19C31A}"/>
              </a:ext>
            </a:extLst>
          </p:cNvPr>
          <p:cNvSpPr txBox="1"/>
          <p:nvPr/>
        </p:nvSpPr>
        <p:spPr>
          <a:xfrm>
            <a:off x="684212" y="609600"/>
            <a:ext cx="10744200" cy="524759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According to Jeremiah 2:4–5, Israel became worthless by straying far from God and pursuing worthless idols.  The biblical text details exactly how this spiritual and moral decline happened through several key steps:</a:t>
            </a:r>
          </a:p>
          <a:p>
            <a:pPr marL="573088" marR="0" indent="-573088">
              <a:spcAft>
                <a:spcPts val="1800"/>
              </a:spcAft>
            </a:pP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A. 	They Actively Chose to Stray: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Israel's decline began with a willful, deliberate choice to walk away from their covenant relationship with God. God challenges them to name a single instance where He was unfair, unfaithful, or failed to provide for them. Because they could find no fault in Him, their decision to drift away was entirely unjustified.</a:t>
            </a:r>
          </a:p>
        </p:txBody>
      </p:sp>
    </p:spTree>
    <p:extLst>
      <p:ext uri="{BB962C8B-B14F-4D97-AF65-F5344CB8AC3E}">
        <p14:creationId xmlns:p14="http://schemas.microsoft.com/office/powerpoint/2010/main" val="2936517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41C59-27FE-0B98-8FFC-B21A3283D57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9D1E3A-D116-CCEB-34CA-4BD8BC7778C2}"/>
              </a:ext>
            </a:extLst>
          </p:cNvPr>
          <p:cNvSpPr txBox="1"/>
          <p:nvPr/>
        </p:nvSpPr>
        <p:spPr>
          <a:xfrm>
            <a:off x="684212" y="457200"/>
            <a:ext cx="10744200" cy="583236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71500" marR="0" indent="-571500">
              <a:spcAft>
                <a:spcPts val="1800"/>
              </a:spcAft>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B.	They Chose to Pursue “Emptiness”: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Hebrew word used for "worthless idols" or "worthlessness" in this verse is </a:t>
            </a:r>
            <a:r>
              <a:rPr lang="he-IL" sz="2800"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הֶבֶל</a:t>
            </a:r>
            <a:r>
              <a:rPr lang="he-IL" sz="28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which is pronounced </a:t>
            </a:r>
            <a:r>
              <a:rPr lang="en-US" sz="2800" i="1" kern="1400" dirty="0" err="1">
                <a:latin typeface="Times New Roman" panose="02020603050405020304" pitchFamily="18" charset="0"/>
                <a:ea typeface="Times New Roman" panose="02020603050405020304" pitchFamily="18" charset="0"/>
                <a:cs typeface="Times New Roman" panose="02020603050405020304" pitchFamily="18" charset="0"/>
              </a:rPr>
              <a:t>hevel</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(or </a:t>
            </a:r>
            <a:r>
              <a:rPr lang="en-US" sz="2800" i="1" kern="1400" dirty="0" err="1">
                <a:latin typeface="Times New Roman" panose="02020603050405020304" pitchFamily="18" charset="0"/>
                <a:ea typeface="Times New Roman" panose="02020603050405020304" pitchFamily="18" charset="0"/>
                <a:cs typeface="Times New Roman" panose="02020603050405020304" pitchFamily="18" charset="0"/>
              </a:rPr>
              <a:t>hebel</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depending if there is a dot in the middle of the second letter).</a:t>
            </a:r>
          </a:p>
          <a:p>
            <a:pPr marL="457200" marR="0" indent="-457200">
              <a:spcAft>
                <a:spcPts val="1800"/>
              </a:spcAft>
              <a:buFont typeface="Arial" panose="020B0604020202020204" pitchFamily="34" charset="0"/>
              <a:buChar char="•"/>
            </a:pP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Literally, this translates to "breath," "vapor," or "emptiness"…there’s not really a good English equivalent.  It’s like smoke or vapor that you can see with your eyes but can’t physically grasp or hold onto.  It evades full comprehension or understanding.  This word is used 33 times in the book of Ecclesiastes and is translated as “meaningless,” or “vanity.”</a:t>
            </a:r>
          </a:p>
          <a:p>
            <a:pPr marL="457200" marR="0" indent="-457200">
              <a:spcAft>
                <a:spcPts val="1800"/>
              </a:spcAft>
              <a:buFont typeface="Arial" panose="020B0604020202020204" pitchFamily="34" charset="0"/>
              <a:buChar char="•"/>
            </a:pP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By abandoning the living God, Israel began chasing things that had no substance, no power to save, and no ultimate value.</a:t>
            </a:r>
          </a:p>
          <a:p>
            <a:pPr marL="457200" marR="0" indent="-457200">
              <a:spcAft>
                <a:spcPts val="1800"/>
              </a:spcAft>
              <a:buFont typeface="Arial" panose="020B0604020202020204" pitchFamily="34" charset="0"/>
              <a:buChar char="•"/>
            </a:pP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They exchanged a real, life-giving relationship for empty, hollow substitutions (such as the pagan gods of the surrounding nations).</a:t>
            </a:r>
          </a:p>
        </p:txBody>
      </p:sp>
    </p:spTree>
    <p:extLst>
      <p:ext uri="{BB962C8B-B14F-4D97-AF65-F5344CB8AC3E}">
        <p14:creationId xmlns:p14="http://schemas.microsoft.com/office/powerpoint/2010/main" val="704082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EF394-509B-119E-7DA3-9861529E442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B6E566-1701-398A-0DB2-F9FE2520FE16}"/>
              </a:ext>
            </a:extLst>
          </p:cNvPr>
          <p:cNvSpPr txBox="1"/>
          <p:nvPr/>
        </p:nvSpPr>
        <p:spPr>
          <a:xfrm>
            <a:off x="684212" y="609600"/>
            <a:ext cx="10744200" cy="426270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73088" marR="0" indent="-573088">
              <a:spcAft>
                <a:spcPts val="1800"/>
              </a:spcAft>
              <a:buAutoNum type="alphaUcPeriod" startAt="3"/>
            </a:pP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They Became Like What They Worshiped: </a:t>
            </a:r>
          </a:p>
          <a:p>
            <a:pPr marL="573088"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core spiritual principle highlighted in Jeremiah is that human beings take on the characteristics of whatever they devote themselves to. Because Israel spent their time, energy, and devotion pursuing things that were empty and useless, they naturally became empty and useless themselves. By realigning their lives around lifeless statues, they degraded their own human purpose and identity.</a:t>
            </a:r>
          </a:p>
        </p:txBody>
      </p:sp>
    </p:spTree>
    <p:extLst>
      <p:ext uri="{BB962C8B-B14F-4D97-AF65-F5344CB8AC3E}">
        <p14:creationId xmlns:p14="http://schemas.microsoft.com/office/powerpoint/2010/main" val="295646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8742D-66EC-1FCA-F8D4-931E4260BC4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669ACC-E5AE-BFE8-1F64-9E3502481531}"/>
              </a:ext>
            </a:extLst>
          </p:cNvPr>
          <p:cNvSpPr txBox="1"/>
          <p:nvPr/>
        </p:nvSpPr>
        <p:spPr>
          <a:xfrm>
            <a:off x="684212" y="457200"/>
            <a:ext cx="10744200" cy="617092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71500" marR="0" indent="-571500">
              <a:spcAft>
                <a:spcPts val="1800"/>
              </a:spcAft>
              <a:buAutoNum type="arabicPeriod" startAt="6"/>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Romans 8:28-29 specifies that God’s ultimate ordained plan for believers is to be conformed to the image of His Son.</a:t>
            </a:r>
          </a:p>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How This Leads a Believer to Feel</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Deeply Secure: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Believing that an all-powerful God is ultimately in control brings emotional safety.</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Profoundly Loved: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Knowing they were chosen and predestined establishes a sense of high worth.</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Peaceful: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Trusting God’s ultimate control reduces anxiety about the future.</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Hopeful: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Looking forward to final transformation brings joy during difficult times.</a:t>
            </a:r>
          </a:p>
        </p:txBody>
      </p:sp>
    </p:spTree>
    <p:extLst>
      <p:ext uri="{BB962C8B-B14F-4D97-AF65-F5344CB8AC3E}">
        <p14:creationId xmlns:p14="http://schemas.microsoft.com/office/powerpoint/2010/main" val="1277618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647B6-7A01-5D44-9FD9-2CBA3E87F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917492-3B6B-7850-A949-E142D8417C99}"/>
              </a:ext>
            </a:extLst>
          </p:cNvPr>
          <p:cNvSpPr txBox="1"/>
          <p:nvPr/>
        </p:nvSpPr>
        <p:spPr>
          <a:xfrm>
            <a:off x="684212" y="685800"/>
            <a:ext cx="10744200" cy="495520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How This changes the Approach to Everyday Situations</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Embracing Hardship: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Difficulties are viewed as tools for personal growth rather than meaningless pain.</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Releasing Control: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Believers can let go of the need to manipulate outcomes.</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Responding with Patience: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Knowing God is at work allows for calmer reactions to daily frustrations.</a:t>
            </a:r>
          </a:p>
          <a:p>
            <a:pPr marL="460375"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Seeking Christlikeness: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Daily decisions shift toward matching the character and actions of Jesus.</a:t>
            </a:r>
          </a:p>
        </p:txBody>
      </p:sp>
    </p:spTree>
    <p:extLst>
      <p:ext uri="{BB962C8B-B14F-4D97-AF65-F5344CB8AC3E}">
        <p14:creationId xmlns:p14="http://schemas.microsoft.com/office/powerpoint/2010/main" val="2915191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72A49-B281-BD10-0B0C-4A89EB296712}"/>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7386EFD-A31E-7617-7303-B3C2E8FE7FD0}"/>
              </a:ext>
            </a:extLst>
          </p:cNvPr>
          <p:cNvSpPr txBox="1"/>
          <p:nvPr/>
        </p:nvSpPr>
        <p:spPr>
          <a:xfrm>
            <a:off x="1370012" y="990600"/>
            <a:ext cx="9220200" cy="131542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Does anyone have anything to share from your “Personal Reflection” from Lesson 3?</a:t>
            </a:r>
          </a:p>
        </p:txBody>
      </p:sp>
    </p:spTree>
    <p:extLst>
      <p:ext uri="{BB962C8B-B14F-4D97-AF65-F5344CB8AC3E}">
        <p14:creationId xmlns:p14="http://schemas.microsoft.com/office/powerpoint/2010/main" val="315882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55B9C-86DE-2166-36F3-0BC88E0A866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6DFE2DC-CB72-E822-EEA6-85C28552110F}"/>
              </a:ext>
            </a:extLst>
          </p:cNvPr>
          <p:cNvSpPr txBox="1"/>
          <p:nvPr/>
        </p:nvSpPr>
        <p:spPr>
          <a:xfrm>
            <a:off x="608012" y="381000"/>
            <a:ext cx="10744200" cy="620169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 would like to show you how questions 5 and 6 tie together.  To do that let’s examine some sample situations:</a:t>
            </a:r>
          </a:p>
          <a:p>
            <a:pPr marL="460375"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One couple in our midst prayed for a baby and gets pregnant. Another couple prayed for a baby and remains childless. “What the </a:t>
            </a:r>
            <a:r>
              <a:rPr lang="en-US" sz="3200" i="1" kern="1400" dirty="0" err="1">
                <a:latin typeface="Times New Roman" panose="02020603050405020304" pitchFamily="18" charset="0"/>
                <a:ea typeface="Times New Roman" panose="02020603050405020304" pitchFamily="18" charset="0"/>
                <a:cs typeface="Times New Roman" panose="02020603050405020304" pitchFamily="18" charset="0"/>
              </a:rPr>
              <a:t>heve</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l</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a:p>
            <a:pPr marL="460375"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We watch so many young people grow to adulthood while a family tragically loses a child at a young age. “What the </a:t>
            </a:r>
            <a:r>
              <a:rPr lang="en-US" sz="3200" i="1" kern="1400" dirty="0" err="1">
                <a:latin typeface="Times New Roman" panose="02020603050405020304" pitchFamily="18" charset="0"/>
                <a:ea typeface="Times New Roman" panose="02020603050405020304" pitchFamily="18" charset="0"/>
                <a:cs typeface="Times New Roman" panose="02020603050405020304" pitchFamily="18" charset="0"/>
              </a:rPr>
              <a:t>hevel</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a:p>
            <a:pPr marL="460375" indent="-45720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One person in our community is miraculously cured while another suffers and dies when no miracle occurs. “What the </a:t>
            </a:r>
            <a:r>
              <a:rPr lang="en-US" sz="3200" i="1" kern="1400" dirty="0" err="1">
                <a:latin typeface="Times New Roman" panose="02020603050405020304" pitchFamily="18" charset="0"/>
                <a:ea typeface="Times New Roman" panose="02020603050405020304" pitchFamily="18" charset="0"/>
                <a:cs typeface="Times New Roman" panose="02020603050405020304" pitchFamily="18" charset="0"/>
              </a:rPr>
              <a:t>hevel</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80438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FFE75-372F-3264-8A92-B83AE4D812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FB3102-38E0-079C-DAFA-BE3C7E8DF5E4}"/>
              </a:ext>
            </a:extLst>
          </p:cNvPr>
          <p:cNvSpPr txBox="1"/>
          <p:nvPr/>
        </p:nvSpPr>
        <p:spPr>
          <a:xfrm>
            <a:off x="684212" y="914400"/>
            <a:ext cx="10744200" cy="353943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Remember the story of Joseph?  Joseph, the favorite son did nothing more than share with his family a dream he had. He’s beaten, sold into slavery, wrongfully accused of rape, unjustly imprisoned, and unfairly forgotten. He had every reason to sit in prison groaning “What the </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hevel</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Why is this happening to me? Life isn’t fair. It’s all smoke and mirrors. Why me, God? What did I ever do to you to deserve this? Why!?”</a:t>
            </a:r>
          </a:p>
        </p:txBody>
      </p:sp>
    </p:spTree>
    <p:extLst>
      <p:ext uri="{BB962C8B-B14F-4D97-AF65-F5344CB8AC3E}">
        <p14:creationId xmlns:p14="http://schemas.microsoft.com/office/powerpoint/2010/main" val="644599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9E2E0-47AD-9431-DD5B-3F8D1C12A9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67F531-5A7B-0253-6358-C7AD7102BEA5}"/>
              </a:ext>
            </a:extLst>
          </p:cNvPr>
          <p:cNvSpPr txBox="1"/>
          <p:nvPr/>
        </p:nvSpPr>
        <p:spPr>
          <a:xfrm>
            <a:off x="608012" y="653503"/>
            <a:ext cx="10744200" cy="403187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But in the last chapter of Genesis, Joseph, having been raised to a leadership position in Egypt, and having miraculously been given prophetic foreknowledge of a seven-year famine, reveals himself to his brothers. The same brothers who sold him into slavery now come and bow down to him, begging him for food. Joseph reveals himself to them. It all comes together, and Joseph sees God’s hand in the “</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hevelish</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circumstances that brought him to that moment. </a:t>
            </a:r>
          </a:p>
        </p:txBody>
      </p:sp>
      <p:sp>
        <p:nvSpPr>
          <p:cNvPr id="4" name="TextBox 3">
            <a:extLst>
              <a:ext uri="{FF2B5EF4-FFF2-40B4-BE49-F238E27FC236}">
                <a16:creationId xmlns:a16="http://schemas.microsoft.com/office/drawing/2014/main" id="{FA71A819-93AD-5EF6-5541-C6DF03DE1BD4}"/>
              </a:ext>
            </a:extLst>
          </p:cNvPr>
          <p:cNvSpPr txBox="1"/>
          <p:nvPr/>
        </p:nvSpPr>
        <p:spPr>
          <a:xfrm>
            <a:off x="1674812" y="4953000"/>
            <a:ext cx="7772400" cy="1323439"/>
          </a:xfrm>
          <a:prstGeom prst="rect">
            <a:avLst/>
          </a:prstGeom>
          <a:noFill/>
        </p:spPr>
        <p:txBody>
          <a:bodyPr wrap="square">
            <a:spAutoFit/>
          </a:bodyPr>
          <a:lstStyle/>
          <a:p>
            <a:r>
              <a:rPr lang="en-US" sz="4000"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As Paul might have described it: </a:t>
            </a:r>
          </a:p>
          <a:p>
            <a:r>
              <a:rPr lang="en-US" sz="4000" kern="1400" dirty="0">
                <a:solidFill>
                  <a:schemeClr val="accent1">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All things worked together for good.</a:t>
            </a:r>
            <a:endParaRPr lang="en-US" sz="4000" dirty="0">
              <a:solidFill>
                <a:schemeClr val="accent1">
                  <a:lumMod val="60000"/>
                  <a:lumOff val="40000"/>
                </a:schemeClr>
              </a:solidFill>
            </a:endParaRPr>
          </a:p>
        </p:txBody>
      </p:sp>
    </p:spTree>
    <p:extLst>
      <p:ext uri="{BB962C8B-B14F-4D97-AF65-F5344CB8AC3E}">
        <p14:creationId xmlns:p14="http://schemas.microsoft.com/office/powerpoint/2010/main" val="2427037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8154A-D367-8714-7A59-608EBC1D5B4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597474B-3732-8140-ECDE-E5037860DAC9}"/>
              </a:ext>
            </a:extLst>
          </p:cNvPr>
          <p:cNvSpPr txBox="1"/>
          <p:nvPr/>
        </p:nvSpPr>
        <p:spPr>
          <a:xfrm>
            <a:off x="1370012" y="990600"/>
            <a:ext cx="9220200" cy="258962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How does what we have looked at so far make you feel, or what thoughts would you like to share about what this lesson has said to you thus far?</a:t>
            </a:r>
          </a:p>
        </p:txBody>
      </p:sp>
    </p:spTree>
    <p:extLst>
      <p:ext uri="{BB962C8B-B14F-4D97-AF65-F5344CB8AC3E}">
        <p14:creationId xmlns:p14="http://schemas.microsoft.com/office/powerpoint/2010/main" val="3617109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B10F5-CA95-66EB-F5AE-AA31F7AC081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CDB33A5-800A-B0FC-393E-65F0DCDE77B4}"/>
              </a:ext>
            </a:extLst>
          </p:cNvPr>
          <p:cNvSpPr txBox="1"/>
          <p:nvPr/>
        </p:nvSpPr>
        <p:spPr>
          <a:xfrm>
            <a:off x="1370012" y="990600"/>
            <a:ext cx="9220200" cy="258962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600" kern="1400" dirty="0">
                <a:effectLst/>
                <a:latin typeface="Times New Roman" panose="02020603050405020304" pitchFamily="18" charset="0"/>
                <a:ea typeface="Times New Roman" panose="02020603050405020304" pitchFamily="18" charset="0"/>
                <a:cs typeface="Times New Roman" panose="02020603050405020304" pitchFamily="18" charset="0"/>
              </a:rPr>
              <a:t>What are your answers to the last part posited in question number 6 which asks,  “How will it change the way you approach everyday situations?”</a:t>
            </a:r>
          </a:p>
        </p:txBody>
      </p:sp>
    </p:spTree>
    <p:extLst>
      <p:ext uri="{BB962C8B-B14F-4D97-AF65-F5344CB8AC3E}">
        <p14:creationId xmlns:p14="http://schemas.microsoft.com/office/powerpoint/2010/main" val="64213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5ED4E-470F-60A4-306C-349130E3C38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950E88B-DC80-5C1B-926C-849C3E58C253}"/>
              </a:ext>
            </a:extLst>
          </p:cNvPr>
          <p:cNvSpPr txBox="1"/>
          <p:nvPr/>
        </p:nvSpPr>
        <p:spPr>
          <a:xfrm>
            <a:off x="608012" y="457200"/>
            <a:ext cx="10896600" cy="158729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4400" kern="1400" dirty="0">
                <a:solidFill>
                  <a:schemeClr val="accent1">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“Love is an unconditional response to an imperfect person or situation.”</a:t>
            </a:r>
          </a:p>
        </p:txBody>
      </p:sp>
      <p:sp>
        <p:nvSpPr>
          <p:cNvPr id="3" name="TextBox 2">
            <a:extLst>
              <a:ext uri="{FF2B5EF4-FFF2-40B4-BE49-F238E27FC236}">
                <a16:creationId xmlns:a16="http://schemas.microsoft.com/office/drawing/2014/main" id="{FCEDB3F7-2265-1FDE-C6DA-4C53541B99F4}"/>
              </a:ext>
            </a:extLst>
          </p:cNvPr>
          <p:cNvSpPr txBox="1"/>
          <p:nvPr/>
        </p:nvSpPr>
        <p:spPr>
          <a:xfrm>
            <a:off x="608012" y="2209800"/>
            <a:ext cx="11049000" cy="352122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II Corinthians 5:14 says: “For the love of Christ impels us…”  John 3:16 says, “For God so loved the world that He gave…”  I John 4:10-11 says, “This is love: not that we loved God, but that He loved us and sent His Son as an atoning sacrifice for our sins.  11 Dear friends, since God so loved us, we also ought to love one another.”  And finally, Mark 12:30-31 instructs us to love God and love people.  So, the first and foremost result of worship is that </a:t>
            </a:r>
            <a:r>
              <a:rPr lang="en-US" sz="2800" b="1" kern="1400" dirty="0">
                <a:solidFill>
                  <a:schemeClr val="accent1">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we live a life where love is the impetus for our actions.</a:t>
            </a:r>
          </a:p>
        </p:txBody>
      </p:sp>
    </p:spTree>
    <p:extLst>
      <p:ext uri="{BB962C8B-B14F-4D97-AF65-F5344CB8AC3E}">
        <p14:creationId xmlns:p14="http://schemas.microsoft.com/office/powerpoint/2010/main" val="945607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33C43-A624-DB89-4201-BA8EF9201C2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1DE4395-026C-8314-1D13-8763850AEFAE}"/>
              </a:ext>
            </a:extLst>
          </p:cNvPr>
          <p:cNvSpPr txBox="1"/>
          <p:nvPr/>
        </p:nvSpPr>
        <p:spPr>
          <a:xfrm>
            <a:off x="572096" y="1668390"/>
            <a:ext cx="11049000" cy="211160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600"/>
              </a:spcAf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This passage contains phrases such as: “…we are not discouraged…”, and “…this momentary light affliction…”.  </a:t>
            </a:r>
          </a:p>
          <a:p>
            <a:pPr>
              <a:lnSpc>
                <a:spcPct val="115000"/>
              </a:lnSpc>
              <a:spcAft>
                <a:spcPts val="600"/>
              </a:spcAf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the face of these imperfect situations, we do not give up, but as Hebrews 12:1-3 tells us:</a:t>
            </a:r>
            <a:endParaRPr lang="en-US" sz="2800" b="1" kern="1400" dirty="0">
              <a:solidFill>
                <a:schemeClr val="accent1">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extBox 2">
            <a:extLst>
              <a:ext uri="{FF2B5EF4-FFF2-40B4-BE49-F238E27FC236}">
                <a16:creationId xmlns:a16="http://schemas.microsoft.com/office/drawing/2014/main" id="{8E49562F-44C6-BFBF-3939-553724DB05CD}"/>
              </a:ext>
            </a:extLst>
          </p:cNvPr>
          <p:cNvSpPr txBox="1"/>
          <p:nvPr/>
        </p:nvSpPr>
        <p:spPr>
          <a:xfrm>
            <a:off x="572096" y="838200"/>
            <a:ext cx="10896600" cy="6132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200" kern="1400" dirty="0">
                <a:solidFill>
                  <a:schemeClr val="accent1">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Secondly, from II Corinthians 4:15-18, </a:t>
            </a:r>
            <a:r>
              <a:rPr lang="en-US" sz="3200" b="1" kern="1400" dirty="0">
                <a:solidFill>
                  <a:schemeClr val="accent1">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We Are Resilient.</a:t>
            </a:r>
            <a:endParaRPr lang="en-US" sz="3200" kern="1400" dirty="0">
              <a:solidFill>
                <a:schemeClr val="accent1">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2CCBF99-1006-E8AD-40A8-6898EE247526}"/>
              </a:ext>
            </a:extLst>
          </p:cNvPr>
          <p:cNvSpPr txBox="1"/>
          <p:nvPr/>
        </p:nvSpPr>
        <p:spPr>
          <a:xfrm>
            <a:off x="2055812" y="3996938"/>
            <a:ext cx="9565284" cy="1815882"/>
          </a:xfrm>
          <a:prstGeom prst="rect">
            <a:avLst/>
          </a:prstGeom>
          <a:noFill/>
        </p:spPr>
        <p:txBody>
          <a:bodyPr wrap="square">
            <a:spAutoFit/>
          </a:bodyPr>
          <a:lstStyle/>
          <a:p>
            <a:r>
              <a:rPr lang="en-US" sz="2800" kern="14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“…let us throw off everything that hinders and the sin that so easily entangles, and let us run with perseverance the race marked out for us.  </a:t>
            </a:r>
            <a:r>
              <a:rPr lang="en-US" sz="2800" kern="1400" baseline="300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kern="1400" dirty="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Consider him who endured such opposition from sinful men, so that you will not grow weary and lose heart.”</a:t>
            </a:r>
            <a:endParaRPr lang="en-US" sz="2800" dirty="0">
              <a:solidFill>
                <a:srgbClr val="FFFF00"/>
              </a:solidFill>
            </a:endParaRPr>
          </a:p>
        </p:txBody>
      </p:sp>
    </p:spTree>
    <p:extLst>
      <p:ext uri="{BB962C8B-B14F-4D97-AF65-F5344CB8AC3E}">
        <p14:creationId xmlns:p14="http://schemas.microsoft.com/office/powerpoint/2010/main" val="343690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1000" fill="hold"/>
                                        <p:tgtEl>
                                          <p:spTgt spid="6"/>
                                        </p:tgtEl>
                                        <p:attrNameLst>
                                          <p:attrName>ppt_w</p:attrName>
                                        </p:attrNameLst>
                                      </p:cBhvr>
                                      <p:tavLst>
                                        <p:tav tm="0">
                                          <p:val>
                                            <p:fltVal val="0"/>
                                          </p:val>
                                        </p:tav>
                                        <p:tav tm="100000">
                                          <p:val>
                                            <p:strVal val="#ppt_w"/>
                                          </p:val>
                                        </p:tav>
                                      </p:tavLst>
                                    </p:anim>
                                    <p:anim calcmode="lin" valueType="num">
                                      <p:cBhvr>
                                        <p:cTn id="23" dur="1000" fill="hold"/>
                                        <p:tgtEl>
                                          <p:spTgt spid="6"/>
                                        </p:tgtEl>
                                        <p:attrNameLst>
                                          <p:attrName>ppt_h</p:attrName>
                                        </p:attrNameLst>
                                      </p:cBhvr>
                                      <p:tavLst>
                                        <p:tav tm="0">
                                          <p:val>
                                            <p:fltVal val="0"/>
                                          </p:val>
                                        </p:tav>
                                        <p:tav tm="100000">
                                          <p:val>
                                            <p:strVal val="#ppt_h"/>
                                          </p:val>
                                        </p:tav>
                                      </p:tavLst>
                                    </p:anim>
                                    <p:anim calcmode="lin" valueType="num">
                                      <p:cBhvr>
                                        <p:cTn id="24" dur="1000" fill="hold"/>
                                        <p:tgtEl>
                                          <p:spTgt spid="6"/>
                                        </p:tgtEl>
                                        <p:attrNameLst>
                                          <p:attrName>style.rotation</p:attrName>
                                        </p:attrNameLst>
                                      </p:cBhvr>
                                      <p:tavLst>
                                        <p:tav tm="0">
                                          <p:val>
                                            <p:fltVal val="90"/>
                                          </p:val>
                                        </p:tav>
                                        <p:tav tm="100000">
                                          <p:val>
                                            <p:fltVal val="0"/>
                                          </p:val>
                                        </p:tav>
                                      </p:tavLst>
                                    </p:anim>
                                    <p:animEffect transition="in" filter="fade">
                                      <p:cBhvr>
                                        <p:cTn id="2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0C3E53E0-8062-90C8-7D00-BD207907A4AA}"/>
              </a:ext>
            </a:extLst>
          </p:cNvPr>
          <p:cNvSpPr txBox="1"/>
          <p:nvPr/>
        </p:nvSpPr>
        <p:spPr>
          <a:xfrm>
            <a:off x="646112" y="741726"/>
            <a:ext cx="10896600" cy="174586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From I Kings 8:6, what did the Ark of the Covenant represent?  What is the significance of “beneath the wings of the cherubim”?</a:t>
            </a:r>
          </a:p>
        </p:txBody>
      </p:sp>
      <p:sp>
        <p:nvSpPr>
          <p:cNvPr id="3" name="TextBox 2">
            <a:extLst>
              <a:ext uri="{FF2B5EF4-FFF2-40B4-BE49-F238E27FC236}">
                <a16:creationId xmlns:a16="http://schemas.microsoft.com/office/drawing/2014/main" id="{7AA71D5C-525B-5E7F-934A-F20268BBCD80}"/>
              </a:ext>
            </a:extLst>
          </p:cNvPr>
          <p:cNvSpPr txBox="1"/>
          <p:nvPr/>
        </p:nvSpPr>
        <p:spPr>
          <a:xfrm>
            <a:off x="1141412" y="2819400"/>
            <a:ext cx="10351655" cy="304698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Ark of the Covenant represented God's manifest presence, His holiness, and the sacred agreement (covenant) He established with the people of Israel. Its placement "beneath the wings of the cherubim" signified divine protection, the overshadowing glory of God, and His sovereign throne reigning over His people.</a:t>
            </a:r>
            <a:endPar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9523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B673D1-1F15-FCFE-10A7-172DE2F3F824}"/>
              </a:ext>
            </a:extLst>
          </p:cNvPr>
          <p:cNvSpPr txBox="1"/>
          <p:nvPr/>
        </p:nvSpPr>
        <p:spPr>
          <a:xfrm>
            <a:off x="760412" y="409226"/>
            <a:ext cx="10668000" cy="581697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Representation of the Ark</a:t>
            </a:r>
          </a:p>
          <a:p>
            <a:pPr marR="0">
              <a:spcAft>
                <a:spcPts val="1800"/>
              </a:spcAf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 Ark served as the most sacred object in the Holy of Holies, embodying several theological concepts:</a:t>
            </a:r>
          </a:p>
          <a:p>
            <a:pPr marL="457200" marR="0"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The Presence of God: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It was considered the earthly “footstool” or throne of the Almighty where He chose to dwell among His people.</a:t>
            </a:r>
          </a:p>
          <a:p>
            <a:pPr marL="457200" marR="0"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The Covenant Witness: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Containing the Ten Commandments, it acted as a physical testimony of the legal and spiritual bond between God and Israel.</a:t>
            </a:r>
          </a:p>
          <a:p>
            <a:pPr marL="457200" marR="0"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Atonement and Mercy:</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The Ark’s lid, or Mercy Seat, was where sacrificial blood was sprinkled on the Day of Atonement to seek forgiveness.</a:t>
            </a:r>
          </a:p>
        </p:txBody>
      </p:sp>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C1B8E-EE22-D5AB-50EE-80FA5F8D6D54}"/>
            </a:ext>
          </a:extLst>
        </p:cNvPr>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BCE1B8A4-AC14-F14F-6D78-29C76F6CAD72}"/>
              </a:ext>
            </a:extLst>
          </p:cNvPr>
          <p:cNvGraphicFramePr>
            <a:graphicFrameLocks noGrp="1"/>
          </p:cNvGraphicFramePr>
          <p:nvPr>
            <p:extLst>
              <p:ext uri="{D42A27DB-BD31-4B8C-83A1-F6EECF244321}">
                <p14:modId xmlns:p14="http://schemas.microsoft.com/office/powerpoint/2010/main" val="181738029"/>
              </p:ext>
            </p:extLst>
          </p:nvPr>
        </p:nvGraphicFramePr>
        <p:xfrm>
          <a:off x="760412" y="762000"/>
          <a:ext cx="10591800" cy="5549873"/>
        </p:xfrm>
        <a:graphic>
          <a:graphicData uri="http://schemas.openxmlformats.org/drawingml/2006/table">
            <a:tbl>
              <a:tblPr firstRow="1" firstCol="1" bandRow="1"/>
              <a:tblGrid>
                <a:gridCol w="3362214">
                  <a:extLst>
                    <a:ext uri="{9D8B030D-6E8A-4147-A177-3AD203B41FA5}">
                      <a16:colId xmlns:a16="http://schemas.microsoft.com/office/drawing/2014/main" val="1638158642"/>
                    </a:ext>
                  </a:extLst>
                </a:gridCol>
                <a:gridCol w="7229586">
                  <a:extLst>
                    <a:ext uri="{9D8B030D-6E8A-4147-A177-3AD203B41FA5}">
                      <a16:colId xmlns:a16="http://schemas.microsoft.com/office/drawing/2014/main" val="2445181352"/>
                    </a:ext>
                  </a:extLst>
                </a:gridCol>
              </a:tblGrid>
              <a:tr h="518372">
                <a:tc>
                  <a:txBody>
                    <a:bodyPr/>
                    <a:lstStyle/>
                    <a:p>
                      <a:pPr marL="0" marR="0" algn="ctr">
                        <a:lnSpc>
                          <a:spcPct val="109000"/>
                        </a:lnSpc>
                        <a:spcBef>
                          <a:spcPts val="600"/>
                        </a:spcBef>
                        <a:spcAft>
                          <a:spcPts val="600"/>
                        </a:spcAft>
                        <a:buNone/>
                        <a:tabLst>
                          <a:tab pos="285750" algn="l"/>
                        </a:tabLst>
                      </a:pPr>
                      <a:r>
                        <a:rPr lang="en-US" sz="2400" b="1" kern="14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Significance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A5A5"/>
                    </a:solidFill>
                  </a:tcPr>
                </a:tc>
                <a:tc>
                  <a:txBody>
                    <a:bodyPr/>
                    <a:lstStyle/>
                    <a:p>
                      <a:pPr marL="0" marR="0" algn="ctr">
                        <a:lnSpc>
                          <a:spcPct val="109000"/>
                        </a:lnSpc>
                        <a:spcBef>
                          <a:spcPts val="300"/>
                        </a:spcBef>
                        <a:spcAft>
                          <a:spcPts val="300"/>
                        </a:spcAft>
                        <a:buNone/>
                        <a:tabLst>
                          <a:tab pos="285750" algn="l"/>
                        </a:tabLst>
                      </a:pPr>
                      <a:r>
                        <a:rPr lang="en-US" sz="2400" b="1" kern="14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Description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A5A5"/>
                    </a:solidFill>
                  </a:tcPr>
                </a:tc>
                <a:extLst>
                  <a:ext uri="{0D108BD9-81ED-4DB2-BD59-A6C34878D82A}">
                    <a16:rowId xmlns:a16="http://schemas.microsoft.com/office/drawing/2014/main" val="1691859513"/>
                  </a:ext>
                </a:extLst>
              </a:tr>
              <a:tr h="1066940">
                <a:tc>
                  <a:txBody>
                    <a:bodyPr/>
                    <a:lstStyle/>
                    <a:p>
                      <a:pPr marL="0" marR="0" algn="ctr">
                        <a:lnSpc>
                          <a:spcPct val="109000"/>
                        </a:lnSpc>
                        <a:spcBef>
                          <a:spcPts val="300"/>
                        </a:spcBef>
                        <a:spcAft>
                          <a:spcPts val="300"/>
                        </a:spcAft>
                        <a:buNone/>
                        <a:tabLst>
                          <a:tab pos="285750" algn="l"/>
                        </a:tabLst>
                      </a:pPr>
                      <a:r>
                        <a:rPr lang="en-US" sz="2400" b="1" kern="140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Divine Guardianship</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A5A5"/>
                    </a:solidFill>
                  </a:tcPr>
                </a:tc>
                <a:tc>
                  <a:txBody>
                    <a:bodyPr/>
                    <a:lstStyle/>
                    <a:p>
                      <a:pPr marL="0" marR="0">
                        <a:lnSpc>
                          <a:spcPct val="109000"/>
                        </a:lnSpc>
                        <a:spcBef>
                          <a:spcPts val="300"/>
                        </a:spcBef>
                        <a:spcAft>
                          <a:spcPts val="300"/>
                        </a:spcAft>
                        <a:buNone/>
                        <a:tabLst>
                          <a:tab pos="285750" algn="l"/>
                        </a:tabLst>
                      </a:pPr>
                      <a:r>
                        <a:rPr lang="en-US" sz="2400" kern="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Cherubim are biblical guardians of holiness, echoing their role in the Garden of Eden to protect the way to God’s presence.</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3888139892"/>
                  </a:ext>
                </a:extLst>
              </a:tr>
              <a:tr h="1066940">
                <a:tc>
                  <a:txBody>
                    <a:bodyPr/>
                    <a:lstStyle/>
                    <a:p>
                      <a:pPr marL="0" marR="0" algn="ctr">
                        <a:lnSpc>
                          <a:spcPct val="109000"/>
                        </a:lnSpc>
                        <a:spcBef>
                          <a:spcPts val="300"/>
                        </a:spcBef>
                        <a:spcAft>
                          <a:spcPts val="300"/>
                        </a:spcAft>
                        <a:buNone/>
                        <a:tabLst>
                          <a:tab pos="285750" algn="l"/>
                        </a:tabLst>
                      </a:pPr>
                      <a:r>
                        <a:rPr lang="en-US" sz="2400" b="1" kern="140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Sovereignty  &amp; Majesty</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A5A5"/>
                    </a:solidFill>
                  </a:tcPr>
                </a:tc>
                <a:tc>
                  <a:txBody>
                    <a:bodyPr/>
                    <a:lstStyle/>
                    <a:p>
                      <a:pPr marL="0" marR="0">
                        <a:lnSpc>
                          <a:spcPct val="109000"/>
                        </a:lnSpc>
                        <a:spcBef>
                          <a:spcPts val="300"/>
                        </a:spcBef>
                        <a:spcAft>
                          <a:spcPts val="300"/>
                        </a:spcAft>
                        <a:buNone/>
                        <a:tabLst>
                          <a:tab pos="285750" algn="l"/>
                        </a:tabLst>
                      </a:pPr>
                      <a:r>
                        <a:rPr lang="en-US" sz="2400" kern="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“overshadowing” wings represent the majesty of a King; the Ark is the throne, and the cherubim are its attendants.</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3654551334"/>
                  </a:ext>
                </a:extLst>
              </a:tr>
              <a:tr h="1066940">
                <a:tc>
                  <a:txBody>
                    <a:bodyPr/>
                    <a:lstStyle/>
                    <a:p>
                      <a:pPr marL="0" marR="0" algn="ctr">
                        <a:lnSpc>
                          <a:spcPct val="109000"/>
                        </a:lnSpc>
                        <a:spcBef>
                          <a:spcPts val="300"/>
                        </a:spcBef>
                        <a:spcAft>
                          <a:spcPts val="300"/>
                        </a:spcAft>
                        <a:buNone/>
                        <a:tabLst>
                          <a:tab pos="285750" algn="l"/>
                        </a:tabLst>
                      </a:pPr>
                      <a:r>
                        <a:rPr lang="en-US" sz="2400" b="1" kern="140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Refuge and Safety</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A5A5"/>
                    </a:solidFill>
                  </a:tcPr>
                </a:tc>
                <a:tc>
                  <a:txBody>
                    <a:bodyPr/>
                    <a:lstStyle/>
                    <a:p>
                      <a:pPr marL="0" marR="0">
                        <a:lnSpc>
                          <a:spcPct val="109000"/>
                        </a:lnSpc>
                        <a:spcBef>
                          <a:spcPts val="300"/>
                        </a:spcBef>
                        <a:spcAft>
                          <a:spcPts val="300"/>
                        </a:spcAft>
                        <a:buNone/>
                        <a:tabLst>
                          <a:tab pos="285750" algn="l"/>
                        </a:tabLst>
                      </a:pPr>
                      <a:r>
                        <a:rPr lang="en-US" sz="2400" kern="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wings symbolize a protective covering or shelter for the people under God’s watchful care.</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3161608373"/>
                  </a:ext>
                </a:extLst>
              </a:tr>
              <a:tr h="1614807">
                <a:tc>
                  <a:txBody>
                    <a:bodyPr/>
                    <a:lstStyle/>
                    <a:p>
                      <a:pPr marL="0" marR="0" algn="ctr">
                        <a:lnSpc>
                          <a:spcPct val="109000"/>
                        </a:lnSpc>
                        <a:spcBef>
                          <a:spcPts val="300"/>
                        </a:spcBef>
                        <a:spcAft>
                          <a:spcPts val="300"/>
                        </a:spcAft>
                        <a:buNone/>
                        <a:tabLst>
                          <a:tab pos="285750" algn="l"/>
                        </a:tabLst>
                      </a:pPr>
                      <a:r>
                        <a:rPr lang="en-US" sz="2400" b="1" kern="14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Absolute Holiness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5A5A5"/>
                    </a:solidFill>
                  </a:tcPr>
                </a:tc>
                <a:tc>
                  <a:txBody>
                    <a:bodyPr/>
                    <a:lstStyle/>
                    <a:p>
                      <a:pPr marL="0" marR="0">
                        <a:lnSpc>
                          <a:spcPct val="109000"/>
                        </a:lnSpc>
                        <a:spcBef>
                          <a:spcPts val="300"/>
                        </a:spcBef>
                        <a:spcAft>
                          <a:spcPts val="300"/>
                        </a:spcAft>
                        <a:buNone/>
                        <a:tabLst>
                          <a:tab pos="285750" algn="l"/>
                        </a:tabLst>
                      </a:pPr>
                      <a:r>
                        <a:rPr lang="en-US" sz="2400" kern="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Being “beneath” these wings meant the Ark was concealed in darkness, emphasizing that God is transcendent and unapproachable except through specific divine order.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3288858252"/>
                  </a:ext>
                </a:extLst>
              </a:tr>
            </a:tbl>
          </a:graphicData>
        </a:graphic>
      </p:graphicFrame>
    </p:spTree>
    <p:extLst>
      <p:ext uri="{BB962C8B-B14F-4D97-AF65-F5344CB8AC3E}">
        <p14:creationId xmlns:p14="http://schemas.microsoft.com/office/powerpoint/2010/main" val="2770922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64602-BBBC-EF2C-C30D-26CCC549FDE8}"/>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F4CECFF5-4DAA-C6D3-BBB0-D7C04F67FFA9}"/>
              </a:ext>
            </a:extLst>
          </p:cNvPr>
          <p:cNvSpPr txBox="1"/>
          <p:nvPr/>
        </p:nvSpPr>
        <p:spPr>
          <a:xfrm>
            <a:off x="646112" y="741726"/>
            <a:ext cx="10896600" cy="117955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In the Old Testament, what was the temple used for?  What does I Corinthians 6:19 say we are?</a:t>
            </a:r>
          </a:p>
        </p:txBody>
      </p:sp>
      <p:sp>
        <p:nvSpPr>
          <p:cNvPr id="3" name="TextBox 2">
            <a:extLst>
              <a:ext uri="{FF2B5EF4-FFF2-40B4-BE49-F238E27FC236}">
                <a16:creationId xmlns:a16="http://schemas.microsoft.com/office/drawing/2014/main" id="{B255159D-EB01-ADD9-B6E4-8D5555AA5AE0}"/>
              </a:ext>
            </a:extLst>
          </p:cNvPr>
          <p:cNvSpPr txBox="1"/>
          <p:nvPr/>
        </p:nvSpPr>
        <p:spPr>
          <a:xfrm>
            <a:off x="1141412" y="2438400"/>
            <a:ext cx="10351655" cy="25545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temple was used as the exclusive earthly dwelling place of God and the central location for sacrificial worship to maintain Israel’s relationship with Him. In contrast, 1 Corinthians 6:19 states that we (our physical bodies) are the temple of the Holy Spirit.</a:t>
            </a:r>
            <a:endParaRPr lang="en-US" sz="32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2774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D92EF-DB64-65F0-2251-4C7FCE80955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EE53250-FEFD-3CA5-6FF2-2574C348AF3A}"/>
              </a:ext>
            </a:extLst>
          </p:cNvPr>
          <p:cNvSpPr txBox="1"/>
          <p:nvPr/>
        </p:nvSpPr>
        <p:spPr>
          <a:xfrm>
            <a:off x="760412" y="838200"/>
            <a:ext cx="10668000" cy="429348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Temple in Jerusalem served three primary purposes:</a:t>
            </a:r>
          </a:p>
          <a:p>
            <a:pPr marL="457200" marR="0"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God’s Earthly Home: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It was the physical location where God’s personal presence, majesty, and glory settled among His people.</a:t>
            </a:r>
          </a:p>
          <a:p>
            <a:pPr marL="457200" marR="0"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The Place of Sacrifice: </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It was the only authorized site where priests offered animal sacrifices to pay for sins, express thanksgiving, and seek forgiveness.</a:t>
            </a:r>
          </a:p>
          <a:p>
            <a:pPr marL="457200" marR="0" indent="-457200">
              <a:spcAft>
                <a:spcPts val="1800"/>
              </a:spcAft>
              <a:buFont typeface="Arial" panose="020B0604020202020204" pitchFamily="34" charset="0"/>
              <a:buChar char="•"/>
            </a:pPr>
            <a:r>
              <a:rPr lang="en-US" sz="28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A House of Prayer:</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It acted as a global focal point for prayer, worship, and national gatherings during sacred festivals.</a:t>
            </a:r>
          </a:p>
        </p:txBody>
      </p:sp>
    </p:spTree>
    <p:extLst>
      <p:ext uri="{BB962C8B-B14F-4D97-AF65-F5344CB8AC3E}">
        <p14:creationId xmlns:p14="http://schemas.microsoft.com/office/powerpoint/2010/main" val="2388685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F0287C-7532-C2A1-9635-4D92CBEC64BF}"/>
              </a:ext>
            </a:extLst>
          </p:cNvPr>
          <p:cNvSpPr txBox="1"/>
          <p:nvPr/>
        </p:nvSpPr>
        <p:spPr>
          <a:xfrm>
            <a:off x="531812" y="609600"/>
            <a:ext cx="11049000" cy="335476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In the New Testament, 1 Corinthians 6:19 marks a major shift in how God dwells with humanity.</a:t>
            </a:r>
          </a:p>
          <a:p>
            <a:pPr marR="0">
              <a:spcAft>
                <a:spcPts val="1800"/>
              </a:spcAft>
            </a:pP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	</a:t>
            </a:r>
          </a:p>
          <a:p>
            <a:pPr marR="0">
              <a:spcAft>
                <a:spcPts val="1800"/>
              </a:spcAft>
            </a:pP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	</a:t>
            </a:r>
          </a:p>
          <a:p>
            <a:pPr marR="0">
              <a:spcAft>
                <a:spcPts val="1800"/>
              </a:spcAft>
            </a:pP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	</a:t>
            </a:r>
          </a:p>
          <a:p>
            <a:pPr marR="0">
              <a:spcAft>
                <a:spcPts val="1800"/>
              </a:spcAft>
            </a:pP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	</a:t>
            </a:r>
          </a:p>
        </p:txBody>
      </p:sp>
      <p:graphicFrame>
        <p:nvGraphicFramePr>
          <p:cNvPr id="3" name="Table 2">
            <a:extLst>
              <a:ext uri="{FF2B5EF4-FFF2-40B4-BE49-F238E27FC236}">
                <a16:creationId xmlns:a16="http://schemas.microsoft.com/office/drawing/2014/main" id="{BCCA8054-C356-71B9-2A08-43A4DF976280}"/>
              </a:ext>
            </a:extLst>
          </p:cNvPr>
          <p:cNvGraphicFramePr>
            <a:graphicFrameLocks noGrp="1"/>
          </p:cNvGraphicFramePr>
          <p:nvPr>
            <p:extLst>
              <p:ext uri="{D42A27DB-BD31-4B8C-83A1-F6EECF244321}">
                <p14:modId xmlns:p14="http://schemas.microsoft.com/office/powerpoint/2010/main" val="1387723424"/>
              </p:ext>
            </p:extLst>
          </p:nvPr>
        </p:nvGraphicFramePr>
        <p:xfrm>
          <a:off x="628196" y="1752600"/>
          <a:ext cx="10800216" cy="2819400"/>
        </p:xfrm>
        <a:graphic>
          <a:graphicData uri="http://schemas.openxmlformats.org/drawingml/2006/table">
            <a:tbl>
              <a:tblPr firstRow="1" bandRow="1">
                <a:tableStyleId>{7DF18680-E054-41AD-8BC1-D1AEF772440D}</a:tableStyleId>
              </a:tblPr>
              <a:tblGrid>
                <a:gridCol w="5400108">
                  <a:extLst>
                    <a:ext uri="{9D8B030D-6E8A-4147-A177-3AD203B41FA5}">
                      <a16:colId xmlns:a16="http://schemas.microsoft.com/office/drawing/2014/main" val="2975356594"/>
                    </a:ext>
                  </a:extLst>
                </a:gridCol>
                <a:gridCol w="5400108">
                  <a:extLst>
                    <a:ext uri="{9D8B030D-6E8A-4147-A177-3AD203B41FA5}">
                      <a16:colId xmlns:a16="http://schemas.microsoft.com/office/drawing/2014/main" val="2914075572"/>
                    </a:ext>
                  </a:extLst>
                </a:gridCol>
              </a:tblGrid>
              <a:tr h="517126">
                <a:tc>
                  <a:txBody>
                    <a:bodyPr/>
                    <a:lstStyle/>
                    <a:p>
                      <a:r>
                        <a:rPr lang="en-US" sz="2400" kern="1400" dirty="0">
                          <a:latin typeface="Times New Roman" panose="02020603050405020304" pitchFamily="18" charset="0"/>
                          <a:cs typeface="Times New Roman" panose="02020603050405020304" pitchFamily="18" charset="0"/>
                        </a:rPr>
                        <a:t>Old Testament Temple</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kern="1400" dirty="0">
                          <a:latin typeface="Times New Roman" panose="02020603050405020304" pitchFamily="18" charset="0"/>
                          <a:cs typeface="Times New Roman" panose="02020603050405020304" pitchFamily="18" charset="0"/>
                        </a:rPr>
                        <a:t>New Testament Believer</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2988831"/>
                  </a:ext>
                </a:extLst>
              </a:tr>
              <a:tr h="517126">
                <a:tc>
                  <a:txBody>
                    <a:bodyPr/>
                    <a:lstStyle/>
                    <a:p>
                      <a:r>
                        <a:rPr lang="en-US" sz="2400" kern="1400" dirty="0">
                          <a:latin typeface="Times New Roman" panose="02020603050405020304" pitchFamily="18" charset="0"/>
                          <a:cs typeface="Times New Roman" panose="02020603050405020304" pitchFamily="18" charset="0"/>
                        </a:rPr>
                        <a:t>Made of physical stone and gold</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kern="1400" dirty="0">
                          <a:latin typeface="Times New Roman" panose="02020603050405020304" pitchFamily="18" charset="0"/>
                          <a:cs typeface="Times New Roman" panose="02020603050405020304" pitchFamily="18" charset="0"/>
                        </a:rPr>
                        <a:t>Made of living human flesh and blood</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4915064"/>
                  </a:ext>
                </a:extLst>
              </a:tr>
              <a:tr h="892574">
                <a:tc>
                  <a:txBody>
                    <a:bodyPr/>
                    <a:lstStyle/>
                    <a:p>
                      <a:r>
                        <a:rPr lang="en-US" sz="2400" kern="1400" dirty="0">
                          <a:latin typeface="Times New Roman" panose="02020603050405020304" pitchFamily="18" charset="0"/>
                          <a:cs typeface="Times New Roman" panose="02020603050405020304" pitchFamily="18" charset="0"/>
                        </a:rPr>
                        <a:t>God's presence stayed in one static location</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kern="1400" dirty="0">
                          <a:latin typeface="Times New Roman" panose="02020603050405020304" pitchFamily="18" charset="0"/>
                          <a:cs typeface="Times New Roman" panose="02020603050405020304" pitchFamily="18" charset="0"/>
                        </a:rPr>
                        <a:t>God's presence moves wherever the believer goes</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2817031"/>
                  </a:ext>
                </a:extLst>
              </a:tr>
              <a:tr h="892574">
                <a:tc>
                  <a:txBody>
                    <a:bodyPr/>
                    <a:lstStyle/>
                    <a:p>
                      <a:r>
                        <a:rPr lang="en-US" sz="2400" kern="1400" dirty="0">
                          <a:latin typeface="Times New Roman" panose="02020603050405020304" pitchFamily="18" charset="0"/>
                          <a:cs typeface="Times New Roman" panose="02020603050405020304" pitchFamily="18" charset="0"/>
                        </a:rPr>
                        <a:t>Restricted to priests under special conditions</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400" kern="1400" dirty="0">
                          <a:latin typeface="Times New Roman" panose="02020603050405020304" pitchFamily="18" charset="0"/>
                          <a:cs typeface="Times New Roman" panose="02020603050405020304" pitchFamily="18" charset="0"/>
                        </a:rPr>
                        <a:t>Accessible to every individual believer</a:t>
                      </a:r>
                      <a:endParaRPr lang="en-US" sz="24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0491280"/>
                  </a:ext>
                </a:extLst>
              </a:tr>
            </a:tbl>
          </a:graphicData>
        </a:graphic>
      </p:graphicFrame>
      <p:sp>
        <p:nvSpPr>
          <p:cNvPr id="5" name="TextBox 4">
            <a:extLst>
              <a:ext uri="{FF2B5EF4-FFF2-40B4-BE49-F238E27FC236}">
                <a16:creationId xmlns:a16="http://schemas.microsoft.com/office/drawing/2014/main" id="{31A8EC5B-FA32-677C-F0AE-B85171E872AB}"/>
              </a:ext>
            </a:extLst>
          </p:cNvPr>
          <p:cNvSpPr txBox="1"/>
          <p:nvPr/>
        </p:nvSpPr>
        <p:spPr>
          <a:xfrm>
            <a:off x="628196" y="4724400"/>
            <a:ext cx="10876416" cy="1815882"/>
          </a:xfrm>
          <a:prstGeom prst="rect">
            <a:avLst/>
          </a:prstGeom>
          <a:noFill/>
        </p:spPr>
        <p:txBody>
          <a:bodyPr wrap="square">
            <a:spAutoFit/>
          </a:bodyPr>
          <a:lstStyle/>
          <a:p>
            <a:pPr marR="0">
              <a:spcAft>
                <a:spcPts val="1800"/>
              </a:spcAf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By calling the human body a temple, the New Testament explains that God no longer lives in buildings made by human hands. Instead, the Holy Spirit lives directly inside believers, making their personal conduct and holiness deeply important.</a:t>
            </a:r>
          </a:p>
        </p:txBody>
      </p:sp>
    </p:spTree>
    <p:extLst>
      <p:ext uri="{BB962C8B-B14F-4D97-AF65-F5344CB8AC3E}">
        <p14:creationId xmlns:p14="http://schemas.microsoft.com/office/powerpoint/2010/main" val="2871051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AC608-4A84-DF17-8EC3-B39FEEE7C77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2D542C7-98EE-056D-E8CC-638F861BBBA6}"/>
              </a:ext>
            </a:extLst>
          </p:cNvPr>
          <p:cNvSpPr txBox="1"/>
          <p:nvPr/>
        </p:nvSpPr>
        <p:spPr>
          <a:xfrm>
            <a:off x="646112" y="741726"/>
            <a:ext cx="10896600" cy="9541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spcAft>
                <a:spcPts val="600"/>
              </a:spcAft>
              <a:buNone/>
            </a:pP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kern="1400" dirty="0">
                <a:effectLst/>
                <a:latin typeface="Times New Roman" panose="02020603050405020304" pitchFamily="18" charset="0"/>
                <a:ea typeface="Times New Roman" panose="02020603050405020304" pitchFamily="18" charset="0"/>
                <a:cs typeface="Times New Roman" panose="02020603050405020304" pitchFamily="18" charset="0"/>
              </a:rPr>
              <a:t>What does I Peter 2:5,9 say that we are?  What significance does that have for you?  How do we “declare the praises of Him…?”</a:t>
            </a:r>
          </a:p>
        </p:txBody>
      </p:sp>
      <p:sp>
        <p:nvSpPr>
          <p:cNvPr id="3" name="TextBox 2">
            <a:extLst>
              <a:ext uri="{FF2B5EF4-FFF2-40B4-BE49-F238E27FC236}">
                <a16:creationId xmlns:a16="http://schemas.microsoft.com/office/drawing/2014/main" id="{9351CB00-EF5C-2F50-78C7-53B3C0884023}"/>
              </a:ext>
            </a:extLst>
          </p:cNvPr>
          <p:cNvSpPr txBox="1"/>
          <p:nvPr/>
        </p:nvSpPr>
        <p:spPr>
          <a:xfrm>
            <a:off x="689984" y="1828800"/>
            <a:ext cx="10808855" cy="9541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2800" kern="1400" dirty="0">
                <a:latin typeface="Times New Roman" panose="02020603050405020304" pitchFamily="18" charset="0"/>
                <a:ea typeface="Times New Roman" panose="02020603050405020304" pitchFamily="18" charset="0"/>
                <a:cs typeface="Times New Roman" panose="02020603050405020304" pitchFamily="18" charset="0"/>
              </a:rPr>
              <a:t>These verses use rich Old Testament temple imagery to describe the identity of New Testament believers:</a:t>
            </a:r>
            <a:endParaRPr lang="en-US" sz="2800" kern="1400" dirty="0">
              <a:solidFill>
                <a:srgbClr val="FFC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A8BAD49-E830-BBA3-475E-F2E7C8B83C10}"/>
              </a:ext>
            </a:extLst>
          </p:cNvPr>
          <p:cNvSpPr txBox="1"/>
          <p:nvPr/>
        </p:nvSpPr>
        <p:spPr>
          <a:xfrm>
            <a:off x="689984" y="2782907"/>
            <a:ext cx="10808855" cy="373948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indent="-342900">
              <a:spcAft>
                <a:spcPts val="1800"/>
              </a:spcAft>
              <a:buFont typeface="Arial" panose="020B0604020202020204" pitchFamily="34" charset="0"/>
              <a:buChar char="•"/>
            </a:pPr>
            <a:r>
              <a:rPr lang="en-US" sz="24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Living Stones: </a:t>
            </a: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Individual believers who are joined together with Jesus (the Chief Cornerstone) to form a new, living spiritual temple.</a:t>
            </a:r>
          </a:p>
          <a:p>
            <a:pPr marL="342900" marR="0" indent="-342900">
              <a:spcAft>
                <a:spcPts val="1800"/>
              </a:spcAft>
              <a:buFont typeface="Arial" panose="020B0604020202020204" pitchFamily="34" charset="0"/>
              <a:buChar char="•"/>
            </a:pPr>
            <a:r>
              <a:rPr lang="en-US" sz="24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A Royal Priesthood</a:t>
            </a: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 A community of believers who have direct access to God without needing a human mediator, serving both as royalty and priests.</a:t>
            </a:r>
          </a:p>
          <a:p>
            <a:pPr marL="342900" marR="0" indent="-342900">
              <a:spcAft>
                <a:spcPts val="1800"/>
              </a:spcAft>
              <a:buFont typeface="Arial" panose="020B0604020202020204" pitchFamily="34" charset="0"/>
              <a:buChar char="•"/>
            </a:pPr>
            <a:r>
              <a:rPr lang="en-US" sz="24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A Chosen People &amp; Holy Nation: </a:t>
            </a: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A group set apart by God from all walks of life, unified under His authority and called to reflect His pure character.</a:t>
            </a:r>
          </a:p>
          <a:p>
            <a:pPr marL="342900" marR="0" indent="-342900">
              <a:spcAft>
                <a:spcPts val="1800"/>
              </a:spcAft>
              <a:buFont typeface="Arial" panose="020B0604020202020204" pitchFamily="34" charset="0"/>
              <a:buChar char="•"/>
            </a:pPr>
            <a:r>
              <a:rPr lang="en-US" sz="2400" kern="14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God’s Special Possession: </a:t>
            </a:r>
            <a:r>
              <a:rPr lang="en-US" sz="2400" kern="1400" dirty="0">
                <a:latin typeface="Times New Roman" panose="02020603050405020304" pitchFamily="18" charset="0"/>
                <a:ea typeface="Times New Roman" panose="02020603050405020304" pitchFamily="18" charset="0"/>
                <a:cs typeface="Times New Roman" panose="02020603050405020304" pitchFamily="18" charset="0"/>
              </a:rPr>
              <a:t>Individuals bought with a price, deeply valued, and owned by God Himself.</a:t>
            </a:r>
          </a:p>
        </p:txBody>
      </p:sp>
    </p:spTree>
    <p:extLst>
      <p:ext uri="{BB962C8B-B14F-4D97-AF65-F5344CB8AC3E}">
        <p14:creationId xmlns:p14="http://schemas.microsoft.com/office/powerpoint/2010/main" val="1882340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fade">
                                      <p:cBhvr>
                                        <p:cTn id="21" dur="1000"/>
                                        <p:tgtEl>
                                          <p:spTgt spid="4">
                                            <p:txEl>
                                              <p:pRg st="1" end="1"/>
                                            </p:txEl>
                                          </p:spTgt>
                                        </p:tgtEl>
                                      </p:cBhvr>
                                    </p:animEffect>
                                    <p:anim calcmode="lin" valueType="num">
                                      <p:cBhvr>
                                        <p:cTn id="2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1000"/>
                                        <p:tgtEl>
                                          <p:spTgt spid="4">
                                            <p:txEl>
                                              <p:pRg st="2" end="2"/>
                                            </p:txEl>
                                          </p:spTgt>
                                        </p:tgtEl>
                                      </p:cBhvr>
                                    </p:animEffect>
                                    <p:anim calcmode="lin" valueType="num">
                                      <p:cBhvr>
                                        <p:cTn id="29"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Effect transition="in" filter="fade">
                                      <p:cBhvr>
                                        <p:cTn id="35" dur="1000"/>
                                        <p:tgtEl>
                                          <p:spTgt spid="4">
                                            <p:txEl>
                                              <p:pRg st="3" end="3"/>
                                            </p:txEl>
                                          </p:spTgt>
                                        </p:tgtEl>
                                      </p:cBhvr>
                                    </p:animEffect>
                                    <p:anim calcmode="lin" valueType="num">
                                      <p:cBhvr>
                                        <p:cTn id="3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164</TotalTime>
  <Words>2680</Words>
  <Application>Microsoft Office PowerPoint</Application>
  <PresentationFormat>Custom</PresentationFormat>
  <Paragraphs>122</Paragraphs>
  <Slides>26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Consolas</vt:lpstr>
      <vt:lpstr>Corbel</vt:lpstr>
      <vt:lpstr>Times New Roman</vt:lpstr>
      <vt:lpstr>Chalkboard 16x9</vt:lpstr>
      <vt:lpstr>The Heart of a Worshiper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Nelson</dc:creator>
  <cp:lastModifiedBy>David Nelson</cp:lastModifiedBy>
  <cp:revision>18</cp:revision>
  <dcterms:created xsi:type="dcterms:W3CDTF">2026-05-18T22:41:57Z</dcterms:created>
  <dcterms:modified xsi:type="dcterms:W3CDTF">2026-05-19T01:26:24Z</dcterms:modified>
</cp:coreProperties>
</file>