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95" r:id="rId3"/>
    <p:sldId id="262" r:id="rId4"/>
    <p:sldId id="267" r:id="rId5"/>
    <p:sldId id="269" r:id="rId6"/>
    <p:sldId id="270" r:id="rId7"/>
    <p:sldId id="271" r:id="rId8"/>
    <p:sldId id="272" r:id="rId9"/>
    <p:sldId id="273" r:id="rId10"/>
    <p:sldId id="274" r:id="rId11"/>
    <p:sldId id="275" r:id="rId12"/>
    <p:sldId id="276" r:id="rId13"/>
    <p:sldId id="257" r:id="rId14"/>
    <p:sldId id="278" r:id="rId15"/>
    <p:sldId id="277" r:id="rId16"/>
    <p:sldId id="279" r:id="rId17"/>
    <p:sldId id="280" r:id="rId18"/>
    <p:sldId id="281" r:id="rId19"/>
    <p:sldId id="282" r:id="rId20"/>
    <p:sldId id="283" r:id="rId21"/>
    <p:sldId id="284" r:id="rId22"/>
    <p:sldId id="285" r:id="rId23"/>
    <p:sldId id="286" r:id="rId24"/>
    <p:sldId id="287" r:id="rId25"/>
    <p:sldId id="288" r:id="rId26"/>
    <p:sldId id="291" r:id="rId27"/>
    <p:sldId id="292" r:id="rId28"/>
    <p:sldId id="293" r:id="rId29"/>
    <p:sldId id="294" r:id="rId30"/>
    <p:sldId id="268" r:id="rId31"/>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1" autoAdjust="0"/>
    <p:restoredTop sz="94599" autoAdjust="0"/>
  </p:normalViewPr>
  <p:slideViewPr>
    <p:cSldViewPr>
      <p:cViewPr varScale="1">
        <p:scale>
          <a:sx n="61" d="100"/>
          <a:sy n="61" d="100"/>
        </p:scale>
        <p:origin x="40" y="640"/>
      </p:cViewPr>
      <p:guideLst>
        <p:guide pos="3839"/>
        <p:guide orient="horz" pos="2160"/>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2/13/2026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2/13/2026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2/13/2026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2/13/2026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t>2/13/2026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t>2/13/2026</a:t>
            </a:fld>
            <a:endParaRPr/>
          </a:p>
        </p:txBody>
      </p:sp>
      <p:sp>
        <p:nvSpPr>
          <p:cNvPr id="6" name="Slide Number Placeholder 5"/>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2/13/2026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t>2/13/2026</a:t>
            </a:fld>
            <a:endParaRPr/>
          </a:p>
        </p:txBody>
      </p:sp>
      <p:sp>
        <p:nvSpPr>
          <p:cNvPr id="9" name="Slide Number Placeholder 8"/>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t>2/13/2026</a:t>
            </a:fld>
            <a:endParaRPr/>
          </a:p>
        </p:txBody>
      </p:sp>
      <p:sp>
        <p:nvSpPr>
          <p:cNvPr id="5" name="Slide Number Placeholder 4"/>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t>2/13/2026</a:t>
            </a:fld>
            <a:endParaRPr/>
          </a:p>
        </p:txBody>
      </p:sp>
      <p:sp>
        <p:nvSpPr>
          <p:cNvPr id="4" name="Slide Number Placeholder 3"/>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2/13/2026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t>2/13/2026</a:t>
            </a:fld>
            <a:endParaRPr/>
          </a:p>
        </p:txBody>
      </p:sp>
      <p:sp>
        <p:nvSpPr>
          <p:cNvPr id="7" name="Slide Number Placeholder 6"/>
          <p:cNvSpPr>
            <a:spLocks noGrp="1"/>
          </p:cNvSpPr>
          <p:nvPr>
            <p:ph type="sldNum" sz="quarter" idx="12"/>
          </p:nvPr>
        </p:nvSpPr>
        <p:spPr/>
        <p:txBody>
          <a:bodyPr/>
          <a:lstStyle/>
          <a:p>
            <a:fld id="{25BA54BD-C84D-46CE-8B72-31BFB26ABA43}" type="slidenum">
              <a:rPr/>
              <a:t>‹#›</a:t>
            </a:fld>
            <a:endParaRPr/>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2/13/2026</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Heart of a Worshiper</a:t>
            </a:r>
          </a:p>
        </p:txBody>
      </p:sp>
      <p:sp>
        <p:nvSpPr>
          <p:cNvPr id="3" name="Subtitle 2"/>
          <p:cNvSpPr>
            <a:spLocks noGrp="1"/>
          </p:cNvSpPr>
          <p:nvPr>
            <p:ph type="subTitle" idx="1"/>
          </p:nvPr>
        </p:nvSpPr>
        <p:spPr/>
        <p:txBody>
          <a:bodyPr/>
          <a:lstStyle/>
          <a:p>
            <a:r>
              <a:rPr lang="en-US" dirty="0"/>
              <a:t>Lesson 2: The Heart of a Worshiper</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68072-DBA2-00DA-0937-EFF8774492F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69E85EF9-4B94-E882-D9E7-282A7ADF3ED3}"/>
              </a:ext>
            </a:extLst>
          </p:cNvPr>
          <p:cNvSpPr txBox="1"/>
          <p:nvPr/>
        </p:nvSpPr>
        <p:spPr>
          <a:xfrm>
            <a:off x="646112" y="9144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Anchor Your Emotions in Scriptural Truth</a:t>
            </a:r>
          </a:p>
        </p:txBody>
      </p:sp>
      <p:sp>
        <p:nvSpPr>
          <p:cNvPr id="3" name="TextBox 2">
            <a:extLst>
              <a:ext uri="{FF2B5EF4-FFF2-40B4-BE49-F238E27FC236}">
                <a16:creationId xmlns:a16="http://schemas.microsoft.com/office/drawing/2014/main" id="{79AF2202-E2E8-6BA9-AFB4-C53F66D2B2AF}"/>
              </a:ext>
            </a:extLst>
          </p:cNvPr>
          <p:cNvSpPr txBox="1"/>
          <p:nvPr/>
        </p:nvSpPr>
        <p:spPr>
          <a:xfrm>
            <a:off x="1141412" y="1905000"/>
            <a:ext cx="10058400" cy="30162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in truth” prevents worship from becoming a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shallow emotional high</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a:p>
            <a:pPr marL="514350" marR="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Study to know Him</a:t>
            </a:r>
          </a:p>
          <a:p>
            <a:pPr marL="514350" marR="0" indent="-51435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Check your lyrics: use songs and prayers that align with what is actually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true</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about God’s nature and promises.</a:t>
            </a:r>
          </a:p>
        </p:txBody>
      </p:sp>
    </p:spTree>
    <p:extLst>
      <p:ext uri="{BB962C8B-B14F-4D97-AF65-F5344CB8AC3E}">
        <p14:creationId xmlns:p14="http://schemas.microsoft.com/office/powerpoint/2010/main" val="1151754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90051-B198-B64A-0D72-6F9C44A0630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884E26F-B03A-C0EA-D358-90079DED7DB7}"/>
              </a:ext>
            </a:extLst>
          </p:cNvPr>
          <p:cNvSpPr txBox="1"/>
          <p:nvPr/>
        </p:nvSpPr>
        <p:spPr>
          <a:xfrm>
            <a:off x="646112" y="9144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startAt="4"/>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Rely on Holy Spirit’s Guidance</a:t>
            </a:r>
          </a:p>
        </p:txBody>
      </p:sp>
      <p:sp>
        <p:nvSpPr>
          <p:cNvPr id="3" name="TextBox 2">
            <a:extLst>
              <a:ext uri="{FF2B5EF4-FFF2-40B4-BE49-F238E27FC236}">
                <a16:creationId xmlns:a16="http://schemas.microsoft.com/office/drawing/2014/main" id="{CB548571-42F0-E9A7-FEEF-2867C62BA63B}"/>
              </a:ext>
            </a:extLst>
          </p:cNvPr>
          <p:cNvSpPr txBox="1"/>
          <p:nvPr/>
        </p:nvSpPr>
        <p:spPr>
          <a:xfrm>
            <a:off x="1141412" y="1905000"/>
            <a:ext cx="10058400" cy="30162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True worship is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enabled</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by God’s Spirit</a:t>
            </a:r>
          </a:p>
          <a:p>
            <a:pPr marL="514350" marR="0" indent="-514350">
              <a:spcAft>
                <a:spcPts val="1800"/>
              </a:spcAft>
              <a:buFont typeface="Arial" panose="020B0604020202020204" pitchFamily="34" charset="0"/>
              <a:buChar char="•"/>
            </a:pP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Ask Holy Spirit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to lead you to see the beauty of Christ more clearly</a:t>
            </a:r>
          </a:p>
          <a:p>
            <a:pPr marL="514350" marR="0" indent="-514350">
              <a:spcAft>
                <a:spcPts val="1800"/>
              </a:spcAft>
              <a:buFont typeface="Arial" panose="020B0604020202020204" pitchFamily="34" charset="0"/>
              <a:buChar char="•"/>
            </a:pP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Stay sensitive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to Spirit’s prompting toward spontaneous acts of gratitude or confession throughout your day</a:t>
            </a:r>
          </a:p>
        </p:txBody>
      </p:sp>
    </p:spTree>
    <p:extLst>
      <p:ext uri="{BB962C8B-B14F-4D97-AF65-F5344CB8AC3E}">
        <p14:creationId xmlns:p14="http://schemas.microsoft.com/office/powerpoint/2010/main" val="1253704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86F5E-7E60-D4E0-8D1F-569F1EBF8206}"/>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6BE02EF-217F-80FA-6857-B05D6FD029B8}"/>
              </a:ext>
            </a:extLst>
          </p:cNvPr>
          <p:cNvSpPr txBox="1"/>
          <p:nvPr/>
        </p:nvSpPr>
        <p:spPr>
          <a:xfrm>
            <a:off x="646112" y="9144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startAt="5"/>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Change Your Motivation</a:t>
            </a:r>
          </a:p>
        </p:txBody>
      </p:sp>
      <p:sp>
        <p:nvSpPr>
          <p:cNvPr id="3" name="TextBox 2">
            <a:extLst>
              <a:ext uri="{FF2B5EF4-FFF2-40B4-BE49-F238E27FC236}">
                <a16:creationId xmlns:a16="http://schemas.microsoft.com/office/drawing/2014/main" id="{B2E84122-F203-B62A-0A87-F0A911F09D54}"/>
              </a:ext>
            </a:extLst>
          </p:cNvPr>
          <p:cNvSpPr txBox="1"/>
          <p:nvPr/>
        </p:nvSpPr>
        <p:spPr>
          <a:xfrm>
            <a:off x="1141412" y="1905000"/>
            <a:ext cx="10058400"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becomes less about what I get out of it and more about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giving God what He is worthy of</a:t>
            </a:r>
          </a:p>
          <a:p>
            <a:pPr marL="514350" marR="0" indent="-514350">
              <a:spcAft>
                <a:spcPts val="1800"/>
              </a:spcAft>
              <a:buFont typeface="Arial" panose="020B0604020202020204" pitchFamily="34" charset="0"/>
              <a:buChar char="•"/>
            </a:pP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Audience of One: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God is the primary audience of our worship</a:t>
            </a:r>
          </a:p>
          <a:p>
            <a:pPr marL="514350" marR="0" indent="-514350">
              <a:spcAft>
                <a:spcPts val="1800"/>
              </a:spcAft>
              <a:buFont typeface="Arial" panose="020B0604020202020204" pitchFamily="34" charset="0"/>
              <a:buChar char="•"/>
            </a:pP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 as praise:  </a:t>
            </a: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obedience to God’s Word and will is actually a higher form of worship than just singing songs</a:t>
            </a:r>
          </a:p>
        </p:txBody>
      </p:sp>
    </p:spTree>
    <p:extLst>
      <p:ext uri="{BB962C8B-B14F-4D97-AF65-F5344CB8AC3E}">
        <p14:creationId xmlns:p14="http://schemas.microsoft.com/office/powerpoint/2010/main" val="3929799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a:t>4.  What is worship to you?</a:t>
            </a: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7E041-DF05-E06F-D3D0-3222C3AAB375}"/>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37637C84-AB58-03CA-FDB3-86E1FD33FD53}"/>
              </a:ext>
            </a:extLst>
          </p:cNvPr>
          <p:cNvSpPr>
            <a:spLocks noGrp="1"/>
          </p:cNvSpPr>
          <p:nvPr>
            <p:ph type="title"/>
          </p:nvPr>
        </p:nvSpPr>
        <p:spPr>
          <a:xfrm>
            <a:off x="1522413" y="457200"/>
            <a:ext cx="9143998" cy="1020762"/>
          </a:xfrm>
        </p:spPr>
        <p:txBody>
          <a:bodyPr/>
          <a:lstStyle/>
          <a:p>
            <a:r>
              <a:rPr lang="en-US" dirty="0"/>
              <a:t>5.  What are your thoughts about 	“worshiping God in my own way?</a:t>
            </a:r>
          </a:p>
        </p:txBody>
      </p:sp>
    </p:spTree>
    <p:extLst>
      <p:ext uri="{BB962C8B-B14F-4D97-AF65-F5344CB8AC3E}">
        <p14:creationId xmlns:p14="http://schemas.microsoft.com/office/powerpoint/2010/main" val="2668157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537E4-CD25-193B-CC60-1B935F0A1AE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0CA1436B-6089-A6B0-4CA5-D4B1A296B45E}"/>
              </a:ext>
            </a:extLst>
          </p:cNvPr>
          <p:cNvSpPr txBox="1"/>
          <p:nvPr/>
        </p:nvSpPr>
        <p:spPr>
          <a:xfrm>
            <a:off x="1141412" y="2057400"/>
            <a:ext cx="10172700"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Requires Divine Revelation </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God sets the terms</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Following instructions: Abraham carefully followed God’s specific directions regarding the location (Moriah) and the nature of the sacrifice, showing that we cannot ignore God's instructions and still claim to honor Him. </a:t>
            </a:r>
          </a:p>
        </p:txBody>
      </p:sp>
      <p:sp>
        <p:nvSpPr>
          <p:cNvPr id="4" name="TextBox 3">
            <a:extLst>
              <a:ext uri="{FF2B5EF4-FFF2-40B4-BE49-F238E27FC236}">
                <a16:creationId xmlns:a16="http://schemas.microsoft.com/office/drawing/2014/main" id="{29F63047-CADE-7ABF-55E2-48526005CD08}"/>
              </a:ext>
            </a:extLst>
          </p:cNvPr>
          <p:cNvSpPr txBox="1"/>
          <p:nvPr/>
        </p:nvSpPr>
        <p:spPr>
          <a:xfrm>
            <a:off x="608012" y="696598"/>
            <a:ext cx="10896600" cy="1077218"/>
          </a:xfrm>
          <a:prstGeom prst="rect">
            <a:avLst/>
          </a:prstGeom>
          <a:noFill/>
        </p:spPr>
        <p:txBody>
          <a:bodyPr wrap="square">
            <a:spAutoFit/>
          </a:bodyPr>
          <a:lstStyle/>
          <a:p>
            <a:pPr marL="514350" indent="-514350">
              <a:spcAft>
                <a:spcPts val="1200"/>
              </a:spcAft>
              <a:buFont typeface="+mj-lt"/>
              <a:buAutoNum type="arabicPeriod" startAt="5"/>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22 teaches that true worship is defined by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revelation</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surrender to God’s way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319009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E03F9F-58D4-308B-9B71-74F6EA9EA30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3718C74-D6ED-FA79-9B79-B731243C9191}"/>
              </a:ext>
            </a:extLst>
          </p:cNvPr>
          <p:cNvSpPr txBox="1"/>
          <p:nvPr/>
        </p:nvSpPr>
        <p:spPr>
          <a:xfrm>
            <a:off x="1141412" y="2057400"/>
            <a:ext cx="10172700" cy="350865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2"/>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is Defined by Obedience, Not Emotion</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Obedience over sacrifice (see I Samuel 15:22).  God values listening to His voice more than religious ritual we might choose to offer.</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Surrendering your own will to God’s—even when His path doesn’t make sense to your earthly perspective.</a:t>
            </a:r>
          </a:p>
        </p:txBody>
      </p:sp>
      <p:sp>
        <p:nvSpPr>
          <p:cNvPr id="4" name="TextBox 3">
            <a:extLst>
              <a:ext uri="{FF2B5EF4-FFF2-40B4-BE49-F238E27FC236}">
                <a16:creationId xmlns:a16="http://schemas.microsoft.com/office/drawing/2014/main" id="{600BE99F-01EB-2186-44F6-45EAA1453D07}"/>
              </a:ext>
            </a:extLst>
          </p:cNvPr>
          <p:cNvSpPr txBox="1"/>
          <p:nvPr/>
        </p:nvSpPr>
        <p:spPr>
          <a:xfrm>
            <a:off x="608012" y="696598"/>
            <a:ext cx="10896600" cy="1077218"/>
          </a:xfrm>
          <a:prstGeom prst="rect">
            <a:avLst/>
          </a:prstGeom>
          <a:noFill/>
        </p:spPr>
        <p:txBody>
          <a:bodyPr wrap="square">
            <a:spAutoFit/>
          </a:bodyPr>
          <a:lstStyle/>
          <a:p>
            <a:pPr marL="514350" indent="-514350">
              <a:spcAft>
                <a:spcPts val="1200"/>
              </a:spcAft>
              <a:buFont typeface="+mj-lt"/>
              <a:buAutoNum type="arabicPeriod" startAt="5"/>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22 teaches that true worship is defined by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revelation</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surrender to God’s way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656254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B5EA9-8EFA-8E04-15C5-5A0C464734D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BECBE772-4F16-7033-B51D-48C74F66228C}"/>
              </a:ext>
            </a:extLst>
          </p:cNvPr>
          <p:cNvSpPr txBox="1"/>
          <p:nvPr/>
        </p:nvSpPr>
        <p:spPr>
          <a:xfrm>
            <a:off x="1141412" y="2057400"/>
            <a:ext cx="10172700" cy="30162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True Worship is Costly</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Abraham’s worship involved offering back to God the very promise and “treasure” he had been given.</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Total Surrender:  a willingness to lay down everything in our lives, even that which is most precious.</a:t>
            </a:r>
          </a:p>
        </p:txBody>
      </p:sp>
      <p:sp>
        <p:nvSpPr>
          <p:cNvPr id="4" name="TextBox 3">
            <a:extLst>
              <a:ext uri="{FF2B5EF4-FFF2-40B4-BE49-F238E27FC236}">
                <a16:creationId xmlns:a16="http://schemas.microsoft.com/office/drawing/2014/main" id="{93D6D245-A896-8E57-4D28-280ECB4C3DAD}"/>
              </a:ext>
            </a:extLst>
          </p:cNvPr>
          <p:cNvSpPr txBox="1"/>
          <p:nvPr/>
        </p:nvSpPr>
        <p:spPr>
          <a:xfrm>
            <a:off x="608012" y="696598"/>
            <a:ext cx="10896600" cy="1077218"/>
          </a:xfrm>
          <a:prstGeom prst="rect">
            <a:avLst/>
          </a:prstGeom>
          <a:noFill/>
        </p:spPr>
        <p:txBody>
          <a:bodyPr wrap="square">
            <a:spAutoFit/>
          </a:bodyPr>
          <a:lstStyle/>
          <a:p>
            <a:pPr marL="514350" indent="-514350">
              <a:spcAft>
                <a:spcPts val="1200"/>
              </a:spcAft>
              <a:buFont typeface="+mj-lt"/>
              <a:buAutoNum type="arabicPeriod" startAt="5"/>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22 teaches that true worship is defined by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revelation</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surrender to God’s way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231907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4DE48-588E-B368-75CD-A83E61613F5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FB02BE0-6242-FA8A-DCB5-B4D31C811789}"/>
              </a:ext>
            </a:extLst>
          </p:cNvPr>
          <p:cNvSpPr txBox="1"/>
          <p:nvPr/>
        </p:nvSpPr>
        <p:spPr>
          <a:xfrm>
            <a:off x="1141412" y="2057400"/>
            <a:ext cx="10172700" cy="400109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4"/>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God demands devotion, but He provides the substitute</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err="1">
                <a:latin typeface="Times New Roman" panose="02020603050405020304" pitchFamily="18" charset="0"/>
                <a:ea typeface="Times New Roman" panose="02020603050405020304" pitchFamily="18" charset="0"/>
                <a:cs typeface="Times New Roman" panose="02020603050405020304" pitchFamily="18" charset="0"/>
              </a:rPr>
              <a:t>Forshadowing</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Christ:  Abraham’s willingness to sacrifice his son points to God the Father’s actual sacrifice of His Son, Jesus, on the same mountain.</a:t>
            </a:r>
          </a:p>
          <a:p>
            <a:pPr marL="914400" marR="0" indent="-454025">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Worshiping in truth today means recognizing that we come to God not through our own way, but through Jesus who is THE Way, the Truth, and the Life.</a:t>
            </a:r>
          </a:p>
        </p:txBody>
      </p:sp>
      <p:sp>
        <p:nvSpPr>
          <p:cNvPr id="4" name="TextBox 3">
            <a:extLst>
              <a:ext uri="{FF2B5EF4-FFF2-40B4-BE49-F238E27FC236}">
                <a16:creationId xmlns:a16="http://schemas.microsoft.com/office/drawing/2014/main" id="{F553CBA8-719B-3E81-422F-0C163A4EBCA5}"/>
              </a:ext>
            </a:extLst>
          </p:cNvPr>
          <p:cNvSpPr txBox="1"/>
          <p:nvPr/>
        </p:nvSpPr>
        <p:spPr>
          <a:xfrm>
            <a:off x="608012" y="696598"/>
            <a:ext cx="10896600" cy="1077218"/>
          </a:xfrm>
          <a:prstGeom prst="rect">
            <a:avLst/>
          </a:prstGeom>
          <a:noFill/>
        </p:spPr>
        <p:txBody>
          <a:bodyPr wrap="square">
            <a:spAutoFit/>
          </a:bodyPr>
          <a:lstStyle/>
          <a:p>
            <a:pPr marL="514350" indent="-514350">
              <a:spcAft>
                <a:spcPts val="1200"/>
              </a:spcAft>
              <a:buFont typeface="+mj-lt"/>
              <a:buAutoNum type="arabicPeriod" startAt="5"/>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22 teaches that true worship is defined by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revelation</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surrender to God’s way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524924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65762-B9C0-8B14-324C-2754D077A299}"/>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6E52D8A-8C0C-844F-C735-7A9C64EE476D}"/>
              </a:ext>
            </a:extLst>
          </p:cNvPr>
          <p:cNvSpPr txBox="1"/>
          <p:nvPr/>
        </p:nvSpPr>
        <p:spPr>
          <a:xfrm>
            <a:off x="1141412" y="2057400"/>
            <a:ext cx="10172700" cy="2785378"/>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Looking at this question brings up another question for you to meditate on before next month’s lesson:</a:t>
            </a:r>
          </a:p>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Do you feel there is a “treasure” (an Isaac, so to speak) in your life that might be competing with God for the center of your worship?</a:t>
            </a:r>
          </a:p>
        </p:txBody>
      </p:sp>
      <p:sp>
        <p:nvSpPr>
          <p:cNvPr id="4" name="TextBox 3">
            <a:extLst>
              <a:ext uri="{FF2B5EF4-FFF2-40B4-BE49-F238E27FC236}">
                <a16:creationId xmlns:a16="http://schemas.microsoft.com/office/drawing/2014/main" id="{147777C8-912E-C31D-F77E-227897DA295C}"/>
              </a:ext>
            </a:extLst>
          </p:cNvPr>
          <p:cNvSpPr txBox="1"/>
          <p:nvPr/>
        </p:nvSpPr>
        <p:spPr>
          <a:xfrm>
            <a:off x="608012" y="696598"/>
            <a:ext cx="10896600" cy="1077218"/>
          </a:xfrm>
          <a:prstGeom prst="rect">
            <a:avLst/>
          </a:prstGeom>
          <a:noFill/>
        </p:spPr>
        <p:txBody>
          <a:bodyPr wrap="square">
            <a:spAutoFit/>
          </a:bodyPr>
          <a:lstStyle/>
          <a:p>
            <a:pPr marL="514350" indent="-514350">
              <a:spcAft>
                <a:spcPts val="1200"/>
              </a:spcAft>
              <a:buFont typeface="+mj-lt"/>
              <a:buAutoNum type="arabicPeriod" startAt="5"/>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22 teaches that true worship is defined by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revelation</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obedience</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and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surrender to God’s way</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43635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BF9C81C4-EB4C-A295-53C3-D90DD3A864BE}"/>
              </a:ext>
            </a:extLst>
          </p:cNvPr>
          <p:cNvSpPr txBox="1"/>
          <p:nvPr/>
        </p:nvSpPr>
        <p:spPr>
          <a:xfrm>
            <a:off x="646112" y="1066800"/>
            <a:ext cx="10896600" cy="1179554"/>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As we begin this session, who would like to share regarding the “homework” from last session?</a:t>
            </a:r>
          </a:p>
        </p:txBody>
      </p:sp>
    </p:spTree>
    <p:extLst>
      <p:ext uri="{BB962C8B-B14F-4D97-AF65-F5344CB8AC3E}">
        <p14:creationId xmlns:p14="http://schemas.microsoft.com/office/powerpoint/2010/main" val="45425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3EA68-5F2B-3671-65FE-EFDE3E9FA87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81840AE-5460-C2CA-E7E6-1338690ECCD4}"/>
              </a:ext>
            </a:extLst>
          </p:cNvPr>
          <p:cNvSpPr txBox="1"/>
          <p:nvPr/>
        </p:nvSpPr>
        <p:spPr>
          <a:xfrm>
            <a:off x="1141412" y="2057400"/>
            <a:ext cx="10172700" cy="229293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Genesis 9:9 — </a:t>
            </a:r>
            <a:r>
              <a:rPr lang="en-US" sz="3200" kern="1400" baseline="30000" dirty="0">
                <a:latin typeface="Times New Roman" panose="02020603050405020304" pitchFamily="18" charset="0"/>
                <a:ea typeface="Times New Roman" panose="02020603050405020304" pitchFamily="18" charset="0"/>
                <a:cs typeface="Times New Roman" panose="02020603050405020304" pitchFamily="18" charset="0"/>
              </a:rPr>
              <a:t>9</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See, I am now establishing my covenant with you and your descendants after you.</a:t>
            </a:r>
          </a:p>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Hebrews 9:1 — </a:t>
            </a:r>
            <a:r>
              <a:rPr lang="en-US" sz="3200" kern="1400" baseline="30000" dirty="0">
                <a:latin typeface="Times New Roman" panose="02020603050405020304" pitchFamily="18" charset="0"/>
                <a:ea typeface="Times New Roman" panose="02020603050405020304" pitchFamily="18" charset="0"/>
                <a:cs typeface="Times New Roman" panose="02020603050405020304" pitchFamily="18" charset="0"/>
              </a:rPr>
              <a:t>1</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Now [even] the first covenant had regulations for worship and an earthly sanctuary.</a:t>
            </a:r>
          </a:p>
        </p:txBody>
      </p:sp>
      <p:sp>
        <p:nvSpPr>
          <p:cNvPr id="4" name="TextBox 3">
            <a:extLst>
              <a:ext uri="{FF2B5EF4-FFF2-40B4-BE49-F238E27FC236}">
                <a16:creationId xmlns:a16="http://schemas.microsoft.com/office/drawing/2014/main" id="{35868DD2-C993-0157-FC99-7F279E3BAC05}"/>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6"/>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Do you get a sense that God has an order to worship?</a:t>
            </a:r>
          </a:p>
        </p:txBody>
      </p:sp>
    </p:spTree>
    <p:extLst>
      <p:ext uri="{BB962C8B-B14F-4D97-AF65-F5344CB8AC3E}">
        <p14:creationId xmlns:p14="http://schemas.microsoft.com/office/powerpoint/2010/main" val="2426154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F8A5C-510E-9B0B-E63D-17E8056D3E10}"/>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DB90169-249E-1649-1422-C2349E135EE4}"/>
              </a:ext>
            </a:extLst>
          </p:cNvPr>
          <p:cNvSpPr txBox="1"/>
          <p:nvPr/>
        </p:nvSpPr>
        <p:spPr>
          <a:xfrm>
            <a:off x="1141412" y="1676400"/>
            <a:ext cx="10172700" cy="275460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Defines our "Legal" Relationship with God</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Shifts the Focus from External to Internal</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Proves the Old System Was Temporary</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Offers Security through Jesus’ Finished Work</a:t>
            </a:r>
          </a:p>
        </p:txBody>
      </p:sp>
      <p:sp>
        <p:nvSpPr>
          <p:cNvPr id="4" name="TextBox 3">
            <a:extLst>
              <a:ext uri="{FF2B5EF4-FFF2-40B4-BE49-F238E27FC236}">
                <a16:creationId xmlns:a16="http://schemas.microsoft.com/office/drawing/2014/main" id="{5F5B3D07-BD8A-E578-484A-1294826C4003}"/>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7"/>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Why is a covenant significant?</a:t>
            </a:r>
          </a:p>
        </p:txBody>
      </p:sp>
    </p:spTree>
    <p:extLst>
      <p:ext uri="{BB962C8B-B14F-4D97-AF65-F5344CB8AC3E}">
        <p14:creationId xmlns:p14="http://schemas.microsoft.com/office/powerpoint/2010/main" val="183227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0246C-3B74-4916-F1AC-598D9D0EA81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9973633-D8C6-CADA-4D28-247366D70F1E}"/>
              </a:ext>
            </a:extLst>
          </p:cNvPr>
          <p:cNvSpPr txBox="1"/>
          <p:nvPr/>
        </p:nvSpPr>
        <p:spPr>
          <a:xfrm>
            <a:off x="1141412" y="1676400"/>
            <a:ext cx="10172700" cy="377026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Defines our "Legal" Relationship with God</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covenant is a binding, relational partnership where God sets the terms for how humans interact with Him. Hebrews 8 highlights that Jesus is the Mediator of a "better covenant".  This means your relationship with God is now based on Jesus’ performance and sacrifice, rather than your own ability to keep religious rules.</a:t>
            </a:r>
          </a:p>
        </p:txBody>
      </p:sp>
      <p:sp>
        <p:nvSpPr>
          <p:cNvPr id="4" name="TextBox 3">
            <a:extLst>
              <a:ext uri="{FF2B5EF4-FFF2-40B4-BE49-F238E27FC236}">
                <a16:creationId xmlns:a16="http://schemas.microsoft.com/office/drawing/2014/main" id="{84FEA611-35D7-1308-D6AA-8EBB25BC86DE}"/>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7"/>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Why is a covenant significant?</a:t>
            </a:r>
          </a:p>
        </p:txBody>
      </p:sp>
    </p:spTree>
    <p:extLst>
      <p:ext uri="{BB962C8B-B14F-4D97-AF65-F5344CB8AC3E}">
        <p14:creationId xmlns:p14="http://schemas.microsoft.com/office/powerpoint/2010/main" val="343431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6947D5-FF4B-F3E1-247E-ACC1A3D32114}"/>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2C2AE9DF-692D-F106-4139-489CD0C35793}"/>
              </a:ext>
            </a:extLst>
          </p:cNvPr>
          <p:cNvSpPr txBox="1"/>
          <p:nvPr/>
        </p:nvSpPr>
        <p:spPr>
          <a:xfrm>
            <a:off x="1141412" y="1676400"/>
            <a:ext cx="10172700" cy="275460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2"/>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Shifts the Focus from External to Internal</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Heart transformation</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Personal knowledge</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Total forgiveness</a:t>
            </a:r>
          </a:p>
        </p:txBody>
      </p:sp>
      <p:sp>
        <p:nvSpPr>
          <p:cNvPr id="4" name="TextBox 3">
            <a:extLst>
              <a:ext uri="{FF2B5EF4-FFF2-40B4-BE49-F238E27FC236}">
                <a16:creationId xmlns:a16="http://schemas.microsoft.com/office/drawing/2014/main" id="{69CA70C0-ECFB-6C6D-A5BC-8494C7BAD917}"/>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7"/>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Why is a covenant significant?</a:t>
            </a:r>
          </a:p>
        </p:txBody>
      </p:sp>
    </p:spTree>
    <p:extLst>
      <p:ext uri="{BB962C8B-B14F-4D97-AF65-F5344CB8AC3E}">
        <p14:creationId xmlns:p14="http://schemas.microsoft.com/office/powerpoint/2010/main" val="359677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1702C-096A-0E81-AC58-2EA57D15358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8797562-23E6-6769-7CD1-10527EE2098B}"/>
              </a:ext>
            </a:extLst>
          </p:cNvPr>
          <p:cNvSpPr txBox="1"/>
          <p:nvPr/>
        </p:nvSpPr>
        <p:spPr>
          <a:xfrm>
            <a:off x="1141412" y="1676400"/>
            <a:ext cx="10172700" cy="32470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3"/>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proves the old system was temporary</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problem was not the “Law” but humans’ inability to keep it</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Shadow vs. reality</a:t>
            </a:r>
          </a:p>
          <a:p>
            <a:pPr marL="1425575" lvl="1"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Hebrews 8:5 and 9:11-12</a:t>
            </a:r>
          </a:p>
        </p:txBody>
      </p:sp>
      <p:sp>
        <p:nvSpPr>
          <p:cNvPr id="4" name="TextBox 3">
            <a:extLst>
              <a:ext uri="{FF2B5EF4-FFF2-40B4-BE49-F238E27FC236}">
                <a16:creationId xmlns:a16="http://schemas.microsoft.com/office/drawing/2014/main" id="{6DBFCC5C-F93D-6189-2001-0A087F7EFAFE}"/>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7"/>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Why is a covenant significant?</a:t>
            </a:r>
          </a:p>
        </p:txBody>
      </p:sp>
    </p:spTree>
    <p:extLst>
      <p:ext uri="{BB962C8B-B14F-4D97-AF65-F5344CB8AC3E}">
        <p14:creationId xmlns:p14="http://schemas.microsoft.com/office/powerpoint/2010/main" val="2734558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74B32-EB19-582A-CEE2-FFBF7231BF6B}"/>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9B7A1AD-123B-4B98-DAF5-43C4050DA504}"/>
              </a:ext>
            </a:extLst>
          </p:cNvPr>
          <p:cNvSpPr txBox="1"/>
          <p:nvPr/>
        </p:nvSpPr>
        <p:spPr>
          <a:xfrm>
            <a:off x="1141412" y="1676400"/>
            <a:ext cx="10172700" cy="446276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startAt="4"/>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It offers security through Jesus’ finished work</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In the old covenant priests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stood</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whereas in the new one Jesus is </a:t>
            </a:r>
            <a:r>
              <a:rPr lang="en-US" sz="3200" b="1"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seated</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at the right hand of the Father.</a:t>
            </a:r>
          </a:p>
          <a:p>
            <a:pPr marL="968375" marR="0"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Shadow vs. reality</a:t>
            </a:r>
          </a:p>
          <a:p>
            <a:pPr marL="1425575" lvl="1"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earthly Tabernacle and its rituals were just </a:t>
            </a:r>
            <a:r>
              <a:rPr lang="en-US" sz="3200" kern="1400" dirty="0">
                <a:solidFill>
                  <a:srgbClr val="FFC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“copies and shadows” </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of the true sanctuary</a:t>
            </a:r>
          </a:p>
          <a:p>
            <a:pPr marL="1425575" lvl="1" indent="-515938">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See Hebrews 8:5 and 9:11-12</a:t>
            </a:r>
          </a:p>
        </p:txBody>
      </p:sp>
      <p:sp>
        <p:nvSpPr>
          <p:cNvPr id="4" name="TextBox 3">
            <a:extLst>
              <a:ext uri="{FF2B5EF4-FFF2-40B4-BE49-F238E27FC236}">
                <a16:creationId xmlns:a16="http://schemas.microsoft.com/office/drawing/2014/main" id="{67E529E4-35D5-29D4-274F-40C247A8428A}"/>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7"/>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Why is a covenant significant?</a:t>
            </a:r>
          </a:p>
        </p:txBody>
      </p:sp>
    </p:spTree>
    <p:extLst>
      <p:ext uri="{BB962C8B-B14F-4D97-AF65-F5344CB8AC3E}">
        <p14:creationId xmlns:p14="http://schemas.microsoft.com/office/powerpoint/2010/main" val="922018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9092B-A278-9CFD-E629-F5FA9FEE8ED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9FE04E5B-1015-BCA7-4D78-7923475F8949}"/>
              </a:ext>
            </a:extLst>
          </p:cNvPr>
          <p:cNvSpPr txBox="1"/>
          <p:nvPr/>
        </p:nvSpPr>
        <p:spPr>
          <a:xfrm>
            <a:off x="646112" y="741726"/>
            <a:ext cx="10896600" cy="174586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The foregoing brings up another question</a:t>
            </a:r>
            <a:r>
              <a:rPr lang="en-US" sz="3200" kern="1400">
                <a:effectLst/>
                <a:latin typeface="Times New Roman" panose="02020603050405020304" pitchFamily="18" charset="0"/>
                <a:ea typeface="Times New Roman" panose="02020603050405020304" pitchFamily="18" charset="0"/>
                <a:cs typeface="Times New Roman" panose="02020603050405020304" pitchFamily="18" charset="0"/>
              </a:rPr>
              <a:t>.  Does this theological shift from "law" to "grace" feel like a relief, or does it make you wonder about the role of personal discipline?</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3848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0F718-25E9-740F-7A49-E0D20277EFEF}"/>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389E8E9-E513-B4D1-CD71-B96D39F914D3}"/>
              </a:ext>
            </a:extLst>
          </p:cNvPr>
          <p:cNvSpPr txBox="1"/>
          <p:nvPr/>
        </p:nvSpPr>
        <p:spPr>
          <a:xfrm>
            <a:off x="1141412" y="1447800"/>
            <a:ext cx="10172700" cy="492442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Permanent Spiritual Rest (Chapter 4)</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 Eternal, Perfect High Priest (Chapter 7)</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Internal Heart Transformation (Chapter 8)</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Universal Knowledge of God (Chapter 8)</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Complete Forgiveness (Chapters 8 &amp; 10)</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Purified Conscience (Chapter 9)</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Direct Access to God (Chapters 4, 9 &amp; 10)</a:t>
            </a:r>
          </a:p>
        </p:txBody>
      </p:sp>
      <p:sp>
        <p:nvSpPr>
          <p:cNvPr id="4" name="TextBox 3">
            <a:extLst>
              <a:ext uri="{FF2B5EF4-FFF2-40B4-BE49-F238E27FC236}">
                <a16:creationId xmlns:a16="http://schemas.microsoft.com/office/drawing/2014/main" id="{56356EBB-8AA2-06F2-FAB0-304CE73CBD34}"/>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8"/>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What are the results of the “new” covenant?</a:t>
            </a:r>
          </a:p>
        </p:txBody>
      </p:sp>
    </p:spTree>
    <p:extLst>
      <p:ext uri="{BB962C8B-B14F-4D97-AF65-F5344CB8AC3E}">
        <p14:creationId xmlns:p14="http://schemas.microsoft.com/office/powerpoint/2010/main" val="25532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fade">
                                      <p:cBhvr>
                                        <p:cTn id="42" dur="1000"/>
                                        <p:tgtEl>
                                          <p:spTgt spid="2">
                                            <p:txEl>
                                              <p:pRg st="5" end="5"/>
                                            </p:txEl>
                                          </p:spTgt>
                                        </p:tgtEl>
                                      </p:cBhvr>
                                    </p:animEffect>
                                    <p:anim calcmode="lin" valueType="num">
                                      <p:cBhvr>
                                        <p:cTn id="4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
                                            <p:txEl>
                                              <p:pRg st="6" end="6"/>
                                            </p:txEl>
                                          </p:spTgt>
                                        </p:tgtEl>
                                        <p:attrNameLst>
                                          <p:attrName>style.visibility</p:attrName>
                                        </p:attrNameLst>
                                      </p:cBhvr>
                                      <p:to>
                                        <p:strVal val="visible"/>
                                      </p:to>
                                    </p:set>
                                    <p:animEffect transition="in" filter="fade">
                                      <p:cBhvr>
                                        <p:cTn id="49" dur="1000"/>
                                        <p:tgtEl>
                                          <p:spTgt spid="2">
                                            <p:txEl>
                                              <p:pRg st="6" end="6"/>
                                            </p:txEl>
                                          </p:spTgt>
                                        </p:tgtEl>
                                      </p:cBhvr>
                                    </p:animEffect>
                                    <p:anim calcmode="lin" valueType="num">
                                      <p:cBhvr>
                                        <p:cTn id="50"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A96B6-9CF2-B7F5-21A6-7B615F8B9F0C}"/>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1E2BE99-73AB-2E84-0B6A-5C433E4EEF05}"/>
              </a:ext>
            </a:extLst>
          </p:cNvPr>
          <p:cNvSpPr txBox="1"/>
          <p:nvPr/>
        </p:nvSpPr>
        <p:spPr>
          <a:xfrm>
            <a:off x="1141412" y="1676400"/>
            <a:ext cx="10172700" cy="32470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The marriage covenant</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wife’s service like the church’s service to Christ</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husband’s care like Christ’s to the church</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Paul gives to Genesis 2:24 its highest meaning in light of the union of Christ and the church</a:t>
            </a:r>
          </a:p>
        </p:txBody>
      </p:sp>
      <p:sp>
        <p:nvSpPr>
          <p:cNvPr id="4" name="TextBox 3">
            <a:extLst>
              <a:ext uri="{FF2B5EF4-FFF2-40B4-BE49-F238E27FC236}">
                <a16:creationId xmlns:a16="http://schemas.microsoft.com/office/drawing/2014/main" id="{FFCEAFC6-F1F0-6B60-C5FB-5BC44E7D29FC}"/>
              </a:ext>
            </a:extLst>
          </p:cNvPr>
          <p:cNvSpPr txBox="1"/>
          <p:nvPr/>
        </p:nvSpPr>
        <p:spPr>
          <a:xfrm>
            <a:off x="608012" y="696598"/>
            <a:ext cx="10896600" cy="584775"/>
          </a:xfrm>
          <a:prstGeom prst="rect">
            <a:avLst/>
          </a:prstGeom>
          <a:noFill/>
        </p:spPr>
        <p:txBody>
          <a:bodyPr wrap="square">
            <a:spAutoFit/>
          </a:bodyPr>
          <a:lstStyle/>
          <a:p>
            <a:pPr marL="514350" indent="-514350">
              <a:spcAft>
                <a:spcPts val="1200"/>
              </a:spcAft>
              <a:buFont typeface="+mj-lt"/>
              <a:buAutoNum type="arabicPeriod" startAt="9"/>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 understanding of covenant from Ephesians 5:15-32</a:t>
            </a:r>
          </a:p>
        </p:txBody>
      </p:sp>
    </p:spTree>
    <p:extLst>
      <p:ext uri="{BB962C8B-B14F-4D97-AF65-F5344CB8AC3E}">
        <p14:creationId xmlns:p14="http://schemas.microsoft.com/office/powerpoint/2010/main" val="3542467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130B2-1632-5C1E-1AC8-CA2945C22BE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806611F5-B795-EDE9-F75A-FC29A1D7874C}"/>
              </a:ext>
            </a:extLst>
          </p:cNvPr>
          <p:cNvSpPr txBox="1"/>
          <p:nvPr/>
        </p:nvSpPr>
        <p:spPr>
          <a:xfrm>
            <a:off x="1065212" y="2514600"/>
            <a:ext cx="10172700" cy="3247043"/>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 exchange of cloaks upon greeting one another</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 exchange of money belts</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 feast</a:t>
            </a:r>
          </a:p>
          <a:p>
            <a:pPr marL="514350" marR="0" indent="-514350">
              <a:spcAft>
                <a:spcPts val="1800"/>
              </a:spcAft>
              <a:buFont typeface="+mj-lt"/>
              <a:buAutoNum type="alphaU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Finally, both parties would mark themselves with a knife in a visible place</a:t>
            </a:r>
          </a:p>
        </p:txBody>
      </p:sp>
      <p:sp>
        <p:nvSpPr>
          <p:cNvPr id="4" name="TextBox 3">
            <a:extLst>
              <a:ext uri="{FF2B5EF4-FFF2-40B4-BE49-F238E27FC236}">
                <a16:creationId xmlns:a16="http://schemas.microsoft.com/office/drawing/2014/main" id="{838D61A8-EB47-159C-0242-F29612F4341F}"/>
              </a:ext>
            </a:extLst>
          </p:cNvPr>
          <p:cNvSpPr txBox="1"/>
          <p:nvPr/>
        </p:nvSpPr>
        <p:spPr>
          <a:xfrm>
            <a:off x="608012" y="696598"/>
            <a:ext cx="10896600" cy="1569660"/>
          </a:xfrm>
          <a:prstGeom prst="rect">
            <a:avLst/>
          </a:prstGeom>
          <a:noFill/>
        </p:spPr>
        <p:txBody>
          <a:bodyPr wrap="square">
            <a:spAutoFit/>
          </a:bodyPr>
          <a:lstStyle/>
          <a:p>
            <a:pPr>
              <a:spcAft>
                <a:spcPts val="1200"/>
              </a:spcAft>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To fully understand “covenant” we need to explore the Eastern concept and the ritual of an ancient covenant.  A picture of this is seen in Genesis 15, in the Abrahamic covenant.</a:t>
            </a:r>
          </a:p>
        </p:txBody>
      </p:sp>
    </p:spTree>
    <p:extLst>
      <p:ext uri="{BB962C8B-B14F-4D97-AF65-F5344CB8AC3E}">
        <p14:creationId xmlns:p14="http://schemas.microsoft.com/office/powerpoint/2010/main" val="1735117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a:extLst>
              <a:ext uri="{FF2B5EF4-FFF2-40B4-BE49-F238E27FC236}">
                <a16:creationId xmlns:a16="http://schemas.microsoft.com/office/drawing/2014/main" id="{0C3E53E0-8062-90C8-7D00-BD207907A4AA}"/>
              </a:ext>
            </a:extLst>
          </p:cNvPr>
          <p:cNvSpPr txBox="1"/>
          <p:nvPr/>
        </p:nvSpPr>
        <p:spPr>
          <a:xfrm>
            <a:off x="646112" y="741726"/>
            <a:ext cx="10896600" cy="416498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a:lnSpc>
                <a:spcPct val="115000"/>
              </a:lnSpc>
              <a:spcAft>
                <a:spcPts val="600"/>
              </a:spcAft>
              <a:buNone/>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John 4:23-24 — 23 Yet a time is coming and has now come when the true worshipers will worship the Father in spirit and truth, for they are the kind of worshipers the Father seeks.  24 God is Spirit, and His worshipers must worship him in spirit and in truth. (NIV)</a:t>
            </a:r>
          </a:p>
          <a:p>
            <a:pPr marL="0" marR="0">
              <a:lnSpc>
                <a:spcPct val="115000"/>
              </a:lnSpc>
              <a:spcAft>
                <a:spcPts val="600"/>
              </a:spcAft>
              <a:buNone/>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5000"/>
              </a:lnSpc>
              <a:spcAft>
                <a:spcPts val="600"/>
              </a:spcAft>
              <a:buNone/>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1.	What does it mean to “worship God in spirit and in truth?”</a:t>
            </a:r>
          </a:p>
        </p:txBody>
      </p:sp>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252B1-0CE1-B521-1DE8-8830B3D0F14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6288FA1-304B-5862-64F2-F539F595BAFD}"/>
              </a:ext>
            </a:extLst>
          </p:cNvPr>
          <p:cNvSpPr txBox="1"/>
          <p:nvPr/>
        </p:nvSpPr>
        <p:spPr>
          <a:xfrm>
            <a:off x="608012" y="696598"/>
            <a:ext cx="10896600" cy="2062103"/>
          </a:xfrm>
          <a:prstGeom prst="rect">
            <a:avLst/>
          </a:prstGeom>
          <a:noFill/>
        </p:spPr>
        <p:txBody>
          <a:bodyPr wrap="square">
            <a:spAutoFit/>
          </a:bodyPr>
          <a:lstStyle/>
          <a:p>
            <a:pPr>
              <a:spcAft>
                <a:spcPts val="1200"/>
              </a:spcAft>
              <a:tabLst>
                <a:tab pos="460375" algn="l"/>
              </a:tabLs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For next session, make sure to come with notes made to the questions in the workbook.  Be ready to share something about worship, covenant, and the rest of the material covered in this lesson…that is where our discussion for next session will begin.</a:t>
            </a:r>
          </a:p>
        </p:txBody>
      </p:sp>
    </p:spTree>
    <p:extLst>
      <p:ext uri="{BB962C8B-B14F-4D97-AF65-F5344CB8AC3E}">
        <p14:creationId xmlns:p14="http://schemas.microsoft.com/office/powerpoint/2010/main" val="2000399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ABF9A-859F-C6E3-292B-41F6F051A35A}"/>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1482DC57-DBDA-0B17-71CA-6AA6C18F0E50}"/>
              </a:ext>
            </a:extLst>
          </p:cNvPr>
          <p:cNvSpPr txBox="1"/>
          <p:nvPr/>
        </p:nvSpPr>
        <p:spPr>
          <a:xfrm>
            <a:off x="1217612" y="1600200"/>
            <a:ext cx="10325100" cy="4522007"/>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spcAft>
                <a:spcPts val="1800"/>
              </a:spcAft>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"In Spirit": This suggests that worship isn't just about outward rituals or being in a certain building. It’s about a deep, internal connection where your human spirit communes with the Holy Spirit.</a:t>
            </a:r>
          </a:p>
          <a:p>
            <a:pPr marL="460375" marR="0" indent="-460375">
              <a:spcAft>
                <a:spcPts val="1800"/>
              </a:spcAft>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	"In Truth": This implies sincerity and alignment with reality. It’s about coming to God without masks, based on the truth of who He is as revealed in scripture.</a:t>
            </a:r>
          </a:p>
          <a:p>
            <a:pPr marR="0">
              <a:lnSpc>
                <a:spcPct val="115000"/>
              </a:lnSpc>
              <a:spcAft>
                <a:spcPts val="600"/>
              </a:spcAft>
              <a:tabLst>
                <a:tab pos="460375" algn="l"/>
              </a:tabLst>
            </a:pP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984945E1-FEAF-55A9-05C7-385F3893B227}"/>
              </a:ext>
            </a:extLst>
          </p:cNvPr>
          <p:cNvSpPr txBox="1"/>
          <p:nvPr/>
        </p:nvSpPr>
        <p:spPr>
          <a:xfrm>
            <a:off x="608012" y="696598"/>
            <a:ext cx="10896600" cy="584775"/>
          </a:xfrm>
          <a:prstGeom prst="rect">
            <a:avLst/>
          </a:prstGeom>
          <a:noFill/>
        </p:spPr>
        <p:txBody>
          <a:bodyPr wrap="square">
            <a:spAutoFit/>
          </a:bodyPr>
          <a:lstStyle/>
          <a:p>
            <a:pPr marL="514350" marR="0" indent="-514350">
              <a:spcAft>
                <a:spcPts val="1200"/>
              </a:spcAft>
              <a:buAutoNum type="arabicPeriod"/>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What does it mean to “worship God in spirit and in truth?”</a:t>
            </a:r>
          </a:p>
        </p:txBody>
      </p:sp>
    </p:spTree>
    <p:extLst>
      <p:ext uri="{BB962C8B-B14F-4D97-AF65-F5344CB8AC3E}">
        <p14:creationId xmlns:p14="http://schemas.microsoft.com/office/powerpoint/2010/main" val="3364044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CF0E0-AC6C-E6F5-FC55-262416BCBEFD}"/>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4031C60-371B-CF7C-211B-A0C8DA82CC45}"/>
              </a:ext>
            </a:extLst>
          </p:cNvPr>
          <p:cNvSpPr txBox="1"/>
          <p:nvPr/>
        </p:nvSpPr>
        <p:spPr>
          <a:xfrm>
            <a:off x="1179512" y="2209800"/>
            <a:ext cx="10325100" cy="156966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60375" marR="0" indent="-460375">
              <a:spcAft>
                <a:spcPts val="1800"/>
              </a:spcAft>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	"The Father Seeks": It’s a beautiful thought that God is actively looking for people who want this kind of authentic relationship. It’s not just us seeking Him; He is seeking us.</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FA03AB37-256D-0498-F175-801140395277}"/>
              </a:ext>
            </a:extLst>
          </p:cNvPr>
          <p:cNvSpPr txBox="1"/>
          <p:nvPr/>
        </p:nvSpPr>
        <p:spPr>
          <a:xfrm>
            <a:off x="608012" y="696598"/>
            <a:ext cx="10896600" cy="1077218"/>
          </a:xfrm>
          <a:prstGeom prst="rect">
            <a:avLst/>
          </a:prstGeom>
          <a:noFill/>
        </p:spPr>
        <p:txBody>
          <a:bodyPr wrap="square">
            <a:spAutoFit/>
          </a:bodyPr>
          <a:lstStyle/>
          <a:p>
            <a:pPr marL="514350" marR="0" indent="-514350">
              <a:spcAft>
                <a:spcPts val="1200"/>
              </a:spcAft>
              <a:buFont typeface="+mj-lt"/>
              <a:buAutoNum type="arabicPeriod" startAt="2"/>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What does the phrase “they are the kind of worshipers the Father seeks” mean to you?</a:t>
            </a:r>
          </a:p>
        </p:txBody>
      </p:sp>
    </p:spTree>
    <p:extLst>
      <p:ext uri="{BB962C8B-B14F-4D97-AF65-F5344CB8AC3E}">
        <p14:creationId xmlns:p14="http://schemas.microsoft.com/office/powerpoint/2010/main" val="14616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09FC6-9491-D606-43A5-E8DD994FE777}"/>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C4688435-9F74-D2D2-0424-1F3C5DA040DD}"/>
              </a:ext>
            </a:extLst>
          </p:cNvPr>
          <p:cNvSpPr txBox="1"/>
          <p:nvPr/>
        </p:nvSpPr>
        <p:spPr>
          <a:xfrm>
            <a:off x="1141412" y="3200400"/>
            <a:ext cx="10172700" cy="255454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Understanding worship in spirit and truth can fundamentally shift your approach from a Sunday-only ritual to a continuous, authentic lifestyle.  On the following slide are some practical ways these insights can change your daily walk: </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CB944096-4A95-ADCB-850E-83F74FBDF72E}"/>
              </a:ext>
            </a:extLst>
          </p:cNvPr>
          <p:cNvSpPr txBox="1"/>
          <p:nvPr/>
        </p:nvSpPr>
        <p:spPr>
          <a:xfrm>
            <a:off x="608012" y="696598"/>
            <a:ext cx="10896600" cy="2062103"/>
          </a:xfrm>
          <a:prstGeom prst="rect">
            <a:avLst/>
          </a:prstGeom>
          <a:noFill/>
        </p:spPr>
        <p:txBody>
          <a:bodyPr wrap="square">
            <a:spAutoFit/>
          </a:bodyPr>
          <a:lstStyle/>
          <a:p>
            <a:pPr marL="514350" marR="0" indent="-514350">
              <a:spcAft>
                <a:spcPts val="1200"/>
              </a:spcAft>
              <a:buFont typeface="+mj-lt"/>
              <a:buAutoNum type="arabicPeriod" startAt="3"/>
              <a:tabLst>
                <a:tab pos="460375" algn="l"/>
              </a:tabLst>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Verse 24 tells us that we must worship God in spirit and in truth.  How does the insight you have gained from your previous answers help you to follow this mandate?  Will it make a difference in the way you worship God?</a:t>
            </a:r>
          </a:p>
        </p:txBody>
      </p:sp>
    </p:spTree>
    <p:extLst>
      <p:ext uri="{BB962C8B-B14F-4D97-AF65-F5344CB8AC3E}">
        <p14:creationId xmlns:p14="http://schemas.microsoft.com/office/powerpoint/2010/main" val="555907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95D7B-370A-50DF-B27D-DCBC489445D1}"/>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3CBEBEE0-2A1D-F6AC-EC2E-83DBCE5E668D}"/>
              </a:ext>
            </a:extLst>
          </p:cNvPr>
          <p:cNvSpPr txBox="1"/>
          <p:nvPr/>
        </p:nvSpPr>
        <p:spPr>
          <a:xfrm>
            <a:off x="608012" y="4572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R="0">
              <a:spcAft>
                <a:spcPts val="1800"/>
              </a:spcAft>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Some practical ways these insights can change your daily walk: </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7581C57F-F5ED-E6F4-9478-BB7069660A88}"/>
              </a:ext>
            </a:extLst>
          </p:cNvPr>
          <p:cNvSpPr txBox="1"/>
          <p:nvPr/>
        </p:nvSpPr>
        <p:spPr>
          <a:xfrm>
            <a:off x="1141412" y="1524000"/>
            <a:ext cx="9639300" cy="34778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Shift from “Location” to “Lifestyle”</a:t>
            </a:r>
          </a:p>
          <a:p>
            <a:pPr marL="514350" marR="0" indent="-514350">
              <a:spcAft>
                <a:spcPts val="1800"/>
              </a:spcAft>
              <a:buFont typeface="+mj-lt"/>
              <a:buAutoNum type="arabi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Prioritize Authenticity Over Performance</a:t>
            </a:r>
          </a:p>
          <a:p>
            <a:pPr marL="514350" marR="0" indent="-514350">
              <a:spcAft>
                <a:spcPts val="1800"/>
              </a:spcAft>
              <a:buFont typeface="+mj-lt"/>
              <a:buAutoNum type="arabi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Anchor Your Emotions in Scriptural Truth</a:t>
            </a:r>
          </a:p>
          <a:p>
            <a:pPr marL="514350" marR="0" indent="-514350">
              <a:spcAft>
                <a:spcPts val="1800"/>
              </a:spcAft>
              <a:buFont typeface="+mj-lt"/>
              <a:buAutoNum type="arabicPeriod"/>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Rely on Holy Spirit’s Guidance</a:t>
            </a:r>
          </a:p>
          <a:p>
            <a:pPr marL="514350" marR="0" indent="-514350">
              <a:spcAft>
                <a:spcPts val="1800"/>
              </a:spcAft>
              <a:buFont typeface="+mj-lt"/>
              <a:buAutoNum type="arabi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Change Your Motivation</a:t>
            </a:r>
            <a:endPar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550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D9EF1A-CAC9-C6AC-6BB7-B5ADACAE1F7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5C257C0D-C2A0-ABB5-57CD-B3691EB05426}"/>
              </a:ext>
            </a:extLst>
          </p:cNvPr>
          <p:cNvSpPr txBox="1"/>
          <p:nvPr/>
        </p:nvSpPr>
        <p:spPr>
          <a:xfrm>
            <a:off x="646112" y="9144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Shift from “Location” to “Lifestyle”</a:t>
            </a:r>
          </a:p>
        </p:txBody>
      </p:sp>
      <p:sp>
        <p:nvSpPr>
          <p:cNvPr id="3" name="TextBox 2">
            <a:extLst>
              <a:ext uri="{FF2B5EF4-FFF2-40B4-BE49-F238E27FC236}">
                <a16:creationId xmlns:a16="http://schemas.microsoft.com/office/drawing/2014/main" id="{5DDCDE4D-13FB-3C76-F477-34B46AD66E88}"/>
              </a:ext>
            </a:extLst>
          </p:cNvPr>
          <p:cNvSpPr txBox="1"/>
          <p:nvPr/>
        </p:nvSpPr>
        <p:spPr>
          <a:xfrm>
            <a:off x="1141412" y="1905000"/>
            <a:ext cx="9639300" cy="203132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God is Spirit, therefore not confined to a building</a:t>
            </a:r>
          </a:p>
          <a:p>
            <a:pPr marL="514350" marR="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everywhere</a:t>
            </a:r>
          </a:p>
          <a:p>
            <a:pPr marL="514350" marR="0" indent="-51435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Continuous connection</a:t>
            </a:r>
          </a:p>
        </p:txBody>
      </p:sp>
    </p:spTree>
    <p:extLst>
      <p:ext uri="{BB962C8B-B14F-4D97-AF65-F5344CB8AC3E}">
        <p14:creationId xmlns:p14="http://schemas.microsoft.com/office/powerpoint/2010/main" val="1410004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441CD-2AFD-1C09-5B2B-9E4FF08CB80E}"/>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A8792823-D708-439A-DE57-1864E4C3D4B0}"/>
              </a:ext>
            </a:extLst>
          </p:cNvPr>
          <p:cNvSpPr txBox="1"/>
          <p:nvPr/>
        </p:nvSpPr>
        <p:spPr>
          <a:xfrm>
            <a:off x="646112" y="914400"/>
            <a:ext cx="10629900" cy="584775"/>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marR="0" indent="-514350">
              <a:spcAft>
                <a:spcPts val="1800"/>
              </a:spcAft>
              <a:buFont typeface="+mj-lt"/>
              <a:buAutoNum type="arabicPeriod" startAt="2"/>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Prioritize Authenticity Over Performance</a:t>
            </a:r>
          </a:p>
        </p:txBody>
      </p:sp>
      <p:sp>
        <p:nvSpPr>
          <p:cNvPr id="3" name="TextBox 2">
            <a:extLst>
              <a:ext uri="{FF2B5EF4-FFF2-40B4-BE49-F238E27FC236}">
                <a16:creationId xmlns:a16="http://schemas.microsoft.com/office/drawing/2014/main" id="{099CEA8A-3F40-EC17-F164-200DF611A791}"/>
              </a:ext>
            </a:extLst>
          </p:cNvPr>
          <p:cNvSpPr txBox="1"/>
          <p:nvPr/>
        </p:nvSpPr>
        <p:spPr>
          <a:xfrm>
            <a:off x="1141412" y="1905000"/>
            <a:ext cx="10058400" cy="3016210"/>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51435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Worship originates from a sincere heart, not just a rehearsed ritual</a:t>
            </a:r>
          </a:p>
          <a:p>
            <a:pPr marL="514350" marR="0" indent="-514350">
              <a:spcAft>
                <a:spcPts val="1800"/>
              </a:spcAft>
              <a:buFont typeface="Arial" panose="020B0604020202020204" pitchFamily="34" charset="0"/>
              <a:buChar char="•"/>
            </a:pPr>
            <a:r>
              <a:rPr lang="en-US" sz="3200" kern="1400" dirty="0">
                <a:latin typeface="Times New Roman" panose="02020603050405020304" pitchFamily="18" charset="0"/>
                <a:ea typeface="Times New Roman" panose="02020603050405020304" pitchFamily="18" charset="0"/>
                <a:cs typeface="Times New Roman" panose="02020603050405020304" pitchFamily="18" charset="0"/>
              </a:rPr>
              <a:t>Be real: no masks, no pretense, just as you are</a:t>
            </a:r>
          </a:p>
          <a:p>
            <a:pPr marL="514350" marR="0" indent="-514350">
              <a:spcAft>
                <a:spcPts val="1800"/>
              </a:spcAft>
              <a:buFont typeface="Arial" panose="020B0604020202020204" pitchFamily="34" charset="0"/>
              <a:buChar char="•"/>
            </a:pPr>
            <a:r>
              <a:rPr lang="en-US" sz="3200" kern="1400" dirty="0">
                <a:effectLst/>
                <a:latin typeface="Times New Roman" panose="02020603050405020304" pitchFamily="18" charset="0"/>
                <a:ea typeface="Times New Roman" panose="02020603050405020304" pitchFamily="18" charset="0"/>
                <a:cs typeface="Times New Roman" panose="02020603050405020304" pitchFamily="18" charset="0"/>
              </a:rPr>
              <a:t>Focus on the heart.  Ask Holy Spirit to awaken your affections for God</a:t>
            </a:r>
          </a:p>
        </p:txBody>
      </p:sp>
    </p:spTree>
    <p:extLst>
      <p:ext uri="{BB962C8B-B14F-4D97-AF65-F5344CB8AC3E}">
        <p14:creationId xmlns:p14="http://schemas.microsoft.com/office/powerpoint/2010/main" val="3358453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256</TotalTime>
  <Words>1525</Words>
  <Application>Microsoft Office PowerPoint</Application>
  <PresentationFormat>Custom</PresentationFormat>
  <Paragraphs>107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Consolas</vt:lpstr>
      <vt:lpstr>Corbel</vt:lpstr>
      <vt:lpstr>Times New Roman</vt:lpstr>
      <vt:lpstr>Chalkboard 16x9</vt:lpstr>
      <vt:lpstr>The Heart of a Worshiper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What is worship to you?</vt:lpstr>
      <vt:lpstr>5.  What are your thoughts about  “worshiping God in my own way?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Nelson</dc:creator>
  <cp:lastModifiedBy>David Nelson</cp:lastModifiedBy>
  <cp:revision>20</cp:revision>
  <dcterms:created xsi:type="dcterms:W3CDTF">2026-02-13T19:18:36Z</dcterms:created>
  <dcterms:modified xsi:type="dcterms:W3CDTF">2026-02-14T01:02:50Z</dcterms:modified>
</cp:coreProperties>
</file>