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70" r:id="rId3"/>
    <p:sldId id="271" r:id="rId4"/>
    <p:sldId id="272" r:id="rId5"/>
    <p:sldId id="273" r:id="rId6"/>
    <p:sldId id="275" r:id="rId7"/>
    <p:sldId id="279" r:id="rId8"/>
    <p:sldId id="276" r:id="rId9"/>
    <p:sldId id="277" r:id="rId10"/>
    <p:sldId id="278" r:id="rId11"/>
    <p:sldId id="280" r:id="rId12"/>
    <p:sldId id="274" r:id="rId13"/>
    <p:sldId id="281" r:id="rId14"/>
    <p:sldId id="282" r:id="rId15"/>
    <p:sldId id="283" r:id="rId16"/>
    <p:sldId id="284" r:id="rId17"/>
    <p:sldId id="285" r:id="rId18"/>
    <p:sldId id="286" r:id="rId19"/>
    <p:sldId id="287" r:id="rId20"/>
    <p:sldId id="289" r:id="rId21"/>
    <p:sldId id="288"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599" autoAdjust="0"/>
  </p:normalViewPr>
  <p:slideViewPr>
    <p:cSldViewPr>
      <p:cViewPr varScale="1">
        <p:scale>
          <a:sx n="50" d="100"/>
          <a:sy n="50" d="100"/>
        </p:scale>
        <p:origin x="67" y="867"/>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1/20/2026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1/20/2026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1/20/2026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1/20/2026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1/20/2026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1/20/2026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1/20/2026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1/20/2026</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1/20/2026</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1/20/2026</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1/20/2026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1/20/2026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1/20/2026</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Heart of a Worshiper</a:t>
            </a:r>
          </a:p>
        </p:txBody>
      </p:sp>
      <p:sp>
        <p:nvSpPr>
          <p:cNvPr id="3" name="Subtitle 2"/>
          <p:cNvSpPr>
            <a:spLocks noGrp="1"/>
          </p:cNvSpPr>
          <p:nvPr>
            <p:ph type="subTitle" idx="1"/>
          </p:nvPr>
        </p:nvSpPr>
        <p:spPr/>
        <p:txBody>
          <a:bodyPr/>
          <a:lstStyle/>
          <a:p>
            <a:r>
              <a:rPr lang="en-US" dirty="0"/>
              <a:t>Lesson 1: A Call to Worship</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76D0E-6230-AFF4-317C-ACBF89E9A1A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6D4C1E4-492D-D3D5-AA2E-DA1F682C0221}"/>
              </a:ext>
            </a:extLst>
          </p:cNvPr>
          <p:cNvSpPr txBox="1"/>
          <p:nvPr/>
        </p:nvSpPr>
        <p:spPr>
          <a:xfrm>
            <a:off x="684212" y="609600"/>
            <a:ext cx="10668000" cy="5663089"/>
          </a:xfrm>
          <a:prstGeom prst="rect">
            <a:avLst/>
          </a:prstGeom>
          <a:noFill/>
        </p:spPr>
        <p:txBody>
          <a:bodyPr wrap="square">
            <a:spAutoFit/>
          </a:bodyPr>
          <a:lstStyle/>
          <a:p>
            <a:pPr>
              <a:spcAft>
                <a:spcPts val="1200"/>
              </a:spcAft>
            </a:pPr>
            <a:r>
              <a:rPr lang="en-US" sz="3200" dirty="0">
                <a:effectLst>
                  <a:outerShdw blurRad="38100" dist="38100" dir="2700000" algn="tl">
                    <a:srgbClr val="000000">
                      <a:alpha val="43137"/>
                    </a:srgbClr>
                  </a:outerShdw>
                </a:effectLst>
                <a:latin typeface="Palatino Linotype" panose="02040502050505030304" pitchFamily="18" charset="0"/>
              </a:rPr>
              <a:t>Living Out Psalm 34:1 calls for a commitment to “extol (or bless) the Lord at all times” and that “his praise will always be on my lips”:</a:t>
            </a:r>
          </a:p>
          <a:p>
            <a:pPr marL="457200" indent="-457200">
              <a:buFont typeface="Arial" panose="020B0604020202020204" pitchFamily="34" charset="0"/>
              <a:buChar char="•"/>
            </a:pPr>
            <a:r>
              <a:rPr lang="en-US" sz="3200" b="1" dirty="0">
                <a:solidFill>
                  <a:schemeClr val="accent1"/>
                </a:solidFill>
                <a:effectLst>
                  <a:outerShdw blurRad="38100" dist="38100" dir="2700000" algn="tl">
                    <a:srgbClr val="000000">
                      <a:alpha val="43137"/>
                    </a:srgbClr>
                  </a:outerShdw>
                </a:effectLst>
                <a:latin typeface="Palatino Linotype" panose="02040502050505030304" pitchFamily="18" charset="0"/>
              </a:rPr>
              <a:t>Rethinking My First Response: </a:t>
            </a:r>
            <a:r>
              <a:rPr lang="en-US" sz="3200" dirty="0">
                <a:effectLst>
                  <a:outerShdw blurRad="38100" dist="38100" dir="2700000" algn="tl">
                    <a:srgbClr val="000000">
                      <a:alpha val="43137"/>
                    </a:srgbClr>
                  </a:outerShdw>
                </a:effectLst>
                <a:latin typeface="Palatino Linotype" panose="02040502050505030304" pitchFamily="18" charset="0"/>
              </a:rPr>
              <a:t>Another translation of the last part of verse 1 states that: “…his praise shall continually be in my mouth.”  This reminds us to strive to make </a:t>
            </a:r>
            <a:r>
              <a:rPr lang="en-US" sz="3200" b="1" dirty="0">
                <a:solidFill>
                  <a:schemeClr val="accent1"/>
                </a:solidFill>
                <a:effectLst>
                  <a:outerShdw blurRad="38100" dist="38100" dir="2700000" algn="tl">
                    <a:srgbClr val="000000">
                      <a:alpha val="43137"/>
                    </a:srgbClr>
                  </a:outerShdw>
                </a:effectLst>
                <a:latin typeface="Palatino Linotype" panose="02040502050505030304" pitchFamily="18" charset="0"/>
              </a:rPr>
              <a:t>praise and blessing </a:t>
            </a:r>
            <a:r>
              <a:rPr lang="en-US" sz="3200" u="sng" dirty="0">
                <a:effectLst>
                  <a:outerShdw blurRad="38100" dist="38100" dir="2700000" algn="tl">
                    <a:srgbClr val="000000">
                      <a:alpha val="43137"/>
                    </a:srgbClr>
                  </a:outerShdw>
                </a:effectLst>
                <a:latin typeface="Palatino Linotype" panose="02040502050505030304" pitchFamily="18" charset="0"/>
              </a:rPr>
              <a:t>our first verbal response to people and situations</a:t>
            </a:r>
            <a:r>
              <a:rPr lang="en-US" sz="3200" dirty="0">
                <a:effectLst>
                  <a:outerShdw blurRad="38100" dist="38100" dir="2700000" algn="tl">
                    <a:srgbClr val="000000">
                      <a:alpha val="43137"/>
                    </a:srgbClr>
                  </a:outerShdw>
                </a:effectLst>
                <a:latin typeface="Palatino Linotype" panose="02040502050505030304" pitchFamily="18" charset="0"/>
              </a:rPr>
              <a:t>, rather than complaint or worry (Matt. 12:34 — …out of the abundance of the heart the mouth speaks, NRSV.  And the NIV puts it this way…the mouth speaks what the heart is full of.)</a:t>
            </a:r>
            <a:endParaRPr lang="en-US" sz="3200" b="1" dirty="0">
              <a:solidFill>
                <a:schemeClr val="accent6">
                  <a:lumMod val="60000"/>
                  <a:lumOff val="40000"/>
                </a:schemeClr>
              </a:solidFill>
              <a:effectLst>
                <a:outerShdw blurRad="38100" dist="38100" dir="2700000" algn="tl">
                  <a:srgbClr val="000000">
                    <a:alpha val="43137"/>
                  </a:srgbClr>
                </a:outerShdw>
              </a:effectLst>
              <a:latin typeface="Palatino Linotype" panose="02040502050505030304" pitchFamily="18" charset="0"/>
            </a:endParaRPr>
          </a:p>
        </p:txBody>
      </p:sp>
    </p:spTree>
    <p:extLst>
      <p:ext uri="{BB962C8B-B14F-4D97-AF65-F5344CB8AC3E}">
        <p14:creationId xmlns:p14="http://schemas.microsoft.com/office/powerpoint/2010/main" val="693793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9252B-4ECB-2FE4-9B0B-40359759FAB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E6B4B0-0749-67B6-E073-7E688E93690B}"/>
              </a:ext>
            </a:extLst>
          </p:cNvPr>
          <p:cNvSpPr txBox="1"/>
          <p:nvPr/>
        </p:nvSpPr>
        <p:spPr>
          <a:xfrm>
            <a:off x="646112" y="457200"/>
            <a:ext cx="10896600" cy="2312171"/>
          </a:xfrm>
          <a:prstGeom prst="rect">
            <a:avLst/>
          </a:prstGeom>
          <a:noFill/>
        </p:spPr>
        <p:txBody>
          <a:bodyPr wrap="square">
            <a:spAutoFit/>
          </a:bodyPr>
          <a:lstStyle/>
          <a:p>
            <a:pPr marR="0">
              <a:lnSpc>
                <a:spcPct val="115000"/>
              </a:lnSpc>
              <a:spcAft>
                <a:spcPts val="24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34:1-3 — I will extol the Lord at all times; his praise will always be on my lips. My soul will boast in the Lord; let the humble [also rendered as poor or afflicted] hear and rejoice. Glorify the Lord with me; let us exalt his name together.  </a:t>
            </a:r>
          </a:p>
        </p:txBody>
      </p:sp>
      <p:sp>
        <p:nvSpPr>
          <p:cNvPr id="7" name="Rectangle: Rounded Corners 6">
            <a:extLst>
              <a:ext uri="{FF2B5EF4-FFF2-40B4-BE49-F238E27FC236}">
                <a16:creationId xmlns:a16="http://schemas.microsoft.com/office/drawing/2014/main" id="{EE83208F-952C-22B5-1DBD-D734B800308D}"/>
              </a:ext>
            </a:extLst>
          </p:cNvPr>
          <p:cNvSpPr/>
          <p:nvPr/>
        </p:nvSpPr>
        <p:spPr>
          <a:xfrm>
            <a:off x="2589212" y="2971800"/>
            <a:ext cx="6781800" cy="3505200"/>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F783AD6-CEF6-DAA1-C130-E04044DB72B9}"/>
              </a:ext>
            </a:extLst>
          </p:cNvPr>
          <p:cNvSpPr txBox="1"/>
          <p:nvPr/>
        </p:nvSpPr>
        <p:spPr>
          <a:xfrm>
            <a:off x="2970212" y="3124200"/>
            <a:ext cx="6093618" cy="3109313"/>
          </a:xfrm>
          <a:prstGeom prst="rect">
            <a:avLst/>
          </a:prstGeom>
          <a:noFill/>
        </p:spPr>
        <p:txBody>
          <a:bodyPr wrap="square">
            <a:spAutoFit/>
          </a:bodyPr>
          <a:lstStyle/>
          <a:p>
            <a:pPr marR="0" lvl="0" algn="l" defTabSz="914400" rtl="0" eaLnBrk="1" fontAlgn="auto" latinLnBrk="0" hangingPunct="1">
              <a:lnSpc>
                <a:spcPct val="115000"/>
              </a:lnSpc>
              <a:spcBef>
                <a:spcPts val="0"/>
              </a:spcBef>
              <a:spcAft>
                <a:spcPts val="600"/>
              </a:spcAft>
              <a:buClrTx/>
              <a:buSzTx/>
              <a:buFontTx/>
              <a:buNone/>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This passage calls a person to a life characterized by: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constant praise</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humble joy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communal encouragement</a:t>
            </a:r>
          </a:p>
        </p:txBody>
      </p:sp>
      <p:sp>
        <p:nvSpPr>
          <p:cNvPr id="2" name="Rectangle: Rounded Corners 1">
            <a:extLst>
              <a:ext uri="{FF2B5EF4-FFF2-40B4-BE49-F238E27FC236}">
                <a16:creationId xmlns:a16="http://schemas.microsoft.com/office/drawing/2014/main" id="{1827DCE3-0ABF-132D-5739-352255A32778}"/>
              </a:ext>
            </a:extLst>
          </p:cNvPr>
          <p:cNvSpPr/>
          <p:nvPr/>
        </p:nvSpPr>
        <p:spPr>
          <a:xfrm>
            <a:off x="3198812" y="5029200"/>
            <a:ext cx="3505200" cy="533400"/>
          </a:xfrm>
          <a:prstGeom prst="roundRect">
            <a:avLst/>
          </a:prstGeom>
          <a:noFill/>
          <a:ln w="28575">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0515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F3CA5-6E9A-D6DB-94B3-DA0C32DEAB7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910A38A-7F04-1E13-FE36-6675F0551C20}"/>
              </a:ext>
            </a:extLst>
          </p:cNvPr>
          <p:cNvSpPr txBox="1"/>
          <p:nvPr/>
        </p:nvSpPr>
        <p:spPr>
          <a:xfrm>
            <a:off x="646112" y="457200"/>
            <a:ext cx="10896600" cy="4395819"/>
          </a:xfrm>
          <a:prstGeom prst="rect">
            <a:avLst/>
          </a:prstGeom>
          <a:noFill/>
        </p:spPr>
        <p:txBody>
          <a:bodyPr wrap="square">
            <a:spAutoFit/>
          </a:body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Living out Psalm 34:2 —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Humble Joy</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One version translates verse 2 as: “My soul makes its boast in the Lord; let the humble hear and be glad.”</a:t>
            </a:r>
          </a:p>
          <a:p>
            <a:pPr marL="0" marR="0">
              <a:lnSpc>
                <a:spcPct val="115000"/>
              </a:lnSpc>
              <a:spcAft>
                <a:spcPts val="600"/>
              </a:spcAft>
              <a:buNone/>
            </a:pPr>
            <a:endParaRPr lang="en-US" sz="3200" kern="14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600"/>
              </a:spcAft>
              <a:buNone/>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So, this Humble Joy is made up of two parts: </a:t>
            </a:r>
          </a:p>
          <a:p>
            <a:pPr marL="1031875" marR="0" indent="-515938">
              <a:lnSpc>
                <a:spcPct val="115000"/>
              </a:lnSpc>
              <a:spcAft>
                <a:spcPts val="600"/>
              </a:spcAft>
              <a:buFont typeface="+mj-lt"/>
              <a:buAutoNum type="arabi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Boasting in God alone</a:t>
            </a:r>
          </a:p>
          <a:p>
            <a:pPr marL="1031875" marR="0" indent="-515938">
              <a:lnSpc>
                <a:spcPct val="115000"/>
              </a:lnSpc>
              <a:spcAft>
                <a:spcPts val="600"/>
              </a:spcAft>
              <a:buFont typeface="+mj-lt"/>
              <a:buAutoNum type="arabi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Encouraging the humble</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0641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526EE-9636-C261-34BE-7DF740F015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2822BE2-CD36-4BE4-AC33-19D2078CFB60}"/>
              </a:ext>
            </a:extLst>
          </p:cNvPr>
          <p:cNvSpPr txBox="1"/>
          <p:nvPr/>
        </p:nvSpPr>
        <p:spPr>
          <a:xfrm>
            <a:off x="646112" y="457200"/>
            <a:ext cx="10896600" cy="5297604"/>
          </a:xfrm>
          <a:prstGeom prst="rect">
            <a:avLst/>
          </a:prstGeom>
          <a:noFill/>
        </p:spPr>
        <p:txBody>
          <a:bodyPr wrap="square">
            <a:spAutoFit/>
          </a:bodyPr>
          <a:lstStyle/>
          <a:p>
            <a:pPr marR="0">
              <a:lnSpc>
                <a:spcPct val="115000"/>
              </a:lnSpc>
              <a:spcAft>
                <a:spcPts val="600"/>
              </a:spcAft>
            </a:pPr>
            <a:r>
              <a:rPr lang="en-US" sz="3200" b="1" i="1" kern="1400" dirty="0">
                <a:solidFill>
                  <a:schemeClr val="accent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Boasting in God alone: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means recognizing that any strength, success, or goodness I possess comes from God.  My “boast” or pride is not in my own abilities, but in God’s grace; an understanding of which leads to humility.  (see Eph 1:3-14)</a:t>
            </a:r>
          </a:p>
          <a:p>
            <a:pPr marR="0">
              <a:lnSpc>
                <a:spcPct val="115000"/>
              </a:lnSpc>
              <a:spcAft>
                <a:spcPts val="600"/>
              </a:spcAft>
            </a:pPr>
            <a:endPar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1588" marR="0" indent="-1588">
              <a:lnSpc>
                <a:spcPct val="115000"/>
              </a:lnSpc>
              <a:spcAft>
                <a:spcPts val="600"/>
              </a:spcAft>
            </a:pPr>
            <a:r>
              <a:rPr lang="en-US" sz="3200" b="1" i="1" kern="1400" dirty="0">
                <a:solidFill>
                  <a:schemeClr val="accent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Encouraging the humble: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When you share your faith and testimony, the goal is not self-promotion but to give others, particularly those who are struggling or "humble, or poor, or afflicted"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 reason to be glad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and trust in God too.</a:t>
            </a:r>
          </a:p>
        </p:txBody>
      </p:sp>
    </p:spTree>
    <p:extLst>
      <p:ext uri="{BB962C8B-B14F-4D97-AF65-F5344CB8AC3E}">
        <p14:creationId xmlns:p14="http://schemas.microsoft.com/office/powerpoint/2010/main" val="148252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DBAA0-D8D5-5BB4-5DFF-84FB65C727B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A7F8591-37DF-AB16-AA5F-CEF0CE202CA9}"/>
              </a:ext>
            </a:extLst>
          </p:cNvPr>
          <p:cNvSpPr txBox="1"/>
          <p:nvPr/>
        </p:nvSpPr>
        <p:spPr>
          <a:xfrm>
            <a:off x="646112" y="457200"/>
            <a:ext cx="10896600" cy="5605381"/>
          </a:xfrm>
          <a:prstGeom prst="rect">
            <a:avLst/>
          </a:prstGeom>
          <a:noFill/>
        </p:spPr>
        <p:txBody>
          <a:bodyPr wrap="square">
            <a:spAutoFit/>
          </a:bodyPr>
          <a:lstStyle/>
          <a:p>
            <a:pPr marL="1588" marR="0" indent="-1588">
              <a:lnSpc>
                <a:spcPct val="115000"/>
              </a:lnSpc>
              <a:spcAft>
                <a:spcPts val="1800"/>
              </a:spcAft>
            </a:pPr>
            <a:r>
              <a:rPr lang="en-US" sz="3200" b="1" i="1" kern="1400" dirty="0">
                <a:solidFill>
                  <a:schemeClr val="accent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Encouraging the humble: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When you share your faith and testimony, the goal is not self-promotion but to give others, particularly those who are struggling or "humble, or poor, or afflicted"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 reason to be glad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and trust in God too.</a:t>
            </a:r>
          </a:p>
          <a:p>
            <a:pPr marL="457200" marR="0" indent="-457200">
              <a:lnSpc>
                <a:spcPct val="115000"/>
              </a:lnSpc>
              <a:spcAft>
                <a:spcPts val="1800"/>
              </a:spcAft>
              <a:buFont typeface="Arial" panose="020B0604020202020204" pitchFamily="34" charset="0"/>
              <a:buChar char="•"/>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 Peter 3:15 says, …you must worship Christ as Lord of your life.  And if someone asks about your hope as a believer, always be ready to explain it.</a:t>
            </a:r>
          </a:p>
          <a:p>
            <a:pPr marL="457200" marR="0" indent="-457200">
              <a:lnSpc>
                <a:spcPct val="115000"/>
              </a:lnSpc>
              <a:spcAft>
                <a:spcPts val="600"/>
              </a:spcAft>
              <a:buFont typeface="Arial" panose="020B0604020202020204" pitchFamily="34" charset="0"/>
              <a:buChar char="•"/>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One translation puts it this way: “be ready always to give, to anyone who asks, a reason for the hope that lies within you.”</a:t>
            </a:r>
          </a:p>
        </p:txBody>
      </p:sp>
    </p:spTree>
    <p:extLst>
      <p:ext uri="{BB962C8B-B14F-4D97-AF65-F5344CB8AC3E}">
        <p14:creationId xmlns:p14="http://schemas.microsoft.com/office/powerpoint/2010/main" val="120461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5789A-B65C-2EC8-3314-E9D7E3349F1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C8F9EC1-BF7F-E489-D382-6407BDEC1DF2}"/>
              </a:ext>
            </a:extLst>
          </p:cNvPr>
          <p:cNvSpPr txBox="1"/>
          <p:nvPr/>
        </p:nvSpPr>
        <p:spPr>
          <a:xfrm>
            <a:off x="646112" y="457200"/>
            <a:ext cx="10896600" cy="2312171"/>
          </a:xfrm>
          <a:prstGeom prst="rect">
            <a:avLst/>
          </a:prstGeom>
          <a:noFill/>
        </p:spPr>
        <p:txBody>
          <a:bodyPr wrap="square">
            <a:spAutoFit/>
          </a:bodyPr>
          <a:lstStyle/>
          <a:p>
            <a:pPr marR="0">
              <a:lnSpc>
                <a:spcPct val="115000"/>
              </a:lnSpc>
              <a:spcAft>
                <a:spcPts val="24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34:1-3 — I will extol the Lord at all times; his praise will always be on my lips. My soul will boast in the Lord; let the humble [also rendered as poor or afflicted] hear and rejoice. Glorify the Lord with me; let us exalt his name together.  </a:t>
            </a:r>
          </a:p>
        </p:txBody>
      </p:sp>
      <p:sp>
        <p:nvSpPr>
          <p:cNvPr id="7" name="Rectangle: Rounded Corners 6">
            <a:extLst>
              <a:ext uri="{FF2B5EF4-FFF2-40B4-BE49-F238E27FC236}">
                <a16:creationId xmlns:a16="http://schemas.microsoft.com/office/drawing/2014/main" id="{68795315-4FA5-07C2-6F9B-48864DF9E816}"/>
              </a:ext>
            </a:extLst>
          </p:cNvPr>
          <p:cNvSpPr/>
          <p:nvPr/>
        </p:nvSpPr>
        <p:spPr>
          <a:xfrm>
            <a:off x="2589212" y="2971800"/>
            <a:ext cx="6781800" cy="3505200"/>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B05A3A6-A253-E657-8C67-3BC7E57A219C}"/>
              </a:ext>
            </a:extLst>
          </p:cNvPr>
          <p:cNvSpPr txBox="1"/>
          <p:nvPr/>
        </p:nvSpPr>
        <p:spPr>
          <a:xfrm>
            <a:off x="2970212" y="3124200"/>
            <a:ext cx="6093618" cy="3109313"/>
          </a:xfrm>
          <a:prstGeom prst="rect">
            <a:avLst/>
          </a:prstGeom>
          <a:noFill/>
        </p:spPr>
        <p:txBody>
          <a:bodyPr wrap="square">
            <a:spAutoFit/>
          </a:bodyPr>
          <a:lstStyle/>
          <a:p>
            <a:pPr marR="0" lvl="0" algn="l" defTabSz="914400" rtl="0" eaLnBrk="1" fontAlgn="auto" latinLnBrk="0" hangingPunct="1">
              <a:lnSpc>
                <a:spcPct val="115000"/>
              </a:lnSpc>
              <a:spcBef>
                <a:spcPts val="0"/>
              </a:spcBef>
              <a:spcAft>
                <a:spcPts val="600"/>
              </a:spcAft>
              <a:buClrTx/>
              <a:buSzTx/>
              <a:buFontTx/>
              <a:buNone/>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This passage calls a person to a life characterized by: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constant praise</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humble joy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communal encouragement</a:t>
            </a:r>
          </a:p>
        </p:txBody>
      </p:sp>
      <p:sp>
        <p:nvSpPr>
          <p:cNvPr id="2" name="Rectangle: Rounded Corners 1">
            <a:extLst>
              <a:ext uri="{FF2B5EF4-FFF2-40B4-BE49-F238E27FC236}">
                <a16:creationId xmlns:a16="http://schemas.microsoft.com/office/drawing/2014/main" id="{6C78AA45-9D4F-6DF4-EC11-710327311875}"/>
              </a:ext>
            </a:extLst>
          </p:cNvPr>
          <p:cNvSpPr/>
          <p:nvPr/>
        </p:nvSpPr>
        <p:spPr>
          <a:xfrm>
            <a:off x="3198812" y="5691646"/>
            <a:ext cx="5257800" cy="533400"/>
          </a:xfrm>
          <a:prstGeom prst="roundRect">
            <a:avLst/>
          </a:prstGeom>
          <a:noFill/>
          <a:ln w="28575">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6356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B7945-E38A-B4ED-AF79-FEE1A9CDFB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890BF53-4524-8EE7-F486-A48BBEA7B7DA}"/>
              </a:ext>
            </a:extLst>
          </p:cNvPr>
          <p:cNvSpPr txBox="1"/>
          <p:nvPr/>
        </p:nvSpPr>
        <p:spPr>
          <a:xfrm>
            <a:off x="646112" y="457200"/>
            <a:ext cx="10896600" cy="5940857"/>
          </a:xfrm>
          <a:prstGeom prst="rect">
            <a:avLst/>
          </a:prstGeom>
          <a:noFill/>
        </p:spPr>
        <p:txBody>
          <a:bodyPr wrap="square">
            <a:spAutoFit/>
          </a:body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Living out Psalm 34:3 —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Communal Exaltation</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The call to </a:t>
            </a:r>
            <a:r>
              <a:rPr lang="en-US" sz="3200" b="1" kern="1400" dirty="0">
                <a:solidFill>
                  <a:srgbClr val="00B0F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“Glorify the Lord with me, and let us exalt his name together!”</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emphasizes the shared nature of faith…we worship together. By that I mean we actively participate in our faith community's gatherings (like Mass, or other gatherings) to lift up God's name alongside others.  But too often we passively “just show up.”   Notice I said, “we actively participate.”  This active participation means we:</a:t>
            </a:r>
          </a:p>
          <a:p>
            <a:pPr marL="514350" marR="0" indent="-514350">
              <a:lnSpc>
                <a:spcPct val="115000"/>
              </a:lnSpc>
              <a:spcAft>
                <a:spcPts val="6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Invite and Encourage</a:t>
            </a:r>
          </a:p>
          <a:p>
            <a:pPr marL="514350" marR="0" indent="-514350">
              <a:lnSpc>
                <a:spcPct val="115000"/>
              </a:lnSpc>
              <a:spcAft>
                <a:spcPts val="6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Build Others Up</a:t>
            </a:r>
          </a:p>
        </p:txBody>
      </p:sp>
    </p:spTree>
    <p:extLst>
      <p:ext uri="{BB962C8B-B14F-4D97-AF65-F5344CB8AC3E}">
        <p14:creationId xmlns:p14="http://schemas.microsoft.com/office/powerpoint/2010/main" val="1239312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71B56-9C3E-DC64-BAE6-8403D6414B7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6DDBFD3-2565-BD6A-736D-12082AB262C6}"/>
              </a:ext>
            </a:extLst>
          </p:cNvPr>
          <p:cNvSpPr txBox="1"/>
          <p:nvPr/>
        </p:nvSpPr>
        <p:spPr>
          <a:xfrm>
            <a:off x="646112" y="457200"/>
            <a:ext cx="10896600" cy="5116016"/>
          </a:xfrm>
          <a:prstGeom prst="rect">
            <a:avLst/>
          </a:prstGeom>
          <a:noFill/>
        </p:spPr>
        <p:txBody>
          <a:bodyPr wrap="square">
            <a:spAutoFit/>
          </a:body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Living out Psalm 34:3 —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Communal Exaltation</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18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This active participation means we:</a:t>
            </a:r>
          </a:p>
          <a:p>
            <a:pPr marL="514350" marR="0" indent="-514350">
              <a:lnSpc>
                <a:spcPct val="115000"/>
              </a:lnSpc>
              <a:spcAft>
                <a:spcPts val="1800"/>
              </a:spcAft>
              <a:buFont typeface="Arial" panose="020B0604020202020204" pitchFamily="34" charset="0"/>
              <a:buChar char="•"/>
            </a:pPr>
            <a:r>
              <a:rPr lang="en-US" sz="3200"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Invite and Encourage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We become an invitation to others to see and join in our worship. This is done through both your enthusiastic praise and your loving, consistent behavior.</a:t>
            </a:r>
          </a:p>
          <a:p>
            <a:pPr marL="514350" marR="0" indent="-514350">
              <a:lnSpc>
                <a:spcPct val="115000"/>
              </a:lnSpc>
              <a:spcAft>
                <a:spcPts val="600"/>
              </a:spcAft>
              <a:buFont typeface="Arial" panose="020B0604020202020204" pitchFamily="34" charset="0"/>
              <a:buChar char="•"/>
            </a:pPr>
            <a:r>
              <a:rPr lang="en-US" sz="3200"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Build Others Up: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Intentionally speak words that elevate (glorify, magnify) God in conversation, rather than focusing on gossip or negativity. </a:t>
            </a:r>
          </a:p>
        </p:txBody>
      </p:sp>
    </p:spTree>
    <p:extLst>
      <p:ext uri="{BB962C8B-B14F-4D97-AF65-F5344CB8AC3E}">
        <p14:creationId xmlns:p14="http://schemas.microsoft.com/office/powerpoint/2010/main" val="4204918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8E78-C38B-310E-0A54-F5F32BB9FD3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B678AB0-71A9-7FCF-A03E-56FEC692A3F5}"/>
              </a:ext>
            </a:extLst>
          </p:cNvPr>
          <p:cNvSpPr txBox="1"/>
          <p:nvPr/>
        </p:nvSpPr>
        <p:spPr>
          <a:xfrm>
            <a:off x="646112" y="457200"/>
            <a:ext cx="10896600" cy="1745863"/>
          </a:xfrm>
          <a:prstGeom prst="rect">
            <a:avLst/>
          </a:prstGeom>
          <a:noFill/>
        </p:spPr>
        <p:txBody>
          <a:bodyPr wrap="square">
            <a:spAutoFit/>
          </a:bodyPr>
          <a:lstStyle/>
          <a:p>
            <a:pPr marR="0">
              <a:lnSpc>
                <a:spcPct val="115000"/>
              </a:lnSpc>
              <a:spcAft>
                <a:spcPts val="600"/>
              </a:spcAft>
              <a:buNone/>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Psalm 96:1-2 — Sing to the Lord a new song; sing to the Lord, all the earth. Sing to the Lord, praise his name; proclaim his salvation day after day."  </a:t>
            </a:r>
          </a:p>
        </p:txBody>
      </p:sp>
      <p:sp>
        <p:nvSpPr>
          <p:cNvPr id="4" name="TextBox 3">
            <a:extLst>
              <a:ext uri="{FF2B5EF4-FFF2-40B4-BE49-F238E27FC236}">
                <a16:creationId xmlns:a16="http://schemas.microsoft.com/office/drawing/2014/main" id="{EB079FCB-ADEB-83EE-B5A4-B0BFC6C686A5}"/>
              </a:ext>
            </a:extLst>
          </p:cNvPr>
          <p:cNvSpPr txBox="1"/>
          <p:nvPr/>
        </p:nvSpPr>
        <p:spPr>
          <a:xfrm>
            <a:off x="607480" y="2373791"/>
            <a:ext cx="5410731" cy="1899751"/>
          </a:xfrm>
          <a:prstGeom prst="rect">
            <a:avLst/>
          </a:prstGeom>
          <a:noFill/>
        </p:spPr>
        <p:txBody>
          <a:bodyPr wrap="square">
            <a:spAutoFit/>
          </a:bodyPr>
          <a:lstStyle/>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Continuous Gratitude</a:t>
            </a:r>
          </a:p>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Worship as a Lifestyle</a:t>
            </a:r>
          </a:p>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Private and Public Praise</a:t>
            </a:r>
          </a:p>
        </p:txBody>
      </p:sp>
      <p:sp>
        <p:nvSpPr>
          <p:cNvPr id="5" name="TextBox 4">
            <a:extLst>
              <a:ext uri="{FF2B5EF4-FFF2-40B4-BE49-F238E27FC236}">
                <a16:creationId xmlns:a16="http://schemas.microsoft.com/office/drawing/2014/main" id="{0BF7067F-21AE-21D3-822C-0DC1B3388338}"/>
              </a:ext>
            </a:extLst>
          </p:cNvPr>
          <p:cNvSpPr txBox="1"/>
          <p:nvPr/>
        </p:nvSpPr>
        <p:spPr>
          <a:xfrm>
            <a:off x="6534784" y="2382258"/>
            <a:ext cx="5007928" cy="1899751"/>
          </a:xfrm>
          <a:prstGeom prst="rect">
            <a:avLst/>
          </a:prstGeom>
          <a:noFill/>
        </p:spPr>
        <p:txBody>
          <a:bodyPr wrap="square">
            <a:spAutoFit/>
          </a:bodyPr>
          <a:lstStyle/>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Sharing Your Story</a:t>
            </a:r>
          </a:p>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 Every Setting</a:t>
            </a:r>
          </a:p>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Consistency</a:t>
            </a:r>
          </a:p>
        </p:txBody>
      </p:sp>
      <p:sp>
        <p:nvSpPr>
          <p:cNvPr id="6" name="TextBox 5">
            <a:extLst>
              <a:ext uri="{FF2B5EF4-FFF2-40B4-BE49-F238E27FC236}">
                <a16:creationId xmlns:a16="http://schemas.microsoft.com/office/drawing/2014/main" id="{F4B9BFBC-5A14-195B-51B8-DC4A0689157C}"/>
              </a:ext>
            </a:extLst>
          </p:cNvPr>
          <p:cNvSpPr txBox="1"/>
          <p:nvPr/>
        </p:nvSpPr>
        <p:spPr>
          <a:xfrm>
            <a:off x="622825" y="4680338"/>
            <a:ext cx="10896600" cy="1745863"/>
          </a:xfrm>
          <a:prstGeom prst="rect">
            <a:avLst/>
          </a:prstGeom>
          <a:noFill/>
        </p:spPr>
        <p:txBody>
          <a:bodyPr wrap="square">
            <a:spAutoFit/>
          </a:bodyPr>
          <a:lstStyle/>
          <a:p>
            <a:pPr marR="0">
              <a:lnSpc>
                <a:spcPct val="115000"/>
              </a:lnSpc>
              <a:spcAft>
                <a:spcPts val="600"/>
              </a:spcAft>
              <a:buNone/>
            </a:pPr>
            <a:r>
              <a:rPr lang="en-US" sz="3200" kern="1400" dirty="0">
                <a:solidFill>
                  <a:schemeClr val="accent1">
                    <a:lumMod val="60000"/>
                    <a:lumOff val="40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 essence, living out Ps. 96 means making the praise of God and the sharing of His salvation an instinctive, daily outpouring from a thankful heart.</a:t>
            </a:r>
          </a:p>
        </p:txBody>
      </p:sp>
    </p:spTree>
    <p:extLst>
      <p:ext uri="{BB962C8B-B14F-4D97-AF65-F5344CB8AC3E}">
        <p14:creationId xmlns:p14="http://schemas.microsoft.com/office/powerpoint/2010/main" val="31597188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Effect transition="in" filter="fade">
                                      <p:cBhvr>
                                        <p:cTn id="35" dur="1000"/>
                                        <p:tgtEl>
                                          <p:spTgt spid="5">
                                            <p:txEl>
                                              <p:pRg st="1" end="1"/>
                                            </p:txEl>
                                          </p:spTgt>
                                        </p:tgtEl>
                                      </p:cBhvr>
                                    </p:animEffect>
                                    <p:anim calcmode="lin" valueType="num">
                                      <p:cBhvr>
                                        <p:cTn id="3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2" end="2"/>
                                            </p:txEl>
                                          </p:spTgt>
                                        </p:tgtEl>
                                        <p:attrNameLst>
                                          <p:attrName>style.visibility</p:attrName>
                                        </p:attrNameLst>
                                      </p:cBhvr>
                                      <p:to>
                                        <p:strVal val="visible"/>
                                      </p:to>
                                    </p:set>
                                    <p:animEffect transition="in" filter="fade">
                                      <p:cBhvr>
                                        <p:cTn id="42" dur="1000"/>
                                        <p:tgtEl>
                                          <p:spTgt spid="5">
                                            <p:txEl>
                                              <p:pRg st="2" end="2"/>
                                            </p:txEl>
                                          </p:spTgt>
                                        </p:tgtEl>
                                      </p:cBhvr>
                                    </p:animEffect>
                                    <p:anim calcmode="lin" valueType="num">
                                      <p:cBhvr>
                                        <p:cTn id="4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p:cTn id="49"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50"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51"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52"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D0AEE-500D-00BD-7DAF-F37EC0393C1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F9DE39-03A3-0C71-CDFB-9DC0FDA2CDFA}"/>
              </a:ext>
            </a:extLst>
          </p:cNvPr>
          <p:cNvSpPr txBox="1"/>
          <p:nvPr/>
        </p:nvSpPr>
        <p:spPr>
          <a:xfrm>
            <a:off x="646112" y="482600"/>
            <a:ext cx="10896600" cy="1179554"/>
          </a:xfrm>
          <a:prstGeom prst="rect">
            <a:avLst/>
          </a:prstGeom>
          <a:noFill/>
        </p:spPr>
        <p:txBody>
          <a:bodyPr wrap="square">
            <a:spAutoFit/>
          </a:bodyPr>
          <a:lstStyle/>
          <a:p>
            <a:pPr marR="0">
              <a:lnSpc>
                <a:spcPct val="115000"/>
              </a:lnSpc>
              <a:spcAft>
                <a:spcPts val="600"/>
              </a:spcAft>
              <a:buNone/>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Psalm 29:2 — Ascribe to the Lord the glory due his name; </a:t>
            </a:r>
            <a:r>
              <a:rPr lang="en-US" sz="3200" kern="1400" dirty="0">
                <a:solidFill>
                  <a:schemeClr val="accent1">
                    <a:lumMod val="60000"/>
                    <a:lumOff val="40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worship the Lord in the splendor of his holiness.</a:t>
            </a:r>
          </a:p>
        </p:txBody>
      </p:sp>
      <p:sp>
        <p:nvSpPr>
          <p:cNvPr id="4" name="TextBox 3">
            <a:extLst>
              <a:ext uri="{FF2B5EF4-FFF2-40B4-BE49-F238E27FC236}">
                <a16:creationId xmlns:a16="http://schemas.microsoft.com/office/drawing/2014/main" id="{9B545683-32A9-3370-27B5-52803A17B0DA}"/>
              </a:ext>
            </a:extLst>
          </p:cNvPr>
          <p:cNvSpPr txBox="1"/>
          <p:nvPr/>
        </p:nvSpPr>
        <p:spPr>
          <a:xfrm>
            <a:off x="646112" y="1905000"/>
            <a:ext cx="10896600" cy="3752566"/>
          </a:xfrm>
          <a:prstGeom prst="rect">
            <a:avLst/>
          </a:prstGeom>
          <a:noFill/>
        </p:spPr>
        <p:txBody>
          <a:bodyPr wrap="square">
            <a:spAutoFit/>
          </a:bodyPr>
          <a:lstStyle/>
          <a:p>
            <a:pPr marL="571500" marR="0" indent="-571500">
              <a:lnSpc>
                <a:spcPct val="115000"/>
              </a:lnSpc>
              <a:spcAft>
                <a:spcPts val="600"/>
              </a:spcAft>
              <a:buFont typeface="Arial" panose="020B0604020202020204" pitchFamily="34" charset="0"/>
              <a:buChar char="•"/>
              <a:tabLst>
                <a:tab pos="576263"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Recognition of God’s Perfect Character</a:t>
            </a:r>
          </a:p>
          <a:p>
            <a:pPr marL="571500" marR="0" indent="-571500">
              <a:lnSpc>
                <a:spcPct val="115000"/>
              </a:lnSpc>
              <a:spcAft>
                <a:spcPts val="600"/>
              </a:spcAft>
              <a:buFont typeface="Arial" panose="020B0604020202020204" pitchFamily="34" charset="0"/>
              <a:buChar char="•"/>
              <a:tabLst>
                <a:tab pos="576263"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Posture of the Worshipper</a:t>
            </a:r>
          </a:p>
          <a:p>
            <a:pPr marL="571500" marR="0" indent="-571500">
              <a:lnSpc>
                <a:spcPct val="115000"/>
              </a:lnSpc>
              <a:spcAft>
                <a:spcPts val="600"/>
              </a:spcAft>
              <a:buFont typeface="Arial" panose="020B0604020202020204" pitchFamily="34" charset="0"/>
              <a:buChar char="•"/>
              <a:tabLst>
                <a:tab pos="576263"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 “Holy Attire” (in Hebrew, </a:t>
            </a:r>
            <a:r>
              <a:rPr lang="en-US" sz="3200" i="1" kern="1400"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hadratqodesh</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can also be translated as holy attire or holy array)</a:t>
            </a:r>
          </a:p>
          <a:p>
            <a:pPr marL="571500" marR="0" indent="-571500">
              <a:lnSpc>
                <a:spcPct val="115000"/>
              </a:lnSpc>
              <a:spcAft>
                <a:spcPts val="600"/>
              </a:spcAft>
              <a:buFont typeface="Arial" panose="020B0604020202020204" pitchFamily="34" charset="0"/>
              <a:buChar char="•"/>
              <a:tabLst>
                <a:tab pos="576263"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Aesthetic Reflection of God</a:t>
            </a:r>
          </a:p>
          <a:p>
            <a:pPr marL="571500" marR="0" indent="-571500">
              <a:lnSpc>
                <a:spcPct val="115000"/>
              </a:lnSpc>
              <a:spcAft>
                <a:spcPts val="600"/>
              </a:spcAft>
              <a:buFont typeface="Arial" panose="020B0604020202020204" pitchFamily="34" charset="0"/>
              <a:buChar char="•"/>
              <a:tabLst>
                <a:tab pos="576263"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Response to Divine Majesty </a:t>
            </a:r>
          </a:p>
        </p:txBody>
      </p:sp>
    </p:spTree>
    <p:extLst>
      <p:ext uri="{BB962C8B-B14F-4D97-AF65-F5344CB8AC3E}">
        <p14:creationId xmlns:p14="http://schemas.microsoft.com/office/powerpoint/2010/main" val="28106587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4ED8D-342A-0730-EB2D-014C33CDF72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A337C52-6F0E-CAF1-F79C-C5D81AD75255}"/>
              </a:ext>
            </a:extLst>
          </p:cNvPr>
          <p:cNvSpPr txBox="1"/>
          <p:nvPr/>
        </p:nvSpPr>
        <p:spPr>
          <a:xfrm>
            <a:off x="646112" y="457200"/>
            <a:ext cx="10896600" cy="5153270"/>
          </a:xfrm>
          <a:prstGeom prst="rect">
            <a:avLst/>
          </a:prstGeom>
          <a:noFill/>
        </p:spPr>
        <p:txBody>
          <a:bodyPr wrap="square">
            <a:spAutoFit/>
          </a:body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We commonly think about “worship” taking place at church, in a corporate setting.  But, as was stated earlier, we want to examine worship in the context of everyday life.  The concept of a “worshiper” in this context looks at the attitudes and responses to situations we encounter on an everyday basis.  While we will explore this in detail in the lesson entitled Results of Worship (</a:t>
            </a:r>
            <a:r>
              <a:rPr lang="en-US" sz="3200" i="1" kern="1400" dirty="0">
                <a:effectLst/>
                <a:latin typeface="Times New Roman" panose="02020603050405020304" pitchFamily="18" charset="0"/>
                <a:ea typeface="Times New Roman" panose="02020603050405020304" pitchFamily="18" charset="0"/>
                <a:cs typeface="Times New Roman" panose="02020603050405020304" pitchFamily="18" charset="0"/>
              </a:rPr>
              <a:t>part 2</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in this lesson we want to respond to the sample scriptures provided in terms of our individual lives outside of the hour or so we spend at Mass.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463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4D394-BAFC-F8C8-BA13-D53825ECA0B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66AD02-0A8E-07FB-E0A6-34774B78B4B3}"/>
              </a:ext>
            </a:extLst>
          </p:cNvPr>
          <p:cNvSpPr txBox="1"/>
          <p:nvPr/>
        </p:nvSpPr>
        <p:spPr>
          <a:xfrm>
            <a:off x="646112" y="482600"/>
            <a:ext cx="10896600" cy="1179554"/>
          </a:xfrm>
          <a:prstGeom prst="rect">
            <a:avLst/>
          </a:prstGeom>
          <a:noFill/>
        </p:spPr>
        <p:txBody>
          <a:bodyPr wrap="square">
            <a:spAutoFit/>
          </a:bodyPr>
          <a:lstStyle/>
          <a:p>
            <a:pPr marR="0">
              <a:lnSpc>
                <a:spcPct val="115000"/>
              </a:lnSpc>
              <a:spcAft>
                <a:spcPts val="600"/>
              </a:spcAft>
              <a:buNone/>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Isaiah 55:1 — Consider the phrases “buy and eat” and “without money and without price.”</a:t>
            </a:r>
          </a:p>
        </p:txBody>
      </p:sp>
      <p:sp>
        <p:nvSpPr>
          <p:cNvPr id="4" name="TextBox 3">
            <a:extLst>
              <a:ext uri="{FF2B5EF4-FFF2-40B4-BE49-F238E27FC236}">
                <a16:creationId xmlns:a16="http://schemas.microsoft.com/office/drawing/2014/main" id="{39141116-268F-8E9C-9DA1-4DF76293376F}"/>
              </a:ext>
            </a:extLst>
          </p:cNvPr>
          <p:cNvSpPr txBox="1"/>
          <p:nvPr/>
        </p:nvSpPr>
        <p:spPr>
          <a:xfrm>
            <a:off x="227012" y="1752600"/>
            <a:ext cx="11315700" cy="4731295"/>
          </a:xfrm>
          <a:prstGeom prst="rect">
            <a:avLst/>
          </a:prstGeom>
          <a:noFill/>
        </p:spPr>
        <p:txBody>
          <a:bodyPr wrap="square">
            <a:spAutoFit/>
          </a:bodyPr>
          <a:lstStyle/>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“Buy and Eat” represents acquiring and taking in something vital for life and well-being.</a:t>
            </a:r>
          </a:p>
          <a:p>
            <a:pPr marL="1489075" lvl="1" indent="-571500">
              <a:lnSpc>
                <a:spcPct val="115000"/>
              </a:lnSpc>
              <a:spcAft>
                <a:spcPts val="600"/>
              </a:spcAft>
              <a:buFont typeface="Courier New" panose="02070309020205020404" pitchFamily="49" charset="0"/>
              <a:buChar char="o"/>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Acquiring: this is an invitation to take possession of spiritual sustenance like salvation, wisdom, understanding, righteousness, etc.</a:t>
            </a:r>
          </a:p>
          <a:p>
            <a:pPr marL="1489075" lvl="1" indent="-571500">
              <a:lnSpc>
                <a:spcPct val="115000"/>
              </a:lnSpc>
              <a:spcAft>
                <a:spcPts val="600"/>
              </a:spcAft>
              <a:buFont typeface="Courier New" panose="02070309020205020404" pitchFamily="49" charset="0"/>
              <a:buChar char="o"/>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Eating symbolizes internalizing these gifts — making them part of one’s inner life and soul, which leads to spiritual satisfaction and renewal.</a:t>
            </a:r>
          </a:p>
        </p:txBody>
      </p:sp>
    </p:spTree>
    <p:extLst>
      <p:ext uri="{BB962C8B-B14F-4D97-AF65-F5344CB8AC3E}">
        <p14:creationId xmlns:p14="http://schemas.microsoft.com/office/powerpoint/2010/main" val="18051191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4DE85-71D5-FE54-C8A6-CDA98571F87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27DADFC-BC1B-B75C-F9AE-12DE6F202F5E}"/>
              </a:ext>
            </a:extLst>
          </p:cNvPr>
          <p:cNvSpPr txBox="1"/>
          <p:nvPr/>
        </p:nvSpPr>
        <p:spPr>
          <a:xfrm>
            <a:off x="646112" y="457200"/>
            <a:ext cx="10896600" cy="1179554"/>
          </a:xfrm>
          <a:prstGeom prst="rect">
            <a:avLst/>
          </a:prstGeom>
          <a:noFill/>
        </p:spPr>
        <p:txBody>
          <a:bodyPr wrap="square">
            <a:spAutoFit/>
          </a:bodyPr>
          <a:lstStyle/>
          <a:p>
            <a:pPr marR="0">
              <a:lnSpc>
                <a:spcPct val="115000"/>
              </a:lnSpc>
              <a:spcAft>
                <a:spcPts val="600"/>
              </a:spcAft>
              <a:buNone/>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Isaiah 55:1 — Consider the phrases “buy and eat” and “without money and without price.”</a:t>
            </a:r>
          </a:p>
        </p:txBody>
      </p:sp>
      <p:sp>
        <p:nvSpPr>
          <p:cNvPr id="4" name="TextBox 3">
            <a:extLst>
              <a:ext uri="{FF2B5EF4-FFF2-40B4-BE49-F238E27FC236}">
                <a16:creationId xmlns:a16="http://schemas.microsoft.com/office/drawing/2014/main" id="{28BAEBF0-BFA4-4995-39AB-DEC820D7DD5F}"/>
              </a:ext>
            </a:extLst>
          </p:cNvPr>
          <p:cNvSpPr txBox="1"/>
          <p:nvPr/>
        </p:nvSpPr>
        <p:spPr>
          <a:xfrm>
            <a:off x="259291" y="1828800"/>
            <a:ext cx="11315700" cy="4164986"/>
          </a:xfrm>
          <a:prstGeom prst="rect">
            <a:avLst/>
          </a:prstGeom>
          <a:noFill/>
        </p:spPr>
        <p:txBody>
          <a:bodyPr wrap="square">
            <a:spAutoFit/>
          </a:bodyPr>
          <a:lstStyle/>
          <a:p>
            <a:pPr marL="1031875" marR="0" indent="-571500">
              <a:lnSpc>
                <a:spcPct val="115000"/>
              </a:lnSpc>
              <a:spcAft>
                <a:spcPts val="600"/>
              </a:spcAft>
              <a:buFont typeface="Arial" panose="020B0604020202020204" pitchFamily="34" charset="0"/>
              <a:buChar char="•"/>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“Without Money and Without Price” represents acquiring and taking in something vital for life and well-being.</a:t>
            </a:r>
          </a:p>
          <a:p>
            <a:pPr marL="1489075" lvl="1" indent="-571500">
              <a:lnSpc>
                <a:spcPct val="115000"/>
              </a:lnSpc>
              <a:spcAft>
                <a:spcPts val="600"/>
              </a:spcAft>
              <a:buFont typeface="Courier New" panose="02070309020205020404" pitchFamily="49" charset="0"/>
              <a:buChar char="o"/>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Grace and Mercy: the gifts are not earned, but offered freely out of God’s grace and mercy</a:t>
            </a:r>
          </a:p>
          <a:p>
            <a:pPr marL="1489075" lvl="1" indent="-571500">
              <a:lnSpc>
                <a:spcPct val="115000"/>
              </a:lnSpc>
              <a:spcAft>
                <a:spcPts val="600"/>
              </a:spcAft>
              <a:buFont typeface="Courier New" panose="02070309020205020404" pitchFamily="49" charset="0"/>
              <a:buChar char="o"/>
              <a:tabLst>
                <a:tab pos="1031875" algn="l"/>
              </a:tabLst>
            </a:pP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Universal Access: the spiritual sustenance is accessible to </a:t>
            </a:r>
            <a:r>
              <a:rPr lang="en-US" sz="3200" b="1"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poor, the thirsty, and the disenfranchised </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those who </a:t>
            </a:r>
            <a:r>
              <a:rPr lang="en-US" sz="3200" b="1" i="1" kern="1400" dirty="0">
                <a:solidFill>
                  <a:schemeClr val="accent1">
                    <a:lumMod val="60000"/>
                    <a:lumOff val="40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recognize</a:t>
            </a:r>
            <a:r>
              <a:rPr lang="en-US" sz="3200" kern="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their need but have no means to meet it.</a:t>
            </a:r>
          </a:p>
        </p:txBody>
      </p:sp>
    </p:spTree>
    <p:extLst>
      <p:ext uri="{BB962C8B-B14F-4D97-AF65-F5344CB8AC3E}">
        <p14:creationId xmlns:p14="http://schemas.microsoft.com/office/powerpoint/2010/main" val="25904004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46876-50DC-96D2-74B2-B0AEFB14A0E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384D23C-F413-125C-C491-324205C293A5}"/>
              </a:ext>
            </a:extLst>
          </p:cNvPr>
          <p:cNvSpPr txBox="1"/>
          <p:nvPr/>
        </p:nvSpPr>
        <p:spPr>
          <a:xfrm>
            <a:off x="646112" y="457200"/>
            <a:ext cx="10896600" cy="5374548"/>
          </a:xfrm>
          <a:prstGeom prst="rect">
            <a:avLst/>
          </a:prstGeom>
          <a:noFill/>
        </p:spPr>
        <p:txBody>
          <a:bodyPr wrap="square">
            <a:spAutoFit/>
          </a:body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Old Testament Calls to Worship</a:t>
            </a:r>
          </a:p>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95:1-2 — Come, let us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sing joyfully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to the LORD; cry out to the rock of our salvation. Let us come before him with a song of praise, joyfully sing out our psalms. </a:t>
            </a:r>
          </a:p>
          <a:p>
            <a:pPr marL="0" marR="0">
              <a:lnSpc>
                <a:spcPct val="115000"/>
              </a:lnSpc>
              <a:spcAft>
                <a:spcPts val="600"/>
              </a:spcAft>
              <a:buNone/>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100:1-2, 4 —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Shout joyfully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to the LORD, all you lands; serve the LORD with gladness; come before him with joyful song... Enter his gates with thanksgiving, his courts with praise.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Give thanks to him</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bless his name... </a:t>
            </a:r>
          </a:p>
        </p:txBody>
      </p:sp>
    </p:spTree>
    <p:extLst>
      <p:ext uri="{BB962C8B-B14F-4D97-AF65-F5344CB8AC3E}">
        <p14:creationId xmlns:p14="http://schemas.microsoft.com/office/powerpoint/2010/main" val="305043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B99F6-9B5C-C796-2BFF-5C491E6968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20FB516-176D-92C9-A857-01D28056431A}"/>
              </a:ext>
            </a:extLst>
          </p:cNvPr>
          <p:cNvSpPr txBox="1"/>
          <p:nvPr/>
        </p:nvSpPr>
        <p:spPr>
          <a:xfrm>
            <a:off x="646112" y="457200"/>
            <a:ext cx="10896600" cy="6171690"/>
          </a:xfrm>
          <a:prstGeom prst="rect">
            <a:avLst/>
          </a:prstGeom>
          <a:noFill/>
        </p:spPr>
        <p:txBody>
          <a:bodyPr wrap="square">
            <a:spAutoFit/>
          </a:bodyPr>
          <a:lstStyle/>
          <a:p>
            <a:pPr marL="571500" marR="0" indent="-571500">
              <a:lnSpc>
                <a:spcPct val="115000"/>
              </a:lnSpc>
              <a:spcAft>
                <a:spcPts val="600"/>
              </a:spcAft>
              <a:buNone/>
              <a:tabLst>
                <a:tab pos="571500"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1.	While you may not be able to “sing” as Psalm 95 commands, everyone can “shout” as it says in Ps. 100.  How do these two scriptures apply to you?  How would you interpret their application?</a:t>
            </a:r>
          </a:p>
          <a:p>
            <a:pPr marL="571500" marR="0" indent="-571500">
              <a:lnSpc>
                <a:spcPct val="115000"/>
              </a:lnSpc>
              <a:spcAft>
                <a:spcPts val="600"/>
              </a:spcAft>
              <a:buNone/>
            </a:pPr>
            <a:r>
              <a:rPr lang="en-US" sz="3200" kern="1400" dirty="0">
                <a:latin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latin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p:txBody>
      </p:sp>
    </p:spTree>
    <p:extLst>
      <p:ext uri="{BB962C8B-B14F-4D97-AF65-F5344CB8AC3E}">
        <p14:creationId xmlns:p14="http://schemas.microsoft.com/office/powerpoint/2010/main" val="109207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026FD-4F19-790A-6A55-BA452AB6D0B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AE3781B-344A-6113-1BCA-B2B338F072F8}"/>
              </a:ext>
            </a:extLst>
          </p:cNvPr>
          <p:cNvSpPr txBox="1"/>
          <p:nvPr/>
        </p:nvSpPr>
        <p:spPr>
          <a:xfrm>
            <a:off x="646112" y="457200"/>
            <a:ext cx="10896600" cy="5528437"/>
          </a:xfrm>
          <a:prstGeom prst="rect">
            <a:avLst/>
          </a:prstGeom>
          <a:noFill/>
        </p:spPr>
        <p:txBody>
          <a:bodyPr wrap="square">
            <a:spAutoFit/>
          </a:bodyPr>
          <a:lstStyle/>
          <a:p>
            <a:pPr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34:1-3 — I will extol the Lord at all times; his praise will always be on my lips. My soul will boast in the Lord; let the humble [also rendered as poor or afflicted] hear and rejoice. Glorify the Lord with me; let us exalt his name together.  </a:t>
            </a:r>
          </a:p>
          <a:p>
            <a:pPr marL="571500" marR="0" indent="-571500">
              <a:lnSpc>
                <a:spcPct val="115000"/>
              </a:lnSpc>
              <a:spcAft>
                <a:spcPts val="600"/>
              </a:spcAft>
              <a:buNone/>
              <a:tabLst>
                <a:tab pos="571500" algn="l"/>
              </a:tabLst>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marR="0" indent="-571500">
              <a:lnSpc>
                <a:spcPct val="115000"/>
              </a:lnSpc>
              <a:spcAft>
                <a:spcPts val="600"/>
              </a:spcAft>
              <a:buNone/>
              <a:tabLst>
                <a:tab pos="571500"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2.	What does it mean to “...extol the Lord at all times?” </a:t>
            </a:r>
          </a:p>
          <a:p>
            <a:pPr marL="571500" marR="0" indent="-571500">
              <a:lnSpc>
                <a:spcPct val="115000"/>
              </a:lnSpc>
              <a:spcAft>
                <a:spcPts val="600"/>
              </a:spcAft>
              <a:buNone/>
            </a:pPr>
            <a:r>
              <a:rPr lang="en-US" sz="3200" kern="1400" dirty="0">
                <a:latin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a:p>
            <a:pPr marL="571500" marR="0" indent="-57150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_________________________________________________</a:t>
            </a:r>
          </a:p>
        </p:txBody>
      </p:sp>
    </p:spTree>
    <p:extLst>
      <p:ext uri="{BB962C8B-B14F-4D97-AF65-F5344CB8AC3E}">
        <p14:creationId xmlns:p14="http://schemas.microsoft.com/office/powerpoint/2010/main" val="73301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A64C5-51DF-DA30-7BB2-2FF3D5CD339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B073A0F-1C0C-AC92-3236-34C77A07C56C}"/>
              </a:ext>
            </a:extLst>
          </p:cNvPr>
          <p:cNvSpPr txBox="1"/>
          <p:nvPr/>
        </p:nvSpPr>
        <p:spPr>
          <a:xfrm>
            <a:off x="646112" y="457200"/>
            <a:ext cx="10896600" cy="2312171"/>
          </a:xfrm>
          <a:prstGeom prst="rect">
            <a:avLst/>
          </a:prstGeom>
          <a:noFill/>
        </p:spPr>
        <p:txBody>
          <a:bodyPr wrap="square">
            <a:spAutoFit/>
          </a:bodyPr>
          <a:lstStyle/>
          <a:p>
            <a:pPr marR="0">
              <a:lnSpc>
                <a:spcPct val="115000"/>
              </a:lnSpc>
              <a:spcAft>
                <a:spcPts val="24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34:1-3 — I will extol the Lord at all times; his praise will always be on my lips. My soul will boast in the Lord; let the humble [also rendered as poor or afflicted] hear and rejoice. Glorify the Lord with me; let us exalt his name together.  </a:t>
            </a:r>
          </a:p>
        </p:txBody>
      </p:sp>
      <p:sp>
        <p:nvSpPr>
          <p:cNvPr id="7" name="Rectangle: Rounded Corners 6">
            <a:extLst>
              <a:ext uri="{FF2B5EF4-FFF2-40B4-BE49-F238E27FC236}">
                <a16:creationId xmlns:a16="http://schemas.microsoft.com/office/drawing/2014/main" id="{849A88AE-8A43-DD7D-C48E-EC3ED4ADAF52}"/>
              </a:ext>
            </a:extLst>
          </p:cNvPr>
          <p:cNvSpPr/>
          <p:nvPr/>
        </p:nvSpPr>
        <p:spPr>
          <a:xfrm>
            <a:off x="2589212" y="2971800"/>
            <a:ext cx="6781800" cy="3505200"/>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8676497-8E4B-758E-A04E-3EEBE3CEDFE4}"/>
              </a:ext>
            </a:extLst>
          </p:cNvPr>
          <p:cNvSpPr txBox="1"/>
          <p:nvPr/>
        </p:nvSpPr>
        <p:spPr>
          <a:xfrm>
            <a:off x="2970212" y="3124200"/>
            <a:ext cx="6093618" cy="3109313"/>
          </a:xfrm>
          <a:prstGeom prst="rect">
            <a:avLst/>
          </a:prstGeom>
          <a:noFill/>
        </p:spPr>
        <p:txBody>
          <a:bodyPr wrap="square">
            <a:spAutoFit/>
          </a:bodyPr>
          <a:lstStyle/>
          <a:p>
            <a:pPr marR="0" lvl="0" algn="l" defTabSz="914400" rtl="0" eaLnBrk="1" fontAlgn="auto" latinLnBrk="0" hangingPunct="1">
              <a:lnSpc>
                <a:spcPct val="115000"/>
              </a:lnSpc>
              <a:spcBef>
                <a:spcPts val="0"/>
              </a:spcBef>
              <a:spcAft>
                <a:spcPts val="600"/>
              </a:spcAft>
              <a:buClrTx/>
              <a:buSzTx/>
              <a:buFontTx/>
              <a:buNone/>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This passage calls a person to a life characterized by: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constant praise</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humble joy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communal encouragement</a:t>
            </a:r>
          </a:p>
        </p:txBody>
      </p:sp>
    </p:spTree>
    <p:extLst>
      <p:ext uri="{BB962C8B-B14F-4D97-AF65-F5344CB8AC3E}">
        <p14:creationId xmlns:p14="http://schemas.microsoft.com/office/powerpoint/2010/main" val="4282955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1000"/>
                                        <p:tgtEl>
                                          <p:spTgt spid="6">
                                            <p:txEl>
                                              <p:pRg st="0" end="0"/>
                                            </p:txEl>
                                          </p:spTgt>
                                        </p:tgtEl>
                                      </p:cBhvr>
                                    </p:animEffect>
                                    <p:anim calcmode="lin" valueType="num">
                                      <p:cBhvr>
                                        <p:cTn id="1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1000"/>
                                        <p:tgtEl>
                                          <p:spTgt spid="6">
                                            <p:txEl>
                                              <p:pRg st="1" end="1"/>
                                            </p:txEl>
                                          </p:spTgt>
                                        </p:tgtEl>
                                      </p:cBhvr>
                                    </p:animEffect>
                                    <p:anim calcmode="lin" valueType="num">
                                      <p:cBhvr>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animEffect transition="in" filter="fade">
                                      <p:cBhvr>
                                        <p:cTn id="29" dur="1000"/>
                                        <p:tgtEl>
                                          <p:spTgt spid="6">
                                            <p:txEl>
                                              <p:pRg st="2" end="2"/>
                                            </p:txEl>
                                          </p:spTgt>
                                        </p:tgtEl>
                                      </p:cBhvr>
                                    </p:animEffect>
                                    <p:anim calcmode="lin" valueType="num">
                                      <p:cBhvr>
                                        <p:cTn id="3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Effect transition="in" filter="fade">
                                      <p:cBhvr>
                                        <p:cTn id="36" dur="1000"/>
                                        <p:tgtEl>
                                          <p:spTgt spid="6">
                                            <p:txEl>
                                              <p:pRg st="3" end="3"/>
                                            </p:txEl>
                                          </p:spTgt>
                                        </p:tgtEl>
                                      </p:cBhvr>
                                    </p:animEffect>
                                    <p:anim calcmode="lin" valueType="num">
                                      <p:cBhvr>
                                        <p:cTn id="3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ECEC0-44AC-B408-C399-8AF5B8CBFD9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6A4618F-0175-DAC8-7281-2B6FA34B1830}"/>
              </a:ext>
            </a:extLst>
          </p:cNvPr>
          <p:cNvSpPr txBox="1"/>
          <p:nvPr/>
        </p:nvSpPr>
        <p:spPr>
          <a:xfrm>
            <a:off x="646112" y="457200"/>
            <a:ext cx="10896600" cy="2312171"/>
          </a:xfrm>
          <a:prstGeom prst="rect">
            <a:avLst/>
          </a:prstGeom>
          <a:noFill/>
        </p:spPr>
        <p:txBody>
          <a:bodyPr wrap="square">
            <a:spAutoFit/>
          </a:bodyPr>
          <a:lstStyle/>
          <a:p>
            <a:pPr marR="0">
              <a:lnSpc>
                <a:spcPct val="115000"/>
              </a:lnSpc>
              <a:spcAft>
                <a:spcPts val="24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Psalm 34:1-3 — I will extol the Lord at all times; his praise will always be on my lips. My soul will boast in the Lord; let the humble [also rendered as poor or afflicted] hear and rejoice. Glorify the Lord with me; let us exalt his name together.  </a:t>
            </a:r>
          </a:p>
        </p:txBody>
      </p:sp>
      <p:sp>
        <p:nvSpPr>
          <p:cNvPr id="7" name="Rectangle: Rounded Corners 6">
            <a:extLst>
              <a:ext uri="{FF2B5EF4-FFF2-40B4-BE49-F238E27FC236}">
                <a16:creationId xmlns:a16="http://schemas.microsoft.com/office/drawing/2014/main" id="{3C62811B-FC31-73F8-CA47-0BC470520FAB}"/>
              </a:ext>
            </a:extLst>
          </p:cNvPr>
          <p:cNvSpPr/>
          <p:nvPr/>
        </p:nvSpPr>
        <p:spPr>
          <a:xfrm>
            <a:off x="2589212" y="2971800"/>
            <a:ext cx="6781800" cy="3505200"/>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7466586-A213-DD0F-022A-3D8F92AB1E5C}"/>
              </a:ext>
            </a:extLst>
          </p:cNvPr>
          <p:cNvSpPr txBox="1"/>
          <p:nvPr/>
        </p:nvSpPr>
        <p:spPr>
          <a:xfrm>
            <a:off x="2970212" y="3124200"/>
            <a:ext cx="6093618" cy="3109313"/>
          </a:xfrm>
          <a:prstGeom prst="rect">
            <a:avLst/>
          </a:prstGeom>
          <a:noFill/>
        </p:spPr>
        <p:txBody>
          <a:bodyPr wrap="square">
            <a:spAutoFit/>
          </a:bodyPr>
          <a:lstStyle/>
          <a:p>
            <a:pPr marR="0" lvl="0" algn="l" defTabSz="914400" rtl="0" eaLnBrk="1" fontAlgn="auto" latinLnBrk="0" hangingPunct="1">
              <a:lnSpc>
                <a:spcPct val="115000"/>
              </a:lnSpc>
              <a:spcBef>
                <a:spcPts val="0"/>
              </a:spcBef>
              <a:spcAft>
                <a:spcPts val="600"/>
              </a:spcAft>
              <a:buClrTx/>
              <a:buSzTx/>
              <a:buFontTx/>
              <a:buNone/>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This passage calls a person to a life characterized by: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constant praise</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humble joy</a:t>
            </a:r>
          </a:p>
          <a:p>
            <a:pPr marL="914400" marR="0" lvl="0" indent="-571500" algn="l" defTabSz="914400" rtl="0" eaLnBrk="1" fontAlgn="auto" latinLnBrk="0" hangingPunct="1">
              <a:lnSpc>
                <a:spcPct val="115000"/>
              </a:lnSpc>
              <a:spcBef>
                <a:spcPts val="0"/>
              </a:spcBef>
              <a:spcAft>
                <a:spcPts val="6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srgbClr val="002060"/>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communal encouragement</a:t>
            </a:r>
          </a:p>
        </p:txBody>
      </p:sp>
      <p:sp>
        <p:nvSpPr>
          <p:cNvPr id="2" name="Rectangle: Rounded Corners 1">
            <a:extLst>
              <a:ext uri="{FF2B5EF4-FFF2-40B4-BE49-F238E27FC236}">
                <a16:creationId xmlns:a16="http://schemas.microsoft.com/office/drawing/2014/main" id="{FF22FBA0-B43C-FBDC-7154-46EDA9FAF7CE}"/>
              </a:ext>
            </a:extLst>
          </p:cNvPr>
          <p:cNvSpPr/>
          <p:nvPr/>
        </p:nvSpPr>
        <p:spPr>
          <a:xfrm>
            <a:off x="3198812" y="4419600"/>
            <a:ext cx="3505200" cy="533400"/>
          </a:xfrm>
          <a:prstGeom prst="roundRect">
            <a:avLst/>
          </a:prstGeom>
          <a:noFill/>
          <a:ln w="28575">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01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1000"/>
                                        <p:tgtEl>
                                          <p:spTgt spid="6">
                                            <p:txEl>
                                              <p:pRg st="0" end="0"/>
                                            </p:txEl>
                                          </p:spTgt>
                                        </p:tgtEl>
                                      </p:cBhvr>
                                    </p:animEffect>
                                    <p:anim calcmode="lin" valueType="num">
                                      <p:cBhvr>
                                        <p:cTn id="1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1000"/>
                                        <p:tgtEl>
                                          <p:spTgt spid="6">
                                            <p:txEl>
                                              <p:pRg st="1" end="1"/>
                                            </p:txEl>
                                          </p:spTgt>
                                        </p:tgtEl>
                                      </p:cBhvr>
                                    </p:animEffect>
                                    <p:anim calcmode="lin" valueType="num">
                                      <p:cBhvr>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animEffect transition="in" filter="fade">
                                      <p:cBhvr>
                                        <p:cTn id="29" dur="1000"/>
                                        <p:tgtEl>
                                          <p:spTgt spid="6">
                                            <p:txEl>
                                              <p:pRg st="2" end="2"/>
                                            </p:txEl>
                                          </p:spTgt>
                                        </p:tgtEl>
                                      </p:cBhvr>
                                    </p:animEffect>
                                    <p:anim calcmode="lin" valueType="num">
                                      <p:cBhvr>
                                        <p:cTn id="3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Effect transition="in" filter="fade">
                                      <p:cBhvr>
                                        <p:cTn id="36" dur="1000"/>
                                        <p:tgtEl>
                                          <p:spTgt spid="6">
                                            <p:txEl>
                                              <p:pRg st="3" end="3"/>
                                            </p:txEl>
                                          </p:spTgt>
                                        </p:tgtEl>
                                      </p:cBhvr>
                                    </p:animEffect>
                                    <p:anim calcmode="lin" valueType="num">
                                      <p:cBhvr>
                                        <p:cTn id="3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DE7080-C28B-319A-A703-8D8EB4FAE955}"/>
              </a:ext>
            </a:extLst>
          </p:cNvPr>
          <p:cNvSpPr txBox="1"/>
          <p:nvPr/>
        </p:nvSpPr>
        <p:spPr>
          <a:xfrm>
            <a:off x="684212" y="609600"/>
            <a:ext cx="10668000" cy="4678204"/>
          </a:xfrm>
          <a:prstGeom prst="rect">
            <a:avLst/>
          </a:prstGeom>
          <a:noFill/>
        </p:spPr>
        <p:txBody>
          <a:bodyPr wrap="square">
            <a:spAutoFit/>
          </a:bodyPr>
          <a:lstStyle/>
          <a:p>
            <a:pPr>
              <a:spcAft>
                <a:spcPts val="1200"/>
              </a:spcAft>
            </a:pPr>
            <a:r>
              <a:rPr lang="en-US" sz="3200" dirty="0">
                <a:effectLst>
                  <a:outerShdw blurRad="38100" dist="38100" dir="2700000" algn="tl">
                    <a:srgbClr val="000000">
                      <a:alpha val="43137"/>
                    </a:srgbClr>
                  </a:outerShdw>
                </a:effectLst>
                <a:latin typeface="Palatino Linotype" panose="02040502050505030304" pitchFamily="18" charset="0"/>
              </a:rPr>
              <a:t>Living Out Psalm 34:1 calls for a commitment to “extol (or bless) the Lord at all times” and that “his praise will always be on my lips”:</a:t>
            </a:r>
          </a:p>
          <a:p>
            <a:pPr marL="457200" indent="-457200">
              <a:buFont typeface="Arial" panose="020B0604020202020204" pitchFamily="34" charset="0"/>
              <a:buChar char="•"/>
            </a:pPr>
            <a:r>
              <a:rPr lang="en-US" sz="3200" b="1" dirty="0">
                <a:solidFill>
                  <a:schemeClr val="accent1"/>
                </a:solidFill>
                <a:effectLst>
                  <a:outerShdw blurRad="38100" dist="38100" dir="2700000" algn="tl">
                    <a:srgbClr val="000000">
                      <a:alpha val="43137"/>
                    </a:srgbClr>
                  </a:outerShdw>
                </a:effectLst>
                <a:latin typeface="Palatino Linotype" panose="02040502050505030304" pitchFamily="18" charset="0"/>
              </a:rPr>
              <a:t>Praise in all Circumstances: </a:t>
            </a:r>
            <a:r>
              <a:rPr lang="en-US" sz="3200" dirty="0">
                <a:effectLst>
                  <a:outerShdw blurRad="38100" dist="38100" dir="2700000" algn="tl">
                    <a:srgbClr val="000000">
                      <a:alpha val="43137"/>
                    </a:srgbClr>
                  </a:outerShdw>
                </a:effectLst>
                <a:latin typeface="Palatino Linotype" panose="02040502050505030304" pitchFamily="18" charset="0"/>
              </a:rPr>
              <a:t>This means praising God not only when things are good, but also during trials, stress, or sadness, (I Thessalonians 5:16-17 says to: Rejoice always.  Pray without ceasing).  </a:t>
            </a:r>
            <a:r>
              <a:rPr lang="en-US" sz="3200" b="1" u="sng" dirty="0">
                <a:solidFill>
                  <a:srgbClr val="FFC000"/>
                </a:solidFill>
                <a:effectLst>
                  <a:outerShdw blurRad="38100" dist="38100" dir="2700000" algn="tl">
                    <a:srgbClr val="000000">
                      <a:alpha val="43137"/>
                    </a:srgbClr>
                  </a:outerShdw>
                </a:effectLst>
                <a:latin typeface="Palatino Linotype" panose="02040502050505030304" pitchFamily="18" charset="0"/>
              </a:rPr>
              <a:t>It's a choice </a:t>
            </a:r>
            <a:r>
              <a:rPr lang="en-US" sz="3200" b="1" dirty="0">
                <a:solidFill>
                  <a:srgbClr val="FFC000"/>
                </a:solidFill>
                <a:effectLst>
                  <a:outerShdw blurRad="38100" dist="38100" dir="2700000" algn="tl">
                    <a:srgbClr val="000000">
                      <a:alpha val="43137"/>
                    </a:srgbClr>
                  </a:outerShdw>
                </a:effectLst>
                <a:latin typeface="Palatino Linotype" panose="02040502050505030304" pitchFamily="18" charset="0"/>
              </a:rPr>
              <a:t>to acknowledge God's sovereignty regardless of your feelings or situation.  </a:t>
            </a:r>
          </a:p>
        </p:txBody>
      </p:sp>
    </p:spTree>
    <p:extLst>
      <p:ext uri="{BB962C8B-B14F-4D97-AF65-F5344CB8AC3E}">
        <p14:creationId xmlns:p14="http://schemas.microsoft.com/office/powerpoint/2010/main" val="119714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400D2-E846-F30C-4F5E-550BBB678CD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E703A11-2978-DCF8-3120-2EB2F6A34612}"/>
              </a:ext>
            </a:extLst>
          </p:cNvPr>
          <p:cNvSpPr txBox="1"/>
          <p:nvPr/>
        </p:nvSpPr>
        <p:spPr>
          <a:xfrm>
            <a:off x="684212" y="609600"/>
            <a:ext cx="10668000" cy="5663089"/>
          </a:xfrm>
          <a:prstGeom prst="rect">
            <a:avLst/>
          </a:prstGeom>
          <a:noFill/>
        </p:spPr>
        <p:txBody>
          <a:bodyPr wrap="square">
            <a:spAutoFit/>
          </a:bodyPr>
          <a:lstStyle/>
          <a:p>
            <a:pPr>
              <a:spcAft>
                <a:spcPts val="1200"/>
              </a:spcAft>
            </a:pPr>
            <a:r>
              <a:rPr lang="en-US" sz="3200" dirty="0">
                <a:effectLst>
                  <a:outerShdw blurRad="38100" dist="38100" dir="2700000" algn="tl">
                    <a:srgbClr val="000000">
                      <a:alpha val="43137"/>
                    </a:srgbClr>
                  </a:outerShdw>
                </a:effectLst>
                <a:latin typeface="Palatino Linotype" panose="02040502050505030304" pitchFamily="18" charset="0"/>
              </a:rPr>
              <a:t>Living Out Psalm 34:1 calls for a commitment to “extol (or bless) the Lord at all times” and that “his praise will always be on my lips”:</a:t>
            </a:r>
          </a:p>
          <a:p>
            <a:pPr marL="457200" indent="-457200">
              <a:buFont typeface="Arial" panose="020B0604020202020204" pitchFamily="34" charset="0"/>
              <a:buChar char="•"/>
            </a:pPr>
            <a:r>
              <a:rPr lang="en-US" sz="3200" b="1" dirty="0">
                <a:solidFill>
                  <a:schemeClr val="accent1"/>
                </a:solidFill>
                <a:effectLst>
                  <a:outerShdw blurRad="38100" dist="38100" dir="2700000" algn="tl">
                    <a:srgbClr val="000000">
                      <a:alpha val="43137"/>
                    </a:srgbClr>
                  </a:outerShdw>
                </a:effectLst>
                <a:latin typeface="Palatino Linotype" panose="02040502050505030304" pitchFamily="18" charset="0"/>
              </a:rPr>
              <a:t>Mindfulness and Gratitude: </a:t>
            </a:r>
            <a:r>
              <a:rPr lang="en-US" sz="3200" dirty="0">
                <a:effectLst>
                  <a:outerShdw blurRad="38100" dist="38100" dir="2700000" algn="tl">
                    <a:srgbClr val="000000">
                      <a:alpha val="43137"/>
                    </a:srgbClr>
                  </a:outerShdw>
                </a:effectLst>
                <a:latin typeface="Palatino Linotype" panose="02040502050505030304" pitchFamily="18" charset="0"/>
              </a:rPr>
              <a:t>Make it a habit to pause and thank God for small, everyday blessings, like a good meal, safe travel, or a kind word. </a:t>
            </a:r>
            <a:r>
              <a:rPr lang="en-US" sz="3200" dirty="0">
                <a:solidFill>
                  <a:srgbClr val="FFC000"/>
                </a:solidFill>
                <a:effectLst>
                  <a:outerShdw blurRad="38100" dist="38100" dir="2700000" algn="tl">
                    <a:srgbClr val="000000">
                      <a:alpha val="43137"/>
                    </a:srgbClr>
                  </a:outerShdw>
                </a:effectLst>
                <a:latin typeface="Palatino Linotype" panose="02040502050505030304" pitchFamily="18" charset="0"/>
              </a:rPr>
              <a:t>This turns mundane moments into acts of worship.  </a:t>
            </a:r>
            <a:r>
              <a:rPr lang="en-US" sz="3200" dirty="0">
                <a:effectLst>
                  <a:outerShdw blurRad="38100" dist="38100" dir="2700000" algn="tl">
                    <a:srgbClr val="000000">
                      <a:alpha val="43137"/>
                    </a:srgbClr>
                  </a:outerShdw>
                </a:effectLst>
                <a:latin typeface="Palatino Linotype" panose="02040502050505030304" pitchFamily="18" charset="0"/>
              </a:rPr>
              <a:t>Charles Spurgeon, in the late 1860s, wrote a commentary on Psalms entitled The Treasury of David.  With regards to this passage, he wrote:</a:t>
            </a:r>
            <a:r>
              <a:rPr lang="en-US" sz="3200" b="1" dirty="0">
                <a:solidFill>
                  <a:schemeClr val="accent1"/>
                </a:solidFill>
                <a:effectLst>
                  <a:outerShdw blurRad="38100" dist="38100" dir="2700000" algn="tl">
                    <a:srgbClr val="000000">
                      <a:alpha val="43137"/>
                    </a:srgbClr>
                  </a:outerShdw>
                </a:effectLst>
                <a:latin typeface="Palatino Linotype" panose="02040502050505030304" pitchFamily="18" charset="0"/>
              </a:rPr>
              <a:t> </a:t>
            </a:r>
            <a:r>
              <a:rPr lang="en-US" sz="3200" b="1" dirty="0">
                <a:solidFill>
                  <a:schemeClr val="accent6">
                    <a:lumMod val="60000"/>
                    <a:lumOff val="40000"/>
                  </a:schemeClr>
                </a:solidFill>
                <a:effectLst>
                  <a:outerShdw blurRad="38100" dist="38100" dir="2700000" algn="tl">
                    <a:srgbClr val="000000">
                      <a:alpha val="43137"/>
                    </a:srgbClr>
                  </a:outerShdw>
                </a:effectLst>
                <a:latin typeface="Palatino Linotype" panose="02040502050505030304" pitchFamily="18" charset="0"/>
              </a:rPr>
              <a:t>“He who praises God for mercies shall never want a mercy for which to praise.”</a:t>
            </a:r>
          </a:p>
        </p:txBody>
      </p:sp>
    </p:spTree>
    <p:extLst>
      <p:ext uri="{BB962C8B-B14F-4D97-AF65-F5344CB8AC3E}">
        <p14:creationId xmlns:p14="http://schemas.microsoft.com/office/powerpoint/2010/main" val="323642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138</TotalTime>
  <Words>1719</Words>
  <Application>Microsoft Office PowerPoint</Application>
  <PresentationFormat>Custom</PresentationFormat>
  <Paragraphs>88</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Consolas</vt:lpstr>
      <vt:lpstr>Corbel</vt:lpstr>
      <vt:lpstr>Courier New</vt:lpstr>
      <vt:lpstr>Palatino Linotype</vt:lpstr>
      <vt:lpstr>Times New Roman</vt:lpstr>
      <vt:lpstr>Chalkboard 16x9</vt:lpstr>
      <vt:lpstr>The Heart of a Worshiper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Nelson</dc:creator>
  <cp:lastModifiedBy>David Nelson</cp:lastModifiedBy>
  <cp:revision>12</cp:revision>
  <dcterms:created xsi:type="dcterms:W3CDTF">2026-01-19T19:25:04Z</dcterms:created>
  <dcterms:modified xsi:type="dcterms:W3CDTF">2026-01-20T18:52:12Z</dcterms:modified>
</cp:coreProperties>
</file>