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5" r:id="rId1"/>
  </p:sldMasterIdLst>
  <p:sldIdLst>
    <p:sldId id="261" r:id="rId2"/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arl Feder" initials="PF" lastIdx="1" clrIdx="0">
    <p:extLst>
      <p:ext uri="{19B8F6BF-5375-455C-9EA6-DF929625EA0E}">
        <p15:presenceInfo xmlns:p15="http://schemas.microsoft.com/office/powerpoint/2012/main" userId="a0092c4a3c9746c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6-16T10:49:54.358" idx="1">
    <p:pos x="10" y="10"/>
    <p:text>Contract
</p:text>
    <p:extLst>
      <p:ext uri="{C676402C-5697-4E1C-873F-D02D1690AC5C}">
        <p15:threadingInfo xmlns:p15="http://schemas.microsoft.com/office/powerpoint/2012/main" timeZoneBias="24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6/18/2020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117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276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6/18/2020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5533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6/18/2020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985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6/18/2020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455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25764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8574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7111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6/18/2020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7014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475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6/18/2020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9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053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726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796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774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056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606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18756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  <p:sldLayoutId id="2147483712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7AE41-2ADF-074D-BE9A-58C31BF50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to expect when seeing an audiologist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4BFCA8-36D3-2E4D-9E68-AC1871B7DB54}"/>
              </a:ext>
            </a:extLst>
          </p:cNvPr>
          <p:cNvSpPr txBox="1"/>
          <p:nvPr/>
        </p:nvSpPr>
        <p:spPr>
          <a:xfrm>
            <a:off x="1308435" y="1539375"/>
            <a:ext cx="6099342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0" i="0" u="none" strike="noStrike" dirty="0">
                <a:effectLst/>
                <a:latin typeface="Nunito"/>
              </a:rPr>
              <a:t>-The audiologist will perform a thorough assessment of </a:t>
            </a:r>
            <a:r>
              <a:rPr lang="en-US" sz="2400" dirty="0">
                <a:latin typeface="Nunito"/>
              </a:rPr>
              <a:t>your</a:t>
            </a:r>
            <a:r>
              <a:rPr lang="en-US" sz="2400" b="0" i="0" u="none" strike="noStrike" dirty="0">
                <a:effectLst/>
                <a:latin typeface="Nunito"/>
              </a:rPr>
              <a:t> hearing,  beginning with a history interview. </a:t>
            </a:r>
          </a:p>
          <a:p>
            <a:pPr algn="l"/>
            <a:r>
              <a:rPr lang="en-US" sz="2400" dirty="0">
                <a:latin typeface="Nunito"/>
              </a:rPr>
              <a:t>-</a:t>
            </a:r>
            <a:r>
              <a:rPr lang="en-US" sz="2400" b="0" i="0" u="none" strike="noStrike" dirty="0">
                <a:effectLst/>
                <a:latin typeface="Nunito"/>
              </a:rPr>
              <a:t>History questions will focus on the following areas: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effectLst/>
                <a:latin typeface="Nunito"/>
              </a:rPr>
              <a:t>Conditions at birth or during adolescence that may have an impact on hearing.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effectLst/>
                <a:latin typeface="Nunito"/>
              </a:rPr>
              <a:t>Exposure to workplace, military, or recreational noise.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effectLst/>
                <a:latin typeface="Nunito"/>
              </a:rPr>
              <a:t>Medications prescribed for medical conditions.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effectLst/>
                <a:latin typeface="Nunito"/>
              </a:rPr>
              <a:t>Past surgeries.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effectLst/>
                <a:latin typeface="Nunito"/>
              </a:rPr>
              <a:t>Family traits and hereditary anomalies that may be associated with hearing loss.</a:t>
            </a:r>
          </a:p>
          <a:p>
            <a:br>
              <a:rPr lang="en-US" sz="2400" dirty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50887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38D7910-FD33-E547-8DA8-49CFB6CFF39D}"/>
              </a:ext>
            </a:extLst>
          </p:cNvPr>
          <p:cNvSpPr txBox="1"/>
          <p:nvPr/>
        </p:nvSpPr>
        <p:spPr>
          <a:xfrm>
            <a:off x="3342106" y="2151727"/>
            <a:ext cx="8238289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000" b="1" i="0" u="none" strike="noStrike" dirty="0">
                <a:effectLst/>
                <a:latin typeface="arial" panose="020B0604020202020204" pitchFamily="34" charset="0"/>
              </a:rPr>
              <a:t>Purchasing a hearing aid is an important decision </a:t>
            </a:r>
          </a:p>
          <a:p>
            <a:pPr algn="l"/>
            <a:endParaRPr lang="en-US" sz="2000" b="0" i="0" u="none" strike="noStrike" dirty="0"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u="none" strike="noStrike" dirty="0">
                <a:effectLst/>
                <a:latin typeface="arial" panose="020B0604020202020204" pitchFamily="34" charset="0"/>
              </a:rPr>
              <a:t>Phonak</a:t>
            </a:r>
            <a:r>
              <a:rPr lang="en-US" sz="2000" b="0" i="0" u="none" strike="noStrike" dirty="0">
                <a:effectLst/>
                <a:latin typeface="arial" panose="020B0604020202020204" pitchFamily="34" charset="0"/>
              </a:rPr>
              <a:t>. Owned by Swiss-based company </a:t>
            </a:r>
            <a:r>
              <a:rPr lang="en-US" sz="2000" b="1" i="0" u="none" strike="noStrike" dirty="0" err="1">
                <a:effectLst/>
                <a:latin typeface="arial" panose="020B0604020202020204" pitchFamily="34" charset="0"/>
              </a:rPr>
              <a:t>Sonova</a:t>
            </a:r>
            <a:r>
              <a:rPr lang="en-US" sz="2000" b="0" i="0" u="none" strike="noStrike" dirty="0">
                <a:effectLst/>
                <a:latin typeface="arial" panose="020B0604020202020204" pitchFamily="34" charset="0"/>
              </a:rPr>
              <a:t> and founded in 1947. ... Switzerland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u="none" strike="noStrike" dirty="0" err="1">
                <a:effectLst/>
                <a:latin typeface="arial" panose="020B0604020202020204" pitchFamily="34" charset="0"/>
              </a:rPr>
              <a:t>Oticon</a:t>
            </a:r>
            <a:r>
              <a:rPr lang="en-US" sz="2000" b="0" i="0" u="none" strike="noStrike" dirty="0">
                <a:effectLst/>
                <a:latin typeface="arial" panose="020B0604020202020204" pitchFamily="34" charset="0"/>
              </a:rPr>
              <a:t>. ... </a:t>
            </a:r>
            <a:r>
              <a:rPr lang="en-US" sz="2000" dirty="0">
                <a:latin typeface="arial" panose="020B0604020202020204" pitchFamily="34" charset="0"/>
              </a:rPr>
              <a:t>Denmark</a:t>
            </a:r>
            <a:endParaRPr lang="en-US" sz="2000" b="0" i="0" u="none" strike="noStrike" dirty="0"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u="none" strike="noStrike" dirty="0" err="1">
                <a:effectLst/>
                <a:latin typeface="arial" panose="020B0604020202020204" pitchFamily="34" charset="0"/>
              </a:rPr>
              <a:t>Signia</a:t>
            </a:r>
            <a:r>
              <a:rPr lang="en-US" sz="2000" b="0" i="0" u="none" strike="noStrike" dirty="0">
                <a:effectLst/>
                <a:latin typeface="arial" panose="020B0604020202020204" pitchFamily="34" charset="0"/>
              </a:rPr>
              <a:t> (formerly Siemens) ... Germany and the largest Company in all of Europe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u="none" strike="noStrike" dirty="0">
                <a:effectLst/>
                <a:latin typeface="arial" panose="020B0604020202020204" pitchFamily="34" charset="0"/>
              </a:rPr>
              <a:t>ReSound</a:t>
            </a:r>
            <a:r>
              <a:rPr lang="en-US" sz="2000" b="0" i="0" u="none" strike="noStrike" dirty="0">
                <a:effectLst/>
                <a:latin typeface="arial" panose="020B0604020202020204" pitchFamily="34" charset="0"/>
              </a:rPr>
              <a:t> (</a:t>
            </a:r>
            <a:r>
              <a:rPr lang="en-US" sz="2000" b="1" i="0" u="none" strike="noStrike" dirty="0">
                <a:effectLst/>
                <a:latin typeface="arial" panose="020B0604020202020204" pitchFamily="34" charset="0"/>
              </a:rPr>
              <a:t>GN Group</a:t>
            </a:r>
            <a:r>
              <a:rPr lang="en-US" sz="2000" b="0" i="0" u="none" strike="noStrike" dirty="0">
                <a:effectLst/>
                <a:latin typeface="arial" panose="020B0604020202020204" pitchFamily="34" charset="0"/>
              </a:rPr>
              <a:t>) ... Denmark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u="none" strike="noStrike" dirty="0">
                <a:effectLst/>
                <a:latin typeface="arial" panose="020B0604020202020204" pitchFamily="34" charset="0"/>
              </a:rPr>
              <a:t>Starkey</a:t>
            </a:r>
            <a:r>
              <a:rPr lang="en-US" sz="2000" b="0" i="0" u="none" strike="noStrike" dirty="0">
                <a:effectLst/>
                <a:latin typeface="arial" panose="020B0604020202020204" pitchFamily="34" charset="0"/>
              </a:rPr>
              <a:t>. ... The only American made hearing aid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u="none" strike="noStrike" dirty="0" err="1">
                <a:effectLst/>
                <a:latin typeface="arial" panose="020B0604020202020204" pitchFamily="34" charset="0"/>
              </a:rPr>
              <a:t>Widex</a:t>
            </a:r>
            <a:r>
              <a:rPr lang="en-US" sz="2000" b="0" i="0" u="none" strike="noStrike" dirty="0">
                <a:effectLst/>
                <a:latin typeface="arial" panose="020B0604020202020204" pitchFamily="34" charset="0"/>
              </a:rPr>
              <a:t>……Denmark</a:t>
            </a:r>
          </a:p>
        </p:txBody>
      </p:sp>
    </p:spTree>
    <p:extLst>
      <p:ext uri="{BB962C8B-B14F-4D97-AF65-F5344CB8AC3E}">
        <p14:creationId xmlns:p14="http://schemas.microsoft.com/office/powerpoint/2010/main" val="1305135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7F8DCB-D896-ED43-959A-6EE37C090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4164" y="573019"/>
            <a:ext cx="8610599" cy="1295400"/>
          </a:xfrm>
        </p:spPr>
        <p:txBody>
          <a:bodyPr/>
          <a:lstStyle/>
          <a:p>
            <a:r>
              <a:rPr lang="en-US" dirty="0"/>
              <a:t>Hearing Aid Contract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6057A89-E7E1-7648-91D2-BC83A99F80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94163" y="2267556"/>
            <a:ext cx="9185441" cy="4266260"/>
          </a:xfrm>
        </p:spPr>
        <p:txBody>
          <a:bodyPr/>
          <a:lstStyle/>
          <a:p>
            <a:r>
              <a:rPr lang="en-US" dirty="0"/>
              <a:t>-</a:t>
            </a:r>
            <a:r>
              <a:rPr lang="en-US" sz="2400" dirty="0"/>
              <a:t>Read contract carefully</a:t>
            </a:r>
          </a:p>
          <a:p>
            <a:r>
              <a:rPr lang="en-US" sz="2400" dirty="0"/>
              <a:t>-How Long is the trial period</a:t>
            </a:r>
          </a:p>
          <a:p>
            <a:r>
              <a:rPr lang="en-US" sz="2400" dirty="0"/>
              <a:t>-How much are the restocking fees</a:t>
            </a:r>
          </a:p>
          <a:p>
            <a:r>
              <a:rPr lang="en-US" sz="2400" dirty="0"/>
              <a:t>-Do not sign contract if you are uncertain about anything in the contract</a:t>
            </a:r>
          </a:p>
          <a:p>
            <a:r>
              <a:rPr lang="en-US" sz="2400" dirty="0"/>
              <a:t>-If you negotiate anything, have the audiologist, add the new discussion or price and cross out the part that no longer applies, with all parties signing their initials on both.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948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0059D-7137-8441-B94A-23672D947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to expect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918B6E7-BB5D-D24C-AD96-89A4BEE3D0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2057400"/>
            <a:ext cx="10493541" cy="4038600"/>
          </a:xfrm>
        </p:spPr>
        <p:txBody>
          <a:bodyPr>
            <a:normAutofit/>
          </a:bodyPr>
          <a:lstStyle/>
          <a:p>
            <a:r>
              <a:rPr lang="en-US" sz="2000" dirty="0"/>
              <a:t>-Your audiologist will order your hearing aid(s) after the contract is signed</a:t>
            </a:r>
          </a:p>
          <a:p>
            <a:r>
              <a:rPr lang="en-US" sz="2000" dirty="0"/>
              <a:t>-When you return for your fitting, the audiologist will program your aid(s) according to your audiological testing.</a:t>
            </a:r>
          </a:p>
          <a:p>
            <a:r>
              <a:rPr lang="en-US" sz="2000" dirty="0"/>
              <a:t>-Expect sounds to be loud, possibly noisy at first. </a:t>
            </a:r>
          </a:p>
          <a:p>
            <a:r>
              <a:rPr lang="en-US" sz="2000" dirty="0"/>
              <a:t>-Make certain to have everything about your new aid(s), explained to you</a:t>
            </a:r>
          </a:p>
          <a:p>
            <a:r>
              <a:rPr lang="en-US" sz="2000" dirty="0"/>
              <a:t>-Bring a list of questions</a:t>
            </a:r>
          </a:p>
          <a:p>
            <a:r>
              <a:rPr lang="en-US" sz="2000" dirty="0"/>
              <a:t>-Keep a notebook  for after your visit.</a:t>
            </a:r>
          </a:p>
          <a:p>
            <a:r>
              <a:rPr lang="en-US" sz="2000" dirty="0"/>
              <a:t>-Request an appointment within 2 weeks</a:t>
            </a:r>
          </a:p>
        </p:txBody>
      </p:sp>
    </p:spTree>
    <p:extLst>
      <p:ext uri="{BB962C8B-B14F-4D97-AF65-F5344CB8AC3E}">
        <p14:creationId xmlns:p14="http://schemas.microsoft.com/office/powerpoint/2010/main" val="3366269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76BBC70-F2E7-4145-B688-ECE3F9251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Resources: websites and facebook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77EBA32-E742-334C-98D3-4B7F395BB6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3191711"/>
            <a:ext cx="10677358" cy="2889815"/>
          </a:xfrm>
        </p:spPr>
        <p:txBody>
          <a:bodyPr/>
          <a:lstStyle/>
          <a:p>
            <a:r>
              <a:rPr lang="en-US" dirty="0" err="1"/>
              <a:t>SAYWHAT</a:t>
            </a:r>
            <a:r>
              <a:rPr lang="en-US" dirty="0"/>
              <a:t> CLUB  Friends with hearing loss  - FB &amp; website</a:t>
            </a:r>
          </a:p>
          <a:p>
            <a:r>
              <a:rPr lang="en-US" dirty="0"/>
              <a:t>HLAA Hearing Loss Association of America provides information,  Education, support and advocacy - FB &amp; Website </a:t>
            </a:r>
          </a:p>
          <a:p>
            <a:r>
              <a:rPr lang="en-US" dirty="0"/>
              <a:t>Hearing loss association of New Jersey - FB &amp; website </a:t>
            </a:r>
          </a:p>
          <a:p>
            <a:r>
              <a:rPr lang="en-US" dirty="0"/>
              <a:t>NJ.gov Division of the deaf/Deaf hard of hearing - Website for most info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446125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364</Words>
  <Application>Microsoft Office PowerPoint</Application>
  <PresentationFormat>Widescreen</PresentationFormat>
  <Paragraphs>36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</vt:lpstr>
      <vt:lpstr>Century Gothic</vt:lpstr>
      <vt:lpstr>Nunito</vt:lpstr>
      <vt:lpstr>Vapor Trail</vt:lpstr>
      <vt:lpstr>What to expect when seeing an audiologist </vt:lpstr>
      <vt:lpstr>PowerPoint Presentation</vt:lpstr>
      <vt:lpstr>Hearing Aid Contract</vt:lpstr>
      <vt:lpstr>What to expect </vt:lpstr>
      <vt:lpstr>Resources: websites and facebook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Pearl Feder</dc:creator>
  <cp:lastModifiedBy>19175</cp:lastModifiedBy>
  <cp:revision>5</cp:revision>
  <dcterms:created xsi:type="dcterms:W3CDTF">2020-06-16T14:23:57Z</dcterms:created>
  <dcterms:modified xsi:type="dcterms:W3CDTF">2020-06-18T15:46:11Z</dcterms:modified>
</cp:coreProperties>
</file>