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7" r:id="rId2"/>
    <p:sldMasterId id="2147483728" r:id="rId3"/>
  </p:sldMasterIdLst>
  <p:notesMasterIdLst>
    <p:notesMasterId r:id="rId21"/>
  </p:notesMasterIdLst>
  <p:sldIdLst>
    <p:sldId id="2596" r:id="rId4"/>
    <p:sldId id="2614" r:id="rId5"/>
    <p:sldId id="2620" r:id="rId6"/>
    <p:sldId id="2615" r:id="rId7"/>
    <p:sldId id="2619" r:id="rId8"/>
    <p:sldId id="2621" r:id="rId9"/>
    <p:sldId id="2599" r:id="rId10"/>
    <p:sldId id="2564" r:id="rId11"/>
    <p:sldId id="2597" r:id="rId12"/>
    <p:sldId id="2613" r:id="rId13"/>
    <p:sldId id="2601" r:id="rId14"/>
    <p:sldId id="2602" r:id="rId15"/>
    <p:sldId id="2607" r:id="rId16"/>
    <p:sldId id="2605" r:id="rId17"/>
    <p:sldId id="2603" r:id="rId18"/>
    <p:sldId id="2612" r:id="rId19"/>
    <p:sldId id="261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of AI Use in State Departments of Transportation" id="{3A75C923-49B7-4F13-9F73-5A1C372BB97A}">
          <p14:sldIdLst>
            <p14:sldId id="2596"/>
            <p14:sldId id="2614"/>
            <p14:sldId id="2620"/>
            <p14:sldId id="2615"/>
            <p14:sldId id="2619"/>
            <p14:sldId id="2621"/>
          </p14:sldIdLst>
        </p14:section>
        <p14:section name="National Peer Exchange and the Urgent Need for AI in Transportation" id="{6B1A05A3-CAB4-463C-8774-5657E9C2234C}">
          <p14:sldIdLst>
            <p14:sldId id="2599"/>
            <p14:sldId id="2564"/>
            <p14:sldId id="2597"/>
            <p14:sldId id="2613"/>
          </p14:sldIdLst>
        </p14:section>
        <p14:section name="Recommendations for Industry" id="{8537FC64-2618-4A54-BCCE-C5280E8CAFAA}">
          <p14:sldIdLst>
            <p14:sldId id="2601"/>
            <p14:sldId id="2602"/>
            <p14:sldId id="2607"/>
            <p14:sldId id="2605"/>
            <p14:sldId id="2603"/>
            <p14:sldId id="2612"/>
          </p14:sldIdLst>
        </p14:section>
        <p14:section name="Conclusion" id="{532F846F-3A3F-4C9C-872B-6FDB1C97DABE}">
          <p14:sldIdLst>
            <p14:sldId id="261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03FEF-13E1-454D-B86D-F2A1DC267003}" v="11" dt="2026-03-12T13:11:08.4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090" autoAdjust="0"/>
  </p:normalViewPr>
  <p:slideViewPr>
    <p:cSldViewPr snapToGrid="0">
      <p:cViewPr varScale="1">
        <p:scale>
          <a:sx n="57" d="100"/>
          <a:sy n="57" d="100"/>
        </p:scale>
        <p:origin x="1042" y="27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lan Mukherjee" userId="6da9fcdc-32f5-41b4-a454-2308c758fe5b" providerId="ADAL" clId="{B298C426-0E58-4A1B-A3A9-32E2390A82FF}"/>
    <pc:docChg chg="undo custSel addSld delSld modSld sldOrd modSection">
      <pc:chgData name="Amlan Mukherjee" userId="6da9fcdc-32f5-41b4-a454-2308c758fe5b" providerId="ADAL" clId="{B298C426-0E58-4A1B-A3A9-32E2390A82FF}" dt="2026-03-12T13:11:08.452" v="588"/>
      <pc:docMkLst>
        <pc:docMk/>
      </pc:docMkLst>
      <pc:sldChg chg="addSp modSp mod">
        <pc:chgData name="Amlan Mukherjee" userId="6da9fcdc-32f5-41b4-a454-2308c758fe5b" providerId="ADAL" clId="{B298C426-0E58-4A1B-A3A9-32E2390A82FF}" dt="2026-03-11T15:40:47.208" v="482" actId="20577"/>
        <pc:sldMkLst>
          <pc:docMk/>
          <pc:sldMk cId="1544727004" sldId="2596"/>
        </pc:sldMkLst>
        <pc:spChg chg="mod">
          <ac:chgData name="Amlan Mukherjee" userId="6da9fcdc-32f5-41b4-a454-2308c758fe5b" providerId="ADAL" clId="{B298C426-0E58-4A1B-A3A9-32E2390A82FF}" dt="2026-03-11T15:40:47.208" v="482" actId="20577"/>
          <ac:spMkLst>
            <pc:docMk/>
            <pc:sldMk cId="1544727004" sldId="2596"/>
            <ac:spMk id="4" creationId="{E3ADA34A-41E0-EA54-7301-F1B90CEB2C38}"/>
          </ac:spMkLst>
        </pc:spChg>
        <pc:picChg chg="add mod">
          <ac:chgData name="Amlan Mukherjee" userId="6da9fcdc-32f5-41b4-a454-2308c758fe5b" providerId="ADAL" clId="{B298C426-0E58-4A1B-A3A9-32E2390A82FF}" dt="2026-03-11T15:36:00.323" v="458" actId="1076"/>
          <ac:picMkLst>
            <pc:docMk/>
            <pc:sldMk cId="1544727004" sldId="2596"/>
            <ac:picMk id="7" creationId="{0EBEB605-5937-2932-EDD8-6FC39E154A09}"/>
          </ac:picMkLst>
        </pc:picChg>
      </pc:sldChg>
      <pc:sldChg chg="addSp modSp mod modAnim">
        <pc:chgData name="Amlan Mukherjee" userId="6da9fcdc-32f5-41b4-a454-2308c758fe5b" providerId="ADAL" clId="{B298C426-0E58-4A1B-A3A9-32E2390A82FF}" dt="2026-03-11T15:38:08.290" v="464"/>
        <pc:sldMkLst>
          <pc:docMk/>
          <pc:sldMk cId="635110170" sldId="2614"/>
        </pc:sldMkLst>
        <pc:picChg chg="add mod">
          <ac:chgData name="Amlan Mukherjee" userId="6da9fcdc-32f5-41b4-a454-2308c758fe5b" providerId="ADAL" clId="{B298C426-0E58-4A1B-A3A9-32E2390A82FF}" dt="2026-03-11T15:37:57.666" v="463" actId="1076"/>
          <ac:picMkLst>
            <pc:docMk/>
            <pc:sldMk cId="635110170" sldId="2614"/>
            <ac:picMk id="2" creationId="{E162BEE5-6F34-AD34-9751-0CCABE7F7A50}"/>
          </ac:picMkLst>
        </pc:picChg>
      </pc:sldChg>
      <pc:sldChg chg="addSp delSp modSp new mod">
        <pc:chgData name="Amlan Mukherjee" userId="6da9fcdc-32f5-41b4-a454-2308c758fe5b" providerId="ADAL" clId="{B298C426-0E58-4A1B-A3A9-32E2390A82FF}" dt="2026-03-12T13:03:08.430" v="490" actId="478"/>
        <pc:sldMkLst>
          <pc:docMk/>
          <pc:sldMk cId="3779216247" sldId="2620"/>
        </pc:sldMkLst>
        <pc:spChg chg="del">
          <ac:chgData name="Amlan Mukherjee" userId="6da9fcdc-32f5-41b4-a454-2308c758fe5b" providerId="ADAL" clId="{B298C426-0E58-4A1B-A3A9-32E2390A82FF}" dt="2026-03-12T13:03:08.430" v="490" actId="478"/>
          <ac:spMkLst>
            <pc:docMk/>
            <pc:sldMk cId="3779216247" sldId="2620"/>
            <ac:spMk id="2" creationId="{AC76005D-28D4-4F3A-3A4F-621171B98F65}"/>
          </ac:spMkLst>
        </pc:spChg>
        <pc:picChg chg="add mod">
          <ac:chgData name="Amlan Mukherjee" userId="6da9fcdc-32f5-41b4-a454-2308c758fe5b" providerId="ADAL" clId="{B298C426-0E58-4A1B-A3A9-32E2390A82FF}" dt="2026-03-12T13:03:05.130" v="489" actId="1076"/>
          <ac:picMkLst>
            <pc:docMk/>
            <pc:sldMk cId="3779216247" sldId="2620"/>
            <ac:picMk id="5" creationId="{4B31096F-DA86-624D-DE75-0C4EBC53F885}"/>
          </ac:picMkLst>
        </pc:picChg>
      </pc:sldChg>
      <pc:sldChg chg="addSp modSp new mod modAnim">
        <pc:chgData name="Amlan Mukherjee" userId="6da9fcdc-32f5-41b4-a454-2308c758fe5b" providerId="ADAL" clId="{B298C426-0E58-4A1B-A3A9-32E2390A82FF}" dt="2026-03-12T13:11:08.452" v="588"/>
        <pc:sldMkLst>
          <pc:docMk/>
          <pc:sldMk cId="2262858358" sldId="2621"/>
        </pc:sldMkLst>
        <pc:spChg chg="mod">
          <ac:chgData name="Amlan Mukherjee" userId="6da9fcdc-32f5-41b4-a454-2308c758fe5b" providerId="ADAL" clId="{B298C426-0E58-4A1B-A3A9-32E2390A82FF}" dt="2026-03-12T13:05:13.980" v="540" actId="20577"/>
          <ac:spMkLst>
            <pc:docMk/>
            <pc:sldMk cId="2262858358" sldId="2621"/>
            <ac:spMk id="2" creationId="{CCBF8C3E-59D7-46CD-7C15-019A5CDF48C6}"/>
          </ac:spMkLst>
        </pc:spChg>
        <pc:spChg chg="add mod">
          <ac:chgData name="Amlan Mukherjee" userId="6da9fcdc-32f5-41b4-a454-2308c758fe5b" providerId="ADAL" clId="{B298C426-0E58-4A1B-A3A9-32E2390A82FF}" dt="2026-03-12T13:08:41.040" v="569" actId="1076"/>
          <ac:spMkLst>
            <pc:docMk/>
            <pc:sldMk cId="2262858358" sldId="2621"/>
            <ac:spMk id="12" creationId="{7997A45E-5369-31ED-DEB6-1C8683E00482}"/>
          </ac:spMkLst>
        </pc:spChg>
        <pc:spChg chg="add mod">
          <ac:chgData name="Amlan Mukherjee" userId="6da9fcdc-32f5-41b4-a454-2308c758fe5b" providerId="ADAL" clId="{B298C426-0E58-4A1B-A3A9-32E2390A82FF}" dt="2026-03-12T13:08:48.797" v="571" actId="1076"/>
          <ac:spMkLst>
            <pc:docMk/>
            <pc:sldMk cId="2262858358" sldId="2621"/>
            <ac:spMk id="13" creationId="{451ADAAB-040A-8D11-66F6-CF07565AEBEB}"/>
          </ac:spMkLst>
        </pc:spChg>
        <pc:spChg chg="add mod">
          <ac:chgData name="Amlan Mukherjee" userId="6da9fcdc-32f5-41b4-a454-2308c758fe5b" providerId="ADAL" clId="{B298C426-0E58-4A1B-A3A9-32E2390A82FF}" dt="2026-03-12T13:08:53.624" v="573" actId="1076"/>
          <ac:spMkLst>
            <pc:docMk/>
            <pc:sldMk cId="2262858358" sldId="2621"/>
            <ac:spMk id="14" creationId="{D3F29AD4-4A45-2EA5-652E-000430A44EA0}"/>
          </ac:spMkLst>
        </pc:spChg>
        <pc:spChg chg="add mod">
          <ac:chgData name="Amlan Mukherjee" userId="6da9fcdc-32f5-41b4-a454-2308c758fe5b" providerId="ADAL" clId="{B298C426-0E58-4A1B-A3A9-32E2390A82FF}" dt="2026-03-12T13:10:03.633" v="575" actId="1076"/>
          <ac:spMkLst>
            <pc:docMk/>
            <pc:sldMk cId="2262858358" sldId="2621"/>
            <ac:spMk id="18" creationId="{4268DB2C-BBBC-6CAF-622B-5A79354E1E69}"/>
          </ac:spMkLst>
        </pc:spChg>
        <pc:spChg chg="add mod">
          <ac:chgData name="Amlan Mukherjee" userId="6da9fcdc-32f5-41b4-a454-2308c758fe5b" providerId="ADAL" clId="{B298C426-0E58-4A1B-A3A9-32E2390A82FF}" dt="2026-03-12T13:10:22.316" v="577" actId="1076"/>
          <ac:spMkLst>
            <pc:docMk/>
            <pc:sldMk cId="2262858358" sldId="2621"/>
            <ac:spMk id="19" creationId="{29446400-CEF2-06CD-D9CC-C04140078537}"/>
          </ac:spMkLst>
        </pc:spChg>
        <pc:spChg chg="add mod">
          <ac:chgData name="Amlan Mukherjee" userId="6da9fcdc-32f5-41b4-a454-2308c758fe5b" providerId="ADAL" clId="{B298C426-0E58-4A1B-A3A9-32E2390A82FF}" dt="2026-03-12T13:10:51.827" v="587" actId="1035"/>
          <ac:spMkLst>
            <pc:docMk/>
            <pc:sldMk cId="2262858358" sldId="2621"/>
            <ac:spMk id="20" creationId="{0A99D8C5-4BAF-E09B-ECCD-0E67852D0868}"/>
          </ac:spMkLst>
        </pc:spChg>
        <pc:spChg chg="add mod">
          <ac:chgData name="Amlan Mukherjee" userId="6da9fcdc-32f5-41b4-a454-2308c758fe5b" providerId="ADAL" clId="{B298C426-0E58-4A1B-A3A9-32E2390A82FF}" dt="2026-03-12T13:10:41.971" v="579" actId="1076"/>
          <ac:spMkLst>
            <pc:docMk/>
            <pc:sldMk cId="2262858358" sldId="2621"/>
            <ac:spMk id="21" creationId="{C2C4F93E-98D5-4C3E-30B7-36A7CD27127F}"/>
          </ac:spMkLst>
        </pc:spChg>
        <pc:picChg chg="add mod">
          <ac:chgData name="Amlan Mukherjee" userId="6da9fcdc-32f5-41b4-a454-2308c758fe5b" providerId="ADAL" clId="{B298C426-0E58-4A1B-A3A9-32E2390A82FF}" dt="2026-03-12T13:06:56.342" v="546" actId="1076"/>
          <ac:picMkLst>
            <pc:docMk/>
            <pc:sldMk cId="2262858358" sldId="2621"/>
            <ac:picMk id="5" creationId="{7CE4BC13-11E6-59C9-549A-57918E5ECCBC}"/>
          </ac:picMkLst>
        </pc:picChg>
        <pc:picChg chg="add mod">
          <ac:chgData name="Amlan Mukherjee" userId="6da9fcdc-32f5-41b4-a454-2308c758fe5b" providerId="ADAL" clId="{B298C426-0E58-4A1B-A3A9-32E2390A82FF}" dt="2026-03-12T13:08:08.691" v="564" actId="1036"/>
          <ac:picMkLst>
            <pc:docMk/>
            <pc:sldMk cId="2262858358" sldId="2621"/>
            <ac:picMk id="7" creationId="{D2416B09-52F7-4F3B-C905-BBCFD5A5898C}"/>
          </ac:picMkLst>
        </pc:picChg>
        <pc:picChg chg="add mod">
          <ac:chgData name="Amlan Mukherjee" userId="6da9fcdc-32f5-41b4-a454-2308c758fe5b" providerId="ADAL" clId="{B298C426-0E58-4A1B-A3A9-32E2390A82FF}" dt="2026-03-12T13:08:10.855" v="566" actId="1036"/>
          <ac:picMkLst>
            <pc:docMk/>
            <pc:sldMk cId="2262858358" sldId="2621"/>
            <ac:picMk id="9" creationId="{7E1867EA-EC91-B2AC-F054-069E387C08EF}"/>
          </ac:picMkLst>
        </pc:picChg>
        <pc:picChg chg="add mod">
          <ac:chgData name="Amlan Mukherjee" userId="6da9fcdc-32f5-41b4-a454-2308c758fe5b" providerId="ADAL" clId="{B298C426-0E58-4A1B-A3A9-32E2390A82FF}" dt="2026-03-12T13:08:12.787" v="567" actId="1036"/>
          <ac:picMkLst>
            <pc:docMk/>
            <pc:sldMk cId="2262858358" sldId="2621"/>
            <ac:picMk id="11" creationId="{BB0D528A-A0B4-E91F-726B-C06AA669B963}"/>
          </ac:picMkLst>
        </pc:picChg>
        <pc:picChg chg="add mod">
          <ac:chgData name="Amlan Mukherjee" userId="6da9fcdc-32f5-41b4-a454-2308c758fe5b" providerId="ADAL" clId="{B298C426-0E58-4A1B-A3A9-32E2390A82FF}" dt="2026-03-12T13:10:03.633" v="575" actId="1076"/>
          <ac:picMkLst>
            <pc:docMk/>
            <pc:sldMk cId="2262858358" sldId="2621"/>
            <ac:picMk id="15" creationId="{5F1FE91F-7783-88B4-9ED8-CF54988C2694}"/>
          </ac:picMkLst>
        </pc:picChg>
        <pc:picChg chg="add mod">
          <ac:chgData name="Amlan Mukherjee" userId="6da9fcdc-32f5-41b4-a454-2308c758fe5b" providerId="ADAL" clId="{B298C426-0E58-4A1B-A3A9-32E2390A82FF}" dt="2026-03-12T13:10:51.827" v="587" actId="1035"/>
          <ac:picMkLst>
            <pc:docMk/>
            <pc:sldMk cId="2262858358" sldId="2621"/>
            <ac:picMk id="16" creationId="{00A0B7A4-FD0C-90E6-69C9-9AD2A15B28C8}"/>
          </ac:picMkLst>
        </pc:picChg>
        <pc:picChg chg="add mod">
          <ac:chgData name="Amlan Mukherjee" userId="6da9fcdc-32f5-41b4-a454-2308c758fe5b" providerId="ADAL" clId="{B298C426-0E58-4A1B-A3A9-32E2390A82FF}" dt="2026-03-12T13:10:41.971" v="579" actId="1076"/>
          <ac:picMkLst>
            <pc:docMk/>
            <pc:sldMk cId="2262858358" sldId="2621"/>
            <ac:picMk id="17" creationId="{4005216C-FEFD-C3D9-B669-14A3EF7DE2C3}"/>
          </ac:picMkLst>
        </pc:picChg>
        <pc:picChg chg="add mod">
          <ac:chgData name="Amlan Mukherjee" userId="6da9fcdc-32f5-41b4-a454-2308c758fe5b" providerId="ADAL" clId="{B298C426-0E58-4A1B-A3A9-32E2390A82FF}" dt="2026-03-12T13:10:22.316" v="577" actId="1076"/>
          <ac:picMkLst>
            <pc:docMk/>
            <pc:sldMk cId="2262858358" sldId="2621"/>
            <ac:picMk id="22" creationId="{DDBE90C6-0D08-96FD-9CBE-6E68718A02A3}"/>
          </ac:picMkLst>
        </pc:picChg>
      </pc:sldChg>
      <pc:sldChg chg="new del">
        <pc:chgData name="Amlan Mukherjee" userId="6da9fcdc-32f5-41b4-a454-2308c758fe5b" providerId="ADAL" clId="{B298C426-0E58-4A1B-A3A9-32E2390A82FF}" dt="2026-03-12T13:04:45.106" v="492" actId="47"/>
        <pc:sldMkLst>
          <pc:docMk/>
          <pc:sldMk cId="2772555555" sldId="26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F9F942-22F5-4B04-B505-606E28349094}" type="datetimeFigureOut">
              <a:rPr lang="en-US" smtClean="0"/>
              <a:t>3/11/2026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6E25E-75A5-40FE-86CF-97AFC39DAA13}" type="slidenum">
              <a:rPr lang="en-US" smtClean="0"/>
              <a:t>‹#›</a:t>
            </a:fld>
            <a:endParaRPr lang="en-US"/>
          </a:p>
        </p:txBody>
      </p:sp>
    </p:spTree>
    <p:extLst>
      <p:ext uri="{BB962C8B-B14F-4D97-AF65-F5344CB8AC3E}">
        <p14:creationId xmlns:p14="http://schemas.microsoft.com/office/powerpoint/2010/main" val="2528673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Massachusetts Department of Transportation (MassDOT), in partnership with Northeastern University, hosted the second peer exchange among state DOTs on October 1-2, 2025. Fourteen state Departments of transportation, along with the American Association of State Highway and Transportation Officials (AASHTO), the Transportation Research Board (TRB), and stakeholders such as the Federal Highway Administration (FHWA), private sector partners, and academic institutions convened in Boston for the second national DOT AI Peer Exchange. </a:t>
            </a:r>
          </a:p>
          <a:p>
            <a:r>
              <a:rPr lang="en-US" dirty="0"/>
              <a:t>
</a:t>
            </a:r>
          </a:p>
        </p:txBody>
      </p:sp>
      <p:sp>
        <p:nvSpPr>
          <p:cNvPr id="4" name="Slide Number Placeholder 3"/>
          <p:cNvSpPr>
            <a:spLocks noGrp="1"/>
          </p:cNvSpPr>
          <p:nvPr>
            <p:ph type="sldNum" sz="quarter" idx="5"/>
          </p:nvPr>
        </p:nvSpPr>
        <p:spPr/>
        <p:txBody>
          <a:bodyPr/>
          <a:lstStyle/>
          <a:p>
            <a:fld id="{39893591-B0FA-420D-814F-938AF509A05A}" type="slidenum">
              <a:rPr lang="en-US" smtClean="0"/>
              <a:t>8</a:t>
            </a:fld>
            <a:endParaRPr lang="en-US"/>
          </a:p>
        </p:txBody>
      </p:sp>
    </p:spTree>
    <p:extLst>
      <p:ext uri="{BB962C8B-B14F-4D97-AF65-F5344CB8AC3E}">
        <p14:creationId xmlns:p14="http://schemas.microsoft.com/office/powerpoint/2010/main" val="666171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D2946-80E0-5DAA-3CF0-25CB46D5B4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04422-C66A-4345-C018-3A405269DE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33D78C-4AE4-951F-6EF8-95A69446695C}"/>
              </a:ext>
            </a:extLst>
          </p:cNvPr>
          <p:cNvSpPr>
            <a:spLocks noGrp="1"/>
          </p:cNvSpPr>
          <p:nvPr>
            <p:ph type="body" idx="1"/>
          </p:nvPr>
        </p:nvSpPr>
        <p:spPr/>
        <p:txBody>
          <a:bodyPr/>
          <a:lstStyle/>
          <a:p>
            <a:pPr lvl="0"/>
            <a:r>
              <a:rPr lang="en-US" sz="1200" b="1" kern="1200" dirty="0">
                <a:solidFill>
                  <a:schemeClr val="tx1"/>
                </a:solidFill>
                <a:effectLst/>
                <a:latin typeface="+mn-lt"/>
                <a:ea typeface="+mn-ea"/>
                <a:cs typeface="+mn-cs"/>
              </a:rPr>
              <a:t>Strategic Frameworks &amp; Governance:</a:t>
            </a:r>
            <a:r>
              <a:rPr lang="en-US" sz="1200" kern="1200" dirty="0">
                <a:solidFill>
                  <a:schemeClr val="tx1"/>
                </a:solidFill>
                <a:effectLst/>
                <a:latin typeface="+mn-lt"/>
                <a:ea typeface="+mn-ea"/>
                <a:cs typeface="+mn-cs"/>
              </a:rPr>
              <a:t> Each DOT needs an AI strategy, but these should align nationally so that standards and approaches are interoperable . Some states (e.g. Texas and California) have invested heavily in strategic AI plans, conducting extensive interviews and focus groups to identify use cases (Texas identified 230 use cases; California gathered ~80 ideas). Others are still at early stages. A critical shared obstacle is outdated </a:t>
            </a:r>
            <a:r>
              <a:rPr lang="en-US" sz="1200" b="1" kern="1200" dirty="0">
                <a:solidFill>
                  <a:schemeClr val="tx1"/>
                </a:solidFill>
                <a:effectLst/>
                <a:latin typeface="+mn-lt"/>
                <a:ea typeface="+mn-ea"/>
                <a:cs typeface="+mn-cs"/>
              </a:rPr>
              <a:t>procurement processes</a:t>
            </a:r>
            <a:r>
              <a:rPr lang="en-US" sz="1200" kern="1200" dirty="0">
                <a:solidFill>
                  <a:schemeClr val="tx1"/>
                </a:solidFill>
                <a:effectLst/>
                <a:latin typeface="+mn-lt"/>
                <a:ea typeface="+mn-ea"/>
                <a:cs typeface="+mn-cs"/>
              </a:rPr>
              <a:t> – traditional multi-month procurement cycles can’t keep up with fast-moving AI tech. DOTs reported that </a:t>
            </a:r>
            <a:r>
              <a:rPr lang="en-US" sz="1200" b="1" kern="1200" dirty="0">
                <a:solidFill>
                  <a:schemeClr val="tx1"/>
                </a:solidFill>
                <a:effectLst/>
                <a:latin typeface="+mn-lt"/>
                <a:ea typeface="+mn-ea"/>
                <a:cs typeface="+mn-cs"/>
              </a:rPr>
              <a:t>procurement reform is essential</a:t>
            </a:r>
            <a:r>
              <a:rPr lang="en-US" sz="1200" kern="1200" dirty="0">
                <a:solidFill>
                  <a:schemeClr val="tx1"/>
                </a:solidFill>
                <a:effectLst/>
                <a:latin typeface="+mn-lt"/>
                <a:ea typeface="+mn-ea"/>
                <a:cs typeface="+mn-cs"/>
              </a:rPr>
              <a:t>, for example by streamlining pilot-to-deployment transitions and using innovative contracting methods.</a:t>
            </a:r>
          </a:p>
          <a:p>
            <a:pPr lvl="0"/>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Data Excellence:</a:t>
            </a:r>
            <a:r>
              <a:rPr lang="en-US" sz="1200" kern="1200" dirty="0">
                <a:solidFill>
                  <a:schemeClr val="tx1"/>
                </a:solidFill>
                <a:effectLst/>
                <a:latin typeface="+mn-lt"/>
                <a:ea typeface="+mn-ea"/>
                <a:cs typeface="+mn-cs"/>
              </a:rPr>
              <a:t> “Bad data in, bad data out” was a constant refrain. DOTs realized that </a:t>
            </a:r>
            <a:r>
              <a:rPr lang="en-US" sz="1200" b="1" kern="1200" dirty="0">
                <a:solidFill>
                  <a:schemeClr val="tx1"/>
                </a:solidFill>
                <a:effectLst/>
                <a:latin typeface="+mn-lt"/>
                <a:ea typeface="+mn-ea"/>
                <a:cs typeface="+mn-cs"/>
              </a:rPr>
              <a:t>data governance and quality are make-or-break for AI success</a:t>
            </a:r>
            <a:r>
              <a:rPr lang="en-US" sz="1200" kern="1200" dirty="0">
                <a:solidFill>
                  <a:schemeClr val="tx1"/>
                </a:solidFill>
                <a:effectLst/>
                <a:latin typeface="+mn-lt"/>
                <a:ea typeface="+mn-ea"/>
                <a:cs typeface="+mn-cs"/>
              </a:rPr>
              <a:t> . Many agencies still struggle with siloed, inconsistent datasets. Critical needs include breaking down data silos, establishing </a:t>
            </a:r>
            <a:r>
              <a:rPr lang="en-US" sz="1200" b="1" kern="1200" dirty="0">
                <a:solidFill>
                  <a:schemeClr val="tx1"/>
                </a:solidFill>
                <a:effectLst/>
                <a:latin typeface="+mn-lt"/>
                <a:ea typeface="+mn-ea"/>
                <a:cs typeface="+mn-cs"/>
              </a:rPr>
              <a:t>common data standards</a:t>
            </a:r>
            <a:r>
              <a:rPr lang="en-US" sz="1200" kern="1200" dirty="0">
                <a:solidFill>
                  <a:schemeClr val="tx1"/>
                </a:solidFill>
                <a:effectLst/>
                <a:latin typeface="+mn-lt"/>
                <a:ea typeface="+mn-ea"/>
                <a:cs typeface="+mn-cs"/>
              </a:rPr>
              <a:t>, and creating shared data repositories among agencies. Several leading states are investing in modern cloud data platforms (e.g. MassDOT, TxDOT, FDOT have moved to cloud-based data hubs). </a:t>
            </a:r>
            <a:r>
              <a:rPr lang="en-US" sz="1200" b="1" kern="1200" dirty="0">
                <a:solidFill>
                  <a:schemeClr val="tx1"/>
                </a:solidFill>
                <a:effectLst/>
                <a:latin typeface="+mn-lt"/>
                <a:ea typeface="+mn-ea"/>
                <a:cs typeface="+mn-cs"/>
              </a:rPr>
              <a:t>Data quality control frameworks</a:t>
            </a:r>
            <a:r>
              <a:rPr lang="en-US" sz="1200" kern="1200" dirty="0">
                <a:solidFill>
                  <a:schemeClr val="tx1"/>
                </a:solidFill>
                <a:effectLst/>
                <a:latin typeface="+mn-lt"/>
                <a:ea typeface="+mn-ea"/>
                <a:cs typeface="+mn-cs"/>
              </a:rPr>
              <a:t> with confidence thresholds are emerging (Kentucky’s virtual assistant requires a 90% confidence level before acting). Collectively, DOTs see that without trustworthy data, AI projects can flounder or produce misleading results. Thus, data management improvements are being baked into future requirements.</a:t>
            </a:r>
          </a:p>
          <a:p>
            <a:pPr lvl="0"/>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Workforce Readiness:</a:t>
            </a:r>
            <a:r>
              <a:rPr lang="en-US" sz="1200" kern="1200" dirty="0">
                <a:solidFill>
                  <a:schemeClr val="tx1"/>
                </a:solidFill>
                <a:effectLst/>
                <a:latin typeface="+mn-lt"/>
                <a:ea typeface="+mn-ea"/>
                <a:cs typeface="+mn-cs"/>
              </a:rPr>
              <a:t> Implementing AI is as much a people challenge as a tech challenge. DOTs are grappling with how to </a:t>
            </a:r>
            <a:r>
              <a:rPr lang="en-US" sz="1200" b="1" kern="1200" dirty="0">
                <a:solidFill>
                  <a:schemeClr val="tx1"/>
                </a:solidFill>
                <a:effectLst/>
                <a:latin typeface="+mn-lt"/>
                <a:ea typeface="+mn-ea"/>
                <a:cs typeface="+mn-cs"/>
              </a:rPr>
              <a:t>upskill their workforce and hire new talent</a:t>
            </a:r>
            <a:r>
              <a:rPr lang="en-US" sz="1200" kern="1200" dirty="0">
                <a:solidFill>
                  <a:schemeClr val="tx1"/>
                </a:solidFill>
                <a:effectLst/>
                <a:latin typeface="+mn-lt"/>
                <a:ea typeface="+mn-ea"/>
                <a:cs typeface="+mn-cs"/>
              </a:rPr>
              <a:t> in AI roles. Many HR classification systems lack modern AI-related job titles, hampering recruitment. According to the exchange, </a:t>
            </a:r>
            <a:r>
              <a:rPr lang="en-US" sz="1200" b="1" kern="1200" dirty="0">
                <a:solidFill>
                  <a:schemeClr val="tx1"/>
                </a:solidFill>
                <a:effectLst/>
                <a:latin typeface="+mn-lt"/>
                <a:ea typeface="+mn-ea"/>
                <a:cs typeface="+mn-cs"/>
              </a:rPr>
              <a:t>71% of DOTs are experimenting with tools like OpenAI GPT or coding assistants</a:t>
            </a:r>
            <a:r>
              <a:rPr lang="en-US" sz="1200" kern="1200" dirty="0">
                <a:solidFill>
                  <a:schemeClr val="tx1"/>
                </a:solidFill>
                <a:effectLst/>
                <a:latin typeface="+mn-lt"/>
                <a:ea typeface="+mn-ea"/>
                <a:cs typeface="+mn-cs"/>
              </a:rPr>
              <a:t> for staff, but training approaches vary widely. Several agencies are uncertain which AI competencies to build in-house versus outsource. Recognizing these common issues, DOTs are starting to coordinate on </a:t>
            </a:r>
            <a:r>
              <a:rPr lang="en-US" sz="1200" b="1" kern="1200" dirty="0">
                <a:solidFill>
                  <a:schemeClr val="tx1"/>
                </a:solidFill>
                <a:effectLst/>
                <a:latin typeface="+mn-lt"/>
                <a:ea typeface="+mn-ea"/>
                <a:cs typeface="+mn-cs"/>
              </a:rPr>
              <a:t>training programs, AI ethics guidelines, and knowledge sharing</a:t>
            </a:r>
            <a:r>
              <a:rPr lang="en-US" sz="1200" kern="1200" dirty="0">
                <a:solidFill>
                  <a:schemeClr val="tx1"/>
                </a:solidFill>
                <a:effectLst/>
                <a:latin typeface="+mn-lt"/>
                <a:ea typeface="+mn-ea"/>
                <a:cs typeface="+mn-cs"/>
              </a:rPr>
              <a:t>. For example, some DOTs (UDOT in Utah) now mandate citation of sources for AI-generated content to ensure accountability. Others recommend it or have not defined it yet, indicating an area for alignment. Overall, there’s momentum to share best practices on job training, create communities of practice, and even develop </a:t>
            </a:r>
            <a:r>
              <a:rPr lang="en-US" sz="1200" b="1" kern="1200" dirty="0">
                <a:solidFill>
                  <a:schemeClr val="tx1"/>
                </a:solidFill>
                <a:effectLst/>
                <a:latin typeface="+mn-lt"/>
                <a:ea typeface="+mn-ea"/>
                <a:cs typeface="+mn-cs"/>
              </a:rPr>
              <a:t>new job classifications</a:t>
            </a:r>
            <a:r>
              <a:rPr lang="en-US" sz="1200" kern="1200" dirty="0">
                <a:solidFill>
                  <a:schemeClr val="tx1"/>
                </a:solidFill>
                <a:effectLst/>
                <a:latin typeface="+mn-lt"/>
                <a:ea typeface="+mn-ea"/>
                <a:cs typeface="+mn-cs"/>
              </a:rPr>
              <a:t> suited for AI work in transportation agencies. </a:t>
            </a:r>
            <a:endParaRPr lang="en-US" dirty="0"/>
          </a:p>
        </p:txBody>
      </p:sp>
      <p:sp>
        <p:nvSpPr>
          <p:cNvPr id="4" name="Slide Number Placeholder 3">
            <a:extLst>
              <a:ext uri="{FF2B5EF4-FFF2-40B4-BE49-F238E27FC236}">
                <a16:creationId xmlns:a16="http://schemas.microsoft.com/office/drawing/2014/main" id="{F3289D3F-1414-988D-9ADD-E38F210E3D7E}"/>
              </a:ext>
            </a:extLst>
          </p:cNvPr>
          <p:cNvSpPr>
            <a:spLocks noGrp="1"/>
          </p:cNvSpPr>
          <p:nvPr>
            <p:ph type="sldNum" sz="quarter" idx="5"/>
          </p:nvPr>
        </p:nvSpPr>
        <p:spPr/>
        <p:txBody>
          <a:bodyPr/>
          <a:lstStyle/>
          <a:p>
            <a:fld id="{39893591-B0FA-420D-814F-938AF509A05A}" type="slidenum">
              <a:rPr lang="en-US" smtClean="0"/>
              <a:t>9</a:t>
            </a:fld>
            <a:endParaRPr lang="en-US"/>
          </a:p>
        </p:txBody>
      </p:sp>
    </p:spTree>
    <p:extLst>
      <p:ext uri="{BB962C8B-B14F-4D97-AF65-F5344CB8AC3E}">
        <p14:creationId xmlns:p14="http://schemas.microsoft.com/office/powerpoint/2010/main" val="33182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States in blue in the map have AI policies in place for DOTs. Typical policy efforts include:</a:t>
            </a:r>
          </a:p>
          <a:p>
            <a:pPr marL="171450" indent="-171450">
              <a:buFontTx/>
              <a:buChar char="-"/>
            </a:pPr>
            <a:r>
              <a:rPr lang="it-IT" sz="1200" b="0" i="0" u="none" strike="noStrike" kern="1200" baseline="0" dirty="0">
                <a:solidFill>
                  <a:schemeClr val="tx1"/>
                </a:solidFill>
                <a:latin typeface="+mn-lt"/>
                <a:ea typeface="+mn-ea"/>
                <a:cs typeface="+mn-cs"/>
              </a:rPr>
              <a:t>Data and AI Governance Programs – NCDOT</a:t>
            </a:r>
          </a:p>
          <a:p>
            <a:pPr marL="171450" indent="-171450">
              <a:buFontTx/>
              <a:buChar char="-"/>
            </a:pPr>
            <a:r>
              <a:rPr lang="en-US" sz="1200" b="0" i="0" u="none" strike="noStrike" kern="1200" baseline="0" dirty="0">
                <a:solidFill>
                  <a:schemeClr val="tx1"/>
                </a:solidFill>
                <a:latin typeface="+mn-lt"/>
                <a:ea typeface="+mn-ea"/>
                <a:cs typeface="+mn-cs"/>
              </a:rPr>
              <a:t>NJDOT employees have access to the NJ AI Assistant, a generative artificial intelligence chatbot, contingent upon completing the “Responsible AI for Public Professionals” training to ensure its ethical use. </a:t>
            </a:r>
          </a:p>
          <a:p>
            <a:pPr marL="171450" indent="-171450">
              <a:buFontTx/>
              <a:buChar char="-"/>
            </a:pPr>
            <a:r>
              <a:rPr lang="en-US" sz="1200" b="0" i="0" u="none" strike="noStrike" kern="1200" baseline="0" dirty="0">
                <a:solidFill>
                  <a:schemeClr val="tx1"/>
                </a:solidFill>
                <a:latin typeface="+mn-lt"/>
                <a:ea typeface="+mn-ea"/>
                <a:cs typeface="+mn-cs"/>
              </a:rPr>
              <a:t>Montana DOT hired an AI officer that is a direct report to the Chief Information Officer. </a:t>
            </a:r>
            <a:r>
              <a:rPr lang="it-IT" sz="1200" b="0" i="0" u="none" strike="noStrike" kern="1200" baseline="0" dirty="0">
                <a:solidFill>
                  <a:schemeClr val="tx1"/>
                </a:solidFill>
                <a:latin typeface="+mn-lt"/>
                <a:ea typeface="+mn-ea"/>
                <a:cs typeface="+mn-cs"/>
              </a:rPr>
              <a:t> </a:t>
            </a:r>
          </a:p>
          <a:p>
            <a:pPr marL="171450" indent="-171450">
              <a:buFontTx/>
              <a:buChar char="-"/>
            </a:pPr>
            <a:r>
              <a:rPr lang="en-US" sz="1200" b="0" i="0" u="none" strike="noStrike" kern="1200" baseline="0" dirty="0">
                <a:solidFill>
                  <a:schemeClr val="tx1"/>
                </a:solidFill>
                <a:latin typeface="+mn-lt"/>
                <a:ea typeface="+mn-ea"/>
                <a:cs typeface="+mn-cs"/>
              </a:rPr>
              <a:t>Massachusetts IT is developing a risk assessment framework that surveys all DOT business units to assess AI readiness. AI software procurement mechanisms are still being finalized, but several groups, such as Geographic Information System (GIS) team, have already begun applying machine learning and AI workflows. These efforts are coordinated with statewide technology agencies, including the Executive Office of Technology Services and Security (EOTTSS), to ensure the safe and compliant acquisition of AI software.</a:t>
            </a:r>
            <a:endParaRPr lang="en-US" dirty="0"/>
          </a:p>
        </p:txBody>
      </p:sp>
      <p:sp>
        <p:nvSpPr>
          <p:cNvPr id="4" name="Slide Number Placeholder 3"/>
          <p:cNvSpPr>
            <a:spLocks noGrp="1"/>
          </p:cNvSpPr>
          <p:nvPr>
            <p:ph type="sldNum" sz="quarter" idx="5"/>
          </p:nvPr>
        </p:nvSpPr>
        <p:spPr/>
        <p:txBody>
          <a:bodyPr/>
          <a:lstStyle/>
          <a:p>
            <a:fld id="{2BE6E25E-75A5-40FE-86CF-97AFC39DAA13}" type="slidenum">
              <a:rPr lang="en-US" smtClean="0"/>
              <a:t>10</a:t>
            </a:fld>
            <a:endParaRPr lang="en-US"/>
          </a:p>
        </p:txBody>
      </p:sp>
    </p:spTree>
    <p:extLst>
      <p:ext uri="{BB962C8B-B14F-4D97-AF65-F5344CB8AC3E}">
        <p14:creationId xmlns:p14="http://schemas.microsoft.com/office/powerpoint/2010/main" val="891261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transforming highway construction and what contractors and asphalt producers need to do to stay ahead. State DOTs are embedding AI into their operations, and this is changing the expectations for how projects are delivered—from equipment to data to workforce skills.</a:t>
            </a:r>
          </a:p>
          <a:p>
            <a:endParaRPr lang="en-US" dirty="0"/>
          </a:p>
          <a:p>
            <a:r>
              <a:rPr lang="en-US" dirty="0"/>
              <a:t>DOTs are raising the bar on performance and quality, and AI-enabled machinery is becoming essential. Intelligent compaction rollers, smart screeds, and GPS-guided paving systems help meet tighter specs. At the plant level, automation improves consistency and reduces waste. Investing now ensures you’re ready for future bid requirements.</a:t>
            </a:r>
          </a:p>
        </p:txBody>
      </p:sp>
      <p:sp>
        <p:nvSpPr>
          <p:cNvPr id="4" name="Slide Number Placeholder 3"/>
          <p:cNvSpPr>
            <a:spLocks noGrp="1"/>
          </p:cNvSpPr>
          <p:nvPr>
            <p:ph type="sldNum" sz="quarter" idx="5"/>
          </p:nvPr>
        </p:nvSpPr>
        <p:spPr/>
        <p:txBody>
          <a:bodyPr/>
          <a:lstStyle/>
          <a:p>
            <a:fld id="{2BE6E25E-75A5-40FE-86CF-97AFC39DAA13}" type="slidenum">
              <a:rPr lang="en-US" smtClean="0"/>
              <a:t>12</a:t>
            </a:fld>
            <a:endParaRPr lang="en-US"/>
          </a:p>
        </p:txBody>
      </p:sp>
    </p:spTree>
    <p:extLst>
      <p:ext uri="{BB962C8B-B14F-4D97-AF65-F5344CB8AC3E}">
        <p14:creationId xmlns:p14="http://schemas.microsoft.com/office/powerpoint/2010/main" val="2049829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2846C-FAD3-C2BC-5826-1696CE5DE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E635A-13C4-A3BE-B666-396E74EB8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27274A-E6DB-40D3-46BA-7606973DC112}"/>
              </a:ext>
            </a:extLst>
          </p:cNvPr>
          <p:cNvSpPr>
            <a:spLocks noGrp="1"/>
          </p:cNvSpPr>
          <p:nvPr>
            <p:ph type="body" idx="1"/>
          </p:nvPr>
        </p:nvSpPr>
        <p:spPr/>
        <p:txBody>
          <a:bodyPr/>
          <a:lstStyle/>
          <a:p>
            <a:r>
              <a:rPr lang="en-US" dirty="0"/>
              <a:t>Technology is only as good as the people using it. Contractors should train crews on AI-integrated equipment and designate tech champions to lead adoption. Hiring data-savvy staff or consultants can help manage analytics and compliance. And don’t forget to create internal AI policies—DOTs are doing it, and contractors should too.</a:t>
            </a:r>
          </a:p>
        </p:txBody>
      </p:sp>
      <p:sp>
        <p:nvSpPr>
          <p:cNvPr id="4" name="Slide Number Placeholder 3">
            <a:extLst>
              <a:ext uri="{FF2B5EF4-FFF2-40B4-BE49-F238E27FC236}">
                <a16:creationId xmlns:a16="http://schemas.microsoft.com/office/drawing/2014/main" id="{473BEC71-AE28-F8E0-8E4C-667F466174B2}"/>
              </a:ext>
            </a:extLst>
          </p:cNvPr>
          <p:cNvSpPr>
            <a:spLocks noGrp="1"/>
          </p:cNvSpPr>
          <p:nvPr>
            <p:ph type="sldNum" sz="quarter" idx="5"/>
          </p:nvPr>
        </p:nvSpPr>
        <p:spPr/>
        <p:txBody>
          <a:bodyPr/>
          <a:lstStyle/>
          <a:p>
            <a:fld id="{2BE6E25E-75A5-40FE-86CF-97AFC39DAA13}" type="slidenum">
              <a:rPr lang="en-US" smtClean="0"/>
              <a:t>13</a:t>
            </a:fld>
            <a:endParaRPr lang="en-US"/>
          </a:p>
        </p:txBody>
      </p:sp>
    </p:spTree>
    <p:extLst>
      <p:ext uri="{BB962C8B-B14F-4D97-AF65-F5344CB8AC3E}">
        <p14:creationId xmlns:p14="http://schemas.microsoft.com/office/powerpoint/2010/main" val="4051737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2975E-317A-9870-342B-8067CA2DB5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A64D9-9C34-FB97-D234-1661FC72A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1CB58-B229-8DF8-C3DE-C593480EE887}"/>
              </a:ext>
            </a:extLst>
          </p:cNvPr>
          <p:cNvSpPr>
            <a:spLocks noGrp="1"/>
          </p:cNvSpPr>
          <p:nvPr>
            <p:ph type="body" idx="1"/>
          </p:nvPr>
        </p:nvSpPr>
        <p:spPr/>
        <p:txBody>
          <a:bodyPr/>
          <a:lstStyle/>
          <a:p>
            <a:r>
              <a:rPr lang="en-US" dirty="0"/>
              <a:t>Data is becoming a deliverable. DOTs want e-ticketing, digital as-builts, and automated quality control. Contractors must standardize data collection and ensure compatibility with DOT platforms. Participating in pilot programs and industry data-sharing initiatives will help you stay aligned with evolving expectations.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includes real-time tracking of materials, digital models of completed work, and automated quality control data. These data streams feed AI systems for analysis and decision-making.</a:t>
            </a:r>
          </a:p>
          <a:p>
            <a:endParaRPr lang="en-US" dirty="0"/>
          </a:p>
        </p:txBody>
      </p:sp>
      <p:sp>
        <p:nvSpPr>
          <p:cNvPr id="4" name="Slide Number Placeholder 3">
            <a:extLst>
              <a:ext uri="{FF2B5EF4-FFF2-40B4-BE49-F238E27FC236}">
                <a16:creationId xmlns:a16="http://schemas.microsoft.com/office/drawing/2014/main" id="{D8F379FD-7C6D-840F-57B3-A9E524C1D856}"/>
              </a:ext>
            </a:extLst>
          </p:cNvPr>
          <p:cNvSpPr>
            <a:spLocks noGrp="1"/>
          </p:cNvSpPr>
          <p:nvPr>
            <p:ph type="sldNum" sz="quarter" idx="5"/>
          </p:nvPr>
        </p:nvSpPr>
        <p:spPr/>
        <p:txBody>
          <a:bodyPr/>
          <a:lstStyle/>
          <a:p>
            <a:fld id="{2BE6E25E-75A5-40FE-86CF-97AFC39DAA13}" type="slidenum">
              <a:rPr lang="en-US" smtClean="0"/>
              <a:t>14</a:t>
            </a:fld>
            <a:endParaRPr lang="en-US"/>
          </a:p>
        </p:txBody>
      </p:sp>
    </p:spTree>
    <p:extLst>
      <p:ext uri="{BB962C8B-B14F-4D97-AF65-F5344CB8AC3E}">
        <p14:creationId xmlns:p14="http://schemas.microsoft.com/office/powerpoint/2010/main" val="3343189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14A2E-3BA3-301F-05DE-6A30A1B29C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8E1EF-AD32-74B5-C4A1-53AA2BF04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F88CC4-981A-6A56-D412-DEF49B8FFF16}"/>
              </a:ext>
            </a:extLst>
          </p:cNvPr>
          <p:cNvSpPr>
            <a:spLocks noGrp="1"/>
          </p:cNvSpPr>
          <p:nvPr>
            <p:ph type="body" idx="1"/>
          </p:nvPr>
        </p:nvSpPr>
        <p:spPr/>
        <p:txBody>
          <a:bodyPr/>
          <a:lstStyle/>
          <a:p>
            <a:r>
              <a:rPr lang="en-US" dirty="0"/>
              <a:t>Technology is only as good as the people using it. Contractors should train crews on AI-integrated equipment and designate tech champions to lead adoption. Hiring data-savvy staff or consultants can help manage analytics and compliance. And don’t forget to create internal AI policies—DOTs are doing it, and contractors should too.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AI is changing how projects are managed. DOTs are using AI to monitor progress, inspect work, and evaluate contractor performance. This means contractors must be agile, data-driven, and transparent in their operations.</a:t>
            </a:r>
          </a:p>
          <a:p>
            <a:endParaRPr lang="en-US" dirty="0"/>
          </a:p>
        </p:txBody>
      </p:sp>
      <p:sp>
        <p:nvSpPr>
          <p:cNvPr id="4" name="Slide Number Placeholder 3">
            <a:extLst>
              <a:ext uri="{FF2B5EF4-FFF2-40B4-BE49-F238E27FC236}">
                <a16:creationId xmlns:a16="http://schemas.microsoft.com/office/drawing/2014/main" id="{F411887D-5D86-DD9A-CC57-AC43FAF4C1E2}"/>
              </a:ext>
            </a:extLst>
          </p:cNvPr>
          <p:cNvSpPr>
            <a:spLocks noGrp="1"/>
          </p:cNvSpPr>
          <p:nvPr>
            <p:ph type="sldNum" sz="quarter" idx="5"/>
          </p:nvPr>
        </p:nvSpPr>
        <p:spPr/>
        <p:txBody>
          <a:bodyPr/>
          <a:lstStyle/>
          <a:p>
            <a:fld id="{2BE6E25E-75A5-40FE-86CF-97AFC39DAA13}" type="slidenum">
              <a:rPr lang="en-US" smtClean="0"/>
              <a:t>15</a:t>
            </a:fld>
            <a:endParaRPr lang="en-US"/>
          </a:p>
        </p:txBody>
      </p:sp>
    </p:spTree>
    <p:extLst>
      <p:ext uri="{BB962C8B-B14F-4D97-AF65-F5344CB8AC3E}">
        <p14:creationId xmlns:p14="http://schemas.microsoft.com/office/powerpoint/2010/main" val="693713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where specific activities outlined in the previous slides fall within this grid. This could be an</a:t>
            </a:r>
            <a:r>
              <a:rPr lang="en-US" b="1" dirty="0"/>
              <a:t> interactive activity.</a:t>
            </a:r>
          </a:p>
          <a:p>
            <a:endParaRPr lang="en-US" b="1" dirty="0"/>
          </a:p>
          <a:p>
            <a:r>
              <a:rPr lang="en-US" b="1" dirty="0"/>
              <a:t>Message: </a:t>
            </a:r>
          </a:p>
          <a:p>
            <a:pPr marL="171450" indent="-171450">
              <a:buFontTx/>
              <a:buChar char="-"/>
            </a:pPr>
            <a:r>
              <a:rPr lang="en-US" b="0" dirty="0"/>
              <a:t>Recognize that AI provides a competitive advantage and hence more organizations may be adopting it than apparent. </a:t>
            </a:r>
          </a:p>
          <a:p>
            <a:pPr marL="171450" indent="-171450">
              <a:buFontTx/>
              <a:buChar char="-"/>
            </a:pPr>
            <a:r>
              <a:rPr lang="en-US" b="0" dirty="0"/>
              <a:t>The advantage can be either through more automation at the construction site or asphalt plant operations; or it could be applications in software intelligence based in machine learning and predictive analytics to support strategic advantages during project bidding and other construction management processes.</a:t>
            </a:r>
          </a:p>
          <a:p>
            <a:pPr marL="171450" indent="-171450">
              <a:buFontTx/>
              <a:buChar char="-"/>
            </a:pPr>
            <a:r>
              <a:rPr lang="en-US" b="0" dirty="0"/>
              <a:t>DOTs are increasingly requiring </a:t>
            </a:r>
            <a:r>
              <a:rPr lang="en-US" b="0"/>
              <a:t>more technology-based </a:t>
            </a:r>
            <a:r>
              <a:rPr lang="en-US" b="0" dirty="0"/>
              <a:t>reporting including the adoption on open APIs for communication and reporting and potentially automated inspection. </a:t>
            </a:r>
            <a:endParaRPr lang="en-US" b="1" dirty="0"/>
          </a:p>
        </p:txBody>
      </p:sp>
      <p:sp>
        <p:nvSpPr>
          <p:cNvPr id="4" name="Slide Number Placeholder 3"/>
          <p:cNvSpPr>
            <a:spLocks noGrp="1"/>
          </p:cNvSpPr>
          <p:nvPr>
            <p:ph type="sldNum" sz="quarter" idx="5"/>
          </p:nvPr>
        </p:nvSpPr>
        <p:spPr/>
        <p:txBody>
          <a:bodyPr/>
          <a:lstStyle/>
          <a:p>
            <a:fld id="{2BE6E25E-75A5-40FE-86CF-97AFC39DAA13}" type="slidenum">
              <a:rPr lang="en-US" smtClean="0"/>
              <a:t>16</a:t>
            </a:fld>
            <a:endParaRPr lang="en-US"/>
          </a:p>
        </p:txBody>
      </p:sp>
    </p:spTree>
    <p:extLst>
      <p:ext uri="{BB962C8B-B14F-4D97-AF65-F5344CB8AC3E}">
        <p14:creationId xmlns:p14="http://schemas.microsoft.com/office/powerpoint/2010/main" val="477118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ever happens, expect and prepare for </a:t>
            </a:r>
            <a:r>
              <a:rPr lang="en-US" b="1" dirty="0"/>
              <a:t>significant disruptive change.</a:t>
            </a:r>
            <a:r>
              <a:rPr lang="en-US" dirty="0"/>
              <a:t> </a:t>
            </a:r>
          </a:p>
        </p:txBody>
      </p:sp>
      <p:sp>
        <p:nvSpPr>
          <p:cNvPr id="4" name="Slide Number Placeholder 3"/>
          <p:cNvSpPr>
            <a:spLocks noGrp="1"/>
          </p:cNvSpPr>
          <p:nvPr>
            <p:ph type="sldNum" sz="quarter" idx="5"/>
          </p:nvPr>
        </p:nvSpPr>
        <p:spPr/>
        <p:txBody>
          <a:bodyPr/>
          <a:lstStyle/>
          <a:p>
            <a:fld id="{2BE6E25E-75A5-40FE-86CF-97AFC39DAA13}" type="slidenum">
              <a:rPr lang="en-US" smtClean="0"/>
              <a:t>17</a:t>
            </a:fld>
            <a:endParaRPr lang="en-US"/>
          </a:p>
        </p:txBody>
      </p:sp>
    </p:spTree>
    <p:extLst>
      <p:ext uri="{BB962C8B-B14F-4D97-AF65-F5344CB8AC3E}">
        <p14:creationId xmlns:p14="http://schemas.microsoft.com/office/powerpoint/2010/main" val="3391955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Layouts/_rels/slideLayout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Master" Target="../slideMasters/slideMaster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Layouts/_rels/slideLayout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Master" Target="../slideMasters/slideMaster3.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Master" Target="../slideMasters/slideMaster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6.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3/11/2026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809037601"/>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3/11/2026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1334453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3/11/2026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328309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868091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3/11/2026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2845371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3/11/2026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228022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3/11/2026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002085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3/11/2026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455283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3/11/2026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4179226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0791207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31313"/>
                </a:solidFill>
                <a:effectLst/>
                <a:uLnTx/>
                <a:uFillTx/>
                <a:latin typeface="Neue Haas Grotesk Text Pro"/>
                <a:ea typeface="+mn-ea"/>
                <a:cs typeface="+mn-cs"/>
              </a:rPr>
              <a:t>Click to edit Master text styles</a:t>
            </a:r>
          </a:p>
          <a:p>
            <a:pPr marL="4572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31313"/>
                </a:solidFill>
                <a:effectLst/>
                <a:uLnTx/>
                <a:uFillTx/>
                <a:latin typeface="Neue Haas Grotesk Text Pro"/>
                <a:ea typeface="+mn-ea"/>
                <a:cs typeface="+mn-cs"/>
              </a:rPr>
              <a:t>Second level</a:t>
            </a:r>
          </a:p>
          <a:p>
            <a:pPr marL="685800" marR="0" lvl="2"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31313"/>
                </a:solidFill>
                <a:effectLst/>
                <a:uLnTx/>
                <a:uFillTx/>
                <a:latin typeface="Neue Haas Grotesk Text Pro"/>
                <a:ea typeface="+mn-ea"/>
                <a:cs typeface="+mn-cs"/>
              </a:rPr>
              <a:t>Third level</a:t>
            </a:r>
          </a:p>
          <a:p>
            <a:pPr marL="914400" marR="0" lvl="3"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31313"/>
                </a:solidFill>
                <a:effectLst/>
                <a:uLnTx/>
                <a:uFillTx/>
                <a:latin typeface="Neue Haas Grotesk Text Pro"/>
                <a:ea typeface="+mn-ea"/>
                <a:cs typeface="+mn-cs"/>
              </a:rPr>
              <a:t>Fourth level</a:t>
            </a:r>
          </a:p>
          <a:p>
            <a:pPr marL="1143000" marR="0" lvl="4"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31313"/>
                </a:solidFill>
                <a:effectLst/>
                <a:uLnTx/>
                <a:uFillTx/>
                <a:latin typeface="Neue Haas Grotesk Text Pro"/>
                <a:ea typeface="+mn-ea"/>
                <a:cs typeface="+mn-cs"/>
              </a:rPr>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3454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4036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32244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50497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45616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81676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24291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94362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3389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94512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72219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69876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101108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20683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54851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904833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167714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981234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567108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29330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979769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83223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120631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dirty="0"/>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3/11/2026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713968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3/11/2026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487191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3/11/2026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549615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3/11/2026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91340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3/11/2026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1898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3/11/2026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47264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3/11/2026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65390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3/11/2026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13642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8670892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3/11/2026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28500654"/>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3/11/2026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95168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3/11/2026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103934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3/11/2026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978002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Cover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4B0A64-4430-F1B5-389B-0A24F3BF3782}"/>
              </a:ext>
            </a:extLst>
          </p:cNvPr>
          <p:cNvSpPr/>
          <p:nvPr/>
        </p:nvSpPr>
        <p:spPr>
          <a:xfrm>
            <a:off x="0" y="0"/>
            <a:ext cx="12192000" cy="6858000"/>
          </a:xfrm>
          <a:prstGeom prst="rect">
            <a:avLst/>
          </a:prstGeom>
          <a:gradFill flip="none" rotWithShape="1">
            <a:gsLst>
              <a:gs pos="0">
                <a:schemeClr val="accent5"/>
              </a:gs>
              <a:gs pos="64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678811E4-6A08-5A32-32FA-46186134BC2B}"/>
              </a:ext>
            </a:extLst>
          </p:cNvPr>
          <p:cNvPicPr>
            <a:picLocks noChangeAspect="1"/>
          </p:cNvPicPr>
          <p:nvPr/>
        </p:nvPicPr>
        <p:blipFill>
          <a:blip r:embed="rId2">
            <a:extLst>
              <a:ext uri="{96DAC541-7B7A-43D3-8B79-37D633B846F1}">
                <asvg:svgBlip xmlns:asvg="http://schemas.microsoft.com/office/drawing/2016/SVG/main" r:embed="rId3"/>
              </a:ext>
            </a:extLst>
          </a:blip>
          <a:srcRect l="11458" b="11358"/>
          <a:stretch>
            <a:fillRect/>
          </a:stretch>
        </p:blipFill>
        <p:spPr>
          <a:xfrm rot="5400000">
            <a:off x="2830420" y="-2830427"/>
            <a:ext cx="1807532" cy="7468387"/>
          </a:xfrm>
          <a:custGeom>
            <a:avLst/>
            <a:gdLst>
              <a:gd name="connsiteX0" fmla="*/ 0 w 1807532"/>
              <a:gd name="connsiteY0" fmla="*/ 7468387 h 7468387"/>
              <a:gd name="connsiteX1" fmla="*/ 0 w 1807532"/>
              <a:gd name="connsiteY1" fmla="*/ 0 h 7468387"/>
              <a:gd name="connsiteX2" fmla="*/ 1807532 w 1807532"/>
              <a:gd name="connsiteY2" fmla="*/ 0 h 7468387"/>
              <a:gd name="connsiteX3" fmla="*/ 1807532 w 1807532"/>
              <a:gd name="connsiteY3" fmla="*/ 7468387 h 7468387"/>
            </a:gdLst>
            <a:ahLst/>
            <a:cxnLst>
              <a:cxn ang="0">
                <a:pos x="connsiteX0" y="connsiteY0"/>
              </a:cxn>
              <a:cxn ang="0">
                <a:pos x="connsiteX1" y="connsiteY1"/>
              </a:cxn>
              <a:cxn ang="0">
                <a:pos x="connsiteX2" y="connsiteY2"/>
              </a:cxn>
              <a:cxn ang="0">
                <a:pos x="connsiteX3" y="connsiteY3"/>
              </a:cxn>
            </a:cxnLst>
            <a:rect l="l" t="t" r="r" b="b"/>
            <a:pathLst>
              <a:path w="1807532" h="7468387">
                <a:moveTo>
                  <a:pt x="0" y="7468387"/>
                </a:moveTo>
                <a:lnTo>
                  <a:pt x="0" y="0"/>
                </a:lnTo>
                <a:lnTo>
                  <a:pt x="1807532" y="0"/>
                </a:lnTo>
                <a:lnTo>
                  <a:pt x="1807532" y="7468387"/>
                </a:lnTo>
                <a:close/>
              </a:path>
            </a:pathLst>
          </a:custGeom>
        </p:spPr>
      </p:pic>
      <p:sp>
        <p:nvSpPr>
          <p:cNvPr id="9" name="Rectangle: Single Corner Rounded 8">
            <a:extLst>
              <a:ext uri="{FF2B5EF4-FFF2-40B4-BE49-F238E27FC236}">
                <a16:creationId xmlns:a16="http://schemas.microsoft.com/office/drawing/2014/main" id="{7929E23C-6BB9-F20E-C6A5-77CD9FC8E8BC}"/>
              </a:ext>
            </a:extLst>
          </p:cNvPr>
          <p:cNvSpPr/>
          <p:nvPr/>
        </p:nvSpPr>
        <p:spPr>
          <a:xfrm flipH="1">
            <a:off x="457195" y="492037"/>
            <a:ext cx="11277601" cy="5090617"/>
          </a:xfrm>
          <a:prstGeom prst="round1Rect">
            <a:avLst>
              <a:gd name="adj" fmla="val 59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green and black logo&#10;&#10;Description automatically generated">
            <a:extLst>
              <a:ext uri="{FF2B5EF4-FFF2-40B4-BE49-F238E27FC236}">
                <a16:creationId xmlns:a16="http://schemas.microsoft.com/office/drawing/2014/main" id="{7E0303A0-BC53-7999-8CB6-5EE15CCC8398}"/>
              </a:ext>
            </a:extLst>
          </p:cNvPr>
          <p:cNvPicPr>
            <a:picLocks noChangeAspect="1"/>
          </p:cNvPicPr>
          <p:nvPr/>
        </p:nvPicPr>
        <p:blipFill>
          <a:blip r:embed="rId4"/>
          <a:stretch>
            <a:fillRect/>
          </a:stretch>
        </p:blipFill>
        <p:spPr>
          <a:xfrm>
            <a:off x="8139177" y="1033539"/>
            <a:ext cx="3065564" cy="913984"/>
          </a:xfrm>
          <a:prstGeom prst="rect">
            <a:avLst/>
          </a:prstGeom>
        </p:spPr>
      </p:pic>
      <p:sp>
        <p:nvSpPr>
          <p:cNvPr id="21" name="Title 1">
            <a:extLst>
              <a:ext uri="{FF2B5EF4-FFF2-40B4-BE49-F238E27FC236}">
                <a16:creationId xmlns:a16="http://schemas.microsoft.com/office/drawing/2014/main" id="{AA88CB71-BE1D-49C4-A521-E3DB1AC145B1}"/>
              </a:ext>
            </a:extLst>
          </p:cNvPr>
          <p:cNvSpPr>
            <a:spLocks noGrp="1"/>
          </p:cNvSpPr>
          <p:nvPr>
            <p:ph type="ctrTitle" hasCustomPrompt="1"/>
          </p:nvPr>
        </p:nvSpPr>
        <p:spPr>
          <a:xfrm>
            <a:off x="994373" y="1298885"/>
            <a:ext cx="6492240" cy="1389888"/>
          </a:xfrm>
          <a:prstGeom prst="rect">
            <a:avLst/>
          </a:prstGeom>
        </p:spPr>
        <p:txBody>
          <a:bodyPr lIns="0" tIns="0" rIns="0" bIns="0" anchor="b" anchorCtr="0">
            <a:noAutofit/>
          </a:bodyPr>
          <a:lstStyle>
            <a:lvl1pPr algn="l">
              <a:lnSpc>
                <a:spcPct val="90000"/>
              </a:lnSpc>
              <a:defRPr sz="5000" b="1" cap="all" spc="200" baseline="0">
                <a:solidFill>
                  <a:schemeClr val="tx2"/>
                </a:solidFill>
                <a:latin typeface="+mn-lt"/>
              </a:defRPr>
            </a:lvl1pPr>
          </a:lstStyle>
          <a:p>
            <a:r>
              <a:rPr lang="en-US"/>
              <a:t>COVER SLIDE</a:t>
            </a:r>
          </a:p>
        </p:txBody>
      </p:sp>
      <p:sp>
        <p:nvSpPr>
          <p:cNvPr id="24" name="Text Placeholder 15">
            <a:extLst>
              <a:ext uri="{FF2B5EF4-FFF2-40B4-BE49-F238E27FC236}">
                <a16:creationId xmlns:a16="http://schemas.microsoft.com/office/drawing/2014/main" id="{6F6FF48C-F12D-A1C1-0D7D-D595626B69A9}"/>
              </a:ext>
            </a:extLst>
          </p:cNvPr>
          <p:cNvSpPr>
            <a:spLocks noGrp="1"/>
          </p:cNvSpPr>
          <p:nvPr>
            <p:ph type="body" sz="quarter" idx="10" hasCustomPrompt="1"/>
          </p:nvPr>
        </p:nvSpPr>
        <p:spPr>
          <a:xfrm>
            <a:off x="994373" y="3117895"/>
            <a:ext cx="4316215" cy="502920"/>
          </a:xfrm>
        </p:spPr>
        <p:txBody>
          <a:bodyPr wrap="square">
            <a:normAutofit/>
          </a:bodyPr>
          <a:lstStyle>
            <a:lvl1pPr>
              <a:spcBef>
                <a:spcPts val="0"/>
              </a:spcBef>
              <a:defRPr sz="1800" b="1">
                <a:solidFill>
                  <a:schemeClr val="accent1"/>
                </a:solidFill>
              </a:defRPr>
            </a:lvl1pPr>
            <a:lvl2pPr marL="0" indent="0">
              <a:spcBef>
                <a:spcPts val="0"/>
              </a:spcBef>
              <a:buNone/>
              <a:defRPr sz="1400"/>
            </a:lvl2pPr>
          </a:lstStyle>
          <a:p>
            <a:pPr lvl="0"/>
            <a:r>
              <a:rPr lang="en-US"/>
              <a:t>Presenter’s Name</a:t>
            </a:r>
          </a:p>
          <a:p>
            <a:pPr lvl="1"/>
            <a:r>
              <a:rPr lang="en-US"/>
              <a:t>Title/Position</a:t>
            </a:r>
          </a:p>
        </p:txBody>
      </p:sp>
      <p:cxnSp>
        <p:nvCxnSpPr>
          <p:cNvPr id="26" name="Straight Connector 25">
            <a:extLst>
              <a:ext uri="{FF2B5EF4-FFF2-40B4-BE49-F238E27FC236}">
                <a16:creationId xmlns:a16="http://schemas.microsoft.com/office/drawing/2014/main" id="{B0C8B713-8FC8-BCB5-C7FC-A1BFE4789DA3}"/>
              </a:ext>
            </a:extLst>
          </p:cNvPr>
          <p:cNvCxnSpPr>
            <a:cxnSpLocks/>
          </p:cNvCxnSpPr>
          <p:nvPr/>
        </p:nvCxnSpPr>
        <p:spPr>
          <a:xfrm>
            <a:off x="994373" y="2870698"/>
            <a:ext cx="822960" cy="0"/>
          </a:xfrm>
          <a:prstGeom prst="line">
            <a:avLst/>
          </a:prstGeom>
          <a:ln w="38100">
            <a:gradFill flip="none" rotWithShape="1">
              <a:gsLst>
                <a:gs pos="0">
                  <a:schemeClr val="accent1"/>
                </a:gs>
                <a:gs pos="100000">
                  <a:schemeClr val="accent3"/>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7" name="Text Placeholder 15">
            <a:extLst>
              <a:ext uri="{FF2B5EF4-FFF2-40B4-BE49-F238E27FC236}">
                <a16:creationId xmlns:a16="http://schemas.microsoft.com/office/drawing/2014/main" id="{C6B95984-3A09-5AE2-8333-5BFF65B2350C}"/>
              </a:ext>
            </a:extLst>
          </p:cNvPr>
          <p:cNvSpPr>
            <a:spLocks noGrp="1"/>
          </p:cNvSpPr>
          <p:nvPr>
            <p:ph type="body" sz="quarter" idx="11" hasCustomPrompt="1"/>
          </p:nvPr>
        </p:nvSpPr>
        <p:spPr>
          <a:xfrm>
            <a:off x="994373" y="1033539"/>
            <a:ext cx="6492240" cy="169277"/>
          </a:xfrm>
        </p:spPr>
        <p:txBody>
          <a:bodyPr wrap="square" anchor="b">
            <a:normAutofit/>
          </a:bodyPr>
          <a:lstStyle>
            <a:lvl1pPr algn="l">
              <a:spcBef>
                <a:spcPts val="0"/>
              </a:spcBef>
              <a:defRPr sz="1100" b="1" spc="200" baseline="0">
                <a:solidFill>
                  <a:schemeClr val="bg1">
                    <a:lumMod val="75000"/>
                  </a:schemeClr>
                </a:solidFill>
              </a:defRPr>
            </a:lvl1pPr>
            <a:lvl2pPr marL="0" indent="0" algn="l">
              <a:spcBef>
                <a:spcPts val="0"/>
              </a:spcBef>
              <a:buNone/>
              <a:defRPr sz="1100" spc="200" baseline="0">
                <a:solidFill>
                  <a:schemeClr val="tx2"/>
                </a:solidFill>
              </a:defRPr>
            </a:lvl2pPr>
          </a:lstStyle>
          <a:p>
            <a:pPr lvl="0"/>
            <a:r>
              <a:rPr lang="en-US"/>
              <a:t>LOCATION | DATE</a:t>
            </a:r>
          </a:p>
        </p:txBody>
      </p:sp>
      <p:pic>
        <p:nvPicPr>
          <p:cNvPr id="14" name="Picture 13">
            <a:extLst>
              <a:ext uri="{FF2B5EF4-FFF2-40B4-BE49-F238E27FC236}">
                <a16:creationId xmlns:a16="http://schemas.microsoft.com/office/drawing/2014/main" id="{3AB35D53-1C98-404F-C7F2-0776519A8526}"/>
              </a:ext>
            </a:extLst>
          </p:cNvPr>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0" y="2788983"/>
            <a:ext cx="12192000" cy="3983320"/>
          </a:xfrm>
          <a:prstGeom prst="rect">
            <a:avLst/>
          </a:prstGeom>
        </p:spPr>
      </p:pic>
      <p:pic>
        <p:nvPicPr>
          <p:cNvPr id="16" name="Picture 15">
            <a:extLst>
              <a:ext uri="{FF2B5EF4-FFF2-40B4-BE49-F238E27FC236}">
                <a16:creationId xmlns:a16="http://schemas.microsoft.com/office/drawing/2014/main" id="{E31AA3F7-F785-6C94-CE2A-08BC3803857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5148843"/>
            <a:ext cx="12192000" cy="1709157"/>
          </a:xfrm>
          <a:prstGeom prst="rect">
            <a:avLst/>
          </a:prstGeom>
        </p:spPr>
      </p:pic>
    </p:spTree>
    <p:extLst>
      <p:ext uri="{BB962C8B-B14F-4D97-AF65-F5344CB8AC3E}">
        <p14:creationId xmlns:p14="http://schemas.microsoft.com/office/powerpoint/2010/main" val="1593780995"/>
      </p:ext>
    </p:extLst>
  </p:cSld>
  <p:clrMapOvr>
    <a:masterClrMapping/>
  </p:clrMapOvr>
  <p:hf hdr="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Divider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967C6C-B1C6-0940-9FC9-6D472F8701C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contrast="30000"/>
                    </a14:imgEffect>
                  </a14:imgLayer>
                </a14:imgProps>
              </a:ext>
            </a:extLst>
          </a:blip>
          <a:srcRect t="15275" r="4762" b="9434"/>
          <a:stretch/>
        </p:blipFill>
        <p:spPr>
          <a:xfrm>
            <a:off x="0" y="0"/>
            <a:ext cx="12192000" cy="6426200"/>
          </a:xfrm>
          <a:prstGeom prst="rect">
            <a:avLst/>
          </a:prstGeom>
        </p:spPr>
      </p:pic>
      <p:sp>
        <p:nvSpPr>
          <p:cNvPr id="31" name="Rectangle 30">
            <a:extLst>
              <a:ext uri="{FF2B5EF4-FFF2-40B4-BE49-F238E27FC236}">
                <a16:creationId xmlns:a16="http://schemas.microsoft.com/office/drawing/2014/main" id="{7BAE60A4-255D-4278-5408-DF45F520D55E}"/>
              </a:ext>
            </a:extLst>
          </p:cNvPr>
          <p:cNvSpPr/>
          <p:nvPr/>
        </p:nvSpPr>
        <p:spPr>
          <a:xfrm>
            <a:off x="0" y="0"/>
            <a:ext cx="12192000" cy="6858000"/>
          </a:xfrm>
          <a:prstGeom prst="rect">
            <a:avLst/>
          </a:prstGeom>
          <a:gradFill flip="none" rotWithShape="1">
            <a:gsLst>
              <a:gs pos="1000">
                <a:schemeClr val="accent1">
                  <a:alpha val="80000"/>
                </a:schemeClr>
              </a:gs>
              <a:gs pos="100000">
                <a:schemeClr val="accent6">
                  <a:alpha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1120" name="Picture 1119">
            <a:extLst>
              <a:ext uri="{FF2B5EF4-FFF2-40B4-BE49-F238E27FC236}">
                <a16:creationId xmlns:a16="http://schemas.microsoft.com/office/drawing/2014/main" id="{3079A0EF-F8EC-49E3-91B3-02549A0DFD9A}"/>
              </a:ext>
            </a:extLst>
          </p:cNvPr>
          <p:cNvPicPr>
            <a:picLocks noChangeAspect="1"/>
          </p:cNvPicPr>
          <p:nvPr/>
        </p:nvPicPr>
        <p:blipFill>
          <a:blip r:embed="rId4"/>
          <a:stretch>
            <a:fillRect/>
          </a:stretch>
        </p:blipFill>
        <p:spPr>
          <a:xfrm>
            <a:off x="8752113" y="534282"/>
            <a:ext cx="2985597" cy="840330"/>
          </a:xfrm>
          <a:prstGeom prst="rect">
            <a:avLst/>
          </a:prstGeom>
        </p:spPr>
      </p:pic>
      <p:sp>
        <p:nvSpPr>
          <p:cNvPr id="3" name="Rectangle: Single Corner Rounded 2">
            <a:extLst>
              <a:ext uri="{FF2B5EF4-FFF2-40B4-BE49-F238E27FC236}">
                <a16:creationId xmlns:a16="http://schemas.microsoft.com/office/drawing/2014/main" id="{90C4F1CA-4FB4-EF12-E220-C18BEB22B2C7}"/>
              </a:ext>
            </a:extLst>
          </p:cNvPr>
          <p:cNvSpPr/>
          <p:nvPr/>
        </p:nvSpPr>
        <p:spPr>
          <a:xfrm flipV="1">
            <a:off x="446568" y="342895"/>
            <a:ext cx="5649432" cy="5751388"/>
          </a:xfrm>
          <a:prstGeom prst="round1Rect">
            <a:avLst>
              <a:gd name="adj" fmla="val 77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1">
            <a:extLst>
              <a:ext uri="{FF2B5EF4-FFF2-40B4-BE49-F238E27FC236}">
                <a16:creationId xmlns:a16="http://schemas.microsoft.com/office/drawing/2014/main" id="{E6B74422-56B6-C21F-7E90-648EBFDA1696}"/>
              </a:ext>
            </a:extLst>
          </p:cNvPr>
          <p:cNvSpPr>
            <a:spLocks noGrp="1"/>
          </p:cNvSpPr>
          <p:nvPr>
            <p:ph type="ctrTitle" hasCustomPrompt="1"/>
          </p:nvPr>
        </p:nvSpPr>
        <p:spPr>
          <a:xfrm>
            <a:off x="958280" y="763717"/>
            <a:ext cx="4502720" cy="3471399"/>
          </a:xfrm>
          <a:prstGeom prst="rect">
            <a:avLst/>
          </a:prstGeom>
        </p:spPr>
        <p:txBody>
          <a:bodyPr lIns="0" tIns="0" rIns="0" bIns="0" anchor="b" anchorCtr="0">
            <a:noAutofit/>
          </a:bodyPr>
          <a:lstStyle>
            <a:lvl1pPr algn="l">
              <a:lnSpc>
                <a:spcPct val="80000"/>
              </a:lnSpc>
              <a:defRPr sz="5400" b="1" cap="none" baseline="0">
                <a:solidFill>
                  <a:schemeClr val="tx2"/>
                </a:solidFill>
                <a:latin typeface="+mn-lt"/>
              </a:defRPr>
            </a:lvl1pPr>
          </a:lstStyle>
          <a:p>
            <a:r>
              <a:rPr lang="en-US"/>
              <a:t>Divider Slide</a:t>
            </a:r>
          </a:p>
        </p:txBody>
      </p:sp>
      <p:cxnSp>
        <p:nvCxnSpPr>
          <p:cNvPr id="37" name="Straight Connector 36">
            <a:extLst>
              <a:ext uri="{FF2B5EF4-FFF2-40B4-BE49-F238E27FC236}">
                <a16:creationId xmlns:a16="http://schemas.microsoft.com/office/drawing/2014/main" id="{5120FA2A-55B5-CA3F-B064-62449CAAC1E2}"/>
              </a:ext>
            </a:extLst>
          </p:cNvPr>
          <p:cNvCxnSpPr>
            <a:cxnSpLocks/>
          </p:cNvCxnSpPr>
          <p:nvPr/>
        </p:nvCxnSpPr>
        <p:spPr>
          <a:xfrm>
            <a:off x="958280" y="4488373"/>
            <a:ext cx="914400" cy="0"/>
          </a:xfrm>
          <a:prstGeom prst="line">
            <a:avLst/>
          </a:prstGeom>
          <a:ln w="38100">
            <a:gradFill flip="none" rotWithShape="1">
              <a:gsLst>
                <a:gs pos="0">
                  <a:schemeClr val="accent1"/>
                </a:gs>
                <a:gs pos="100000">
                  <a:schemeClr val="accent3"/>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122" name="Graphic 1121">
            <a:extLst>
              <a:ext uri="{FF2B5EF4-FFF2-40B4-BE49-F238E27FC236}">
                <a16:creationId xmlns:a16="http://schemas.microsoft.com/office/drawing/2014/main" id="{B56400C5-FA48-0578-675F-3D6103EB8A82}"/>
              </a:ext>
            </a:extLst>
          </p:cNvPr>
          <p:cNvPicPr>
            <a:picLocks noChangeAspect="1"/>
          </p:cNvPicPr>
          <p:nvPr/>
        </p:nvPicPr>
        <p:blipFill>
          <a:blip r:embed="rId5">
            <a:extLst>
              <a:ext uri="{96DAC541-7B7A-43D3-8B79-37D633B846F1}">
                <asvg:svgBlip xmlns:asvg="http://schemas.microsoft.com/office/drawing/2016/SVG/main" r:embed="rId6"/>
              </a:ext>
            </a:extLst>
          </a:blip>
          <a:srcRect b="6296"/>
          <a:stretch>
            <a:fillRect/>
          </a:stretch>
        </p:blipFill>
        <p:spPr>
          <a:xfrm>
            <a:off x="0" y="0"/>
            <a:ext cx="443047" cy="6426200"/>
          </a:xfrm>
          <a:custGeom>
            <a:avLst/>
            <a:gdLst>
              <a:gd name="connsiteX0" fmla="*/ 0 w 443047"/>
              <a:gd name="connsiteY0" fmla="*/ 0 h 6426200"/>
              <a:gd name="connsiteX1" fmla="*/ 443047 w 443047"/>
              <a:gd name="connsiteY1" fmla="*/ 0 h 6426200"/>
              <a:gd name="connsiteX2" fmla="*/ 443047 w 443047"/>
              <a:gd name="connsiteY2" fmla="*/ 6426200 h 6426200"/>
              <a:gd name="connsiteX3" fmla="*/ 0 w 443047"/>
              <a:gd name="connsiteY3" fmla="*/ 6426200 h 6426200"/>
            </a:gdLst>
            <a:ahLst/>
            <a:cxnLst>
              <a:cxn ang="0">
                <a:pos x="connsiteX0" y="connsiteY0"/>
              </a:cxn>
              <a:cxn ang="0">
                <a:pos x="connsiteX1" y="connsiteY1"/>
              </a:cxn>
              <a:cxn ang="0">
                <a:pos x="connsiteX2" y="connsiteY2"/>
              </a:cxn>
              <a:cxn ang="0">
                <a:pos x="connsiteX3" y="connsiteY3"/>
              </a:cxn>
            </a:cxnLst>
            <a:rect l="l" t="t" r="r" b="b"/>
            <a:pathLst>
              <a:path w="443047" h="6426200">
                <a:moveTo>
                  <a:pt x="0" y="0"/>
                </a:moveTo>
                <a:lnTo>
                  <a:pt x="443047" y="0"/>
                </a:lnTo>
                <a:lnTo>
                  <a:pt x="443047" y="6426200"/>
                </a:lnTo>
                <a:lnTo>
                  <a:pt x="0" y="6426200"/>
                </a:lnTo>
                <a:close/>
              </a:path>
            </a:pathLst>
          </a:custGeom>
        </p:spPr>
      </p:pic>
      <p:sp>
        <p:nvSpPr>
          <p:cNvPr id="81" name="Rectangle 80">
            <a:extLst>
              <a:ext uri="{FF2B5EF4-FFF2-40B4-BE49-F238E27FC236}">
                <a16:creationId xmlns:a16="http://schemas.microsoft.com/office/drawing/2014/main" id="{06690F22-B9AF-53DF-AFE8-443449EC40E0}"/>
              </a:ext>
            </a:extLst>
          </p:cNvPr>
          <p:cNvSpPr/>
          <p:nvPr/>
        </p:nvSpPr>
        <p:spPr>
          <a:xfrm>
            <a:off x="0" y="6428232"/>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29708A42-86EF-2477-49AB-B29CA1EEC71D}"/>
              </a:ext>
            </a:extLst>
          </p:cNvPr>
          <p:cNvSpPr txBox="1"/>
          <p:nvPr/>
        </p:nvSpPr>
        <p:spPr>
          <a:xfrm>
            <a:off x="11451456" y="6426200"/>
            <a:ext cx="435742" cy="4318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rPr>
              <a:pPr algn="r"/>
              <a:t>‹#›</a:t>
            </a:fld>
            <a:endParaRPr lang="en-US" sz="1350">
              <a:solidFill>
                <a:schemeClr val="bg1"/>
              </a:solidFill>
            </a:endParaRPr>
          </a:p>
        </p:txBody>
      </p:sp>
      <p:sp>
        <p:nvSpPr>
          <p:cNvPr id="4" name="Subtitle 2">
            <a:extLst>
              <a:ext uri="{FF2B5EF4-FFF2-40B4-BE49-F238E27FC236}">
                <a16:creationId xmlns:a16="http://schemas.microsoft.com/office/drawing/2014/main" id="{66A98DDD-AE5A-6E35-DC58-A8227159B96B}"/>
              </a:ext>
            </a:extLst>
          </p:cNvPr>
          <p:cNvSpPr>
            <a:spLocks noGrp="1"/>
          </p:cNvSpPr>
          <p:nvPr>
            <p:ph type="subTitle" idx="1" hasCustomPrompt="1"/>
          </p:nvPr>
        </p:nvSpPr>
        <p:spPr>
          <a:xfrm>
            <a:off x="958280" y="4741630"/>
            <a:ext cx="4502720" cy="369332"/>
          </a:xfrm>
          <a:prstGeom prst="rect">
            <a:avLst/>
          </a:prstGeom>
        </p:spPr>
        <p:txBody>
          <a:bodyPr wrap="square" lIns="0" tIns="0" rIns="0" bIns="0">
            <a:spAutoFit/>
          </a:bodyPr>
          <a:lstStyle>
            <a:lvl1pPr marL="0" indent="0" algn="l">
              <a:lnSpc>
                <a:spcPct val="100000"/>
              </a:lnSpc>
              <a:spcBef>
                <a:spcPts val="0"/>
              </a:spcBef>
              <a:buNone/>
              <a:defRPr sz="2400">
                <a:solidFill>
                  <a:schemeClr val="accent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6" name="TextBox 5">
            <a:extLst>
              <a:ext uri="{FF2B5EF4-FFF2-40B4-BE49-F238E27FC236}">
                <a16:creationId xmlns:a16="http://schemas.microsoft.com/office/drawing/2014/main" id="{F2B0CB3C-4B55-D73D-0187-EC84AAFFF445}"/>
              </a:ext>
            </a:extLst>
          </p:cNvPr>
          <p:cNvSpPr txBox="1"/>
          <p:nvPr/>
        </p:nvSpPr>
        <p:spPr>
          <a:xfrm>
            <a:off x="457200" y="6426200"/>
            <a:ext cx="4025900" cy="431800"/>
          </a:xfrm>
          <a:prstGeom prst="rect">
            <a:avLst/>
          </a:prstGeom>
          <a:noFill/>
        </p:spPr>
        <p:txBody>
          <a:bodyPr wrap="square" lIns="0" tIns="0" rIns="0" bIns="0" rtlCol="0" anchor="ctr" anchorCtr="0">
            <a:noAutofit/>
          </a:bodyPr>
          <a:lstStyle/>
          <a:p>
            <a:pPr marL="0" algn="l" defTabSz="457200" rtl="0" eaLnBrk="1" latinLnBrk="0" hangingPunct="1"/>
            <a:r>
              <a:rPr lang="en-US" sz="900" kern="1200">
                <a:solidFill>
                  <a:schemeClr val="bg1"/>
                </a:solidFill>
                <a:latin typeface="+mn-lt"/>
                <a:ea typeface="+mn-ea"/>
                <a:cs typeface="+mn-cs"/>
              </a:rPr>
              <a:t>© 2024 National Asphalt Pavement Association. All Rights Reserved</a:t>
            </a:r>
          </a:p>
        </p:txBody>
      </p:sp>
    </p:spTree>
    <p:extLst>
      <p:ext uri="{BB962C8B-B14F-4D97-AF65-F5344CB8AC3E}">
        <p14:creationId xmlns:p14="http://schemas.microsoft.com/office/powerpoint/2010/main" val="308563974"/>
      </p:ext>
    </p:extLst>
  </p:cSld>
  <p:clrMapOvr>
    <a:masterClrMapping/>
  </p:clrMapOvr>
  <p:hf hdr="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p:nvPr>
        </p:nvSpPr>
        <p:spPr>
          <a:xfrm>
            <a:off x="457200" y="1371599"/>
            <a:ext cx="11277600" cy="42672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p>
            <a:r>
              <a:rPr lang="en-US"/>
              <a:t>Sample Footer Text</a:t>
            </a:r>
            <a:endParaRPr lang="en-US" dirty="0"/>
          </a:p>
        </p:txBody>
      </p:sp>
    </p:spTree>
    <p:extLst>
      <p:ext uri="{BB962C8B-B14F-4D97-AF65-F5344CB8AC3E}">
        <p14:creationId xmlns:p14="http://schemas.microsoft.com/office/powerpoint/2010/main" val="1692258962"/>
      </p:ext>
    </p:extLst>
  </p:cSld>
  <p:clrMapOvr>
    <a:masterClrMapping/>
  </p:clrMapOvr>
  <p:hf hdr="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457200" y="1036865"/>
            <a:ext cx="11274552" cy="316592"/>
          </a:xfrm>
        </p:spPr>
        <p:txBody>
          <a:bodyPr>
            <a:normAutofit/>
          </a:bodyPr>
          <a:lstStyle>
            <a:lvl1pPr marL="0" indent="0">
              <a:lnSpc>
                <a:spcPct val="90000"/>
              </a:lnSpc>
              <a:spcBef>
                <a:spcPts val="0"/>
              </a:spcBef>
              <a:buNone/>
              <a:defRPr sz="1800">
                <a:solidFill>
                  <a:schemeClr val="tx2">
                    <a:lumMod val="40000"/>
                    <a:lumOff val="60000"/>
                  </a:schemeClr>
                </a:solidFill>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p>
            <a:r>
              <a:rPr lang="en-US"/>
              <a:t>Sample Footer Text</a:t>
            </a:r>
            <a:endParaRPr lang="en-US" dirty="0"/>
          </a:p>
        </p:txBody>
      </p:sp>
      <p:sp>
        <p:nvSpPr>
          <p:cNvPr id="3" name="Title 2">
            <a:extLst>
              <a:ext uri="{FF2B5EF4-FFF2-40B4-BE49-F238E27FC236}">
                <a16:creationId xmlns:a16="http://schemas.microsoft.com/office/drawing/2014/main" id="{33A8AB16-0BDD-47CF-3489-5CAC12424B9A}"/>
              </a:ext>
            </a:extLst>
          </p:cNvPr>
          <p:cNvSpPr>
            <a:spLocks noGrp="1"/>
          </p:cNvSpPr>
          <p:nvPr>
            <p:ph type="title"/>
          </p:nvPr>
        </p:nvSpPr>
        <p:spPr>
          <a:xfrm>
            <a:off x="457200" y="340060"/>
            <a:ext cx="11277600" cy="886397"/>
          </a:xfrm>
        </p:spPr>
        <p:txBody>
          <a:bodyPr/>
          <a:lstStyle/>
          <a:p>
            <a:r>
              <a:rPr lang="en-US"/>
              <a:t>Click to edit Master title style</a:t>
            </a:r>
          </a:p>
        </p:txBody>
      </p:sp>
    </p:spTree>
    <p:extLst>
      <p:ext uri="{BB962C8B-B14F-4D97-AF65-F5344CB8AC3E}">
        <p14:creationId xmlns:p14="http://schemas.microsoft.com/office/powerpoint/2010/main" val="2344181239"/>
      </p:ext>
    </p:extLst>
  </p:cSld>
  <p:clrMapOvr>
    <a:masterClrMapping/>
  </p:clrMapOvr>
  <p:hf hdr="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p>
            <a:r>
              <a:rPr lang="en-US"/>
              <a:t>Sample Footer Text</a:t>
            </a:r>
            <a:endParaRPr lang="en-US" dirty="0"/>
          </a:p>
        </p:txBody>
      </p:sp>
      <p:sp>
        <p:nvSpPr>
          <p:cNvPr id="6" name="Title 1">
            <a:extLst>
              <a:ext uri="{FF2B5EF4-FFF2-40B4-BE49-F238E27FC236}">
                <a16:creationId xmlns:a16="http://schemas.microsoft.com/office/drawing/2014/main" id="{D0E9BD2B-04CC-4362-A75E-8B88A793C7B2}"/>
              </a:ext>
            </a:extLst>
          </p:cNvPr>
          <p:cNvSpPr>
            <a:spLocks noGrp="1"/>
          </p:cNvSpPr>
          <p:nvPr>
            <p:ph type="title"/>
          </p:nvPr>
        </p:nvSpPr>
        <p:spPr>
          <a:xfrm>
            <a:off x="304799" y="248594"/>
            <a:ext cx="11582401" cy="400957"/>
          </a:xfrm>
        </p:spPr>
        <p:txBody>
          <a:bodyPr/>
          <a:lstStyle/>
          <a:p>
            <a:r>
              <a:rPr lang="en-US"/>
              <a:t>Click to edit Master title style</a:t>
            </a:r>
          </a:p>
        </p:txBody>
      </p:sp>
      <p:sp>
        <p:nvSpPr>
          <p:cNvPr id="8" name="Text Placeholder 3">
            <a:extLst>
              <a:ext uri="{FF2B5EF4-FFF2-40B4-BE49-F238E27FC236}">
                <a16:creationId xmlns:a16="http://schemas.microsoft.com/office/drawing/2014/main" id="{3D4950A0-7607-4B90-B4BE-901792B45DAA}"/>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lumMod val="40000"/>
                    <a:lumOff val="60000"/>
                  </a:schemeClr>
                </a:solidFill>
              </a:defRPr>
            </a:lvl1pPr>
          </a:lstStyle>
          <a:p>
            <a:pPr lvl="0"/>
            <a:r>
              <a:rPr lang="en-US"/>
              <a:t>Subtitle</a:t>
            </a:r>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1158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8390546"/>
      </p:ext>
    </p:extLst>
  </p:cSld>
  <p:clrMapOvr>
    <a:masterClrMapping/>
  </p:clrMapOvr>
  <p:hf hdr="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2201677"/>
      </p:ext>
    </p:extLst>
  </p:cSld>
  <p:clrMapOvr>
    <a:masterClrMapping/>
  </p:clrMapOvr>
  <p:hf hdr="0"/>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Templa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p:txBody>
          <a:bodyPr/>
          <a:lstStyle>
            <a:lvl1pPr>
              <a:defRPr/>
            </a:lvl1pPr>
          </a:lstStyle>
          <a:p>
            <a:r>
              <a:rPr lang="en-US"/>
              <a:t>Click to edit Master title style</a:t>
            </a:r>
          </a:p>
        </p:txBody>
      </p:sp>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p>
            <a:r>
              <a:rPr lang="en-US"/>
              <a:t>Sample Footer Text</a:t>
            </a:r>
            <a:endParaRPr lang="en-US" dirty="0"/>
          </a:p>
        </p:txBody>
      </p:sp>
    </p:spTree>
    <p:extLst>
      <p:ext uri="{BB962C8B-B14F-4D97-AF65-F5344CB8AC3E}">
        <p14:creationId xmlns:p14="http://schemas.microsoft.com/office/powerpoint/2010/main" val="2605907573"/>
      </p:ext>
    </p:extLst>
  </p:cSld>
  <p:clrMapOvr>
    <a:masterClrMapping/>
  </p:clrMapOvr>
  <p:hf hdr="0"/>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8878" y="17756"/>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5325178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1725703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7697679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cSld name="Divider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6C699B-438F-792B-1DCF-909333082D23}"/>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l="-1"/>
          <a:stretch/>
        </p:blipFill>
        <p:spPr>
          <a:xfrm>
            <a:off x="0" y="0"/>
            <a:ext cx="12192000" cy="6858000"/>
          </a:xfrm>
          <a:prstGeom prst="rect">
            <a:avLst/>
          </a:prstGeom>
        </p:spPr>
      </p:pic>
      <p:sp>
        <p:nvSpPr>
          <p:cNvPr id="7" name="Graphic 5">
            <a:extLst>
              <a:ext uri="{FF2B5EF4-FFF2-40B4-BE49-F238E27FC236}">
                <a16:creationId xmlns:a16="http://schemas.microsoft.com/office/drawing/2014/main" id="{CC5F4978-1B82-102B-B4A5-22DFFC3B6AE2}"/>
              </a:ext>
            </a:extLst>
          </p:cNvPr>
          <p:cNvSpPr/>
          <p:nvPr/>
        </p:nvSpPr>
        <p:spPr>
          <a:xfrm>
            <a:off x="0" y="0"/>
            <a:ext cx="12192000" cy="6858000"/>
          </a:xfrm>
          <a:custGeom>
            <a:avLst/>
            <a:gdLst>
              <a:gd name="connsiteX0" fmla="*/ 0 w 5143500"/>
              <a:gd name="connsiteY0" fmla="*/ 0 h 1736693"/>
              <a:gd name="connsiteX1" fmla="*/ 5143500 w 5143500"/>
              <a:gd name="connsiteY1" fmla="*/ 0 h 1736693"/>
              <a:gd name="connsiteX2" fmla="*/ 5143500 w 5143500"/>
              <a:gd name="connsiteY2" fmla="*/ 1736693 h 1736693"/>
              <a:gd name="connsiteX3" fmla="*/ 0 w 5143500"/>
              <a:gd name="connsiteY3" fmla="*/ 1736693 h 1736693"/>
            </a:gdLst>
            <a:ahLst/>
            <a:cxnLst>
              <a:cxn ang="0">
                <a:pos x="connsiteX0" y="connsiteY0"/>
              </a:cxn>
              <a:cxn ang="0">
                <a:pos x="connsiteX1" y="connsiteY1"/>
              </a:cxn>
              <a:cxn ang="0">
                <a:pos x="connsiteX2" y="connsiteY2"/>
              </a:cxn>
              <a:cxn ang="0">
                <a:pos x="connsiteX3" y="connsiteY3"/>
              </a:cxn>
            </a:cxnLst>
            <a:rect l="l" t="t" r="r" b="b"/>
            <a:pathLst>
              <a:path w="5143500" h="1736693">
                <a:moveTo>
                  <a:pt x="0" y="0"/>
                </a:moveTo>
                <a:lnTo>
                  <a:pt x="5143500" y="0"/>
                </a:lnTo>
                <a:lnTo>
                  <a:pt x="5143500" y="1736693"/>
                </a:lnTo>
                <a:lnTo>
                  <a:pt x="0" y="1736693"/>
                </a:lnTo>
                <a:close/>
              </a:path>
            </a:pathLst>
          </a:custGeom>
          <a:gradFill>
            <a:gsLst>
              <a:gs pos="0">
                <a:srgbClr val="00AE66">
                  <a:alpha val="92000"/>
                </a:srgbClr>
              </a:gs>
              <a:gs pos="100000">
                <a:srgbClr val="01939D">
                  <a:alpha val="75000"/>
                </a:srgbClr>
              </a:gs>
            </a:gsLst>
            <a:lin ang="0" scaled="1"/>
          </a:gradFill>
          <a:ln w="0" cap="flat">
            <a:noFill/>
            <a:prstDash val="solid"/>
            <a:miter/>
          </a:ln>
        </p:spPr>
        <p:txBody>
          <a:bodyPr rtlCol="0" anchor="ctr"/>
          <a:lstStyle/>
          <a:p>
            <a:endParaRPr lang="en-US"/>
          </a:p>
        </p:txBody>
      </p:sp>
      <p:sp>
        <p:nvSpPr>
          <p:cNvPr id="81" name="Rectangle 80">
            <a:extLst>
              <a:ext uri="{FF2B5EF4-FFF2-40B4-BE49-F238E27FC236}">
                <a16:creationId xmlns:a16="http://schemas.microsoft.com/office/drawing/2014/main" id="{06690F22-B9AF-53DF-AFE8-443449EC40E0}"/>
              </a:ext>
            </a:extLst>
          </p:cNvPr>
          <p:cNvSpPr/>
          <p:nvPr/>
        </p:nvSpPr>
        <p:spPr>
          <a:xfrm>
            <a:off x="0" y="6428232"/>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8833AE2-4675-4805-9FA3-6F7CB827C326}"/>
              </a:ext>
            </a:extLst>
          </p:cNvPr>
          <p:cNvPicPr>
            <a:picLocks noChangeAspect="1"/>
          </p:cNvPicPr>
          <p:nvPr/>
        </p:nvPicPr>
        <p:blipFill>
          <a:blip r:embed="rId4"/>
          <a:stretch>
            <a:fillRect/>
          </a:stretch>
        </p:blipFill>
        <p:spPr>
          <a:xfrm>
            <a:off x="892606" y="548763"/>
            <a:ext cx="3259670" cy="917471"/>
          </a:xfrm>
          <a:prstGeom prst="rect">
            <a:avLst/>
          </a:prstGeom>
        </p:spPr>
      </p:pic>
      <p:sp>
        <p:nvSpPr>
          <p:cNvPr id="12" name="Rectangle 11">
            <a:extLst>
              <a:ext uri="{FF2B5EF4-FFF2-40B4-BE49-F238E27FC236}">
                <a16:creationId xmlns:a16="http://schemas.microsoft.com/office/drawing/2014/main" id="{2C39879A-23B2-03C1-8FD3-56E5C4D7AEFD}"/>
              </a:ext>
            </a:extLst>
          </p:cNvPr>
          <p:cNvSpPr/>
          <p:nvPr/>
        </p:nvSpPr>
        <p:spPr>
          <a:xfrm>
            <a:off x="0" y="0"/>
            <a:ext cx="457199" cy="6426198"/>
          </a:xfrm>
          <a:prstGeom prst="rect">
            <a:avLst/>
          </a:prstGeom>
          <a:blipFill>
            <a:blip r:embed="rId5"/>
            <a:srcRect/>
            <a:stretch>
              <a:fillRect l="-962988" t="-20898" r="-1030213" b="-208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Single Corner Rounded 12">
            <a:extLst>
              <a:ext uri="{FF2B5EF4-FFF2-40B4-BE49-F238E27FC236}">
                <a16:creationId xmlns:a16="http://schemas.microsoft.com/office/drawing/2014/main" id="{CBAE28B5-52A5-8B11-598D-087D69B099BC}"/>
              </a:ext>
            </a:extLst>
          </p:cNvPr>
          <p:cNvSpPr/>
          <p:nvPr/>
        </p:nvSpPr>
        <p:spPr>
          <a:xfrm flipV="1">
            <a:off x="-1" y="2001374"/>
            <a:ext cx="8998858" cy="3470511"/>
          </a:xfrm>
          <a:prstGeom prst="round1Rect">
            <a:avLst>
              <a:gd name="adj" fmla="val 116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Title 1">
            <a:extLst>
              <a:ext uri="{FF2B5EF4-FFF2-40B4-BE49-F238E27FC236}">
                <a16:creationId xmlns:a16="http://schemas.microsoft.com/office/drawing/2014/main" id="{E6B74422-56B6-C21F-7E90-648EBFDA1696}"/>
              </a:ext>
            </a:extLst>
          </p:cNvPr>
          <p:cNvSpPr>
            <a:spLocks noGrp="1"/>
          </p:cNvSpPr>
          <p:nvPr>
            <p:ph type="ctrTitle" hasCustomPrompt="1"/>
          </p:nvPr>
        </p:nvSpPr>
        <p:spPr>
          <a:xfrm>
            <a:off x="958279" y="2724370"/>
            <a:ext cx="7524818" cy="1355179"/>
          </a:xfrm>
          <a:prstGeom prst="rect">
            <a:avLst/>
          </a:prstGeom>
        </p:spPr>
        <p:txBody>
          <a:bodyPr lIns="0" tIns="0" rIns="0" bIns="0" anchor="b" anchorCtr="0">
            <a:noAutofit/>
          </a:bodyPr>
          <a:lstStyle>
            <a:lvl1pPr algn="l">
              <a:lnSpc>
                <a:spcPct val="80000"/>
              </a:lnSpc>
              <a:defRPr sz="5400" b="1" cap="none" baseline="0">
                <a:solidFill>
                  <a:schemeClr val="tx2"/>
                </a:solidFill>
                <a:latin typeface="+mn-lt"/>
              </a:defRPr>
            </a:lvl1pPr>
          </a:lstStyle>
          <a:p>
            <a:r>
              <a:rPr lang="en-US"/>
              <a:t>Divider Slide</a:t>
            </a:r>
          </a:p>
        </p:txBody>
      </p:sp>
      <p:cxnSp>
        <p:nvCxnSpPr>
          <p:cNvPr id="15" name="Straight Connector 14">
            <a:extLst>
              <a:ext uri="{FF2B5EF4-FFF2-40B4-BE49-F238E27FC236}">
                <a16:creationId xmlns:a16="http://schemas.microsoft.com/office/drawing/2014/main" id="{E1B0732C-3A8B-C050-9B2B-BB8F02525B80}"/>
              </a:ext>
            </a:extLst>
          </p:cNvPr>
          <p:cNvCxnSpPr>
            <a:cxnSpLocks/>
          </p:cNvCxnSpPr>
          <p:nvPr/>
        </p:nvCxnSpPr>
        <p:spPr>
          <a:xfrm>
            <a:off x="958280" y="4332806"/>
            <a:ext cx="914400" cy="0"/>
          </a:xfrm>
          <a:prstGeom prst="line">
            <a:avLst/>
          </a:prstGeom>
          <a:ln w="38100">
            <a:gradFill flip="none" rotWithShape="1">
              <a:gsLst>
                <a:gs pos="0">
                  <a:schemeClr val="accent1"/>
                </a:gs>
                <a:gs pos="100000">
                  <a:schemeClr val="accent3"/>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A6D42846-EB5E-E6D9-A19E-8190F3829E5C}"/>
              </a:ext>
            </a:extLst>
          </p:cNvPr>
          <p:cNvSpPr/>
          <p:nvPr/>
        </p:nvSpPr>
        <p:spPr>
          <a:xfrm>
            <a:off x="-1" y="2001375"/>
            <a:ext cx="457199" cy="3470511"/>
          </a:xfrm>
          <a:custGeom>
            <a:avLst/>
            <a:gdLst>
              <a:gd name="connsiteX0" fmla="*/ 0 w 457199"/>
              <a:gd name="connsiteY0" fmla="*/ 0 h 3470511"/>
              <a:gd name="connsiteX1" fmla="*/ 446566 w 457199"/>
              <a:gd name="connsiteY1" fmla="*/ 0 h 3470511"/>
              <a:gd name="connsiteX2" fmla="*/ 457199 w 457199"/>
              <a:gd name="connsiteY2" fmla="*/ 0 h 3470511"/>
              <a:gd name="connsiteX3" fmla="*/ 457199 w 457199"/>
              <a:gd name="connsiteY3" fmla="*/ 3470511 h 3470511"/>
              <a:gd name="connsiteX4" fmla="*/ 446566 w 457199"/>
              <a:gd name="connsiteY4" fmla="*/ 3470511 h 3470511"/>
              <a:gd name="connsiteX5" fmla="*/ 0 w 457199"/>
              <a:gd name="connsiteY5" fmla="*/ 3470511 h 347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199" h="3470511">
                <a:moveTo>
                  <a:pt x="0" y="0"/>
                </a:moveTo>
                <a:lnTo>
                  <a:pt x="446566" y="0"/>
                </a:lnTo>
                <a:lnTo>
                  <a:pt x="457199" y="0"/>
                </a:lnTo>
                <a:lnTo>
                  <a:pt x="457199" y="3470511"/>
                </a:lnTo>
                <a:lnTo>
                  <a:pt x="446566" y="3470511"/>
                </a:lnTo>
                <a:lnTo>
                  <a:pt x="0" y="3470511"/>
                </a:lnTo>
                <a:close/>
              </a:path>
            </a:pathLst>
          </a:custGeom>
          <a:blipFill>
            <a:blip r:embed="rId6"/>
            <a:srcRect/>
            <a:stretch>
              <a:fillRect l="-962988" t="-77202" r="-1030213" b="-306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66A98DDD-AE5A-6E35-DC58-A8227159B96B}"/>
              </a:ext>
            </a:extLst>
          </p:cNvPr>
          <p:cNvSpPr>
            <a:spLocks noGrp="1"/>
          </p:cNvSpPr>
          <p:nvPr>
            <p:ph type="subTitle" idx="1" hasCustomPrompt="1"/>
          </p:nvPr>
        </p:nvSpPr>
        <p:spPr>
          <a:xfrm>
            <a:off x="958279" y="4586063"/>
            <a:ext cx="7524818" cy="369332"/>
          </a:xfrm>
          <a:prstGeom prst="rect">
            <a:avLst/>
          </a:prstGeom>
        </p:spPr>
        <p:txBody>
          <a:bodyPr wrap="square" lIns="0" tIns="0" rIns="0" bIns="0">
            <a:noAutofit/>
          </a:bodyPr>
          <a:lstStyle>
            <a:lvl1pPr marL="0" indent="0" algn="l">
              <a:lnSpc>
                <a:spcPct val="100000"/>
              </a:lnSpc>
              <a:spcBef>
                <a:spcPts val="0"/>
              </a:spcBef>
              <a:buNone/>
              <a:defRPr sz="2400">
                <a:solidFill>
                  <a:schemeClr val="accent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18" name="TextBox 17">
            <a:extLst>
              <a:ext uri="{FF2B5EF4-FFF2-40B4-BE49-F238E27FC236}">
                <a16:creationId xmlns:a16="http://schemas.microsoft.com/office/drawing/2014/main" id="{7AF6FFFE-43BA-6C3E-0DF2-8235D72A84FA}"/>
              </a:ext>
            </a:extLst>
          </p:cNvPr>
          <p:cNvSpPr txBox="1"/>
          <p:nvPr/>
        </p:nvSpPr>
        <p:spPr>
          <a:xfrm>
            <a:off x="11451456" y="6426200"/>
            <a:ext cx="435742" cy="4318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rPr>
              <a:pPr algn="r"/>
              <a:t>‹#›</a:t>
            </a:fld>
            <a:endParaRPr lang="en-US" sz="1350">
              <a:solidFill>
                <a:schemeClr val="bg1"/>
              </a:solidFill>
            </a:endParaRPr>
          </a:p>
        </p:txBody>
      </p:sp>
      <p:sp>
        <p:nvSpPr>
          <p:cNvPr id="19" name="TextBox 18">
            <a:extLst>
              <a:ext uri="{FF2B5EF4-FFF2-40B4-BE49-F238E27FC236}">
                <a16:creationId xmlns:a16="http://schemas.microsoft.com/office/drawing/2014/main" id="{4DA0EB12-8D75-9107-F91E-B8A307DFF35F}"/>
              </a:ext>
            </a:extLst>
          </p:cNvPr>
          <p:cNvSpPr txBox="1"/>
          <p:nvPr/>
        </p:nvSpPr>
        <p:spPr>
          <a:xfrm>
            <a:off x="457200" y="6426200"/>
            <a:ext cx="4025900" cy="431800"/>
          </a:xfrm>
          <a:prstGeom prst="rect">
            <a:avLst/>
          </a:prstGeom>
          <a:noFill/>
        </p:spPr>
        <p:txBody>
          <a:bodyPr wrap="square" lIns="0" tIns="0" rIns="0" bIns="0" rtlCol="0" anchor="ctr" anchorCtr="0">
            <a:noAutofit/>
          </a:bodyPr>
          <a:lstStyle/>
          <a:p>
            <a:pPr marL="0" algn="l" defTabSz="457200" rtl="0" eaLnBrk="1" latinLnBrk="0" hangingPunct="1"/>
            <a:r>
              <a:rPr lang="en-US" sz="900" kern="1200">
                <a:solidFill>
                  <a:schemeClr val="bg1"/>
                </a:solidFill>
                <a:latin typeface="+mn-lt"/>
                <a:ea typeface="+mn-ea"/>
                <a:cs typeface="+mn-cs"/>
              </a:rPr>
              <a:t>© 2024 National Asphalt Pavement Association. All Rights Reserved</a:t>
            </a:r>
          </a:p>
        </p:txBody>
      </p:sp>
    </p:spTree>
    <p:extLst>
      <p:ext uri="{BB962C8B-B14F-4D97-AF65-F5344CB8AC3E}">
        <p14:creationId xmlns:p14="http://schemas.microsoft.com/office/powerpoint/2010/main" val="15922483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Cover 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4B0A64-4430-F1B5-389B-0A24F3BF3782}"/>
              </a:ext>
            </a:extLst>
          </p:cNvPr>
          <p:cNvSpPr/>
          <p:nvPr/>
        </p:nvSpPr>
        <p:spPr>
          <a:xfrm>
            <a:off x="0" y="0"/>
            <a:ext cx="12192000" cy="6858000"/>
          </a:xfrm>
          <a:prstGeom prst="rect">
            <a:avLst/>
          </a:prstGeom>
          <a:gradFill flip="none" rotWithShape="1">
            <a:gsLst>
              <a:gs pos="0">
                <a:schemeClr val="accent5"/>
              </a:gs>
              <a:gs pos="64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678811E4-6A08-5A32-32FA-46186134BC2B}"/>
              </a:ext>
            </a:extLst>
          </p:cNvPr>
          <p:cNvPicPr>
            <a:picLocks noChangeAspect="1"/>
          </p:cNvPicPr>
          <p:nvPr/>
        </p:nvPicPr>
        <p:blipFill>
          <a:blip r:embed="rId2">
            <a:extLst>
              <a:ext uri="{96DAC541-7B7A-43D3-8B79-37D633B846F1}">
                <asvg:svgBlip xmlns:asvg="http://schemas.microsoft.com/office/drawing/2016/SVG/main" r:embed="rId3"/>
              </a:ext>
            </a:extLst>
          </a:blip>
          <a:srcRect l="11458" b="11358"/>
          <a:stretch>
            <a:fillRect/>
          </a:stretch>
        </p:blipFill>
        <p:spPr>
          <a:xfrm rot="5400000">
            <a:off x="2830420" y="-2830427"/>
            <a:ext cx="1807532" cy="7468387"/>
          </a:xfrm>
          <a:custGeom>
            <a:avLst/>
            <a:gdLst>
              <a:gd name="connsiteX0" fmla="*/ 0 w 1807532"/>
              <a:gd name="connsiteY0" fmla="*/ 7468387 h 7468387"/>
              <a:gd name="connsiteX1" fmla="*/ 0 w 1807532"/>
              <a:gd name="connsiteY1" fmla="*/ 0 h 7468387"/>
              <a:gd name="connsiteX2" fmla="*/ 1807532 w 1807532"/>
              <a:gd name="connsiteY2" fmla="*/ 0 h 7468387"/>
              <a:gd name="connsiteX3" fmla="*/ 1807532 w 1807532"/>
              <a:gd name="connsiteY3" fmla="*/ 7468387 h 7468387"/>
            </a:gdLst>
            <a:ahLst/>
            <a:cxnLst>
              <a:cxn ang="0">
                <a:pos x="connsiteX0" y="connsiteY0"/>
              </a:cxn>
              <a:cxn ang="0">
                <a:pos x="connsiteX1" y="connsiteY1"/>
              </a:cxn>
              <a:cxn ang="0">
                <a:pos x="connsiteX2" y="connsiteY2"/>
              </a:cxn>
              <a:cxn ang="0">
                <a:pos x="connsiteX3" y="connsiteY3"/>
              </a:cxn>
            </a:cxnLst>
            <a:rect l="l" t="t" r="r" b="b"/>
            <a:pathLst>
              <a:path w="1807532" h="7468387">
                <a:moveTo>
                  <a:pt x="0" y="7468387"/>
                </a:moveTo>
                <a:lnTo>
                  <a:pt x="0" y="0"/>
                </a:lnTo>
                <a:lnTo>
                  <a:pt x="1807532" y="0"/>
                </a:lnTo>
                <a:lnTo>
                  <a:pt x="1807532" y="7468387"/>
                </a:lnTo>
                <a:close/>
              </a:path>
            </a:pathLst>
          </a:custGeom>
        </p:spPr>
      </p:pic>
      <p:sp>
        <p:nvSpPr>
          <p:cNvPr id="9" name="Rectangle: Single Corner Rounded 8">
            <a:extLst>
              <a:ext uri="{FF2B5EF4-FFF2-40B4-BE49-F238E27FC236}">
                <a16:creationId xmlns:a16="http://schemas.microsoft.com/office/drawing/2014/main" id="{7929E23C-6BB9-F20E-C6A5-77CD9FC8E8BC}"/>
              </a:ext>
            </a:extLst>
          </p:cNvPr>
          <p:cNvSpPr/>
          <p:nvPr/>
        </p:nvSpPr>
        <p:spPr>
          <a:xfrm flipH="1">
            <a:off x="457195" y="492037"/>
            <a:ext cx="11277601" cy="5090617"/>
          </a:xfrm>
          <a:prstGeom prst="round1Rect">
            <a:avLst>
              <a:gd name="adj" fmla="val 59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green and black logo&#10;&#10;Description automatically generated">
            <a:extLst>
              <a:ext uri="{FF2B5EF4-FFF2-40B4-BE49-F238E27FC236}">
                <a16:creationId xmlns:a16="http://schemas.microsoft.com/office/drawing/2014/main" id="{7E0303A0-BC53-7999-8CB6-5EE15CCC8398}"/>
              </a:ext>
            </a:extLst>
          </p:cNvPr>
          <p:cNvPicPr>
            <a:picLocks noChangeAspect="1"/>
          </p:cNvPicPr>
          <p:nvPr/>
        </p:nvPicPr>
        <p:blipFill>
          <a:blip r:embed="rId4"/>
          <a:stretch>
            <a:fillRect/>
          </a:stretch>
        </p:blipFill>
        <p:spPr>
          <a:xfrm>
            <a:off x="8139177" y="1033539"/>
            <a:ext cx="3065564" cy="913984"/>
          </a:xfrm>
          <a:prstGeom prst="rect">
            <a:avLst/>
          </a:prstGeom>
        </p:spPr>
      </p:pic>
      <p:sp>
        <p:nvSpPr>
          <p:cNvPr id="21" name="Title 1">
            <a:extLst>
              <a:ext uri="{FF2B5EF4-FFF2-40B4-BE49-F238E27FC236}">
                <a16:creationId xmlns:a16="http://schemas.microsoft.com/office/drawing/2014/main" id="{AA88CB71-BE1D-49C4-A521-E3DB1AC145B1}"/>
              </a:ext>
            </a:extLst>
          </p:cNvPr>
          <p:cNvSpPr>
            <a:spLocks noGrp="1"/>
          </p:cNvSpPr>
          <p:nvPr>
            <p:ph type="ctrTitle" hasCustomPrompt="1"/>
          </p:nvPr>
        </p:nvSpPr>
        <p:spPr>
          <a:xfrm>
            <a:off x="994373" y="1298885"/>
            <a:ext cx="6492240" cy="1389888"/>
          </a:xfrm>
          <a:prstGeom prst="rect">
            <a:avLst/>
          </a:prstGeom>
        </p:spPr>
        <p:txBody>
          <a:bodyPr lIns="0" tIns="0" rIns="0" bIns="0" anchor="b" anchorCtr="0">
            <a:noAutofit/>
          </a:bodyPr>
          <a:lstStyle>
            <a:lvl1pPr algn="l">
              <a:lnSpc>
                <a:spcPct val="90000"/>
              </a:lnSpc>
              <a:defRPr sz="5000" b="1" cap="all" spc="200" baseline="0">
                <a:solidFill>
                  <a:schemeClr val="tx2"/>
                </a:solidFill>
                <a:latin typeface="+mn-lt"/>
              </a:defRPr>
            </a:lvl1pPr>
          </a:lstStyle>
          <a:p>
            <a:r>
              <a:rPr lang="en-US"/>
              <a:t>COVER SLIDE</a:t>
            </a:r>
          </a:p>
        </p:txBody>
      </p:sp>
      <p:sp>
        <p:nvSpPr>
          <p:cNvPr id="24" name="Text Placeholder 15">
            <a:extLst>
              <a:ext uri="{FF2B5EF4-FFF2-40B4-BE49-F238E27FC236}">
                <a16:creationId xmlns:a16="http://schemas.microsoft.com/office/drawing/2014/main" id="{6F6FF48C-F12D-A1C1-0D7D-D595626B69A9}"/>
              </a:ext>
            </a:extLst>
          </p:cNvPr>
          <p:cNvSpPr>
            <a:spLocks noGrp="1"/>
          </p:cNvSpPr>
          <p:nvPr>
            <p:ph type="body" sz="quarter" idx="10" hasCustomPrompt="1"/>
          </p:nvPr>
        </p:nvSpPr>
        <p:spPr>
          <a:xfrm>
            <a:off x="994373" y="3117895"/>
            <a:ext cx="4316215" cy="502920"/>
          </a:xfrm>
        </p:spPr>
        <p:txBody>
          <a:bodyPr wrap="square">
            <a:normAutofit/>
          </a:bodyPr>
          <a:lstStyle>
            <a:lvl1pPr>
              <a:spcBef>
                <a:spcPts val="0"/>
              </a:spcBef>
              <a:defRPr sz="1800" b="1">
                <a:solidFill>
                  <a:schemeClr val="accent1"/>
                </a:solidFill>
              </a:defRPr>
            </a:lvl1pPr>
            <a:lvl2pPr marL="0" indent="0">
              <a:spcBef>
                <a:spcPts val="0"/>
              </a:spcBef>
              <a:buNone/>
              <a:defRPr sz="1400"/>
            </a:lvl2pPr>
          </a:lstStyle>
          <a:p>
            <a:pPr lvl="0"/>
            <a:r>
              <a:rPr lang="en-US"/>
              <a:t>Presenter’s Name</a:t>
            </a:r>
          </a:p>
          <a:p>
            <a:pPr lvl="1"/>
            <a:r>
              <a:rPr lang="en-US"/>
              <a:t>Title/Position</a:t>
            </a:r>
          </a:p>
        </p:txBody>
      </p:sp>
      <p:cxnSp>
        <p:nvCxnSpPr>
          <p:cNvPr id="26" name="Straight Connector 25">
            <a:extLst>
              <a:ext uri="{FF2B5EF4-FFF2-40B4-BE49-F238E27FC236}">
                <a16:creationId xmlns:a16="http://schemas.microsoft.com/office/drawing/2014/main" id="{B0C8B713-8FC8-BCB5-C7FC-A1BFE4789DA3}"/>
              </a:ext>
            </a:extLst>
          </p:cNvPr>
          <p:cNvCxnSpPr>
            <a:cxnSpLocks/>
          </p:cNvCxnSpPr>
          <p:nvPr/>
        </p:nvCxnSpPr>
        <p:spPr>
          <a:xfrm>
            <a:off x="994373" y="2870698"/>
            <a:ext cx="822960" cy="0"/>
          </a:xfrm>
          <a:prstGeom prst="line">
            <a:avLst/>
          </a:prstGeom>
          <a:ln w="38100">
            <a:gradFill flip="none" rotWithShape="1">
              <a:gsLst>
                <a:gs pos="0">
                  <a:schemeClr val="accent1"/>
                </a:gs>
                <a:gs pos="100000">
                  <a:schemeClr val="accent3"/>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7" name="Text Placeholder 15">
            <a:extLst>
              <a:ext uri="{FF2B5EF4-FFF2-40B4-BE49-F238E27FC236}">
                <a16:creationId xmlns:a16="http://schemas.microsoft.com/office/drawing/2014/main" id="{C6B95984-3A09-5AE2-8333-5BFF65B2350C}"/>
              </a:ext>
            </a:extLst>
          </p:cNvPr>
          <p:cNvSpPr>
            <a:spLocks noGrp="1"/>
          </p:cNvSpPr>
          <p:nvPr>
            <p:ph type="body" sz="quarter" idx="11" hasCustomPrompt="1"/>
          </p:nvPr>
        </p:nvSpPr>
        <p:spPr>
          <a:xfrm>
            <a:off x="994373" y="1033539"/>
            <a:ext cx="6492240" cy="169277"/>
          </a:xfrm>
        </p:spPr>
        <p:txBody>
          <a:bodyPr wrap="square" anchor="b">
            <a:normAutofit/>
          </a:bodyPr>
          <a:lstStyle>
            <a:lvl1pPr algn="l">
              <a:spcBef>
                <a:spcPts val="0"/>
              </a:spcBef>
              <a:defRPr sz="1100" b="1" spc="200" baseline="0">
                <a:solidFill>
                  <a:schemeClr val="bg1">
                    <a:lumMod val="75000"/>
                  </a:schemeClr>
                </a:solidFill>
              </a:defRPr>
            </a:lvl1pPr>
            <a:lvl2pPr marL="0" indent="0" algn="l">
              <a:spcBef>
                <a:spcPts val="0"/>
              </a:spcBef>
              <a:buNone/>
              <a:defRPr sz="1100" spc="200" baseline="0">
                <a:solidFill>
                  <a:schemeClr val="tx2"/>
                </a:solidFill>
              </a:defRPr>
            </a:lvl2pPr>
          </a:lstStyle>
          <a:p>
            <a:pPr lvl="0"/>
            <a:r>
              <a:rPr lang="en-US"/>
              <a:t>LOCATION | DATE</a:t>
            </a:r>
          </a:p>
        </p:txBody>
      </p:sp>
      <p:pic>
        <p:nvPicPr>
          <p:cNvPr id="14" name="Picture 13">
            <a:extLst>
              <a:ext uri="{FF2B5EF4-FFF2-40B4-BE49-F238E27FC236}">
                <a16:creationId xmlns:a16="http://schemas.microsoft.com/office/drawing/2014/main" id="{3AB35D53-1C98-404F-C7F2-0776519A8526}"/>
              </a:ext>
            </a:extLst>
          </p:cNvPr>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0" y="2788983"/>
            <a:ext cx="12192000" cy="3983320"/>
          </a:xfrm>
          <a:prstGeom prst="rect">
            <a:avLst/>
          </a:prstGeom>
        </p:spPr>
      </p:pic>
      <p:pic>
        <p:nvPicPr>
          <p:cNvPr id="16" name="Picture 15">
            <a:extLst>
              <a:ext uri="{FF2B5EF4-FFF2-40B4-BE49-F238E27FC236}">
                <a16:creationId xmlns:a16="http://schemas.microsoft.com/office/drawing/2014/main" id="{E31AA3F7-F785-6C94-CE2A-08BC3803857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5148843"/>
            <a:ext cx="12192000" cy="1709157"/>
          </a:xfrm>
          <a:prstGeom prst="rect">
            <a:avLst/>
          </a:prstGeom>
        </p:spPr>
      </p:pic>
    </p:spTree>
    <p:extLst>
      <p:ext uri="{BB962C8B-B14F-4D97-AF65-F5344CB8AC3E}">
        <p14:creationId xmlns:p14="http://schemas.microsoft.com/office/powerpoint/2010/main" val="39250696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Divider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967C6C-B1C6-0940-9FC9-6D472F8701C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Effect>
                      <a14:brightnessContrast contrast="30000"/>
                    </a14:imgEffect>
                  </a14:imgLayer>
                </a14:imgProps>
              </a:ext>
            </a:extLst>
          </a:blip>
          <a:srcRect t="15275" r="4762" b="9434"/>
          <a:stretch/>
        </p:blipFill>
        <p:spPr>
          <a:xfrm>
            <a:off x="0" y="0"/>
            <a:ext cx="12192000" cy="6426200"/>
          </a:xfrm>
          <a:prstGeom prst="rect">
            <a:avLst/>
          </a:prstGeom>
        </p:spPr>
      </p:pic>
      <p:sp>
        <p:nvSpPr>
          <p:cNvPr id="31" name="Rectangle 30">
            <a:extLst>
              <a:ext uri="{FF2B5EF4-FFF2-40B4-BE49-F238E27FC236}">
                <a16:creationId xmlns:a16="http://schemas.microsoft.com/office/drawing/2014/main" id="{7BAE60A4-255D-4278-5408-DF45F520D55E}"/>
              </a:ext>
            </a:extLst>
          </p:cNvPr>
          <p:cNvSpPr/>
          <p:nvPr/>
        </p:nvSpPr>
        <p:spPr>
          <a:xfrm>
            <a:off x="0" y="0"/>
            <a:ext cx="12192000" cy="6858000"/>
          </a:xfrm>
          <a:prstGeom prst="rect">
            <a:avLst/>
          </a:prstGeom>
          <a:gradFill flip="none" rotWithShape="1">
            <a:gsLst>
              <a:gs pos="1000">
                <a:schemeClr val="accent1">
                  <a:alpha val="80000"/>
                </a:schemeClr>
              </a:gs>
              <a:gs pos="100000">
                <a:schemeClr val="accent6">
                  <a:alpha val="7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1120" name="Picture 1119">
            <a:extLst>
              <a:ext uri="{FF2B5EF4-FFF2-40B4-BE49-F238E27FC236}">
                <a16:creationId xmlns:a16="http://schemas.microsoft.com/office/drawing/2014/main" id="{3079A0EF-F8EC-49E3-91B3-02549A0DFD9A}"/>
              </a:ext>
            </a:extLst>
          </p:cNvPr>
          <p:cNvPicPr>
            <a:picLocks noChangeAspect="1"/>
          </p:cNvPicPr>
          <p:nvPr/>
        </p:nvPicPr>
        <p:blipFill>
          <a:blip r:embed="rId4"/>
          <a:stretch>
            <a:fillRect/>
          </a:stretch>
        </p:blipFill>
        <p:spPr>
          <a:xfrm>
            <a:off x="8752113" y="534282"/>
            <a:ext cx="2985597" cy="840330"/>
          </a:xfrm>
          <a:prstGeom prst="rect">
            <a:avLst/>
          </a:prstGeom>
        </p:spPr>
      </p:pic>
      <p:sp>
        <p:nvSpPr>
          <p:cNvPr id="3" name="Rectangle: Single Corner Rounded 2">
            <a:extLst>
              <a:ext uri="{FF2B5EF4-FFF2-40B4-BE49-F238E27FC236}">
                <a16:creationId xmlns:a16="http://schemas.microsoft.com/office/drawing/2014/main" id="{90C4F1CA-4FB4-EF12-E220-C18BEB22B2C7}"/>
              </a:ext>
            </a:extLst>
          </p:cNvPr>
          <p:cNvSpPr/>
          <p:nvPr/>
        </p:nvSpPr>
        <p:spPr>
          <a:xfrm flipV="1">
            <a:off x="446568" y="342895"/>
            <a:ext cx="5649432" cy="5751388"/>
          </a:xfrm>
          <a:prstGeom prst="round1Rect">
            <a:avLst>
              <a:gd name="adj" fmla="val 77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1">
            <a:extLst>
              <a:ext uri="{FF2B5EF4-FFF2-40B4-BE49-F238E27FC236}">
                <a16:creationId xmlns:a16="http://schemas.microsoft.com/office/drawing/2014/main" id="{E6B74422-56B6-C21F-7E90-648EBFDA1696}"/>
              </a:ext>
            </a:extLst>
          </p:cNvPr>
          <p:cNvSpPr>
            <a:spLocks noGrp="1"/>
          </p:cNvSpPr>
          <p:nvPr>
            <p:ph type="ctrTitle" hasCustomPrompt="1"/>
          </p:nvPr>
        </p:nvSpPr>
        <p:spPr>
          <a:xfrm>
            <a:off x="958280" y="763717"/>
            <a:ext cx="4502720" cy="3471399"/>
          </a:xfrm>
          <a:prstGeom prst="rect">
            <a:avLst/>
          </a:prstGeom>
        </p:spPr>
        <p:txBody>
          <a:bodyPr lIns="0" tIns="0" rIns="0" bIns="0" anchor="b" anchorCtr="0">
            <a:noAutofit/>
          </a:bodyPr>
          <a:lstStyle>
            <a:lvl1pPr algn="l">
              <a:lnSpc>
                <a:spcPct val="80000"/>
              </a:lnSpc>
              <a:defRPr sz="5400" b="1" cap="none" baseline="0">
                <a:solidFill>
                  <a:schemeClr val="tx2"/>
                </a:solidFill>
                <a:latin typeface="+mn-lt"/>
              </a:defRPr>
            </a:lvl1pPr>
          </a:lstStyle>
          <a:p>
            <a:r>
              <a:rPr lang="en-US"/>
              <a:t>Divider Slide</a:t>
            </a:r>
          </a:p>
        </p:txBody>
      </p:sp>
      <p:cxnSp>
        <p:nvCxnSpPr>
          <p:cNvPr id="37" name="Straight Connector 36">
            <a:extLst>
              <a:ext uri="{FF2B5EF4-FFF2-40B4-BE49-F238E27FC236}">
                <a16:creationId xmlns:a16="http://schemas.microsoft.com/office/drawing/2014/main" id="{5120FA2A-55B5-CA3F-B064-62449CAAC1E2}"/>
              </a:ext>
            </a:extLst>
          </p:cNvPr>
          <p:cNvCxnSpPr>
            <a:cxnSpLocks/>
          </p:cNvCxnSpPr>
          <p:nvPr/>
        </p:nvCxnSpPr>
        <p:spPr>
          <a:xfrm>
            <a:off x="958280" y="4488373"/>
            <a:ext cx="914400" cy="0"/>
          </a:xfrm>
          <a:prstGeom prst="line">
            <a:avLst/>
          </a:prstGeom>
          <a:ln w="38100">
            <a:gradFill flip="none" rotWithShape="1">
              <a:gsLst>
                <a:gs pos="0">
                  <a:schemeClr val="accent1"/>
                </a:gs>
                <a:gs pos="100000">
                  <a:schemeClr val="accent3"/>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122" name="Graphic 1121">
            <a:extLst>
              <a:ext uri="{FF2B5EF4-FFF2-40B4-BE49-F238E27FC236}">
                <a16:creationId xmlns:a16="http://schemas.microsoft.com/office/drawing/2014/main" id="{B56400C5-FA48-0578-675F-3D6103EB8A82}"/>
              </a:ext>
            </a:extLst>
          </p:cNvPr>
          <p:cNvPicPr>
            <a:picLocks noChangeAspect="1"/>
          </p:cNvPicPr>
          <p:nvPr/>
        </p:nvPicPr>
        <p:blipFill>
          <a:blip r:embed="rId5">
            <a:extLst>
              <a:ext uri="{96DAC541-7B7A-43D3-8B79-37D633B846F1}">
                <asvg:svgBlip xmlns:asvg="http://schemas.microsoft.com/office/drawing/2016/SVG/main" r:embed="rId6"/>
              </a:ext>
            </a:extLst>
          </a:blip>
          <a:srcRect b="6296"/>
          <a:stretch>
            <a:fillRect/>
          </a:stretch>
        </p:blipFill>
        <p:spPr>
          <a:xfrm>
            <a:off x="0" y="0"/>
            <a:ext cx="443047" cy="6426200"/>
          </a:xfrm>
          <a:custGeom>
            <a:avLst/>
            <a:gdLst>
              <a:gd name="connsiteX0" fmla="*/ 0 w 443047"/>
              <a:gd name="connsiteY0" fmla="*/ 0 h 6426200"/>
              <a:gd name="connsiteX1" fmla="*/ 443047 w 443047"/>
              <a:gd name="connsiteY1" fmla="*/ 0 h 6426200"/>
              <a:gd name="connsiteX2" fmla="*/ 443047 w 443047"/>
              <a:gd name="connsiteY2" fmla="*/ 6426200 h 6426200"/>
              <a:gd name="connsiteX3" fmla="*/ 0 w 443047"/>
              <a:gd name="connsiteY3" fmla="*/ 6426200 h 6426200"/>
            </a:gdLst>
            <a:ahLst/>
            <a:cxnLst>
              <a:cxn ang="0">
                <a:pos x="connsiteX0" y="connsiteY0"/>
              </a:cxn>
              <a:cxn ang="0">
                <a:pos x="connsiteX1" y="connsiteY1"/>
              </a:cxn>
              <a:cxn ang="0">
                <a:pos x="connsiteX2" y="connsiteY2"/>
              </a:cxn>
              <a:cxn ang="0">
                <a:pos x="connsiteX3" y="connsiteY3"/>
              </a:cxn>
            </a:cxnLst>
            <a:rect l="l" t="t" r="r" b="b"/>
            <a:pathLst>
              <a:path w="443047" h="6426200">
                <a:moveTo>
                  <a:pt x="0" y="0"/>
                </a:moveTo>
                <a:lnTo>
                  <a:pt x="443047" y="0"/>
                </a:lnTo>
                <a:lnTo>
                  <a:pt x="443047" y="6426200"/>
                </a:lnTo>
                <a:lnTo>
                  <a:pt x="0" y="6426200"/>
                </a:lnTo>
                <a:close/>
              </a:path>
            </a:pathLst>
          </a:custGeom>
        </p:spPr>
      </p:pic>
      <p:sp>
        <p:nvSpPr>
          <p:cNvPr id="81" name="Rectangle 80">
            <a:extLst>
              <a:ext uri="{FF2B5EF4-FFF2-40B4-BE49-F238E27FC236}">
                <a16:creationId xmlns:a16="http://schemas.microsoft.com/office/drawing/2014/main" id="{06690F22-B9AF-53DF-AFE8-443449EC40E0}"/>
              </a:ext>
            </a:extLst>
          </p:cNvPr>
          <p:cNvSpPr/>
          <p:nvPr/>
        </p:nvSpPr>
        <p:spPr>
          <a:xfrm>
            <a:off x="0" y="6428232"/>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29708A42-86EF-2477-49AB-B29CA1EEC71D}"/>
              </a:ext>
            </a:extLst>
          </p:cNvPr>
          <p:cNvSpPr txBox="1"/>
          <p:nvPr/>
        </p:nvSpPr>
        <p:spPr>
          <a:xfrm>
            <a:off x="11451456" y="6426200"/>
            <a:ext cx="435742" cy="4318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rPr>
              <a:pPr algn="r"/>
              <a:t>‹#›</a:t>
            </a:fld>
            <a:endParaRPr lang="en-US" sz="1350">
              <a:solidFill>
                <a:schemeClr val="bg1"/>
              </a:solidFill>
            </a:endParaRPr>
          </a:p>
        </p:txBody>
      </p:sp>
      <p:sp>
        <p:nvSpPr>
          <p:cNvPr id="4" name="Subtitle 2">
            <a:extLst>
              <a:ext uri="{FF2B5EF4-FFF2-40B4-BE49-F238E27FC236}">
                <a16:creationId xmlns:a16="http://schemas.microsoft.com/office/drawing/2014/main" id="{66A98DDD-AE5A-6E35-DC58-A8227159B96B}"/>
              </a:ext>
            </a:extLst>
          </p:cNvPr>
          <p:cNvSpPr>
            <a:spLocks noGrp="1"/>
          </p:cNvSpPr>
          <p:nvPr>
            <p:ph type="subTitle" idx="1" hasCustomPrompt="1"/>
          </p:nvPr>
        </p:nvSpPr>
        <p:spPr>
          <a:xfrm>
            <a:off x="958280" y="4741630"/>
            <a:ext cx="4502720" cy="369332"/>
          </a:xfrm>
          <a:prstGeom prst="rect">
            <a:avLst/>
          </a:prstGeom>
        </p:spPr>
        <p:txBody>
          <a:bodyPr wrap="square" lIns="0" tIns="0" rIns="0" bIns="0">
            <a:spAutoFit/>
          </a:bodyPr>
          <a:lstStyle>
            <a:lvl1pPr marL="0" indent="0" algn="l">
              <a:lnSpc>
                <a:spcPct val="100000"/>
              </a:lnSpc>
              <a:spcBef>
                <a:spcPts val="0"/>
              </a:spcBef>
              <a:buNone/>
              <a:defRPr sz="2400">
                <a:solidFill>
                  <a:schemeClr val="accent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6" name="TextBox 5">
            <a:extLst>
              <a:ext uri="{FF2B5EF4-FFF2-40B4-BE49-F238E27FC236}">
                <a16:creationId xmlns:a16="http://schemas.microsoft.com/office/drawing/2014/main" id="{F2B0CB3C-4B55-D73D-0187-EC84AAFFF445}"/>
              </a:ext>
            </a:extLst>
          </p:cNvPr>
          <p:cNvSpPr txBox="1"/>
          <p:nvPr/>
        </p:nvSpPr>
        <p:spPr>
          <a:xfrm>
            <a:off x="457200" y="6426200"/>
            <a:ext cx="4025900" cy="431800"/>
          </a:xfrm>
          <a:prstGeom prst="rect">
            <a:avLst/>
          </a:prstGeom>
          <a:noFill/>
        </p:spPr>
        <p:txBody>
          <a:bodyPr wrap="square" lIns="0" tIns="0" rIns="0" bIns="0" rtlCol="0" anchor="ctr" anchorCtr="0">
            <a:noAutofit/>
          </a:bodyPr>
          <a:lstStyle/>
          <a:p>
            <a:pPr marL="0" algn="l" defTabSz="457200" rtl="0" eaLnBrk="1" latinLnBrk="0" hangingPunct="1"/>
            <a:r>
              <a:rPr lang="en-US" sz="900" kern="1200">
                <a:solidFill>
                  <a:schemeClr val="bg1"/>
                </a:solidFill>
                <a:latin typeface="+mn-lt"/>
                <a:ea typeface="+mn-ea"/>
                <a:cs typeface="+mn-cs"/>
              </a:rPr>
              <a:t>© 2024 National Asphalt Pavement Association. All Rights Reserved</a:t>
            </a:r>
          </a:p>
        </p:txBody>
      </p:sp>
    </p:spTree>
    <p:extLst>
      <p:ext uri="{BB962C8B-B14F-4D97-AF65-F5344CB8AC3E}">
        <p14:creationId xmlns:p14="http://schemas.microsoft.com/office/powerpoint/2010/main" val="12908543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p:nvPr>
        </p:nvSpPr>
        <p:spPr>
          <a:xfrm>
            <a:off x="457200" y="1371599"/>
            <a:ext cx="11277600" cy="42672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p>
            <a:endParaRPr lang="en-US"/>
          </a:p>
        </p:txBody>
      </p:sp>
      <p:sp>
        <p:nvSpPr>
          <p:cNvPr id="5" name="Title 4">
            <a:extLst>
              <a:ext uri="{FF2B5EF4-FFF2-40B4-BE49-F238E27FC236}">
                <a16:creationId xmlns:a16="http://schemas.microsoft.com/office/drawing/2014/main" id="{EDD3C45C-87A5-8744-25CF-93576A93F7B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72753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empla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p:txBody>
          <a:bodyPr/>
          <a:lstStyle>
            <a:lvl1pPr>
              <a:defRPr/>
            </a:lvl1pPr>
          </a:lstStyle>
          <a:p>
            <a:r>
              <a:rPr lang="en-US"/>
              <a:t>Click to edit Master title style</a:t>
            </a:r>
          </a:p>
        </p:txBody>
      </p:sp>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6926389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457200" y="1036865"/>
            <a:ext cx="11274552" cy="316592"/>
          </a:xfrm>
        </p:spPr>
        <p:txBody>
          <a:bodyPr>
            <a:normAutofit/>
          </a:bodyPr>
          <a:lstStyle>
            <a:lvl1pPr marL="0" indent="0">
              <a:lnSpc>
                <a:spcPct val="90000"/>
              </a:lnSpc>
              <a:spcBef>
                <a:spcPts val="0"/>
              </a:spcBef>
              <a:buNone/>
              <a:defRPr sz="1800">
                <a:solidFill>
                  <a:schemeClr val="tx2">
                    <a:lumMod val="40000"/>
                    <a:lumOff val="60000"/>
                  </a:schemeClr>
                </a:solidFill>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p>
            <a:endParaRPr lang="en-US"/>
          </a:p>
        </p:txBody>
      </p:sp>
      <p:sp>
        <p:nvSpPr>
          <p:cNvPr id="3" name="Title 2">
            <a:extLst>
              <a:ext uri="{FF2B5EF4-FFF2-40B4-BE49-F238E27FC236}">
                <a16:creationId xmlns:a16="http://schemas.microsoft.com/office/drawing/2014/main" id="{33A8AB16-0BDD-47CF-3489-5CAC12424B9A}"/>
              </a:ext>
            </a:extLst>
          </p:cNvPr>
          <p:cNvSpPr>
            <a:spLocks noGrp="1"/>
          </p:cNvSpPr>
          <p:nvPr>
            <p:ph type="title"/>
          </p:nvPr>
        </p:nvSpPr>
        <p:spPr>
          <a:xfrm>
            <a:off x="457200" y="340060"/>
            <a:ext cx="11277600" cy="886397"/>
          </a:xfrm>
        </p:spPr>
        <p:txBody>
          <a:bodyPr/>
          <a:lstStyle/>
          <a:p>
            <a:r>
              <a:rPr lang="en-US"/>
              <a:t>Click to edit Master title style</a:t>
            </a:r>
          </a:p>
        </p:txBody>
      </p:sp>
    </p:spTree>
    <p:extLst>
      <p:ext uri="{BB962C8B-B14F-4D97-AF65-F5344CB8AC3E}">
        <p14:creationId xmlns:p14="http://schemas.microsoft.com/office/powerpoint/2010/main" val="12392636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p>
            <a:endParaRPr lang="en-US"/>
          </a:p>
        </p:txBody>
      </p:sp>
      <p:sp>
        <p:nvSpPr>
          <p:cNvPr id="6" name="Title 1">
            <a:extLst>
              <a:ext uri="{FF2B5EF4-FFF2-40B4-BE49-F238E27FC236}">
                <a16:creationId xmlns:a16="http://schemas.microsoft.com/office/drawing/2014/main" id="{D0E9BD2B-04CC-4362-A75E-8B88A793C7B2}"/>
              </a:ext>
            </a:extLst>
          </p:cNvPr>
          <p:cNvSpPr>
            <a:spLocks noGrp="1"/>
          </p:cNvSpPr>
          <p:nvPr>
            <p:ph type="title"/>
          </p:nvPr>
        </p:nvSpPr>
        <p:spPr>
          <a:xfrm>
            <a:off x="304799" y="248594"/>
            <a:ext cx="11582401" cy="400957"/>
          </a:xfrm>
        </p:spPr>
        <p:txBody>
          <a:bodyPr/>
          <a:lstStyle/>
          <a:p>
            <a:r>
              <a:rPr lang="en-US"/>
              <a:t>Click to edit Master title style</a:t>
            </a:r>
          </a:p>
        </p:txBody>
      </p:sp>
      <p:sp>
        <p:nvSpPr>
          <p:cNvPr id="8" name="Text Placeholder 3">
            <a:extLst>
              <a:ext uri="{FF2B5EF4-FFF2-40B4-BE49-F238E27FC236}">
                <a16:creationId xmlns:a16="http://schemas.microsoft.com/office/drawing/2014/main" id="{3D4950A0-7607-4B90-B4BE-901792B45DAA}"/>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lumMod val="40000"/>
                    <a:lumOff val="60000"/>
                  </a:schemeClr>
                </a:solidFill>
              </a:defRPr>
            </a:lvl1pPr>
          </a:lstStyle>
          <a:p>
            <a:pPr lvl="0"/>
            <a:r>
              <a:rPr lang="en-US"/>
              <a:t>Subtitle</a:t>
            </a:r>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115824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92919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40944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Divider 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6C699B-438F-792B-1DCF-909333082D23}"/>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l="-1"/>
          <a:stretch/>
        </p:blipFill>
        <p:spPr>
          <a:xfrm>
            <a:off x="0" y="0"/>
            <a:ext cx="12192000" cy="6858000"/>
          </a:xfrm>
          <a:prstGeom prst="rect">
            <a:avLst/>
          </a:prstGeom>
        </p:spPr>
      </p:pic>
      <p:sp>
        <p:nvSpPr>
          <p:cNvPr id="7" name="Graphic 5">
            <a:extLst>
              <a:ext uri="{FF2B5EF4-FFF2-40B4-BE49-F238E27FC236}">
                <a16:creationId xmlns:a16="http://schemas.microsoft.com/office/drawing/2014/main" id="{CC5F4978-1B82-102B-B4A5-22DFFC3B6AE2}"/>
              </a:ext>
            </a:extLst>
          </p:cNvPr>
          <p:cNvSpPr/>
          <p:nvPr/>
        </p:nvSpPr>
        <p:spPr>
          <a:xfrm>
            <a:off x="0" y="0"/>
            <a:ext cx="12192000" cy="6858000"/>
          </a:xfrm>
          <a:custGeom>
            <a:avLst/>
            <a:gdLst>
              <a:gd name="connsiteX0" fmla="*/ 0 w 5143500"/>
              <a:gd name="connsiteY0" fmla="*/ 0 h 1736693"/>
              <a:gd name="connsiteX1" fmla="*/ 5143500 w 5143500"/>
              <a:gd name="connsiteY1" fmla="*/ 0 h 1736693"/>
              <a:gd name="connsiteX2" fmla="*/ 5143500 w 5143500"/>
              <a:gd name="connsiteY2" fmla="*/ 1736693 h 1736693"/>
              <a:gd name="connsiteX3" fmla="*/ 0 w 5143500"/>
              <a:gd name="connsiteY3" fmla="*/ 1736693 h 1736693"/>
            </a:gdLst>
            <a:ahLst/>
            <a:cxnLst>
              <a:cxn ang="0">
                <a:pos x="connsiteX0" y="connsiteY0"/>
              </a:cxn>
              <a:cxn ang="0">
                <a:pos x="connsiteX1" y="connsiteY1"/>
              </a:cxn>
              <a:cxn ang="0">
                <a:pos x="connsiteX2" y="connsiteY2"/>
              </a:cxn>
              <a:cxn ang="0">
                <a:pos x="connsiteX3" y="connsiteY3"/>
              </a:cxn>
            </a:cxnLst>
            <a:rect l="l" t="t" r="r" b="b"/>
            <a:pathLst>
              <a:path w="5143500" h="1736693">
                <a:moveTo>
                  <a:pt x="0" y="0"/>
                </a:moveTo>
                <a:lnTo>
                  <a:pt x="5143500" y="0"/>
                </a:lnTo>
                <a:lnTo>
                  <a:pt x="5143500" y="1736693"/>
                </a:lnTo>
                <a:lnTo>
                  <a:pt x="0" y="1736693"/>
                </a:lnTo>
                <a:close/>
              </a:path>
            </a:pathLst>
          </a:custGeom>
          <a:gradFill>
            <a:gsLst>
              <a:gs pos="0">
                <a:srgbClr val="00AE66">
                  <a:alpha val="92000"/>
                </a:srgbClr>
              </a:gs>
              <a:gs pos="100000">
                <a:srgbClr val="01939D">
                  <a:alpha val="75000"/>
                </a:srgbClr>
              </a:gs>
            </a:gsLst>
            <a:lin ang="0" scaled="1"/>
          </a:gradFill>
          <a:ln w="0" cap="flat">
            <a:noFill/>
            <a:prstDash val="solid"/>
            <a:miter/>
          </a:ln>
        </p:spPr>
        <p:txBody>
          <a:bodyPr rtlCol="0" anchor="ctr"/>
          <a:lstStyle/>
          <a:p>
            <a:endParaRPr lang="en-US"/>
          </a:p>
        </p:txBody>
      </p:sp>
      <p:sp>
        <p:nvSpPr>
          <p:cNvPr id="81" name="Rectangle 80">
            <a:extLst>
              <a:ext uri="{FF2B5EF4-FFF2-40B4-BE49-F238E27FC236}">
                <a16:creationId xmlns:a16="http://schemas.microsoft.com/office/drawing/2014/main" id="{06690F22-B9AF-53DF-AFE8-443449EC40E0}"/>
              </a:ext>
            </a:extLst>
          </p:cNvPr>
          <p:cNvSpPr/>
          <p:nvPr/>
        </p:nvSpPr>
        <p:spPr>
          <a:xfrm>
            <a:off x="0" y="6428232"/>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8833AE2-4675-4805-9FA3-6F7CB827C326}"/>
              </a:ext>
            </a:extLst>
          </p:cNvPr>
          <p:cNvPicPr>
            <a:picLocks noChangeAspect="1"/>
          </p:cNvPicPr>
          <p:nvPr/>
        </p:nvPicPr>
        <p:blipFill>
          <a:blip r:embed="rId4"/>
          <a:stretch>
            <a:fillRect/>
          </a:stretch>
        </p:blipFill>
        <p:spPr>
          <a:xfrm>
            <a:off x="892606" y="548763"/>
            <a:ext cx="3259670" cy="917471"/>
          </a:xfrm>
          <a:prstGeom prst="rect">
            <a:avLst/>
          </a:prstGeom>
        </p:spPr>
      </p:pic>
      <p:sp>
        <p:nvSpPr>
          <p:cNvPr id="12" name="Rectangle 11">
            <a:extLst>
              <a:ext uri="{FF2B5EF4-FFF2-40B4-BE49-F238E27FC236}">
                <a16:creationId xmlns:a16="http://schemas.microsoft.com/office/drawing/2014/main" id="{2C39879A-23B2-03C1-8FD3-56E5C4D7AEFD}"/>
              </a:ext>
            </a:extLst>
          </p:cNvPr>
          <p:cNvSpPr/>
          <p:nvPr/>
        </p:nvSpPr>
        <p:spPr>
          <a:xfrm>
            <a:off x="0" y="0"/>
            <a:ext cx="457199" cy="6426198"/>
          </a:xfrm>
          <a:prstGeom prst="rect">
            <a:avLst/>
          </a:prstGeom>
          <a:blipFill>
            <a:blip r:embed="rId5"/>
            <a:srcRect/>
            <a:stretch>
              <a:fillRect l="-962988" t="-20898" r="-1030213" b="-208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Single Corner Rounded 12">
            <a:extLst>
              <a:ext uri="{FF2B5EF4-FFF2-40B4-BE49-F238E27FC236}">
                <a16:creationId xmlns:a16="http://schemas.microsoft.com/office/drawing/2014/main" id="{CBAE28B5-52A5-8B11-598D-087D69B099BC}"/>
              </a:ext>
            </a:extLst>
          </p:cNvPr>
          <p:cNvSpPr/>
          <p:nvPr/>
        </p:nvSpPr>
        <p:spPr>
          <a:xfrm flipV="1">
            <a:off x="-1" y="2001374"/>
            <a:ext cx="8998858" cy="3470511"/>
          </a:xfrm>
          <a:prstGeom prst="round1Rect">
            <a:avLst>
              <a:gd name="adj" fmla="val 116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Title 1">
            <a:extLst>
              <a:ext uri="{FF2B5EF4-FFF2-40B4-BE49-F238E27FC236}">
                <a16:creationId xmlns:a16="http://schemas.microsoft.com/office/drawing/2014/main" id="{E6B74422-56B6-C21F-7E90-648EBFDA1696}"/>
              </a:ext>
            </a:extLst>
          </p:cNvPr>
          <p:cNvSpPr>
            <a:spLocks noGrp="1"/>
          </p:cNvSpPr>
          <p:nvPr>
            <p:ph type="ctrTitle" hasCustomPrompt="1"/>
          </p:nvPr>
        </p:nvSpPr>
        <p:spPr>
          <a:xfrm>
            <a:off x="958279" y="2724370"/>
            <a:ext cx="7524818" cy="1355179"/>
          </a:xfrm>
          <a:prstGeom prst="rect">
            <a:avLst/>
          </a:prstGeom>
        </p:spPr>
        <p:txBody>
          <a:bodyPr lIns="0" tIns="0" rIns="0" bIns="0" anchor="b" anchorCtr="0">
            <a:noAutofit/>
          </a:bodyPr>
          <a:lstStyle>
            <a:lvl1pPr algn="l">
              <a:lnSpc>
                <a:spcPct val="80000"/>
              </a:lnSpc>
              <a:defRPr sz="5400" b="1" cap="none" baseline="0">
                <a:solidFill>
                  <a:schemeClr val="tx2"/>
                </a:solidFill>
                <a:latin typeface="+mn-lt"/>
              </a:defRPr>
            </a:lvl1pPr>
          </a:lstStyle>
          <a:p>
            <a:r>
              <a:rPr lang="en-US"/>
              <a:t>Divider Slide</a:t>
            </a:r>
          </a:p>
        </p:txBody>
      </p:sp>
      <p:cxnSp>
        <p:nvCxnSpPr>
          <p:cNvPr id="15" name="Straight Connector 14">
            <a:extLst>
              <a:ext uri="{FF2B5EF4-FFF2-40B4-BE49-F238E27FC236}">
                <a16:creationId xmlns:a16="http://schemas.microsoft.com/office/drawing/2014/main" id="{E1B0732C-3A8B-C050-9B2B-BB8F02525B80}"/>
              </a:ext>
            </a:extLst>
          </p:cNvPr>
          <p:cNvCxnSpPr>
            <a:cxnSpLocks/>
          </p:cNvCxnSpPr>
          <p:nvPr/>
        </p:nvCxnSpPr>
        <p:spPr>
          <a:xfrm>
            <a:off x="958280" y="4332806"/>
            <a:ext cx="914400" cy="0"/>
          </a:xfrm>
          <a:prstGeom prst="line">
            <a:avLst/>
          </a:prstGeom>
          <a:ln w="38100">
            <a:gradFill flip="none" rotWithShape="1">
              <a:gsLst>
                <a:gs pos="0">
                  <a:schemeClr val="accent1"/>
                </a:gs>
                <a:gs pos="100000">
                  <a:schemeClr val="accent3"/>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A6D42846-EB5E-E6D9-A19E-8190F3829E5C}"/>
              </a:ext>
            </a:extLst>
          </p:cNvPr>
          <p:cNvSpPr/>
          <p:nvPr/>
        </p:nvSpPr>
        <p:spPr>
          <a:xfrm>
            <a:off x="-1" y="2001375"/>
            <a:ext cx="457199" cy="3470511"/>
          </a:xfrm>
          <a:custGeom>
            <a:avLst/>
            <a:gdLst>
              <a:gd name="connsiteX0" fmla="*/ 0 w 457199"/>
              <a:gd name="connsiteY0" fmla="*/ 0 h 3470511"/>
              <a:gd name="connsiteX1" fmla="*/ 446566 w 457199"/>
              <a:gd name="connsiteY1" fmla="*/ 0 h 3470511"/>
              <a:gd name="connsiteX2" fmla="*/ 457199 w 457199"/>
              <a:gd name="connsiteY2" fmla="*/ 0 h 3470511"/>
              <a:gd name="connsiteX3" fmla="*/ 457199 w 457199"/>
              <a:gd name="connsiteY3" fmla="*/ 3470511 h 3470511"/>
              <a:gd name="connsiteX4" fmla="*/ 446566 w 457199"/>
              <a:gd name="connsiteY4" fmla="*/ 3470511 h 3470511"/>
              <a:gd name="connsiteX5" fmla="*/ 0 w 457199"/>
              <a:gd name="connsiteY5" fmla="*/ 3470511 h 347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7199" h="3470511">
                <a:moveTo>
                  <a:pt x="0" y="0"/>
                </a:moveTo>
                <a:lnTo>
                  <a:pt x="446566" y="0"/>
                </a:lnTo>
                <a:lnTo>
                  <a:pt x="457199" y="0"/>
                </a:lnTo>
                <a:lnTo>
                  <a:pt x="457199" y="3470511"/>
                </a:lnTo>
                <a:lnTo>
                  <a:pt x="446566" y="3470511"/>
                </a:lnTo>
                <a:lnTo>
                  <a:pt x="0" y="3470511"/>
                </a:lnTo>
                <a:close/>
              </a:path>
            </a:pathLst>
          </a:custGeom>
          <a:blipFill>
            <a:blip r:embed="rId6"/>
            <a:srcRect/>
            <a:stretch>
              <a:fillRect l="-962988" t="-77202" r="-1030213" b="-306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66A98DDD-AE5A-6E35-DC58-A8227159B96B}"/>
              </a:ext>
            </a:extLst>
          </p:cNvPr>
          <p:cNvSpPr>
            <a:spLocks noGrp="1"/>
          </p:cNvSpPr>
          <p:nvPr>
            <p:ph type="subTitle" idx="1" hasCustomPrompt="1"/>
          </p:nvPr>
        </p:nvSpPr>
        <p:spPr>
          <a:xfrm>
            <a:off x="958279" y="4586063"/>
            <a:ext cx="7524818" cy="369332"/>
          </a:xfrm>
          <a:prstGeom prst="rect">
            <a:avLst/>
          </a:prstGeom>
        </p:spPr>
        <p:txBody>
          <a:bodyPr wrap="square" lIns="0" tIns="0" rIns="0" bIns="0">
            <a:noAutofit/>
          </a:bodyPr>
          <a:lstStyle>
            <a:lvl1pPr marL="0" indent="0" algn="l">
              <a:lnSpc>
                <a:spcPct val="100000"/>
              </a:lnSpc>
              <a:spcBef>
                <a:spcPts val="0"/>
              </a:spcBef>
              <a:buNone/>
              <a:defRPr sz="2400">
                <a:solidFill>
                  <a:schemeClr val="accent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18" name="TextBox 17">
            <a:extLst>
              <a:ext uri="{FF2B5EF4-FFF2-40B4-BE49-F238E27FC236}">
                <a16:creationId xmlns:a16="http://schemas.microsoft.com/office/drawing/2014/main" id="{7AF6FFFE-43BA-6C3E-0DF2-8235D72A84FA}"/>
              </a:ext>
            </a:extLst>
          </p:cNvPr>
          <p:cNvSpPr txBox="1"/>
          <p:nvPr/>
        </p:nvSpPr>
        <p:spPr>
          <a:xfrm>
            <a:off x="11451456" y="6426200"/>
            <a:ext cx="435742" cy="4318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rPr>
              <a:pPr algn="r"/>
              <a:t>‹#›</a:t>
            </a:fld>
            <a:endParaRPr lang="en-US" sz="1350">
              <a:solidFill>
                <a:schemeClr val="bg1"/>
              </a:solidFill>
            </a:endParaRPr>
          </a:p>
        </p:txBody>
      </p:sp>
      <p:sp>
        <p:nvSpPr>
          <p:cNvPr id="19" name="TextBox 18">
            <a:extLst>
              <a:ext uri="{FF2B5EF4-FFF2-40B4-BE49-F238E27FC236}">
                <a16:creationId xmlns:a16="http://schemas.microsoft.com/office/drawing/2014/main" id="{4DA0EB12-8D75-9107-F91E-B8A307DFF35F}"/>
              </a:ext>
            </a:extLst>
          </p:cNvPr>
          <p:cNvSpPr txBox="1"/>
          <p:nvPr/>
        </p:nvSpPr>
        <p:spPr>
          <a:xfrm>
            <a:off x="457200" y="6426200"/>
            <a:ext cx="4025900" cy="431800"/>
          </a:xfrm>
          <a:prstGeom prst="rect">
            <a:avLst/>
          </a:prstGeom>
          <a:noFill/>
        </p:spPr>
        <p:txBody>
          <a:bodyPr wrap="square" lIns="0" tIns="0" rIns="0" bIns="0" rtlCol="0" anchor="ctr" anchorCtr="0">
            <a:noAutofit/>
          </a:bodyPr>
          <a:lstStyle/>
          <a:p>
            <a:pPr marL="0" algn="l" defTabSz="457200" rtl="0" eaLnBrk="1" latinLnBrk="0" hangingPunct="1"/>
            <a:r>
              <a:rPr lang="en-US" sz="900" kern="1200">
                <a:solidFill>
                  <a:schemeClr val="bg1"/>
                </a:solidFill>
                <a:latin typeface="+mn-lt"/>
                <a:ea typeface="+mn-ea"/>
                <a:cs typeface="+mn-cs"/>
              </a:rPr>
              <a:t>© 2024 National Asphalt Pavement Association. All Rights Reserved</a:t>
            </a:r>
          </a:p>
        </p:txBody>
      </p:sp>
    </p:spTree>
    <p:extLst>
      <p:ext uri="{BB962C8B-B14F-4D97-AF65-F5344CB8AC3E}">
        <p14:creationId xmlns:p14="http://schemas.microsoft.com/office/powerpoint/2010/main" val="13285765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457200" y="1371599"/>
            <a:ext cx="11277600" cy="4267201"/>
          </a:xfrm>
        </p:spPr>
        <p:txBody>
          <a:bodyPr/>
          <a:lstStyle>
            <a:lvl1pPr>
              <a:defRPr sz="2400"/>
            </a:lvl1pPr>
            <a:lvl2pPr>
              <a:defRPr sz="2000"/>
            </a:lvl2pPr>
            <a:lvl3pPr>
              <a:defRPr sz="1800"/>
            </a:lvl3pPr>
            <a:lvl4pPr>
              <a:defRPr sz="1600"/>
            </a:lvl4pPr>
          </a:lstStyle>
          <a:p>
            <a:pPr lvl="0"/>
            <a:r>
              <a:rPr lang="en-US"/>
              <a:t>Edit Master text styles</a:t>
            </a:r>
          </a:p>
          <a:p>
            <a:pPr lvl="1"/>
            <a:r>
              <a:rPr lang="en-US"/>
              <a:t>Second level</a:t>
            </a:r>
          </a:p>
          <a:p>
            <a:pPr lvl="2"/>
            <a:r>
              <a:rPr lang="en-US"/>
              <a:t>Third level</a:t>
            </a:r>
          </a:p>
          <a:p>
            <a:pPr lvl="3"/>
            <a:r>
              <a:rPr lang="en-US"/>
              <a:t>Fourth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p>
            <a:endParaRPr lang="en-US"/>
          </a:p>
        </p:txBody>
      </p:sp>
      <p:sp>
        <p:nvSpPr>
          <p:cNvPr id="5" name="Graphic 5">
            <a:extLst>
              <a:ext uri="{FF2B5EF4-FFF2-40B4-BE49-F238E27FC236}">
                <a16:creationId xmlns:a16="http://schemas.microsoft.com/office/drawing/2014/main" id="{49D76AD6-C462-7AA5-32FF-DF84F7E29C0A}"/>
              </a:ext>
            </a:extLst>
          </p:cNvPr>
          <p:cNvSpPr/>
          <p:nvPr/>
        </p:nvSpPr>
        <p:spPr>
          <a:xfrm>
            <a:off x="11896438" y="0"/>
            <a:ext cx="307718" cy="6426200"/>
          </a:xfrm>
          <a:custGeom>
            <a:avLst/>
            <a:gdLst>
              <a:gd name="connsiteX0" fmla="*/ 0 w 5143500"/>
              <a:gd name="connsiteY0" fmla="*/ 0 h 1736693"/>
              <a:gd name="connsiteX1" fmla="*/ 5143500 w 5143500"/>
              <a:gd name="connsiteY1" fmla="*/ 0 h 1736693"/>
              <a:gd name="connsiteX2" fmla="*/ 5143500 w 5143500"/>
              <a:gd name="connsiteY2" fmla="*/ 1736693 h 1736693"/>
              <a:gd name="connsiteX3" fmla="*/ 0 w 5143500"/>
              <a:gd name="connsiteY3" fmla="*/ 1736693 h 1736693"/>
            </a:gdLst>
            <a:ahLst/>
            <a:cxnLst>
              <a:cxn ang="0">
                <a:pos x="connsiteX0" y="connsiteY0"/>
              </a:cxn>
              <a:cxn ang="0">
                <a:pos x="connsiteX1" y="connsiteY1"/>
              </a:cxn>
              <a:cxn ang="0">
                <a:pos x="connsiteX2" y="connsiteY2"/>
              </a:cxn>
              <a:cxn ang="0">
                <a:pos x="connsiteX3" y="connsiteY3"/>
              </a:cxn>
            </a:cxnLst>
            <a:rect l="l" t="t" r="r" b="b"/>
            <a:pathLst>
              <a:path w="5143500" h="1736693">
                <a:moveTo>
                  <a:pt x="0" y="0"/>
                </a:moveTo>
                <a:lnTo>
                  <a:pt x="5143500" y="0"/>
                </a:lnTo>
                <a:lnTo>
                  <a:pt x="5143500" y="1736693"/>
                </a:lnTo>
                <a:lnTo>
                  <a:pt x="0" y="1736693"/>
                </a:lnTo>
                <a:close/>
              </a:path>
            </a:pathLst>
          </a:custGeom>
          <a:solidFill>
            <a:schemeClr val="accent1"/>
          </a:solidFill>
          <a:ln w="0" cap="flat">
            <a:noFill/>
            <a:prstDash val="solid"/>
            <a:miter/>
          </a:ln>
        </p:spPr>
        <p:txBody>
          <a:bodyPr rtlCol="0" anchor="ctr"/>
          <a:lstStyle/>
          <a:p>
            <a:endParaRPr lang="en-US"/>
          </a:p>
        </p:txBody>
      </p:sp>
      <p:sp>
        <p:nvSpPr>
          <p:cNvPr id="6" name="Rectangle 5">
            <a:extLst>
              <a:ext uri="{FF2B5EF4-FFF2-40B4-BE49-F238E27FC236}">
                <a16:creationId xmlns:a16="http://schemas.microsoft.com/office/drawing/2014/main" id="{379E9D2D-D2C2-34F3-BB51-EE3C571934BB}"/>
              </a:ext>
            </a:extLst>
          </p:cNvPr>
          <p:cNvSpPr/>
          <p:nvPr/>
        </p:nvSpPr>
        <p:spPr>
          <a:xfrm>
            <a:off x="11896436" y="0"/>
            <a:ext cx="307720" cy="6426200"/>
          </a:xfrm>
          <a:prstGeom prst="rect">
            <a:avLst/>
          </a:prstGeom>
          <a:blipFill>
            <a:blip r:embed="rId2"/>
            <a:srcRect/>
            <a:stretch>
              <a:fillRect l="-962988" t="-21454" r="-1030212" b="-2411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F457E47-B044-67F7-FCA0-A36CF1255C46}"/>
              </a:ext>
            </a:extLst>
          </p:cNvPr>
          <p:cNvSpPr/>
          <p:nvPr/>
        </p:nvSpPr>
        <p:spPr>
          <a:xfrm>
            <a:off x="0" y="6428232"/>
            <a:ext cx="12204155"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EA69779-276D-CFD0-AEE2-FA2273567F11}"/>
              </a:ext>
            </a:extLst>
          </p:cNvPr>
          <p:cNvPicPr>
            <a:picLocks noChangeAspect="1"/>
          </p:cNvPicPr>
          <p:nvPr/>
        </p:nvPicPr>
        <p:blipFill>
          <a:blip r:embed="rId3"/>
          <a:stretch>
            <a:fillRect/>
          </a:stretch>
        </p:blipFill>
        <p:spPr>
          <a:xfrm>
            <a:off x="10145486" y="564192"/>
            <a:ext cx="1589314" cy="438132"/>
          </a:xfrm>
          <a:prstGeom prst="rect">
            <a:avLst/>
          </a:prstGeom>
        </p:spPr>
      </p:pic>
      <p:sp>
        <p:nvSpPr>
          <p:cNvPr id="12" name="TextBox 11">
            <a:extLst>
              <a:ext uri="{FF2B5EF4-FFF2-40B4-BE49-F238E27FC236}">
                <a16:creationId xmlns:a16="http://schemas.microsoft.com/office/drawing/2014/main" id="{C966C717-EE29-9150-E173-F85EEC845F50}"/>
              </a:ext>
            </a:extLst>
          </p:cNvPr>
          <p:cNvSpPr txBox="1"/>
          <p:nvPr/>
        </p:nvSpPr>
        <p:spPr>
          <a:xfrm>
            <a:off x="11451456" y="6426200"/>
            <a:ext cx="435742" cy="4318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rPr>
              <a:pPr algn="r"/>
              <a:t>‹#›</a:t>
            </a:fld>
            <a:endParaRPr lang="en-US" sz="1350">
              <a:solidFill>
                <a:schemeClr val="bg1"/>
              </a:solidFill>
            </a:endParaRPr>
          </a:p>
        </p:txBody>
      </p:sp>
      <p:sp>
        <p:nvSpPr>
          <p:cNvPr id="13" name="TextBox 12">
            <a:extLst>
              <a:ext uri="{FF2B5EF4-FFF2-40B4-BE49-F238E27FC236}">
                <a16:creationId xmlns:a16="http://schemas.microsoft.com/office/drawing/2014/main" id="{0E72EC7C-2CCC-9257-3FCB-812EEC918B59}"/>
              </a:ext>
            </a:extLst>
          </p:cNvPr>
          <p:cNvSpPr txBox="1"/>
          <p:nvPr/>
        </p:nvSpPr>
        <p:spPr>
          <a:xfrm>
            <a:off x="457200" y="6426200"/>
            <a:ext cx="4025900" cy="431800"/>
          </a:xfrm>
          <a:prstGeom prst="rect">
            <a:avLst/>
          </a:prstGeom>
          <a:noFill/>
        </p:spPr>
        <p:txBody>
          <a:bodyPr wrap="square" lIns="0" tIns="0" rIns="0" bIns="0" rtlCol="0" anchor="ctr" anchorCtr="0">
            <a:noAutofit/>
          </a:bodyPr>
          <a:lstStyle/>
          <a:p>
            <a:pPr marL="0" algn="l" defTabSz="457200" rtl="0" eaLnBrk="1" latinLnBrk="0" hangingPunct="1"/>
            <a:r>
              <a:rPr lang="en-US" sz="900" kern="1200">
                <a:solidFill>
                  <a:schemeClr val="bg1"/>
                </a:solidFill>
                <a:latin typeface="+mn-lt"/>
                <a:ea typeface="+mn-ea"/>
                <a:cs typeface="+mn-cs"/>
              </a:rPr>
              <a:t>© 2024 National Asphalt Pavement Association. All Rights Reserved</a:t>
            </a:r>
          </a:p>
        </p:txBody>
      </p:sp>
    </p:spTree>
    <p:extLst>
      <p:ext uri="{BB962C8B-B14F-4D97-AF65-F5344CB8AC3E}">
        <p14:creationId xmlns:p14="http://schemas.microsoft.com/office/powerpoint/2010/main" val="24324479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9.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2.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image" Target="../media/image19.png"/><Relationship Id="rId5" Type="http://schemas.openxmlformats.org/officeDocument/2006/relationships/slideLayout" Target="../slideLayouts/slideLayout62.xml"/><Relationship Id="rId10" Type="http://schemas.openxmlformats.org/officeDocument/2006/relationships/theme" Target="../theme/theme3.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3/11/2026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4231484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FFD245-1088-1BFB-D56C-CAAFE431C66B}"/>
              </a:ext>
            </a:extLst>
          </p:cNvPr>
          <p:cNvSpPr/>
          <p:nvPr/>
        </p:nvSpPr>
        <p:spPr>
          <a:xfrm>
            <a:off x="0" y="6428232"/>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340060"/>
            <a:ext cx="9258300" cy="886397"/>
          </a:xfrm>
          <a:prstGeom prst="rect">
            <a:avLst/>
          </a:prstGeom>
        </p:spPr>
        <p:txBody>
          <a:bodyPr vert="horz" lIns="0" tIns="0" rIns="0" bIns="0" rtlCol="0" anchor="ctr" anchorCtr="0">
            <a:noAutofit/>
          </a:bodyPr>
          <a:lstStyle/>
          <a:p>
            <a:r>
              <a:rPr lang="en-US"/>
              <a:t>Click to edit Master title style</a:t>
            </a:r>
          </a:p>
        </p:txBody>
      </p:sp>
      <p:sp>
        <p:nvSpPr>
          <p:cNvPr id="14" name="TextBox 13"/>
          <p:cNvSpPr txBox="1"/>
          <p:nvPr/>
        </p:nvSpPr>
        <p:spPr>
          <a:xfrm>
            <a:off x="11451456" y="6426200"/>
            <a:ext cx="435742" cy="4318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rPr>
              <a:pPr algn="r"/>
              <a:t>‹#›</a:t>
            </a:fld>
            <a:endParaRPr lang="en-US" sz="1350">
              <a:solidFill>
                <a:schemeClr val="bg1"/>
              </a:solidFill>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457200" y="1378857"/>
            <a:ext cx="11277598" cy="4252686"/>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12" name="TextBox 11">
            <a:extLst>
              <a:ext uri="{FF2B5EF4-FFF2-40B4-BE49-F238E27FC236}">
                <a16:creationId xmlns:a16="http://schemas.microsoft.com/office/drawing/2014/main" id="{34A73341-108A-4DC8-92A2-2CA590BB4022}"/>
              </a:ext>
            </a:extLst>
          </p:cNvPr>
          <p:cNvSpPr txBox="1"/>
          <p:nvPr/>
        </p:nvSpPr>
        <p:spPr>
          <a:xfrm>
            <a:off x="457200" y="6426200"/>
            <a:ext cx="4025900" cy="431800"/>
          </a:xfrm>
          <a:prstGeom prst="rect">
            <a:avLst/>
          </a:prstGeom>
          <a:noFill/>
        </p:spPr>
        <p:txBody>
          <a:bodyPr wrap="square" lIns="0" tIns="0" rIns="0" bIns="0" rtlCol="0" anchor="ctr" anchorCtr="0">
            <a:noAutofit/>
          </a:bodyPr>
          <a:lstStyle/>
          <a:p>
            <a:pPr marL="0" algn="l" defTabSz="457200" rtl="0" eaLnBrk="1" latinLnBrk="0" hangingPunct="1"/>
            <a:r>
              <a:rPr lang="en-US" sz="900" kern="1200">
                <a:solidFill>
                  <a:schemeClr val="bg1"/>
                </a:solidFill>
                <a:latin typeface="+mn-lt"/>
                <a:ea typeface="+mn-ea"/>
                <a:cs typeface="+mn-cs"/>
              </a:rPr>
              <a:t>© 2024 National Asphalt Pavement Association. All Rights Reserved</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457196" y="5768975"/>
            <a:ext cx="11277608" cy="365125"/>
          </a:xfrm>
          <a:prstGeom prst="rect">
            <a:avLst/>
          </a:prstGeom>
        </p:spPr>
        <p:txBody>
          <a:bodyPr vert="horz" lIns="0" tIns="0" rIns="0" bIns="0" rtlCol="0" anchor="b"/>
          <a:lstStyle>
            <a:lvl1pPr algn="l">
              <a:defRPr sz="1100">
                <a:solidFill>
                  <a:schemeClr val="tx2">
                    <a:lumMod val="60000"/>
                    <a:lumOff val="40000"/>
                  </a:schemeClr>
                </a:solidFill>
              </a:defRPr>
            </a:lvl1pPr>
          </a:lstStyle>
          <a:p>
            <a:r>
              <a:rPr lang="en-US"/>
              <a:t>Sample Footer Text</a:t>
            </a:r>
            <a:endParaRPr lang="en-US" dirty="0"/>
          </a:p>
        </p:txBody>
      </p:sp>
      <p:sp>
        <p:nvSpPr>
          <p:cNvPr id="9" name="Graphic 5">
            <a:extLst>
              <a:ext uri="{FF2B5EF4-FFF2-40B4-BE49-F238E27FC236}">
                <a16:creationId xmlns:a16="http://schemas.microsoft.com/office/drawing/2014/main" id="{B9CCC9C2-D376-E8D6-7FA9-3597AF11F006}"/>
              </a:ext>
            </a:extLst>
          </p:cNvPr>
          <p:cNvSpPr/>
          <p:nvPr/>
        </p:nvSpPr>
        <p:spPr>
          <a:xfrm>
            <a:off x="0" y="0"/>
            <a:ext cx="12192000" cy="105918"/>
          </a:xfrm>
          <a:custGeom>
            <a:avLst/>
            <a:gdLst>
              <a:gd name="connsiteX0" fmla="*/ 0 w 5143500"/>
              <a:gd name="connsiteY0" fmla="*/ 0 h 1736693"/>
              <a:gd name="connsiteX1" fmla="*/ 5143500 w 5143500"/>
              <a:gd name="connsiteY1" fmla="*/ 0 h 1736693"/>
              <a:gd name="connsiteX2" fmla="*/ 5143500 w 5143500"/>
              <a:gd name="connsiteY2" fmla="*/ 1736693 h 1736693"/>
              <a:gd name="connsiteX3" fmla="*/ 0 w 5143500"/>
              <a:gd name="connsiteY3" fmla="*/ 1736693 h 1736693"/>
            </a:gdLst>
            <a:ahLst/>
            <a:cxnLst>
              <a:cxn ang="0">
                <a:pos x="connsiteX0" y="connsiteY0"/>
              </a:cxn>
              <a:cxn ang="0">
                <a:pos x="connsiteX1" y="connsiteY1"/>
              </a:cxn>
              <a:cxn ang="0">
                <a:pos x="connsiteX2" y="connsiteY2"/>
              </a:cxn>
              <a:cxn ang="0">
                <a:pos x="connsiteX3" y="connsiteY3"/>
              </a:cxn>
            </a:cxnLst>
            <a:rect l="l" t="t" r="r" b="b"/>
            <a:pathLst>
              <a:path w="5143500" h="1736693">
                <a:moveTo>
                  <a:pt x="0" y="0"/>
                </a:moveTo>
                <a:lnTo>
                  <a:pt x="5143500" y="0"/>
                </a:lnTo>
                <a:lnTo>
                  <a:pt x="5143500" y="1736693"/>
                </a:lnTo>
                <a:lnTo>
                  <a:pt x="0" y="1736693"/>
                </a:lnTo>
                <a:close/>
              </a:path>
            </a:pathLst>
          </a:custGeom>
          <a:gradFill>
            <a:gsLst>
              <a:gs pos="0">
                <a:srgbClr val="00AE66"/>
              </a:gs>
              <a:gs pos="99000">
                <a:srgbClr val="01939D"/>
              </a:gs>
              <a:gs pos="100000">
                <a:srgbClr val="01939D"/>
              </a:gs>
            </a:gsLst>
            <a:lin ang="0" scaled="1"/>
          </a:gradFill>
          <a:ln w="0" cap="flat">
            <a:noFill/>
            <a:prstDash val="solid"/>
            <a:miter/>
          </a:ln>
        </p:spPr>
        <p:txBody>
          <a:bodyPr rtlCol="0" anchor="ctr"/>
          <a:lstStyle/>
          <a:p>
            <a:endParaRPr lang="en-US"/>
          </a:p>
        </p:txBody>
      </p:sp>
      <p:pic>
        <p:nvPicPr>
          <p:cNvPr id="26" name="Picture 25">
            <a:extLst>
              <a:ext uri="{FF2B5EF4-FFF2-40B4-BE49-F238E27FC236}">
                <a16:creationId xmlns:a16="http://schemas.microsoft.com/office/drawing/2014/main" id="{2761A194-D857-4701-4FD1-869198ED703D}"/>
              </a:ext>
            </a:extLst>
          </p:cNvPr>
          <p:cNvPicPr>
            <a:picLocks noChangeAspect="1"/>
          </p:cNvPicPr>
          <p:nvPr/>
        </p:nvPicPr>
        <p:blipFill>
          <a:blip r:embed="rId13"/>
          <a:stretch>
            <a:fillRect/>
          </a:stretch>
        </p:blipFill>
        <p:spPr>
          <a:xfrm>
            <a:off x="10145486" y="564192"/>
            <a:ext cx="1589314" cy="438132"/>
          </a:xfrm>
          <a:prstGeom prst="rect">
            <a:avLst/>
          </a:prstGeom>
        </p:spPr>
      </p:pic>
    </p:spTree>
    <p:extLst>
      <p:ext uri="{BB962C8B-B14F-4D97-AF65-F5344CB8AC3E}">
        <p14:creationId xmlns:p14="http://schemas.microsoft.com/office/powerpoint/2010/main" val="101028254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5" r:id="rId7"/>
    <p:sldLayoutId id="2147483718" r:id="rId8"/>
    <p:sldLayoutId id="2147483719" r:id="rId9"/>
    <p:sldLayoutId id="2147483725" r:id="rId10"/>
    <p:sldLayoutId id="2147483738" r:id="rId11"/>
  </p:sldLayoutIdLst>
  <p:hf hdr="0"/>
  <p:txStyles>
    <p:titleStyle>
      <a:lvl1pPr algn="l" defTabSz="914400" rtl="0" eaLnBrk="1" latinLnBrk="0" hangingPunct="1">
        <a:lnSpc>
          <a:spcPct val="90000"/>
        </a:lnSpc>
        <a:spcBef>
          <a:spcPct val="0"/>
        </a:spcBef>
        <a:buNone/>
        <a:defRPr sz="3200" b="1" kern="1200" cap="none"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22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20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p15:clr>
            <a:srgbClr val="F26B43"/>
          </p15:clr>
        </p15:guide>
        <p15:guide id="4" pos="7392">
          <p15:clr>
            <a:srgbClr val="F26B43"/>
          </p15:clr>
        </p15:guide>
        <p15:guide id="5" orient="horz" pos="864">
          <p15:clr>
            <a:srgbClr val="F26B43"/>
          </p15:clr>
        </p15:guide>
        <p15:guide id="6" orient="horz" pos="3864">
          <p15:clr>
            <a:srgbClr val="F26B43"/>
          </p15:clr>
        </p15:guide>
        <p15:guide id="7" orient="horz" pos="2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FFD245-1088-1BFB-D56C-CAAFE431C66B}"/>
              </a:ext>
            </a:extLst>
          </p:cNvPr>
          <p:cNvSpPr/>
          <p:nvPr/>
        </p:nvSpPr>
        <p:spPr>
          <a:xfrm>
            <a:off x="0" y="6428232"/>
            <a:ext cx="12192000" cy="4297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340060"/>
            <a:ext cx="9258300" cy="886397"/>
          </a:xfrm>
          <a:prstGeom prst="rect">
            <a:avLst/>
          </a:prstGeom>
        </p:spPr>
        <p:txBody>
          <a:bodyPr vert="horz" lIns="0" tIns="0" rIns="0" bIns="0" rtlCol="0" anchor="ctr" anchorCtr="0">
            <a:noAutofit/>
          </a:bodyPr>
          <a:lstStyle/>
          <a:p>
            <a:r>
              <a:rPr lang="en-US"/>
              <a:t>Click to edit Master title style</a:t>
            </a:r>
          </a:p>
        </p:txBody>
      </p:sp>
      <p:sp>
        <p:nvSpPr>
          <p:cNvPr id="14" name="TextBox 13"/>
          <p:cNvSpPr txBox="1"/>
          <p:nvPr/>
        </p:nvSpPr>
        <p:spPr>
          <a:xfrm>
            <a:off x="11451456" y="6426200"/>
            <a:ext cx="435742" cy="4318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rPr>
              <a:pPr algn="r"/>
              <a:t>‹#›</a:t>
            </a:fld>
            <a:endParaRPr lang="en-US" sz="1350">
              <a:solidFill>
                <a:schemeClr val="bg1"/>
              </a:solidFill>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457200" y="1378857"/>
            <a:ext cx="11277598" cy="4252686"/>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12" name="TextBox 11">
            <a:extLst>
              <a:ext uri="{FF2B5EF4-FFF2-40B4-BE49-F238E27FC236}">
                <a16:creationId xmlns:a16="http://schemas.microsoft.com/office/drawing/2014/main" id="{34A73341-108A-4DC8-92A2-2CA590BB4022}"/>
              </a:ext>
            </a:extLst>
          </p:cNvPr>
          <p:cNvSpPr txBox="1"/>
          <p:nvPr/>
        </p:nvSpPr>
        <p:spPr>
          <a:xfrm>
            <a:off x="457200" y="6426200"/>
            <a:ext cx="4025900" cy="431800"/>
          </a:xfrm>
          <a:prstGeom prst="rect">
            <a:avLst/>
          </a:prstGeom>
          <a:noFill/>
        </p:spPr>
        <p:txBody>
          <a:bodyPr wrap="square" lIns="0" tIns="0" rIns="0" bIns="0" rtlCol="0" anchor="ctr" anchorCtr="0">
            <a:noAutofit/>
          </a:bodyPr>
          <a:lstStyle/>
          <a:p>
            <a:pPr marL="0" algn="l" defTabSz="457200" rtl="0" eaLnBrk="1" latinLnBrk="0" hangingPunct="1"/>
            <a:r>
              <a:rPr lang="en-US" sz="900" kern="1200">
                <a:solidFill>
                  <a:schemeClr val="bg1"/>
                </a:solidFill>
                <a:latin typeface="+mn-lt"/>
                <a:ea typeface="+mn-ea"/>
                <a:cs typeface="+mn-cs"/>
              </a:rPr>
              <a:t>© 2024 National Asphalt Pavement Association. All Rights Reserved</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457196" y="5768975"/>
            <a:ext cx="11277608" cy="365125"/>
          </a:xfrm>
          <a:prstGeom prst="rect">
            <a:avLst/>
          </a:prstGeom>
        </p:spPr>
        <p:txBody>
          <a:bodyPr vert="horz" lIns="0" tIns="0" rIns="0" bIns="0" rtlCol="0" anchor="b"/>
          <a:lstStyle>
            <a:lvl1pPr algn="l">
              <a:defRPr sz="1100">
                <a:solidFill>
                  <a:schemeClr val="tx2">
                    <a:lumMod val="60000"/>
                    <a:lumOff val="40000"/>
                  </a:schemeClr>
                </a:solidFill>
              </a:defRPr>
            </a:lvl1pPr>
          </a:lstStyle>
          <a:p>
            <a:endParaRPr lang="en-US"/>
          </a:p>
        </p:txBody>
      </p:sp>
      <p:sp>
        <p:nvSpPr>
          <p:cNvPr id="9" name="Graphic 5">
            <a:extLst>
              <a:ext uri="{FF2B5EF4-FFF2-40B4-BE49-F238E27FC236}">
                <a16:creationId xmlns:a16="http://schemas.microsoft.com/office/drawing/2014/main" id="{B9CCC9C2-D376-E8D6-7FA9-3597AF11F006}"/>
              </a:ext>
            </a:extLst>
          </p:cNvPr>
          <p:cNvSpPr/>
          <p:nvPr/>
        </p:nvSpPr>
        <p:spPr>
          <a:xfrm>
            <a:off x="0" y="0"/>
            <a:ext cx="12192000" cy="105918"/>
          </a:xfrm>
          <a:custGeom>
            <a:avLst/>
            <a:gdLst>
              <a:gd name="connsiteX0" fmla="*/ 0 w 5143500"/>
              <a:gd name="connsiteY0" fmla="*/ 0 h 1736693"/>
              <a:gd name="connsiteX1" fmla="*/ 5143500 w 5143500"/>
              <a:gd name="connsiteY1" fmla="*/ 0 h 1736693"/>
              <a:gd name="connsiteX2" fmla="*/ 5143500 w 5143500"/>
              <a:gd name="connsiteY2" fmla="*/ 1736693 h 1736693"/>
              <a:gd name="connsiteX3" fmla="*/ 0 w 5143500"/>
              <a:gd name="connsiteY3" fmla="*/ 1736693 h 1736693"/>
            </a:gdLst>
            <a:ahLst/>
            <a:cxnLst>
              <a:cxn ang="0">
                <a:pos x="connsiteX0" y="connsiteY0"/>
              </a:cxn>
              <a:cxn ang="0">
                <a:pos x="connsiteX1" y="connsiteY1"/>
              </a:cxn>
              <a:cxn ang="0">
                <a:pos x="connsiteX2" y="connsiteY2"/>
              </a:cxn>
              <a:cxn ang="0">
                <a:pos x="connsiteX3" y="connsiteY3"/>
              </a:cxn>
            </a:cxnLst>
            <a:rect l="l" t="t" r="r" b="b"/>
            <a:pathLst>
              <a:path w="5143500" h="1736693">
                <a:moveTo>
                  <a:pt x="0" y="0"/>
                </a:moveTo>
                <a:lnTo>
                  <a:pt x="5143500" y="0"/>
                </a:lnTo>
                <a:lnTo>
                  <a:pt x="5143500" y="1736693"/>
                </a:lnTo>
                <a:lnTo>
                  <a:pt x="0" y="1736693"/>
                </a:lnTo>
                <a:close/>
              </a:path>
            </a:pathLst>
          </a:custGeom>
          <a:gradFill>
            <a:gsLst>
              <a:gs pos="0">
                <a:srgbClr val="00AE66"/>
              </a:gs>
              <a:gs pos="99000">
                <a:srgbClr val="01939D"/>
              </a:gs>
              <a:gs pos="100000">
                <a:srgbClr val="01939D"/>
              </a:gs>
            </a:gsLst>
            <a:lin ang="0" scaled="1"/>
          </a:gradFill>
          <a:ln w="0" cap="flat">
            <a:noFill/>
            <a:prstDash val="solid"/>
            <a:miter/>
          </a:ln>
        </p:spPr>
        <p:txBody>
          <a:bodyPr rtlCol="0" anchor="ctr"/>
          <a:lstStyle/>
          <a:p>
            <a:endParaRPr lang="en-US"/>
          </a:p>
        </p:txBody>
      </p:sp>
      <p:pic>
        <p:nvPicPr>
          <p:cNvPr id="26" name="Picture 25">
            <a:extLst>
              <a:ext uri="{FF2B5EF4-FFF2-40B4-BE49-F238E27FC236}">
                <a16:creationId xmlns:a16="http://schemas.microsoft.com/office/drawing/2014/main" id="{2761A194-D857-4701-4FD1-869198ED703D}"/>
              </a:ext>
            </a:extLst>
          </p:cNvPr>
          <p:cNvPicPr>
            <a:picLocks noChangeAspect="1"/>
          </p:cNvPicPr>
          <p:nvPr/>
        </p:nvPicPr>
        <p:blipFill>
          <a:blip r:embed="rId11"/>
          <a:stretch>
            <a:fillRect/>
          </a:stretch>
        </p:blipFill>
        <p:spPr>
          <a:xfrm>
            <a:off x="10145486" y="564192"/>
            <a:ext cx="1589314" cy="438132"/>
          </a:xfrm>
          <a:prstGeom prst="rect">
            <a:avLst/>
          </a:prstGeom>
        </p:spPr>
      </p:pic>
    </p:spTree>
    <p:extLst>
      <p:ext uri="{BB962C8B-B14F-4D97-AF65-F5344CB8AC3E}">
        <p14:creationId xmlns:p14="http://schemas.microsoft.com/office/powerpoint/2010/main" val="382185482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Lst>
  <p:hf sldNum="0" hdr="0" ftr="0" dt="0"/>
  <p:txStyles>
    <p:titleStyle>
      <a:lvl1pPr algn="l" defTabSz="914400" rtl="0" eaLnBrk="1" latinLnBrk="0" hangingPunct="1">
        <a:lnSpc>
          <a:spcPct val="90000"/>
        </a:lnSpc>
        <a:spcBef>
          <a:spcPct val="0"/>
        </a:spcBef>
        <a:buNone/>
        <a:defRPr sz="3200" b="1" kern="1200" cap="none"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22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20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p15:clr>
            <a:srgbClr val="F26B43"/>
          </p15:clr>
        </p15:guide>
        <p15:guide id="4" pos="7392">
          <p15:clr>
            <a:srgbClr val="F26B43"/>
          </p15:clr>
        </p15:guide>
        <p15:guide id="5" orient="horz" pos="864">
          <p15:clr>
            <a:srgbClr val="F26B43"/>
          </p15:clr>
        </p15:guide>
        <p15:guide id="6" orient="horz" pos="3864">
          <p15:clr>
            <a:srgbClr val="F26B43"/>
          </p15:clr>
        </p15:guide>
        <p15:guide id="7" orient="horz" pos="216">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0.xml"/><Relationship Id="rId6" Type="http://schemas.microsoft.com/office/2007/relationships/hdphoto" Target="../media/hdphoto3.wdp"/><Relationship Id="rId5" Type="http://schemas.openxmlformats.org/officeDocument/2006/relationships/image" Target="../media/image32.pn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49.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44.png"/><Relationship Id="rId3" Type="http://schemas.openxmlformats.org/officeDocument/2006/relationships/image" Target="../media/image48.svg"/><Relationship Id="rId7" Type="http://schemas.openxmlformats.org/officeDocument/2006/relationships/image" Target="../media/image52.svg"/><Relationship Id="rId12" Type="http://schemas.openxmlformats.org/officeDocument/2006/relationships/image" Target="../media/image46.png"/><Relationship Id="rId2" Type="http://schemas.openxmlformats.org/officeDocument/2006/relationships/image" Target="../media/image47.png"/><Relationship Id="rId1" Type="http://schemas.openxmlformats.org/officeDocument/2006/relationships/slideLayout" Target="../slideLayouts/slideLayout53.xml"/><Relationship Id="rId6" Type="http://schemas.openxmlformats.org/officeDocument/2006/relationships/image" Target="../media/image51.png"/><Relationship Id="rId11" Type="http://schemas.openxmlformats.org/officeDocument/2006/relationships/image" Target="../media/image45.png"/><Relationship Id="rId5" Type="http://schemas.openxmlformats.org/officeDocument/2006/relationships/image" Target="../media/image50.svg"/><Relationship Id="rId10" Type="http://schemas.openxmlformats.org/officeDocument/2006/relationships/image" Target="../media/image42.png"/><Relationship Id="rId4" Type="http://schemas.openxmlformats.org/officeDocument/2006/relationships/image" Target="../media/image49.png"/><Relationship Id="rId9" Type="http://schemas.openxmlformats.org/officeDocument/2006/relationships/image" Target="../media/image54.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xml"/><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xml"/><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55.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53.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8584B-C55A-4ED7-6505-28760C681DFD}"/>
              </a:ext>
            </a:extLst>
          </p:cNvPr>
          <p:cNvSpPr>
            <a:spLocks noGrp="1"/>
          </p:cNvSpPr>
          <p:nvPr>
            <p:ph type="ctrTitle"/>
          </p:nvPr>
        </p:nvSpPr>
        <p:spPr>
          <a:xfrm>
            <a:off x="994372" y="868101"/>
            <a:ext cx="7327825" cy="1820672"/>
          </a:xfrm>
        </p:spPr>
        <p:txBody>
          <a:bodyPr/>
          <a:lstStyle/>
          <a:p>
            <a:r>
              <a:rPr lang="en-US" sz="4200" dirty="0"/>
              <a:t>Frontiers of AI Application in Highway Construction</a:t>
            </a:r>
          </a:p>
        </p:txBody>
      </p:sp>
      <p:sp>
        <p:nvSpPr>
          <p:cNvPr id="3" name="Text Placeholder 2">
            <a:extLst>
              <a:ext uri="{FF2B5EF4-FFF2-40B4-BE49-F238E27FC236}">
                <a16:creationId xmlns:a16="http://schemas.microsoft.com/office/drawing/2014/main" id="{C05A3237-7C8B-8EC3-C848-99B12A73007F}"/>
              </a:ext>
            </a:extLst>
          </p:cNvPr>
          <p:cNvSpPr>
            <a:spLocks noGrp="1"/>
          </p:cNvSpPr>
          <p:nvPr>
            <p:ph type="body" sz="quarter" idx="10"/>
          </p:nvPr>
        </p:nvSpPr>
        <p:spPr>
          <a:xfrm>
            <a:off x="994373" y="3666307"/>
            <a:ext cx="5101627" cy="502920"/>
          </a:xfrm>
        </p:spPr>
        <p:txBody>
          <a:bodyPr>
            <a:normAutofit fontScale="85000" lnSpcReduction="10000"/>
          </a:bodyPr>
          <a:lstStyle/>
          <a:p>
            <a:r>
              <a:rPr lang="en-US" dirty="0"/>
              <a:t>Amlan Mukherjee, PhD, PE</a:t>
            </a:r>
          </a:p>
          <a:p>
            <a:r>
              <a:rPr lang="en-US" dirty="0"/>
              <a:t>Senior Director, Sustainability &amp; Intelligent Construction</a:t>
            </a:r>
          </a:p>
        </p:txBody>
      </p:sp>
      <p:sp>
        <p:nvSpPr>
          <p:cNvPr id="4" name="Text Placeholder 3">
            <a:extLst>
              <a:ext uri="{FF2B5EF4-FFF2-40B4-BE49-F238E27FC236}">
                <a16:creationId xmlns:a16="http://schemas.microsoft.com/office/drawing/2014/main" id="{E3ADA34A-41E0-EA54-7301-F1B90CEB2C38}"/>
              </a:ext>
            </a:extLst>
          </p:cNvPr>
          <p:cNvSpPr>
            <a:spLocks noGrp="1"/>
          </p:cNvSpPr>
          <p:nvPr>
            <p:ph type="body" sz="quarter" idx="11"/>
          </p:nvPr>
        </p:nvSpPr>
        <p:spPr>
          <a:xfrm>
            <a:off x="994373" y="2926079"/>
            <a:ext cx="6783164" cy="659601"/>
          </a:xfrm>
        </p:spPr>
        <p:txBody>
          <a:bodyPr anchor="t">
            <a:normAutofit fontScale="92500"/>
          </a:bodyPr>
          <a:lstStyle/>
          <a:p>
            <a:r>
              <a:rPr lang="en-US" sz="1800" dirty="0">
                <a:solidFill>
                  <a:schemeClr val="accent2"/>
                </a:solidFill>
              </a:rPr>
              <a:t>Overview of AI Adoption and Implementation Strategies</a:t>
            </a:r>
          </a:p>
          <a:p>
            <a:r>
              <a:rPr lang="en-US" sz="1800" dirty="0">
                <a:solidFill>
                  <a:schemeClr val="accent2"/>
                </a:solidFill>
              </a:rPr>
              <a:t>March 12, 2026</a:t>
            </a:r>
          </a:p>
        </p:txBody>
      </p:sp>
      <p:sp>
        <p:nvSpPr>
          <p:cNvPr id="5" name="Rectangle: Rounded Corners 4">
            <a:extLst>
              <a:ext uri="{FF2B5EF4-FFF2-40B4-BE49-F238E27FC236}">
                <a16:creationId xmlns:a16="http://schemas.microsoft.com/office/drawing/2014/main" id="{1804401F-6380-A53F-0997-0237B89DF2D3}"/>
              </a:ext>
            </a:extLst>
          </p:cNvPr>
          <p:cNvSpPr/>
          <p:nvPr/>
        </p:nvSpPr>
        <p:spPr>
          <a:xfrm>
            <a:off x="8292381" y="2073064"/>
            <a:ext cx="2905246" cy="3186485"/>
          </a:xfrm>
          <a:prstGeom prst="roundRect">
            <a:avLst/>
          </a:prstGeom>
          <a:solidFill>
            <a:schemeClr val="accent2">
              <a:lumMod val="10000"/>
              <a:lumOff val="9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b="1" dirty="0">
                <a:solidFill>
                  <a:schemeClr val="accent2"/>
                </a:solidFill>
              </a:rPr>
              <a:t>Agenda:</a:t>
            </a:r>
          </a:p>
          <a:p>
            <a:r>
              <a:rPr lang="en-US" sz="2000" b="1" dirty="0">
                <a:solidFill>
                  <a:schemeClr val="accent2"/>
                </a:solidFill>
              </a:rPr>
              <a:t>- </a:t>
            </a:r>
            <a:r>
              <a:rPr lang="en-US" sz="2000" b="1">
                <a:solidFill>
                  <a:schemeClr val="accent2"/>
                </a:solidFill>
              </a:rPr>
              <a:t>What is AI?</a:t>
            </a:r>
            <a:endParaRPr lang="en-US" sz="2000" b="1" dirty="0">
              <a:solidFill>
                <a:schemeClr val="accent2"/>
              </a:solidFill>
            </a:endParaRPr>
          </a:p>
          <a:p>
            <a:endParaRPr lang="en-US" sz="200" dirty="0">
              <a:solidFill>
                <a:schemeClr val="accent2"/>
              </a:solidFill>
            </a:endParaRPr>
          </a:p>
          <a:p>
            <a:r>
              <a:rPr lang="en-US" b="1" dirty="0">
                <a:solidFill>
                  <a:schemeClr val="accent2"/>
                </a:solidFill>
              </a:rPr>
              <a:t>- What Are State DOTs doing about AI? </a:t>
            </a:r>
          </a:p>
          <a:p>
            <a:r>
              <a:rPr lang="en-US" dirty="0">
                <a:solidFill>
                  <a:schemeClr val="accent2"/>
                </a:solidFill>
              </a:rPr>
              <a:t>National Peer Exchange Highlights</a:t>
            </a:r>
          </a:p>
          <a:p>
            <a:endParaRPr lang="en-US" sz="200" dirty="0">
              <a:solidFill>
                <a:schemeClr val="accent2"/>
              </a:solidFill>
            </a:endParaRPr>
          </a:p>
          <a:p>
            <a:r>
              <a:rPr lang="en-US" b="1" dirty="0">
                <a:solidFill>
                  <a:schemeClr val="accent2"/>
                </a:solidFill>
              </a:rPr>
              <a:t>- How Can Industry Prepare for AI? </a:t>
            </a:r>
            <a:r>
              <a:rPr lang="en-US" dirty="0">
                <a:solidFill>
                  <a:schemeClr val="accent2"/>
                </a:solidFill>
              </a:rPr>
              <a:t>Contractor and Asphalt Producer Action Plan</a:t>
            </a:r>
          </a:p>
          <a:p>
            <a:endParaRPr lang="en-US" dirty="0">
              <a:solidFill>
                <a:schemeClr val="accent2"/>
              </a:solidFill>
            </a:endParaRPr>
          </a:p>
          <a:p>
            <a:pPr algn="ctr"/>
            <a:endParaRPr lang="en-US" dirty="0">
              <a:solidFill>
                <a:schemeClr val="accent2"/>
              </a:solidFill>
            </a:endParaRPr>
          </a:p>
        </p:txBody>
      </p:sp>
      <p:pic>
        <p:nvPicPr>
          <p:cNvPr id="7" name="Picture 6">
            <a:extLst>
              <a:ext uri="{FF2B5EF4-FFF2-40B4-BE49-F238E27FC236}">
                <a16:creationId xmlns:a16="http://schemas.microsoft.com/office/drawing/2014/main" id="{0EBEB605-5937-2932-EDD8-6FC39E154A0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096212" y="3111533"/>
            <a:ext cx="1362649" cy="1612468"/>
          </a:xfrm>
          <a:prstGeom prst="rect">
            <a:avLst/>
          </a:prstGeom>
        </p:spPr>
      </p:pic>
    </p:spTree>
    <p:extLst>
      <p:ext uri="{BB962C8B-B14F-4D97-AF65-F5344CB8AC3E}">
        <p14:creationId xmlns:p14="http://schemas.microsoft.com/office/powerpoint/2010/main" val="1544727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EC30831-A3A0-7D5F-43EF-2605CE36C0C3}"/>
              </a:ext>
            </a:extLst>
          </p:cNvPr>
          <p:cNvGrpSpPr/>
          <p:nvPr/>
        </p:nvGrpSpPr>
        <p:grpSpPr>
          <a:xfrm>
            <a:off x="1020567" y="2090057"/>
            <a:ext cx="9807090" cy="4044042"/>
            <a:chOff x="-28575" y="1898650"/>
            <a:chExt cx="9956800" cy="4429126"/>
          </a:xfrm>
          <a:solidFill>
            <a:schemeClr val="tx1">
              <a:lumMod val="75000"/>
              <a:lumOff val="25000"/>
            </a:schemeClr>
          </a:solidFill>
        </p:grpSpPr>
        <p:sp>
          <p:nvSpPr>
            <p:cNvPr id="8" name="Freeform 5">
              <a:extLst>
                <a:ext uri="{FF2B5EF4-FFF2-40B4-BE49-F238E27FC236}">
                  <a16:creationId xmlns:a16="http://schemas.microsoft.com/office/drawing/2014/main" id="{98A90EAA-F4D8-A45F-8813-D3935BA50619}"/>
                </a:ext>
              </a:extLst>
            </p:cNvPr>
            <p:cNvSpPr>
              <a:spLocks/>
            </p:cNvSpPr>
            <p:nvPr/>
          </p:nvSpPr>
          <p:spPr bwMode="auto">
            <a:xfrm>
              <a:off x="3052763" y="2152650"/>
              <a:ext cx="3460750" cy="3467100"/>
            </a:xfrm>
            <a:custGeom>
              <a:avLst/>
              <a:gdLst>
                <a:gd name="T0" fmla="*/ 522 w 1204"/>
                <a:gd name="T1" fmla="*/ 1077 h 1205"/>
                <a:gd name="T2" fmla="*/ 463 w 1204"/>
                <a:gd name="T3" fmla="*/ 602 h 1205"/>
                <a:gd name="T4" fmla="*/ 692 w 1204"/>
                <a:gd name="T5" fmla="*/ 106 h 1205"/>
                <a:gd name="T6" fmla="*/ 268 w 1204"/>
                <a:gd name="T7" fmla="*/ 0 h 1205"/>
                <a:gd name="T8" fmla="*/ 237 w 1204"/>
                <a:gd name="T9" fmla="*/ 28 h 1205"/>
                <a:gd name="T10" fmla="*/ 616 w 1204"/>
                <a:gd name="T11" fmla="*/ 123 h 1205"/>
                <a:gd name="T12" fmla="*/ 718 w 1204"/>
                <a:gd name="T13" fmla="*/ 427 h 1205"/>
                <a:gd name="T14" fmla="*/ 26 w 1204"/>
                <a:gd name="T15" fmla="*/ 845 h 1205"/>
                <a:gd name="T16" fmla="*/ 475 w 1204"/>
                <a:gd name="T17" fmla="*/ 1205 h 1205"/>
                <a:gd name="T18" fmla="*/ 662 w 1204"/>
                <a:gd name="T19" fmla="*/ 1119 h 1205"/>
                <a:gd name="T20" fmla="*/ 522 w 1204"/>
                <a:gd name="T21" fmla="*/ 1077 h 1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4" h="1205">
                  <a:moveTo>
                    <a:pt x="522" y="1077"/>
                  </a:moveTo>
                  <a:cubicBezTo>
                    <a:pt x="0" y="897"/>
                    <a:pt x="260" y="682"/>
                    <a:pt x="463" y="602"/>
                  </a:cubicBezTo>
                  <a:cubicBezTo>
                    <a:pt x="666" y="522"/>
                    <a:pt x="1204" y="330"/>
                    <a:pt x="692" y="106"/>
                  </a:cubicBezTo>
                  <a:cubicBezTo>
                    <a:pt x="692" y="106"/>
                    <a:pt x="513" y="40"/>
                    <a:pt x="268" y="0"/>
                  </a:cubicBezTo>
                  <a:cubicBezTo>
                    <a:pt x="237" y="28"/>
                    <a:pt x="237" y="28"/>
                    <a:pt x="237" y="28"/>
                  </a:cubicBezTo>
                  <a:cubicBezTo>
                    <a:pt x="415" y="59"/>
                    <a:pt x="519" y="90"/>
                    <a:pt x="616" y="123"/>
                  </a:cubicBezTo>
                  <a:cubicBezTo>
                    <a:pt x="774" y="177"/>
                    <a:pt x="930" y="311"/>
                    <a:pt x="718" y="427"/>
                  </a:cubicBezTo>
                  <a:cubicBezTo>
                    <a:pt x="506" y="543"/>
                    <a:pt x="44" y="661"/>
                    <a:pt x="26" y="845"/>
                  </a:cubicBezTo>
                  <a:cubicBezTo>
                    <a:pt x="13" y="972"/>
                    <a:pt x="185" y="1108"/>
                    <a:pt x="475" y="1205"/>
                  </a:cubicBezTo>
                  <a:cubicBezTo>
                    <a:pt x="662" y="1119"/>
                    <a:pt x="662" y="1119"/>
                    <a:pt x="662" y="1119"/>
                  </a:cubicBezTo>
                  <a:cubicBezTo>
                    <a:pt x="613" y="1106"/>
                    <a:pt x="566" y="1092"/>
                    <a:pt x="522" y="107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9" name="Freeform 6">
              <a:extLst>
                <a:ext uri="{FF2B5EF4-FFF2-40B4-BE49-F238E27FC236}">
                  <a16:creationId xmlns:a16="http://schemas.microsoft.com/office/drawing/2014/main" id="{D3725A41-6757-9853-0589-A745BB4FFD85}"/>
                </a:ext>
              </a:extLst>
            </p:cNvPr>
            <p:cNvSpPr>
              <a:spLocks/>
            </p:cNvSpPr>
            <p:nvPr/>
          </p:nvSpPr>
          <p:spPr bwMode="auto">
            <a:xfrm>
              <a:off x="-28575" y="1898650"/>
              <a:ext cx="1481138" cy="87313"/>
            </a:xfrm>
            <a:custGeom>
              <a:avLst/>
              <a:gdLst>
                <a:gd name="T0" fmla="*/ 0 w 515"/>
                <a:gd name="T1" fmla="*/ 2 h 30"/>
                <a:gd name="T2" fmla="*/ 0 w 515"/>
                <a:gd name="T3" fmla="*/ 23 h 30"/>
                <a:gd name="T4" fmla="*/ 504 w 515"/>
                <a:gd name="T5" fmla="*/ 30 h 30"/>
                <a:gd name="T6" fmla="*/ 515 w 515"/>
                <a:gd name="T7" fmla="*/ 18 h 30"/>
                <a:gd name="T8" fmla="*/ 0 w 515"/>
                <a:gd name="T9" fmla="*/ 2 h 30"/>
              </a:gdLst>
              <a:ahLst/>
              <a:cxnLst>
                <a:cxn ang="0">
                  <a:pos x="T0" y="T1"/>
                </a:cxn>
                <a:cxn ang="0">
                  <a:pos x="T2" y="T3"/>
                </a:cxn>
                <a:cxn ang="0">
                  <a:pos x="T4" y="T5"/>
                </a:cxn>
                <a:cxn ang="0">
                  <a:pos x="T6" y="T7"/>
                </a:cxn>
                <a:cxn ang="0">
                  <a:pos x="T8" y="T9"/>
                </a:cxn>
              </a:cxnLst>
              <a:rect l="0" t="0" r="r" b="b"/>
              <a:pathLst>
                <a:path w="515" h="30">
                  <a:moveTo>
                    <a:pt x="0" y="2"/>
                  </a:moveTo>
                  <a:cubicBezTo>
                    <a:pt x="0" y="23"/>
                    <a:pt x="0" y="23"/>
                    <a:pt x="0" y="23"/>
                  </a:cubicBezTo>
                  <a:cubicBezTo>
                    <a:pt x="0" y="23"/>
                    <a:pt x="200" y="14"/>
                    <a:pt x="504" y="30"/>
                  </a:cubicBezTo>
                  <a:cubicBezTo>
                    <a:pt x="515" y="18"/>
                    <a:pt x="515" y="18"/>
                    <a:pt x="515" y="18"/>
                  </a:cubicBezTo>
                  <a:cubicBezTo>
                    <a:pt x="323" y="7"/>
                    <a:pt x="138" y="0"/>
                    <a:pt x="0"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0" name="Freeform 7">
              <a:extLst>
                <a:ext uri="{FF2B5EF4-FFF2-40B4-BE49-F238E27FC236}">
                  <a16:creationId xmlns:a16="http://schemas.microsoft.com/office/drawing/2014/main" id="{A723E208-3B85-8064-A9A6-939B0F554BE5}"/>
                </a:ext>
              </a:extLst>
            </p:cNvPr>
            <p:cNvSpPr>
              <a:spLocks/>
            </p:cNvSpPr>
            <p:nvPr/>
          </p:nvSpPr>
          <p:spPr bwMode="auto">
            <a:xfrm>
              <a:off x="1581150" y="1958975"/>
              <a:ext cx="2084388" cy="247650"/>
            </a:xfrm>
            <a:custGeom>
              <a:avLst/>
              <a:gdLst>
                <a:gd name="T0" fmla="*/ 595 w 725"/>
                <a:gd name="T1" fmla="*/ 43 h 86"/>
                <a:gd name="T2" fmla="*/ 13 w 725"/>
                <a:gd name="T3" fmla="*/ 0 h 86"/>
                <a:gd name="T4" fmla="*/ 0 w 725"/>
                <a:gd name="T5" fmla="*/ 12 h 86"/>
                <a:gd name="T6" fmla="*/ 298 w 725"/>
                <a:gd name="T7" fmla="*/ 36 h 86"/>
                <a:gd name="T8" fmla="*/ 695 w 725"/>
                <a:gd name="T9" fmla="*/ 86 h 86"/>
                <a:gd name="T10" fmla="*/ 725 w 725"/>
                <a:gd name="T11" fmla="*/ 58 h 86"/>
                <a:gd name="T12" fmla="*/ 595 w 725"/>
                <a:gd name="T13" fmla="*/ 43 h 86"/>
              </a:gdLst>
              <a:ahLst/>
              <a:cxnLst>
                <a:cxn ang="0">
                  <a:pos x="T0" y="T1"/>
                </a:cxn>
                <a:cxn ang="0">
                  <a:pos x="T2" y="T3"/>
                </a:cxn>
                <a:cxn ang="0">
                  <a:pos x="T4" y="T5"/>
                </a:cxn>
                <a:cxn ang="0">
                  <a:pos x="T6" y="T7"/>
                </a:cxn>
                <a:cxn ang="0">
                  <a:pos x="T8" y="T9"/>
                </a:cxn>
                <a:cxn ang="0">
                  <a:pos x="T10" y="T11"/>
                </a:cxn>
                <a:cxn ang="0">
                  <a:pos x="T12" y="T13"/>
                </a:cxn>
              </a:cxnLst>
              <a:rect l="0" t="0" r="r" b="b"/>
              <a:pathLst>
                <a:path w="725" h="86">
                  <a:moveTo>
                    <a:pt x="595" y="43"/>
                  </a:moveTo>
                  <a:cubicBezTo>
                    <a:pt x="430" y="28"/>
                    <a:pt x="220" y="12"/>
                    <a:pt x="13" y="0"/>
                  </a:cubicBezTo>
                  <a:cubicBezTo>
                    <a:pt x="0" y="12"/>
                    <a:pt x="0" y="12"/>
                    <a:pt x="0" y="12"/>
                  </a:cubicBezTo>
                  <a:cubicBezTo>
                    <a:pt x="92" y="18"/>
                    <a:pt x="192" y="25"/>
                    <a:pt x="298" y="36"/>
                  </a:cubicBezTo>
                  <a:cubicBezTo>
                    <a:pt x="461" y="53"/>
                    <a:pt x="590" y="69"/>
                    <a:pt x="695" y="86"/>
                  </a:cubicBezTo>
                  <a:cubicBezTo>
                    <a:pt x="725" y="58"/>
                    <a:pt x="725" y="58"/>
                    <a:pt x="725" y="58"/>
                  </a:cubicBezTo>
                  <a:cubicBezTo>
                    <a:pt x="683" y="52"/>
                    <a:pt x="639" y="47"/>
                    <a:pt x="595" y="4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sp>
          <p:nvSpPr>
            <p:cNvPr id="11" name="Freeform 8">
              <a:extLst>
                <a:ext uri="{FF2B5EF4-FFF2-40B4-BE49-F238E27FC236}">
                  <a16:creationId xmlns:a16="http://schemas.microsoft.com/office/drawing/2014/main" id="{899AE49E-A51B-F6DE-5141-16B84705CB6F}"/>
                </a:ext>
              </a:extLst>
            </p:cNvPr>
            <p:cNvSpPr>
              <a:spLocks/>
            </p:cNvSpPr>
            <p:nvPr/>
          </p:nvSpPr>
          <p:spPr bwMode="auto">
            <a:xfrm>
              <a:off x="4826000" y="5472113"/>
              <a:ext cx="5102225" cy="855663"/>
            </a:xfrm>
            <a:custGeom>
              <a:avLst/>
              <a:gdLst>
                <a:gd name="T0" fmla="*/ 1775 w 1775"/>
                <a:gd name="T1" fmla="*/ 213 h 297"/>
                <a:gd name="T2" fmla="*/ 1443 w 1775"/>
                <a:gd name="T3" fmla="*/ 57 h 297"/>
                <a:gd name="T4" fmla="*/ 1397 w 1775"/>
                <a:gd name="T5" fmla="*/ 95 h 297"/>
                <a:gd name="T6" fmla="*/ 205 w 1775"/>
                <a:gd name="T7" fmla="*/ 0 h 297"/>
                <a:gd name="T8" fmla="*/ 0 w 1775"/>
                <a:gd name="T9" fmla="*/ 93 h 297"/>
                <a:gd name="T10" fmla="*/ 309 w 1775"/>
                <a:gd name="T11" fmla="*/ 153 h 297"/>
                <a:gd name="T12" fmla="*/ 1225 w 1775"/>
                <a:gd name="T13" fmla="*/ 235 h 297"/>
                <a:gd name="T14" fmla="*/ 1153 w 1775"/>
                <a:gd name="T15" fmla="*/ 297 h 297"/>
                <a:gd name="T16" fmla="*/ 1775 w 1775"/>
                <a:gd name="T17" fmla="*/ 21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5" h="297">
                  <a:moveTo>
                    <a:pt x="1775" y="213"/>
                  </a:moveTo>
                  <a:cubicBezTo>
                    <a:pt x="1443" y="57"/>
                    <a:pt x="1443" y="57"/>
                    <a:pt x="1443" y="57"/>
                  </a:cubicBezTo>
                  <a:cubicBezTo>
                    <a:pt x="1397" y="95"/>
                    <a:pt x="1397" y="95"/>
                    <a:pt x="1397" y="95"/>
                  </a:cubicBezTo>
                  <a:cubicBezTo>
                    <a:pt x="1397" y="95"/>
                    <a:pt x="730" y="100"/>
                    <a:pt x="205" y="0"/>
                  </a:cubicBezTo>
                  <a:cubicBezTo>
                    <a:pt x="0" y="93"/>
                    <a:pt x="0" y="93"/>
                    <a:pt x="0" y="93"/>
                  </a:cubicBezTo>
                  <a:cubicBezTo>
                    <a:pt x="95" y="117"/>
                    <a:pt x="198" y="138"/>
                    <a:pt x="309" y="153"/>
                  </a:cubicBezTo>
                  <a:cubicBezTo>
                    <a:pt x="859" y="229"/>
                    <a:pt x="1225" y="235"/>
                    <a:pt x="1225" y="235"/>
                  </a:cubicBezTo>
                  <a:cubicBezTo>
                    <a:pt x="1153" y="297"/>
                    <a:pt x="1153" y="297"/>
                    <a:pt x="1153" y="297"/>
                  </a:cubicBezTo>
                  <a:lnTo>
                    <a:pt x="1775" y="2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218987"/>
              <a:endParaRPr lang="en-US" sz="2400">
                <a:solidFill>
                  <a:prstClr val="black"/>
                </a:solidFill>
                <a:latin typeface="Calibri"/>
              </a:endParaRPr>
            </a:p>
          </p:txBody>
        </p:sp>
      </p:grpSp>
      <p:grpSp>
        <p:nvGrpSpPr>
          <p:cNvPr id="12" name="Group 11">
            <a:extLst>
              <a:ext uri="{FF2B5EF4-FFF2-40B4-BE49-F238E27FC236}">
                <a16:creationId xmlns:a16="http://schemas.microsoft.com/office/drawing/2014/main" id="{4D995462-293D-7653-BC58-8AD7AD2555C3}"/>
              </a:ext>
            </a:extLst>
          </p:cNvPr>
          <p:cNvGrpSpPr/>
          <p:nvPr/>
        </p:nvGrpSpPr>
        <p:grpSpPr>
          <a:xfrm>
            <a:off x="562922" y="624190"/>
            <a:ext cx="1022999" cy="1466789"/>
            <a:chOff x="6285507" y="4056652"/>
            <a:chExt cx="1361612" cy="1952296"/>
          </a:xfrm>
        </p:grpSpPr>
        <p:grpSp>
          <p:nvGrpSpPr>
            <p:cNvPr id="13" name="Group 12">
              <a:extLst>
                <a:ext uri="{FF2B5EF4-FFF2-40B4-BE49-F238E27FC236}">
                  <a16:creationId xmlns:a16="http://schemas.microsoft.com/office/drawing/2014/main" id="{4820CA96-FF28-B626-D6C6-CEDA49FD60AD}"/>
                </a:ext>
              </a:extLst>
            </p:cNvPr>
            <p:cNvGrpSpPr/>
            <p:nvPr/>
          </p:nvGrpSpPr>
          <p:grpSpPr>
            <a:xfrm>
              <a:off x="6285507" y="4056652"/>
              <a:ext cx="1361612" cy="1952296"/>
              <a:chOff x="5808789" y="2272281"/>
              <a:chExt cx="1993536" cy="2858355"/>
            </a:xfrm>
          </p:grpSpPr>
          <p:sp>
            <p:nvSpPr>
              <p:cNvPr id="15" name="Rectangle 14">
                <a:extLst>
                  <a:ext uri="{FF2B5EF4-FFF2-40B4-BE49-F238E27FC236}">
                    <a16:creationId xmlns:a16="http://schemas.microsoft.com/office/drawing/2014/main" id="{38194425-CBE3-BD39-7CAF-EFA6AA700F34}"/>
                  </a:ext>
                </a:extLst>
              </p:cNvPr>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16" name="Group 15">
                <a:extLst>
                  <a:ext uri="{FF2B5EF4-FFF2-40B4-BE49-F238E27FC236}">
                    <a16:creationId xmlns:a16="http://schemas.microsoft.com/office/drawing/2014/main" id="{326FC151-4BFE-DFDA-E2E2-F41E809EFA98}"/>
                  </a:ext>
                </a:extLst>
              </p:cNvPr>
              <p:cNvGrpSpPr/>
              <p:nvPr/>
            </p:nvGrpSpPr>
            <p:grpSpPr>
              <a:xfrm>
                <a:off x="5808789" y="2272281"/>
                <a:ext cx="1993536" cy="1989348"/>
                <a:chOff x="8140701" y="1890712"/>
                <a:chExt cx="1511300" cy="1508125"/>
              </a:xfrm>
            </p:grpSpPr>
            <p:sp>
              <p:nvSpPr>
                <p:cNvPr id="17" name="Freeform 25">
                  <a:extLst>
                    <a:ext uri="{FF2B5EF4-FFF2-40B4-BE49-F238E27FC236}">
                      <a16:creationId xmlns:a16="http://schemas.microsoft.com/office/drawing/2014/main" id="{7E295E80-1DF7-BFE0-4657-3585CF1138AE}"/>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18" name="Freeform 26">
                  <a:extLst>
                    <a:ext uri="{FF2B5EF4-FFF2-40B4-BE49-F238E27FC236}">
                      <a16:creationId xmlns:a16="http://schemas.microsoft.com/office/drawing/2014/main" id="{96063569-2AA8-547E-7575-08A888E90596}"/>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14" name="TextBox 13">
              <a:extLst>
                <a:ext uri="{FF2B5EF4-FFF2-40B4-BE49-F238E27FC236}">
                  <a16:creationId xmlns:a16="http://schemas.microsoft.com/office/drawing/2014/main" id="{C4982021-59AD-7680-A685-44E35E139A91}"/>
                </a:ext>
              </a:extLst>
            </p:cNvPr>
            <p:cNvSpPr txBox="1"/>
            <p:nvPr/>
          </p:nvSpPr>
          <p:spPr>
            <a:xfrm>
              <a:off x="6371735" y="4420368"/>
              <a:ext cx="1189156" cy="614476"/>
            </a:xfrm>
            <a:prstGeom prst="rect">
              <a:avLst/>
            </a:prstGeom>
            <a:noFill/>
          </p:spPr>
          <p:txBody>
            <a:bodyPr wrap="square" rtlCol="0" anchor="ctr">
              <a:spAutoFit/>
            </a:bodyPr>
            <a:lstStyle/>
            <a:p>
              <a:pPr algn="ctr" defTabSz="1218987"/>
              <a:r>
                <a:rPr lang="en-US" sz="2400" b="1" dirty="0">
                  <a:solidFill>
                    <a:prstClr val="black"/>
                  </a:solidFill>
                  <a:latin typeface="Calibri"/>
                </a:rPr>
                <a:t>1950</a:t>
              </a:r>
              <a:endParaRPr lang="en-US" sz="1600" b="1" dirty="0">
                <a:solidFill>
                  <a:prstClr val="black"/>
                </a:solidFill>
                <a:latin typeface="Calibri"/>
              </a:endParaRPr>
            </a:p>
          </p:txBody>
        </p:sp>
      </p:grpSp>
      <p:sp>
        <p:nvSpPr>
          <p:cNvPr id="20" name="TextBox 19">
            <a:extLst>
              <a:ext uri="{FF2B5EF4-FFF2-40B4-BE49-F238E27FC236}">
                <a16:creationId xmlns:a16="http://schemas.microsoft.com/office/drawing/2014/main" id="{380E4853-F9EE-A2D7-802A-CDF4CEDE1479}"/>
              </a:ext>
            </a:extLst>
          </p:cNvPr>
          <p:cNvSpPr txBox="1"/>
          <p:nvPr/>
        </p:nvSpPr>
        <p:spPr>
          <a:xfrm>
            <a:off x="193135" y="2169779"/>
            <a:ext cx="1719547" cy="613410"/>
          </a:xfrm>
          <a:prstGeom prst="rect">
            <a:avLst/>
          </a:prstGeom>
          <a:noFill/>
        </p:spPr>
        <p:txBody>
          <a:bodyPr wrap="none" lIns="0" tIns="0" rIns="0" bIns="0" rtlCol="0">
            <a:noAutofit/>
          </a:bodyPr>
          <a:lstStyle/>
          <a:p>
            <a:pPr algn="ctr"/>
            <a:r>
              <a:rPr lang="en-US" sz="2000" b="1" dirty="0">
                <a:solidFill>
                  <a:schemeClr val="tx2"/>
                </a:solidFill>
              </a:rPr>
              <a:t>The Turing Test</a:t>
            </a:r>
          </a:p>
          <a:p>
            <a:pPr algn="ctr"/>
            <a:r>
              <a:rPr lang="en-US" sz="2000" b="1" dirty="0">
                <a:solidFill>
                  <a:schemeClr val="tx2"/>
                </a:solidFill>
              </a:rPr>
              <a:t>Proposed</a:t>
            </a:r>
          </a:p>
        </p:txBody>
      </p:sp>
      <p:grpSp>
        <p:nvGrpSpPr>
          <p:cNvPr id="21" name="Group 20">
            <a:extLst>
              <a:ext uri="{FF2B5EF4-FFF2-40B4-BE49-F238E27FC236}">
                <a16:creationId xmlns:a16="http://schemas.microsoft.com/office/drawing/2014/main" id="{CF7EDDE8-3E19-102E-6F16-837256CAE55E}"/>
              </a:ext>
            </a:extLst>
          </p:cNvPr>
          <p:cNvGrpSpPr/>
          <p:nvPr/>
        </p:nvGrpSpPr>
        <p:grpSpPr>
          <a:xfrm>
            <a:off x="4514313" y="916145"/>
            <a:ext cx="1022999" cy="1466790"/>
            <a:chOff x="6285507" y="4056652"/>
            <a:chExt cx="1361612" cy="1952298"/>
          </a:xfrm>
        </p:grpSpPr>
        <p:grpSp>
          <p:nvGrpSpPr>
            <p:cNvPr id="22" name="Group 21">
              <a:extLst>
                <a:ext uri="{FF2B5EF4-FFF2-40B4-BE49-F238E27FC236}">
                  <a16:creationId xmlns:a16="http://schemas.microsoft.com/office/drawing/2014/main" id="{D5F3DD78-95EA-587B-80E8-F01F10A85D40}"/>
                </a:ext>
              </a:extLst>
            </p:cNvPr>
            <p:cNvGrpSpPr/>
            <p:nvPr/>
          </p:nvGrpSpPr>
          <p:grpSpPr>
            <a:xfrm>
              <a:off x="6285507" y="4056652"/>
              <a:ext cx="1361612" cy="1952298"/>
              <a:chOff x="5808789" y="2272281"/>
              <a:chExt cx="1993536" cy="2858358"/>
            </a:xfrm>
          </p:grpSpPr>
          <p:sp>
            <p:nvSpPr>
              <p:cNvPr id="24" name="Rectangle 23">
                <a:extLst>
                  <a:ext uri="{FF2B5EF4-FFF2-40B4-BE49-F238E27FC236}">
                    <a16:creationId xmlns:a16="http://schemas.microsoft.com/office/drawing/2014/main" id="{FBACC481-38F2-39DC-65A3-A9366D63F79B}"/>
                  </a:ext>
                </a:extLst>
              </p:cNvPr>
              <p:cNvSpPr/>
              <p:nvPr/>
            </p:nvSpPr>
            <p:spPr>
              <a:xfrm>
                <a:off x="6718887" y="4188902"/>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25" name="Group 24">
                <a:extLst>
                  <a:ext uri="{FF2B5EF4-FFF2-40B4-BE49-F238E27FC236}">
                    <a16:creationId xmlns:a16="http://schemas.microsoft.com/office/drawing/2014/main" id="{143A737C-A185-3F4D-818F-94207112B2B8}"/>
                  </a:ext>
                </a:extLst>
              </p:cNvPr>
              <p:cNvGrpSpPr/>
              <p:nvPr/>
            </p:nvGrpSpPr>
            <p:grpSpPr>
              <a:xfrm>
                <a:off x="5808789" y="2272281"/>
                <a:ext cx="1993536" cy="1989348"/>
                <a:chOff x="8140701" y="1890712"/>
                <a:chExt cx="1511300" cy="1508125"/>
              </a:xfrm>
            </p:grpSpPr>
            <p:sp>
              <p:nvSpPr>
                <p:cNvPr id="26" name="Freeform 25">
                  <a:extLst>
                    <a:ext uri="{FF2B5EF4-FFF2-40B4-BE49-F238E27FC236}">
                      <a16:creationId xmlns:a16="http://schemas.microsoft.com/office/drawing/2014/main" id="{378B9D37-17E0-BB3C-6050-4A9DA3087F51}"/>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27" name="Freeform 26">
                  <a:extLst>
                    <a:ext uri="{FF2B5EF4-FFF2-40B4-BE49-F238E27FC236}">
                      <a16:creationId xmlns:a16="http://schemas.microsoft.com/office/drawing/2014/main" id="{AEF0906A-8B26-85EC-0448-0F87D912EF5A}"/>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23" name="TextBox 22">
              <a:extLst>
                <a:ext uri="{FF2B5EF4-FFF2-40B4-BE49-F238E27FC236}">
                  <a16:creationId xmlns:a16="http://schemas.microsoft.com/office/drawing/2014/main" id="{7E7E82CA-43AA-8FA2-D216-A9AB9D90D690}"/>
                </a:ext>
              </a:extLst>
            </p:cNvPr>
            <p:cNvSpPr txBox="1"/>
            <p:nvPr/>
          </p:nvSpPr>
          <p:spPr>
            <a:xfrm>
              <a:off x="6371735" y="4420368"/>
              <a:ext cx="1189156" cy="614476"/>
            </a:xfrm>
            <a:prstGeom prst="rect">
              <a:avLst/>
            </a:prstGeom>
            <a:noFill/>
          </p:spPr>
          <p:txBody>
            <a:bodyPr wrap="square" rtlCol="0" anchor="ctr">
              <a:spAutoFit/>
            </a:bodyPr>
            <a:lstStyle/>
            <a:p>
              <a:pPr algn="ctr" defTabSz="1218987"/>
              <a:r>
                <a:rPr lang="en-US" sz="2400" b="1" dirty="0">
                  <a:solidFill>
                    <a:prstClr val="black"/>
                  </a:solidFill>
                  <a:latin typeface="Calibri"/>
                </a:rPr>
                <a:t>1956</a:t>
              </a:r>
              <a:endParaRPr lang="en-US" sz="1600" b="1" dirty="0">
                <a:solidFill>
                  <a:prstClr val="black"/>
                </a:solidFill>
                <a:latin typeface="Calibri"/>
              </a:endParaRPr>
            </a:p>
          </p:txBody>
        </p:sp>
      </p:grpSp>
      <p:sp>
        <p:nvSpPr>
          <p:cNvPr id="28" name="TextBox 27">
            <a:extLst>
              <a:ext uri="{FF2B5EF4-FFF2-40B4-BE49-F238E27FC236}">
                <a16:creationId xmlns:a16="http://schemas.microsoft.com/office/drawing/2014/main" id="{C2A3DC52-B6B3-54D8-44B7-F141555480A4}"/>
              </a:ext>
            </a:extLst>
          </p:cNvPr>
          <p:cNvSpPr txBox="1"/>
          <p:nvPr/>
        </p:nvSpPr>
        <p:spPr>
          <a:xfrm>
            <a:off x="5789181" y="881947"/>
            <a:ext cx="1719547" cy="613410"/>
          </a:xfrm>
          <a:prstGeom prst="rect">
            <a:avLst/>
          </a:prstGeom>
          <a:noFill/>
        </p:spPr>
        <p:txBody>
          <a:bodyPr wrap="none" lIns="0" tIns="0" rIns="0" bIns="0" rtlCol="0">
            <a:noAutofit/>
          </a:bodyPr>
          <a:lstStyle/>
          <a:p>
            <a:pPr algn="ctr"/>
            <a:r>
              <a:rPr lang="en-US" sz="2000" b="1" dirty="0">
                <a:solidFill>
                  <a:schemeClr val="tx2"/>
                </a:solidFill>
              </a:rPr>
              <a:t>‘AI’ Term Introduced</a:t>
            </a:r>
          </a:p>
          <a:p>
            <a:pPr algn="ctr"/>
            <a:r>
              <a:rPr lang="en-US" sz="2000" b="1" dirty="0">
                <a:solidFill>
                  <a:schemeClr val="tx2"/>
                </a:solidFill>
              </a:rPr>
              <a:t>at Dartmouth</a:t>
            </a:r>
          </a:p>
        </p:txBody>
      </p:sp>
      <p:grpSp>
        <p:nvGrpSpPr>
          <p:cNvPr id="37" name="Group 36">
            <a:extLst>
              <a:ext uri="{FF2B5EF4-FFF2-40B4-BE49-F238E27FC236}">
                <a16:creationId xmlns:a16="http://schemas.microsoft.com/office/drawing/2014/main" id="{783287FB-F0A7-BF39-CDD7-78C93FAFB846}"/>
              </a:ext>
            </a:extLst>
          </p:cNvPr>
          <p:cNvGrpSpPr/>
          <p:nvPr/>
        </p:nvGrpSpPr>
        <p:grpSpPr>
          <a:xfrm>
            <a:off x="4514313" y="2483372"/>
            <a:ext cx="1022999" cy="1466790"/>
            <a:chOff x="6285507" y="4056652"/>
            <a:chExt cx="1361612" cy="1952298"/>
          </a:xfrm>
        </p:grpSpPr>
        <p:grpSp>
          <p:nvGrpSpPr>
            <p:cNvPr id="38" name="Group 37">
              <a:extLst>
                <a:ext uri="{FF2B5EF4-FFF2-40B4-BE49-F238E27FC236}">
                  <a16:creationId xmlns:a16="http://schemas.microsoft.com/office/drawing/2014/main" id="{ED607175-A5BD-D0A7-BEF5-E5262A3F21EB}"/>
                </a:ext>
              </a:extLst>
            </p:cNvPr>
            <p:cNvGrpSpPr/>
            <p:nvPr/>
          </p:nvGrpSpPr>
          <p:grpSpPr>
            <a:xfrm>
              <a:off x="6285507" y="4056652"/>
              <a:ext cx="1361612" cy="1952298"/>
              <a:chOff x="5808789" y="2272281"/>
              <a:chExt cx="1993536" cy="2858358"/>
            </a:xfrm>
          </p:grpSpPr>
          <p:sp>
            <p:nvSpPr>
              <p:cNvPr id="40" name="Rectangle 39">
                <a:extLst>
                  <a:ext uri="{FF2B5EF4-FFF2-40B4-BE49-F238E27FC236}">
                    <a16:creationId xmlns:a16="http://schemas.microsoft.com/office/drawing/2014/main" id="{98332D28-D7D2-2946-F689-243F08A64C76}"/>
                  </a:ext>
                </a:extLst>
              </p:cNvPr>
              <p:cNvSpPr/>
              <p:nvPr/>
            </p:nvSpPr>
            <p:spPr>
              <a:xfrm>
                <a:off x="6718887" y="4188902"/>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41" name="Group 40">
                <a:extLst>
                  <a:ext uri="{FF2B5EF4-FFF2-40B4-BE49-F238E27FC236}">
                    <a16:creationId xmlns:a16="http://schemas.microsoft.com/office/drawing/2014/main" id="{261386D9-CC24-7A1B-02AF-56663A896E0D}"/>
                  </a:ext>
                </a:extLst>
              </p:cNvPr>
              <p:cNvGrpSpPr/>
              <p:nvPr/>
            </p:nvGrpSpPr>
            <p:grpSpPr>
              <a:xfrm>
                <a:off x="5808789" y="2272281"/>
                <a:ext cx="1993536" cy="1989348"/>
                <a:chOff x="8140701" y="1890712"/>
                <a:chExt cx="1511300" cy="1508125"/>
              </a:xfrm>
            </p:grpSpPr>
            <p:sp>
              <p:nvSpPr>
                <p:cNvPr id="42" name="Freeform 25">
                  <a:extLst>
                    <a:ext uri="{FF2B5EF4-FFF2-40B4-BE49-F238E27FC236}">
                      <a16:creationId xmlns:a16="http://schemas.microsoft.com/office/drawing/2014/main" id="{4A26BB1F-BF83-41F2-034D-D0EC8D4A17B3}"/>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43" name="Freeform 26">
                  <a:extLst>
                    <a:ext uri="{FF2B5EF4-FFF2-40B4-BE49-F238E27FC236}">
                      <a16:creationId xmlns:a16="http://schemas.microsoft.com/office/drawing/2014/main" id="{409DE2C0-6CAF-85B8-E19A-FBCF6195EED1}"/>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39" name="TextBox 38">
              <a:extLst>
                <a:ext uri="{FF2B5EF4-FFF2-40B4-BE49-F238E27FC236}">
                  <a16:creationId xmlns:a16="http://schemas.microsoft.com/office/drawing/2014/main" id="{D87EF5E0-4016-58F2-AA60-4F38788C8081}"/>
                </a:ext>
              </a:extLst>
            </p:cNvPr>
            <p:cNvSpPr txBox="1"/>
            <p:nvPr/>
          </p:nvSpPr>
          <p:spPr>
            <a:xfrm>
              <a:off x="6371735" y="4420368"/>
              <a:ext cx="1189156" cy="614476"/>
            </a:xfrm>
            <a:prstGeom prst="rect">
              <a:avLst/>
            </a:prstGeom>
            <a:noFill/>
          </p:spPr>
          <p:txBody>
            <a:bodyPr wrap="square" rtlCol="0" anchor="ctr">
              <a:spAutoFit/>
            </a:bodyPr>
            <a:lstStyle/>
            <a:p>
              <a:pPr algn="ctr" defTabSz="1218987"/>
              <a:r>
                <a:rPr lang="en-US" sz="2400" b="1" dirty="0">
                  <a:solidFill>
                    <a:prstClr val="black"/>
                  </a:solidFill>
                  <a:latin typeface="Calibri"/>
                </a:rPr>
                <a:t>1997</a:t>
              </a:r>
              <a:endParaRPr lang="en-US" sz="1600" b="1" dirty="0">
                <a:solidFill>
                  <a:prstClr val="black"/>
                </a:solidFill>
                <a:latin typeface="Calibri"/>
              </a:endParaRPr>
            </a:p>
          </p:txBody>
        </p:sp>
      </p:grpSp>
      <p:sp>
        <p:nvSpPr>
          <p:cNvPr id="44" name="TextBox 43">
            <a:extLst>
              <a:ext uri="{FF2B5EF4-FFF2-40B4-BE49-F238E27FC236}">
                <a16:creationId xmlns:a16="http://schemas.microsoft.com/office/drawing/2014/main" id="{AA593FAC-F5A2-D8F3-00F1-A00655435565}"/>
              </a:ext>
            </a:extLst>
          </p:cNvPr>
          <p:cNvSpPr txBox="1"/>
          <p:nvPr/>
        </p:nvSpPr>
        <p:spPr>
          <a:xfrm>
            <a:off x="2918597" y="3326126"/>
            <a:ext cx="1719547" cy="613410"/>
          </a:xfrm>
          <a:prstGeom prst="rect">
            <a:avLst/>
          </a:prstGeom>
          <a:noFill/>
        </p:spPr>
        <p:txBody>
          <a:bodyPr wrap="none" lIns="0" tIns="0" rIns="0" bIns="0" rtlCol="0">
            <a:noAutofit/>
          </a:bodyPr>
          <a:lstStyle/>
          <a:p>
            <a:pPr algn="ctr"/>
            <a:r>
              <a:rPr lang="en-US" sz="2000" b="1" dirty="0">
                <a:solidFill>
                  <a:schemeClr val="tx2"/>
                </a:solidFill>
              </a:rPr>
              <a:t>Deep Blue Defeats </a:t>
            </a:r>
          </a:p>
          <a:p>
            <a:pPr algn="ctr"/>
            <a:r>
              <a:rPr lang="en-US" sz="2000" b="1" dirty="0">
                <a:solidFill>
                  <a:schemeClr val="tx2"/>
                </a:solidFill>
              </a:rPr>
              <a:t>Gary Kasparov</a:t>
            </a:r>
          </a:p>
        </p:txBody>
      </p:sp>
      <p:grpSp>
        <p:nvGrpSpPr>
          <p:cNvPr id="45" name="Group 44">
            <a:extLst>
              <a:ext uri="{FF2B5EF4-FFF2-40B4-BE49-F238E27FC236}">
                <a16:creationId xmlns:a16="http://schemas.microsoft.com/office/drawing/2014/main" id="{1C86F5BF-719C-446C-925B-B2B613566BE5}"/>
              </a:ext>
            </a:extLst>
          </p:cNvPr>
          <p:cNvGrpSpPr/>
          <p:nvPr/>
        </p:nvGrpSpPr>
        <p:grpSpPr>
          <a:xfrm>
            <a:off x="6817877" y="4151796"/>
            <a:ext cx="1022999" cy="1466790"/>
            <a:chOff x="6285507" y="4056652"/>
            <a:chExt cx="1361612" cy="1952298"/>
          </a:xfrm>
        </p:grpSpPr>
        <p:grpSp>
          <p:nvGrpSpPr>
            <p:cNvPr id="46" name="Group 45">
              <a:extLst>
                <a:ext uri="{FF2B5EF4-FFF2-40B4-BE49-F238E27FC236}">
                  <a16:creationId xmlns:a16="http://schemas.microsoft.com/office/drawing/2014/main" id="{91CCEA66-6ED9-A1AD-1E0B-87BA8B26CAB1}"/>
                </a:ext>
              </a:extLst>
            </p:cNvPr>
            <p:cNvGrpSpPr/>
            <p:nvPr/>
          </p:nvGrpSpPr>
          <p:grpSpPr>
            <a:xfrm>
              <a:off x="6285507" y="4056652"/>
              <a:ext cx="1361612" cy="1952298"/>
              <a:chOff x="5808789" y="2272281"/>
              <a:chExt cx="1993536" cy="2858358"/>
            </a:xfrm>
          </p:grpSpPr>
          <p:sp>
            <p:nvSpPr>
              <p:cNvPr id="48" name="Rectangle 47">
                <a:extLst>
                  <a:ext uri="{FF2B5EF4-FFF2-40B4-BE49-F238E27FC236}">
                    <a16:creationId xmlns:a16="http://schemas.microsoft.com/office/drawing/2014/main" id="{796D8C42-84A5-FBA3-9F8D-A09948495F04}"/>
                  </a:ext>
                </a:extLst>
              </p:cNvPr>
              <p:cNvSpPr/>
              <p:nvPr/>
            </p:nvSpPr>
            <p:spPr>
              <a:xfrm>
                <a:off x="6718887" y="4188902"/>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49" name="Group 48">
                <a:extLst>
                  <a:ext uri="{FF2B5EF4-FFF2-40B4-BE49-F238E27FC236}">
                    <a16:creationId xmlns:a16="http://schemas.microsoft.com/office/drawing/2014/main" id="{79563411-1DA4-4C2C-A739-B9726777040B}"/>
                  </a:ext>
                </a:extLst>
              </p:cNvPr>
              <p:cNvGrpSpPr/>
              <p:nvPr/>
            </p:nvGrpSpPr>
            <p:grpSpPr>
              <a:xfrm>
                <a:off x="5808789" y="2272281"/>
                <a:ext cx="1993536" cy="1989348"/>
                <a:chOff x="8140701" y="1890712"/>
                <a:chExt cx="1511300" cy="1508125"/>
              </a:xfrm>
            </p:grpSpPr>
            <p:sp>
              <p:nvSpPr>
                <p:cNvPr id="50" name="Freeform 25">
                  <a:extLst>
                    <a:ext uri="{FF2B5EF4-FFF2-40B4-BE49-F238E27FC236}">
                      <a16:creationId xmlns:a16="http://schemas.microsoft.com/office/drawing/2014/main" id="{47F66DE5-97AE-513A-9D5C-8BC6803A0B28}"/>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51" name="Freeform 26">
                  <a:extLst>
                    <a:ext uri="{FF2B5EF4-FFF2-40B4-BE49-F238E27FC236}">
                      <a16:creationId xmlns:a16="http://schemas.microsoft.com/office/drawing/2014/main" id="{3765EBA7-D4EC-460D-BE00-10C719B70999}"/>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47" name="TextBox 46">
              <a:extLst>
                <a:ext uri="{FF2B5EF4-FFF2-40B4-BE49-F238E27FC236}">
                  <a16:creationId xmlns:a16="http://schemas.microsoft.com/office/drawing/2014/main" id="{1C94A701-9707-4D91-FF41-B5B7D21CAFBE}"/>
                </a:ext>
              </a:extLst>
            </p:cNvPr>
            <p:cNvSpPr txBox="1"/>
            <p:nvPr/>
          </p:nvSpPr>
          <p:spPr>
            <a:xfrm>
              <a:off x="6371735" y="4420368"/>
              <a:ext cx="1189156" cy="614476"/>
            </a:xfrm>
            <a:prstGeom prst="rect">
              <a:avLst/>
            </a:prstGeom>
            <a:noFill/>
          </p:spPr>
          <p:txBody>
            <a:bodyPr wrap="square" rtlCol="0" anchor="ctr">
              <a:spAutoFit/>
            </a:bodyPr>
            <a:lstStyle/>
            <a:p>
              <a:pPr algn="ctr" defTabSz="1218987"/>
              <a:r>
                <a:rPr lang="en-US" sz="2400" b="1" dirty="0">
                  <a:solidFill>
                    <a:prstClr val="black"/>
                  </a:solidFill>
                  <a:latin typeface="Calibri"/>
                </a:rPr>
                <a:t>2017</a:t>
              </a:r>
              <a:endParaRPr lang="en-US" sz="1600" b="1" dirty="0">
                <a:solidFill>
                  <a:prstClr val="black"/>
                </a:solidFill>
                <a:latin typeface="Calibri"/>
              </a:endParaRPr>
            </a:p>
          </p:txBody>
        </p:sp>
      </p:grpSp>
      <p:sp>
        <p:nvSpPr>
          <p:cNvPr id="52" name="TextBox 51">
            <a:extLst>
              <a:ext uri="{FF2B5EF4-FFF2-40B4-BE49-F238E27FC236}">
                <a16:creationId xmlns:a16="http://schemas.microsoft.com/office/drawing/2014/main" id="{F5030B4A-49D4-EB21-BDBB-3A16D2EDB311}"/>
              </a:ext>
            </a:extLst>
          </p:cNvPr>
          <p:cNvSpPr txBox="1"/>
          <p:nvPr/>
        </p:nvSpPr>
        <p:spPr>
          <a:xfrm>
            <a:off x="3389196" y="5239876"/>
            <a:ext cx="1719547" cy="613410"/>
          </a:xfrm>
          <a:prstGeom prst="rect">
            <a:avLst/>
          </a:prstGeom>
          <a:noFill/>
        </p:spPr>
        <p:txBody>
          <a:bodyPr wrap="none" lIns="0" tIns="0" rIns="0" bIns="0" rtlCol="0">
            <a:noAutofit/>
          </a:bodyPr>
          <a:lstStyle/>
          <a:p>
            <a:pPr algn="ctr"/>
            <a:r>
              <a:rPr lang="en-US" sz="2000" b="1" dirty="0">
                <a:solidFill>
                  <a:schemeClr val="tx2"/>
                </a:solidFill>
              </a:rPr>
              <a:t>Deep Learning </a:t>
            </a:r>
          </a:p>
          <a:p>
            <a:pPr algn="ctr"/>
            <a:r>
              <a:rPr lang="en-US" sz="2000" b="1" dirty="0">
                <a:solidFill>
                  <a:schemeClr val="tx2"/>
                </a:solidFill>
              </a:rPr>
              <a:t>Breakthrough</a:t>
            </a:r>
          </a:p>
        </p:txBody>
      </p:sp>
      <p:grpSp>
        <p:nvGrpSpPr>
          <p:cNvPr id="53" name="Group 52">
            <a:extLst>
              <a:ext uri="{FF2B5EF4-FFF2-40B4-BE49-F238E27FC236}">
                <a16:creationId xmlns:a16="http://schemas.microsoft.com/office/drawing/2014/main" id="{29AB8394-1E56-6038-B04A-082138939869}"/>
              </a:ext>
            </a:extLst>
          </p:cNvPr>
          <p:cNvGrpSpPr/>
          <p:nvPr/>
        </p:nvGrpSpPr>
        <p:grpSpPr>
          <a:xfrm>
            <a:off x="9836586" y="4267613"/>
            <a:ext cx="1022999" cy="1466790"/>
            <a:chOff x="6285507" y="4056652"/>
            <a:chExt cx="1361612" cy="1952298"/>
          </a:xfrm>
        </p:grpSpPr>
        <p:grpSp>
          <p:nvGrpSpPr>
            <p:cNvPr id="54" name="Group 53">
              <a:extLst>
                <a:ext uri="{FF2B5EF4-FFF2-40B4-BE49-F238E27FC236}">
                  <a16:creationId xmlns:a16="http://schemas.microsoft.com/office/drawing/2014/main" id="{1277040A-1D9B-4240-D56E-F0FD704B9F8D}"/>
                </a:ext>
              </a:extLst>
            </p:cNvPr>
            <p:cNvGrpSpPr/>
            <p:nvPr/>
          </p:nvGrpSpPr>
          <p:grpSpPr>
            <a:xfrm>
              <a:off x="6285507" y="4056652"/>
              <a:ext cx="1361612" cy="1952298"/>
              <a:chOff x="5808789" y="2272281"/>
              <a:chExt cx="1993536" cy="2858358"/>
            </a:xfrm>
          </p:grpSpPr>
          <p:sp>
            <p:nvSpPr>
              <p:cNvPr id="56" name="Rectangle 55">
                <a:extLst>
                  <a:ext uri="{FF2B5EF4-FFF2-40B4-BE49-F238E27FC236}">
                    <a16:creationId xmlns:a16="http://schemas.microsoft.com/office/drawing/2014/main" id="{BEC25E2E-3EF7-D5D9-5B53-00C1A67B8F93}"/>
                  </a:ext>
                </a:extLst>
              </p:cNvPr>
              <p:cNvSpPr/>
              <p:nvPr/>
            </p:nvSpPr>
            <p:spPr>
              <a:xfrm>
                <a:off x="6718887" y="4188902"/>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57" name="Group 56">
                <a:extLst>
                  <a:ext uri="{FF2B5EF4-FFF2-40B4-BE49-F238E27FC236}">
                    <a16:creationId xmlns:a16="http://schemas.microsoft.com/office/drawing/2014/main" id="{724BB424-9384-FD7D-91B6-6B85D0073B74}"/>
                  </a:ext>
                </a:extLst>
              </p:cNvPr>
              <p:cNvGrpSpPr/>
              <p:nvPr/>
            </p:nvGrpSpPr>
            <p:grpSpPr>
              <a:xfrm>
                <a:off x="5808789" y="2272281"/>
                <a:ext cx="1993536" cy="1989348"/>
                <a:chOff x="8140701" y="1890712"/>
                <a:chExt cx="1511300" cy="1508125"/>
              </a:xfrm>
            </p:grpSpPr>
            <p:sp>
              <p:nvSpPr>
                <p:cNvPr id="58" name="Freeform 25">
                  <a:extLst>
                    <a:ext uri="{FF2B5EF4-FFF2-40B4-BE49-F238E27FC236}">
                      <a16:creationId xmlns:a16="http://schemas.microsoft.com/office/drawing/2014/main" id="{1038AB69-C1B3-1CCD-58CF-312D6F5D8C18}"/>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59" name="Freeform 26">
                  <a:extLst>
                    <a:ext uri="{FF2B5EF4-FFF2-40B4-BE49-F238E27FC236}">
                      <a16:creationId xmlns:a16="http://schemas.microsoft.com/office/drawing/2014/main" id="{F5B18945-FD5A-A6C1-3B92-347E0DB44ECE}"/>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55" name="TextBox 54">
              <a:extLst>
                <a:ext uri="{FF2B5EF4-FFF2-40B4-BE49-F238E27FC236}">
                  <a16:creationId xmlns:a16="http://schemas.microsoft.com/office/drawing/2014/main" id="{C551D24B-92B7-CDDD-FA4B-04C1457673B7}"/>
                </a:ext>
              </a:extLst>
            </p:cNvPr>
            <p:cNvSpPr txBox="1"/>
            <p:nvPr/>
          </p:nvSpPr>
          <p:spPr>
            <a:xfrm>
              <a:off x="6371735" y="4420368"/>
              <a:ext cx="1189156" cy="614476"/>
            </a:xfrm>
            <a:prstGeom prst="rect">
              <a:avLst/>
            </a:prstGeom>
            <a:noFill/>
          </p:spPr>
          <p:txBody>
            <a:bodyPr wrap="square" rtlCol="0" anchor="ctr">
              <a:spAutoFit/>
            </a:bodyPr>
            <a:lstStyle/>
            <a:p>
              <a:pPr algn="ctr" defTabSz="1218987"/>
              <a:r>
                <a:rPr lang="en-US" sz="2400" b="1" dirty="0">
                  <a:solidFill>
                    <a:prstClr val="black"/>
                  </a:solidFill>
                  <a:latin typeface="Calibri"/>
                </a:rPr>
                <a:t>2022</a:t>
              </a:r>
              <a:endParaRPr lang="en-US" sz="1600" b="1" dirty="0">
                <a:solidFill>
                  <a:prstClr val="black"/>
                </a:solidFill>
                <a:latin typeface="Calibri"/>
              </a:endParaRPr>
            </a:p>
          </p:txBody>
        </p:sp>
      </p:grpSp>
      <p:sp>
        <p:nvSpPr>
          <p:cNvPr id="60" name="TextBox 59">
            <a:extLst>
              <a:ext uri="{FF2B5EF4-FFF2-40B4-BE49-F238E27FC236}">
                <a16:creationId xmlns:a16="http://schemas.microsoft.com/office/drawing/2014/main" id="{A457DB93-36A4-50C5-8211-2DEFAF008305}"/>
              </a:ext>
            </a:extLst>
          </p:cNvPr>
          <p:cNvSpPr txBox="1"/>
          <p:nvPr/>
        </p:nvSpPr>
        <p:spPr>
          <a:xfrm>
            <a:off x="9488311" y="3644489"/>
            <a:ext cx="1719547" cy="613410"/>
          </a:xfrm>
          <a:prstGeom prst="rect">
            <a:avLst/>
          </a:prstGeom>
          <a:noFill/>
        </p:spPr>
        <p:txBody>
          <a:bodyPr wrap="none" lIns="0" tIns="0" rIns="0" bIns="0" rtlCol="0">
            <a:noAutofit/>
          </a:bodyPr>
          <a:lstStyle/>
          <a:p>
            <a:pPr algn="ctr"/>
            <a:r>
              <a:rPr lang="en-US" sz="2000" b="1" dirty="0">
                <a:solidFill>
                  <a:schemeClr val="tx2"/>
                </a:solidFill>
              </a:rPr>
              <a:t>Large Language</a:t>
            </a:r>
          </a:p>
          <a:p>
            <a:pPr algn="ctr"/>
            <a:r>
              <a:rPr lang="en-US" sz="2000" b="1" dirty="0">
                <a:solidFill>
                  <a:schemeClr val="tx2"/>
                </a:solidFill>
              </a:rPr>
              <a:t>Models </a:t>
            </a:r>
          </a:p>
        </p:txBody>
      </p:sp>
      <p:grpSp>
        <p:nvGrpSpPr>
          <p:cNvPr id="61" name="Group 60">
            <a:extLst>
              <a:ext uri="{FF2B5EF4-FFF2-40B4-BE49-F238E27FC236}">
                <a16:creationId xmlns:a16="http://schemas.microsoft.com/office/drawing/2014/main" id="{FCCD2FDC-48EF-931E-A52B-4CE610F4BAB6}"/>
              </a:ext>
            </a:extLst>
          </p:cNvPr>
          <p:cNvGrpSpPr/>
          <p:nvPr/>
        </p:nvGrpSpPr>
        <p:grpSpPr>
          <a:xfrm>
            <a:off x="4795656" y="3741562"/>
            <a:ext cx="1022999" cy="1466790"/>
            <a:chOff x="6285507" y="4056652"/>
            <a:chExt cx="1361612" cy="1952298"/>
          </a:xfrm>
        </p:grpSpPr>
        <p:grpSp>
          <p:nvGrpSpPr>
            <p:cNvPr id="62" name="Group 61">
              <a:extLst>
                <a:ext uri="{FF2B5EF4-FFF2-40B4-BE49-F238E27FC236}">
                  <a16:creationId xmlns:a16="http://schemas.microsoft.com/office/drawing/2014/main" id="{500F2B05-952B-349B-3135-77781123CDBF}"/>
                </a:ext>
              </a:extLst>
            </p:cNvPr>
            <p:cNvGrpSpPr/>
            <p:nvPr/>
          </p:nvGrpSpPr>
          <p:grpSpPr>
            <a:xfrm>
              <a:off x="6285507" y="4056652"/>
              <a:ext cx="1361612" cy="1952298"/>
              <a:chOff x="5808789" y="2272281"/>
              <a:chExt cx="1993536" cy="2858358"/>
            </a:xfrm>
          </p:grpSpPr>
          <p:sp>
            <p:nvSpPr>
              <p:cNvPr id="64" name="Rectangle 63">
                <a:extLst>
                  <a:ext uri="{FF2B5EF4-FFF2-40B4-BE49-F238E27FC236}">
                    <a16:creationId xmlns:a16="http://schemas.microsoft.com/office/drawing/2014/main" id="{D21149B3-4F86-4CF4-A0D3-2FF5F42AD79B}"/>
                  </a:ext>
                </a:extLst>
              </p:cNvPr>
              <p:cNvSpPr/>
              <p:nvPr/>
            </p:nvSpPr>
            <p:spPr>
              <a:xfrm>
                <a:off x="6718887" y="4188902"/>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65" name="Group 64">
                <a:extLst>
                  <a:ext uri="{FF2B5EF4-FFF2-40B4-BE49-F238E27FC236}">
                    <a16:creationId xmlns:a16="http://schemas.microsoft.com/office/drawing/2014/main" id="{47CA79FA-E39C-A0D1-B14C-724EFBA16235}"/>
                  </a:ext>
                </a:extLst>
              </p:cNvPr>
              <p:cNvGrpSpPr/>
              <p:nvPr/>
            </p:nvGrpSpPr>
            <p:grpSpPr>
              <a:xfrm>
                <a:off x="5808789" y="2272281"/>
                <a:ext cx="1993536" cy="1989348"/>
                <a:chOff x="8140701" y="1890712"/>
                <a:chExt cx="1511300" cy="1508125"/>
              </a:xfrm>
            </p:grpSpPr>
            <p:sp>
              <p:nvSpPr>
                <p:cNvPr id="66" name="Freeform 25">
                  <a:extLst>
                    <a:ext uri="{FF2B5EF4-FFF2-40B4-BE49-F238E27FC236}">
                      <a16:creationId xmlns:a16="http://schemas.microsoft.com/office/drawing/2014/main" id="{40BBE028-92E7-138D-2469-706168AC1798}"/>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sp>
              <p:nvSpPr>
                <p:cNvPr id="67" name="Freeform 26">
                  <a:extLst>
                    <a:ext uri="{FF2B5EF4-FFF2-40B4-BE49-F238E27FC236}">
                      <a16:creationId xmlns:a16="http://schemas.microsoft.com/office/drawing/2014/main" id="{E5465EDD-1515-1478-2891-A618D45D3B57}"/>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latin typeface="Calibri"/>
                  </a:endParaRPr>
                </a:p>
              </p:txBody>
            </p:sp>
          </p:grpSp>
        </p:grpSp>
        <p:sp>
          <p:nvSpPr>
            <p:cNvPr id="63" name="TextBox 62">
              <a:extLst>
                <a:ext uri="{FF2B5EF4-FFF2-40B4-BE49-F238E27FC236}">
                  <a16:creationId xmlns:a16="http://schemas.microsoft.com/office/drawing/2014/main" id="{3277510D-A53F-5C1A-2C96-9C55A7FE1955}"/>
                </a:ext>
              </a:extLst>
            </p:cNvPr>
            <p:cNvSpPr txBox="1"/>
            <p:nvPr/>
          </p:nvSpPr>
          <p:spPr>
            <a:xfrm>
              <a:off x="6371735" y="4420368"/>
              <a:ext cx="1189156" cy="614476"/>
            </a:xfrm>
            <a:prstGeom prst="rect">
              <a:avLst/>
            </a:prstGeom>
            <a:noFill/>
          </p:spPr>
          <p:txBody>
            <a:bodyPr wrap="square" rtlCol="0" anchor="ctr">
              <a:spAutoFit/>
            </a:bodyPr>
            <a:lstStyle/>
            <a:p>
              <a:pPr algn="ctr" defTabSz="1218987"/>
              <a:r>
                <a:rPr lang="en-US" sz="2400" b="1" dirty="0">
                  <a:solidFill>
                    <a:prstClr val="black"/>
                  </a:solidFill>
                  <a:latin typeface="Calibri"/>
                </a:rPr>
                <a:t>2012</a:t>
              </a:r>
              <a:endParaRPr lang="en-US" sz="1600" b="1" dirty="0">
                <a:solidFill>
                  <a:prstClr val="black"/>
                </a:solidFill>
                <a:latin typeface="Calibri"/>
              </a:endParaRPr>
            </a:p>
          </p:txBody>
        </p:sp>
      </p:grpSp>
      <p:sp>
        <p:nvSpPr>
          <p:cNvPr id="68" name="TextBox 67">
            <a:extLst>
              <a:ext uri="{FF2B5EF4-FFF2-40B4-BE49-F238E27FC236}">
                <a16:creationId xmlns:a16="http://schemas.microsoft.com/office/drawing/2014/main" id="{3959A2E8-93ED-0BC3-BD6A-7C60C7EA33C5}"/>
              </a:ext>
            </a:extLst>
          </p:cNvPr>
          <p:cNvSpPr txBox="1"/>
          <p:nvPr/>
        </p:nvSpPr>
        <p:spPr>
          <a:xfrm>
            <a:off x="6484823" y="3522090"/>
            <a:ext cx="1719547" cy="613410"/>
          </a:xfrm>
          <a:prstGeom prst="rect">
            <a:avLst/>
          </a:prstGeom>
          <a:noFill/>
        </p:spPr>
        <p:txBody>
          <a:bodyPr wrap="none" lIns="0" tIns="0" rIns="0" bIns="0" rtlCol="0">
            <a:noAutofit/>
          </a:bodyPr>
          <a:lstStyle/>
          <a:p>
            <a:pPr algn="ctr"/>
            <a:r>
              <a:rPr lang="en-US" sz="2000" b="1" dirty="0">
                <a:solidFill>
                  <a:schemeClr val="tx2"/>
                </a:solidFill>
              </a:rPr>
              <a:t>Transformer </a:t>
            </a:r>
          </a:p>
          <a:p>
            <a:pPr algn="ctr"/>
            <a:r>
              <a:rPr lang="en-US" sz="2000" b="1" dirty="0">
                <a:solidFill>
                  <a:schemeClr val="tx2"/>
                </a:solidFill>
              </a:rPr>
              <a:t>Architecture</a:t>
            </a:r>
          </a:p>
        </p:txBody>
      </p:sp>
      <p:pic>
        <p:nvPicPr>
          <p:cNvPr id="70" name="Picture 69">
            <a:extLst>
              <a:ext uri="{FF2B5EF4-FFF2-40B4-BE49-F238E27FC236}">
                <a16:creationId xmlns:a16="http://schemas.microsoft.com/office/drawing/2014/main" id="{994C4850-8FFB-CE0F-1C57-3A316C1293A5}"/>
              </a:ext>
            </a:extLst>
          </p:cNvPr>
          <p:cNvPicPr>
            <a:picLocks noChangeAspect="1"/>
          </p:cNvPicPr>
          <p:nvPr/>
        </p:nvPicPr>
        <p:blipFill>
          <a:blip r:embed="rId2"/>
          <a:stretch>
            <a:fillRect/>
          </a:stretch>
        </p:blipFill>
        <p:spPr>
          <a:xfrm>
            <a:off x="144844" y="3321073"/>
            <a:ext cx="2400081" cy="2297513"/>
          </a:xfrm>
          <a:prstGeom prst="rect">
            <a:avLst/>
          </a:prstGeom>
        </p:spPr>
      </p:pic>
      <p:pic>
        <p:nvPicPr>
          <p:cNvPr id="72" name="Picture 71">
            <a:extLst>
              <a:ext uri="{FF2B5EF4-FFF2-40B4-BE49-F238E27FC236}">
                <a16:creationId xmlns:a16="http://schemas.microsoft.com/office/drawing/2014/main" id="{F6DCF65F-5FE6-38CA-4E2F-267625386333}"/>
              </a:ext>
            </a:extLst>
          </p:cNvPr>
          <p:cNvPicPr>
            <a:picLocks noChangeAspect="1"/>
          </p:cNvPicPr>
          <p:nvPr/>
        </p:nvPicPr>
        <p:blipFill>
          <a:blip r:embed="rId3"/>
          <a:stretch>
            <a:fillRect/>
          </a:stretch>
        </p:blipFill>
        <p:spPr>
          <a:xfrm>
            <a:off x="6845604" y="1927673"/>
            <a:ext cx="3686763" cy="1618796"/>
          </a:xfrm>
          <a:prstGeom prst="rect">
            <a:avLst/>
          </a:prstGeom>
        </p:spPr>
      </p:pic>
      <p:pic>
        <p:nvPicPr>
          <p:cNvPr id="74" name="Picture 73">
            <a:extLst>
              <a:ext uri="{FF2B5EF4-FFF2-40B4-BE49-F238E27FC236}">
                <a16:creationId xmlns:a16="http://schemas.microsoft.com/office/drawing/2014/main" id="{4AABAA21-6CFA-F768-2DB4-DACDE96127CA}"/>
              </a:ext>
            </a:extLst>
          </p:cNvPr>
          <p:cNvPicPr>
            <a:picLocks noChangeAspect="1"/>
          </p:cNvPicPr>
          <p:nvPr/>
        </p:nvPicPr>
        <p:blipFill>
          <a:blip r:embed="rId4"/>
          <a:stretch>
            <a:fillRect/>
          </a:stretch>
        </p:blipFill>
        <p:spPr>
          <a:xfrm>
            <a:off x="1677755" y="564535"/>
            <a:ext cx="1773754" cy="1275680"/>
          </a:xfrm>
          <a:prstGeom prst="rect">
            <a:avLst/>
          </a:prstGeom>
        </p:spPr>
      </p:pic>
      <p:sp>
        <p:nvSpPr>
          <p:cNvPr id="4" name="Title 3">
            <a:extLst>
              <a:ext uri="{FF2B5EF4-FFF2-40B4-BE49-F238E27FC236}">
                <a16:creationId xmlns:a16="http://schemas.microsoft.com/office/drawing/2014/main" id="{D5EE68E2-C364-9F7B-57B5-A81D79DB06FD}"/>
              </a:ext>
            </a:extLst>
          </p:cNvPr>
          <p:cNvSpPr>
            <a:spLocks noGrp="1"/>
          </p:cNvSpPr>
          <p:nvPr>
            <p:ph type="title"/>
          </p:nvPr>
        </p:nvSpPr>
        <p:spPr>
          <a:xfrm>
            <a:off x="434388" y="92574"/>
            <a:ext cx="11277600" cy="886397"/>
          </a:xfrm>
        </p:spPr>
        <p:txBody>
          <a:bodyPr/>
          <a:lstStyle/>
          <a:p>
            <a:pPr algn="ctr"/>
            <a:r>
              <a:rPr lang="en-US" dirty="0"/>
              <a:t>What is Artificial Intelligence?</a:t>
            </a:r>
          </a:p>
        </p:txBody>
      </p:sp>
      <p:pic>
        <p:nvPicPr>
          <p:cNvPr id="2" name="Picture 1">
            <a:extLst>
              <a:ext uri="{FF2B5EF4-FFF2-40B4-BE49-F238E27FC236}">
                <a16:creationId xmlns:a16="http://schemas.microsoft.com/office/drawing/2014/main" id="{E162BEE5-6F34-AD34-9751-0CCABE7F7A5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10532367" y="3961775"/>
            <a:ext cx="1719547" cy="2034797"/>
          </a:xfrm>
          <a:prstGeom prst="rect">
            <a:avLst/>
          </a:prstGeom>
        </p:spPr>
      </p:pic>
    </p:spTree>
    <p:extLst>
      <p:ext uri="{BB962C8B-B14F-4D97-AF65-F5344CB8AC3E}">
        <p14:creationId xmlns:p14="http://schemas.microsoft.com/office/powerpoint/2010/main" val="63511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P spid="44" grpId="0"/>
      <p:bldP spid="52" grpId="0"/>
      <p:bldP spid="60" grpId="0"/>
      <p:bldP spid="6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C035792-6B69-57EA-4AD9-5A5049D21D4B}"/>
              </a:ext>
            </a:extLst>
          </p:cNvPr>
          <p:cNvSpPr>
            <a:spLocks noGrp="1"/>
          </p:cNvSpPr>
          <p:nvPr>
            <p:ph type="ftr" sz="quarter" idx="10"/>
          </p:nvPr>
        </p:nvSpPr>
        <p:spPr/>
        <p:txBody>
          <a:bodyPr/>
          <a:lstStyle/>
          <a:p>
            <a:r>
              <a:rPr lang="en-US"/>
              <a:t>Sample Footer Text</a:t>
            </a:r>
            <a:endParaRPr lang="en-US" dirty="0"/>
          </a:p>
        </p:txBody>
      </p:sp>
      <p:pic>
        <p:nvPicPr>
          <p:cNvPr id="5" name="Picture 4">
            <a:extLst>
              <a:ext uri="{FF2B5EF4-FFF2-40B4-BE49-F238E27FC236}">
                <a16:creationId xmlns:a16="http://schemas.microsoft.com/office/drawing/2014/main" id="{4B31096F-DA86-624D-DE75-0C4EBC53F885}"/>
              </a:ext>
            </a:extLst>
          </p:cNvPr>
          <p:cNvPicPr>
            <a:picLocks noChangeAspect="1"/>
          </p:cNvPicPr>
          <p:nvPr/>
        </p:nvPicPr>
        <p:blipFill>
          <a:blip r:embed="rId2"/>
          <a:stretch>
            <a:fillRect/>
          </a:stretch>
        </p:blipFill>
        <p:spPr>
          <a:xfrm>
            <a:off x="2030507" y="218302"/>
            <a:ext cx="7785846" cy="6148539"/>
          </a:xfrm>
          <a:prstGeom prst="rect">
            <a:avLst/>
          </a:prstGeom>
        </p:spPr>
      </p:pic>
    </p:spTree>
    <p:extLst>
      <p:ext uri="{BB962C8B-B14F-4D97-AF65-F5344CB8AC3E}">
        <p14:creationId xmlns:p14="http://schemas.microsoft.com/office/powerpoint/2010/main" val="3779216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DD3D6-A430-9698-0448-92458BB2B1F3}"/>
              </a:ext>
            </a:extLst>
          </p:cNvPr>
          <p:cNvSpPr>
            <a:spLocks noGrp="1"/>
          </p:cNvSpPr>
          <p:nvPr>
            <p:ph type="title"/>
          </p:nvPr>
        </p:nvSpPr>
        <p:spPr>
          <a:xfrm>
            <a:off x="457200" y="340060"/>
            <a:ext cx="9258300" cy="886397"/>
          </a:xfrm>
        </p:spPr>
        <p:txBody>
          <a:bodyPr anchor="ctr">
            <a:normAutofit/>
          </a:bodyPr>
          <a:lstStyle/>
          <a:p>
            <a:r>
              <a:rPr lang="en-US" dirty="0"/>
              <a:t>How Can We Classify Different Kinds of AI</a:t>
            </a:r>
          </a:p>
        </p:txBody>
      </p:sp>
      <p:pic>
        <p:nvPicPr>
          <p:cNvPr id="6" name="Picture 5">
            <a:extLst>
              <a:ext uri="{FF2B5EF4-FFF2-40B4-BE49-F238E27FC236}">
                <a16:creationId xmlns:a16="http://schemas.microsoft.com/office/drawing/2014/main" id="{A12A6AA9-0703-4F00-B8C4-0C6FB0F70F82}"/>
              </a:ext>
            </a:extLst>
          </p:cNvPr>
          <p:cNvPicPr>
            <a:picLocks noChangeAspect="1"/>
          </p:cNvPicPr>
          <p:nvPr/>
        </p:nvPicPr>
        <p:blipFill>
          <a:blip r:embed="rId2"/>
          <a:srcRect r="64931"/>
          <a:stretch>
            <a:fillRect/>
          </a:stretch>
        </p:blipFill>
        <p:spPr>
          <a:xfrm>
            <a:off x="356570" y="1355567"/>
            <a:ext cx="3143250" cy="313705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Picture 7">
            <a:extLst>
              <a:ext uri="{FF2B5EF4-FFF2-40B4-BE49-F238E27FC236}">
                <a16:creationId xmlns:a16="http://schemas.microsoft.com/office/drawing/2014/main" id="{BDF38976-8433-5B03-1651-0DD8CC52AA23}"/>
              </a:ext>
            </a:extLst>
          </p:cNvPr>
          <p:cNvPicPr>
            <a:picLocks noChangeAspect="1"/>
          </p:cNvPicPr>
          <p:nvPr/>
        </p:nvPicPr>
        <p:blipFill>
          <a:blip r:embed="rId2"/>
          <a:srcRect l="64931"/>
          <a:stretch>
            <a:fillRect/>
          </a:stretch>
        </p:blipFill>
        <p:spPr>
          <a:xfrm>
            <a:off x="4276736" y="1336517"/>
            <a:ext cx="3143250" cy="313705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9" name="TextBox 8">
            <a:extLst>
              <a:ext uri="{FF2B5EF4-FFF2-40B4-BE49-F238E27FC236}">
                <a16:creationId xmlns:a16="http://schemas.microsoft.com/office/drawing/2014/main" id="{B81BDCDB-61C7-0B99-0FDE-2201C8DE79A6}"/>
              </a:ext>
            </a:extLst>
          </p:cNvPr>
          <p:cNvSpPr txBox="1"/>
          <p:nvPr/>
        </p:nvSpPr>
        <p:spPr>
          <a:xfrm>
            <a:off x="134181" y="4621735"/>
            <a:ext cx="3588027" cy="319027"/>
          </a:xfrm>
          <a:prstGeom prst="rect">
            <a:avLst/>
          </a:prstGeom>
          <a:noFill/>
        </p:spPr>
        <p:txBody>
          <a:bodyPr wrap="none" lIns="0" tIns="0" rIns="0" bIns="0" rtlCol="0">
            <a:noAutofit/>
          </a:bodyPr>
          <a:lstStyle/>
          <a:p>
            <a:pPr algn="ctr"/>
            <a:r>
              <a:rPr lang="en-US" sz="2000" b="1" dirty="0"/>
              <a:t>How intelligent are they?</a:t>
            </a:r>
            <a:endParaRPr lang="en-US" sz="2000" b="1" dirty="0">
              <a:solidFill>
                <a:schemeClr val="tx2"/>
              </a:solidFill>
            </a:endParaRPr>
          </a:p>
        </p:txBody>
      </p:sp>
      <p:sp>
        <p:nvSpPr>
          <p:cNvPr id="11" name="TextBox 10">
            <a:extLst>
              <a:ext uri="{FF2B5EF4-FFF2-40B4-BE49-F238E27FC236}">
                <a16:creationId xmlns:a16="http://schemas.microsoft.com/office/drawing/2014/main" id="{FCDCDE4F-033F-8CE6-DCED-7C8DB41AA37B}"/>
              </a:ext>
            </a:extLst>
          </p:cNvPr>
          <p:cNvSpPr txBox="1"/>
          <p:nvPr/>
        </p:nvSpPr>
        <p:spPr>
          <a:xfrm>
            <a:off x="7762472" y="1286381"/>
            <a:ext cx="3753678" cy="390036"/>
          </a:xfrm>
          <a:prstGeom prst="rect">
            <a:avLst/>
          </a:prstGeom>
          <a:noFill/>
        </p:spPr>
        <p:txBody>
          <a:bodyPr wrap="none" lIns="0" tIns="0" rIns="0" bIns="0" rtlCol="0">
            <a:noAutofit/>
          </a:bodyPr>
          <a:lstStyle/>
          <a:p>
            <a:pPr algn="ctr"/>
            <a:r>
              <a:rPr lang="en-US" sz="2000" b="1" dirty="0"/>
              <a:t>What tasks can they perform? </a:t>
            </a:r>
            <a:endParaRPr lang="en-US" sz="2000" b="1" dirty="0">
              <a:solidFill>
                <a:schemeClr val="tx2"/>
              </a:solidFill>
            </a:endParaRPr>
          </a:p>
        </p:txBody>
      </p:sp>
      <p:pic>
        <p:nvPicPr>
          <p:cNvPr id="3" name="Picture 2">
            <a:extLst>
              <a:ext uri="{FF2B5EF4-FFF2-40B4-BE49-F238E27FC236}">
                <a16:creationId xmlns:a16="http://schemas.microsoft.com/office/drawing/2014/main" id="{9C55E4A9-C329-E050-6916-BB24F4B11526}"/>
              </a:ext>
            </a:extLst>
          </p:cNvPr>
          <p:cNvPicPr>
            <a:picLocks noChangeAspect="1"/>
          </p:cNvPicPr>
          <p:nvPr/>
        </p:nvPicPr>
        <p:blipFill>
          <a:blip r:embed="rId3"/>
          <a:stretch>
            <a:fillRect/>
          </a:stretch>
        </p:blipFill>
        <p:spPr>
          <a:xfrm>
            <a:off x="232725" y="5132460"/>
            <a:ext cx="684467" cy="465224"/>
          </a:xfrm>
          <a:prstGeom prst="rect">
            <a:avLst/>
          </a:prstGeom>
        </p:spPr>
      </p:pic>
      <p:pic>
        <p:nvPicPr>
          <p:cNvPr id="4" name="Picture 3">
            <a:extLst>
              <a:ext uri="{FF2B5EF4-FFF2-40B4-BE49-F238E27FC236}">
                <a16:creationId xmlns:a16="http://schemas.microsoft.com/office/drawing/2014/main" id="{C9830E91-BDE0-BF04-9D61-7F6D3DAACF35}"/>
              </a:ext>
            </a:extLst>
          </p:cNvPr>
          <p:cNvPicPr>
            <a:picLocks noChangeAspect="1"/>
          </p:cNvPicPr>
          <p:nvPr/>
        </p:nvPicPr>
        <p:blipFill>
          <a:blip r:embed="rId4"/>
          <a:stretch>
            <a:fillRect/>
          </a:stretch>
        </p:blipFill>
        <p:spPr>
          <a:xfrm>
            <a:off x="356570" y="5798907"/>
            <a:ext cx="462580" cy="396497"/>
          </a:xfrm>
          <a:prstGeom prst="rect">
            <a:avLst/>
          </a:prstGeom>
        </p:spPr>
      </p:pic>
      <p:sp>
        <p:nvSpPr>
          <p:cNvPr id="12" name="TextBox 11">
            <a:extLst>
              <a:ext uri="{FF2B5EF4-FFF2-40B4-BE49-F238E27FC236}">
                <a16:creationId xmlns:a16="http://schemas.microsoft.com/office/drawing/2014/main" id="{BB098227-4442-D52D-130D-71C8B0338F27}"/>
              </a:ext>
            </a:extLst>
          </p:cNvPr>
          <p:cNvSpPr txBox="1"/>
          <p:nvPr/>
        </p:nvSpPr>
        <p:spPr>
          <a:xfrm>
            <a:off x="819150" y="5161876"/>
            <a:ext cx="1483108" cy="400110"/>
          </a:xfrm>
          <a:prstGeom prst="rect">
            <a:avLst/>
          </a:prstGeom>
          <a:noFill/>
        </p:spPr>
        <p:txBody>
          <a:bodyPr wrap="square">
            <a:spAutoFit/>
          </a:bodyPr>
          <a:lstStyle/>
          <a:p>
            <a:r>
              <a:rPr lang="en-US" sz="2000" b="1" dirty="0"/>
              <a:t>Narrow AI</a:t>
            </a:r>
            <a:endParaRPr lang="en-US" sz="2000" dirty="0"/>
          </a:p>
        </p:txBody>
      </p:sp>
      <p:sp>
        <p:nvSpPr>
          <p:cNvPr id="14" name="TextBox 13">
            <a:extLst>
              <a:ext uri="{FF2B5EF4-FFF2-40B4-BE49-F238E27FC236}">
                <a16:creationId xmlns:a16="http://schemas.microsoft.com/office/drawing/2014/main" id="{F46BD489-C371-C17F-796E-44884A9CADA3}"/>
              </a:ext>
            </a:extLst>
          </p:cNvPr>
          <p:cNvSpPr txBox="1"/>
          <p:nvPr/>
        </p:nvSpPr>
        <p:spPr>
          <a:xfrm>
            <a:off x="819150" y="5800958"/>
            <a:ext cx="1616458" cy="400110"/>
          </a:xfrm>
          <a:prstGeom prst="rect">
            <a:avLst/>
          </a:prstGeom>
          <a:noFill/>
        </p:spPr>
        <p:txBody>
          <a:bodyPr wrap="square">
            <a:spAutoFit/>
          </a:bodyPr>
          <a:lstStyle/>
          <a:p>
            <a:r>
              <a:rPr lang="en-US" sz="2000" b="1" dirty="0"/>
              <a:t>General AI</a:t>
            </a:r>
            <a:endParaRPr lang="en-US" sz="2000" dirty="0"/>
          </a:p>
        </p:txBody>
      </p:sp>
      <p:pic>
        <p:nvPicPr>
          <p:cNvPr id="15" name="Picture 14">
            <a:extLst>
              <a:ext uri="{FF2B5EF4-FFF2-40B4-BE49-F238E27FC236}">
                <a16:creationId xmlns:a16="http://schemas.microsoft.com/office/drawing/2014/main" id="{64B4F131-670E-E3B3-407C-4C4350875874}"/>
              </a:ext>
            </a:extLst>
          </p:cNvPr>
          <p:cNvPicPr>
            <a:picLocks noChangeAspect="1"/>
          </p:cNvPicPr>
          <p:nvPr/>
        </p:nvPicPr>
        <p:blipFill>
          <a:blip r:embed="rId5"/>
          <a:stretch>
            <a:fillRect/>
          </a:stretch>
        </p:blipFill>
        <p:spPr>
          <a:xfrm>
            <a:off x="2114550" y="5136547"/>
            <a:ext cx="1867161" cy="485843"/>
          </a:xfrm>
          <a:prstGeom prst="rect">
            <a:avLst/>
          </a:prstGeom>
        </p:spPr>
      </p:pic>
      <p:pic>
        <p:nvPicPr>
          <p:cNvPr id="16" name="Picture 15">
            <a:extLst>
              <a:ext uri="{FF2B5EF4-FFF2-40B4-BE49-F238E27FC236}">
                <a16:creationId xmlns:a16="http://schemas.microsoft.com/office/drawing/2014/main" id="{4B8810E2-4F08-A801-2530-07E209542348}"/>
              </a:ext>
            </a:extLst>
          </p:cNvPr>
          <p:cNvPicPr>
            <a:picLocks noChangeAspect="1"/>
          </p:cNvPicPr>
          <p:nvPr/>
        </p:nvPicPr>
        <p:blipFill>
          <a:blip r:embed="rId6"/>
          <a:stretch>
            <a:fillRect/>
          </a:stretch>
        </p:blipFill>
        <p:spPr>
          <a:xfrm>
            <a:off x="2171700" y="5760807"/>
            <a:ext cx="1771897" cy="428685"/>
          </a:xfrm>
          <a:prstGeom prst="rect">
            <a:avLst/>
          </a:prstGeom>
        </p:spPr>
      </p:pic>
      <p:pic>
        <p:nvPicPr>
          <p:cNvPr id="17" name="Picture 16">
            <a:extLst>
              <a:ext uri="{FF2B5EF4-FFF2-40B4-BE49-F238E27FC236}">
                <a16:creationId xmlns:a16="http://schemas.microsoft.com/office/drawing/2014/main" id="{48F0174A-C495-EE3C-2201-D251B1C56936}"/>
              </a:ext>
            </a:extLst>
          </p:cNvPr>
          <p:cNvPicPr>
            <a:picLocks noChangeAspect="1"/>
          </p:cNvPicPr>
          <p:nvPr/>
        </p:nvPicPr>
        <p:blipFill>
          <a:blip r:embed="rId7"/>
          <a:stretch>
            <a:fillRect/>
          </a:stretch>
        </p:blipFill>
        <p:spPr>
          <a:xfrm>
            <a:off x="7634395" y="1755617"/>
            <a:ext cx="702312" cy="702312"/>
          </a:xfrm>
          <a:prstGeom prst="rect">
            <a:avLst/>
          </a:prstGeom>
        </p:spPr>
      </p:pic>
      <p:pic>
        <p:nvPicPr>
          <p:cNvPr id="18" name="Picture 17">
            <a:extLst>
              <a:ext uri="{FF2B5EF4-FFF2-40B4-BE49-F238E27FC236}">
                <a16:creationId xmlns:a16="http://schemas.microsoft.com/office/drawing/2014/main" id="{E2FFB4B1-2FF7-F9E2-C913-F39C617FA0F0}"/>
              </a:ext>
            </a:extLst>
          </p:cNvPr>
          <p:cNvPicPr>
            <a:picLocks noChangeAspect="1"/>
          </p:cNvPicPr>
          <p:nvPr/>
        </p:nvPicPr>
        <p:blipFill>
          <a:blip r:embed="rId8"/>
          <a:stretch>
            <a:fillRect/>
          </a:stretch>
        </p:blipFill>
        <p:spPr>
          <a:xfrm>
            <a:off x="8679990" y="3574348"/>
            <a:ext cx="719396" cy="707886"/>
          </a:xfrm>
          <a:prstGeom prst="rect">
            <a:avLst/>
          </a:prstGeom>
        </p:spPr>
      </p:pic>
      <p:pic>
        <p:nvPicPr>
          <p:cNvPr id="19" name="Picture 18">
            <a:extLst>
              <a:ext uri="{FF2B5EF4-FFF2-40B4-BE49-F238E27FC236}">
                <a16:creationId xmlns:a16="http://schemas.microsoft.com/office/drawing/2014/main" id="{AA9984CE-99C2-5874-8DCC-35F5C13BA5D4}"/>
              </a:ext>
            </a:extLst>
          </p:cNvPr>
          <p:cNvPicPr>
            <a:picLocks noChangeAspect="1"/>
          </p:cNvPicPr>
          <p:nvPr/>
        </p:nvPicPr>
        <p:blipFill>
          <a:blip r:embed="rId9"/>
          <a:stretch>
            <a:fillRect/>
          </a:stretch>
        </p:blipFill>
        <p:spPr>
          <a:xfrm>
            <a:off x="9894882" y="1735279"/>
            <a:ext cx="629714" cy="645199"/>
          </a:xfrm>
          <a:prstGeom prst="rect">
            <a:avLst/>
          </a:prstGeom>
        </p:spPr>
      </p:pic>
      <p:pic>
        <p:nvPicPr>
          <p:cNvPr id="21" name="Picture 20">
            <a:extLst>
              <a:ext uri="{FF2B5EF4-FFF2-40B4-BE49-F238E27FC236}">
                <a16:creationId xmlns:a16="http://schemas.microsoft.com/office/drawing/2014/main" id="{464B486D-4E4F-7D23-7FBD-3D5EB87397F1}"/>
              </a:ext>
            </a:extLst>
          </p:cNvPr>
          <p:cNvPicPr>
            <a:picLocks noChangeAspect="1"/>
          </p:cNvPicPr>
          <p:nvPr/>
        </p:nvPicPr>
        <p:blipFill>
          <a:blip r:embed="rId10"/>
          <a:stretch>
            <a:fillRect/>
          </a:stretch>
        </p:blipFill>
        <p:spPr>
          <a:xfrm>
            <a:off x="7660815" y="2629612"/>
            <a:ext cx="702312" cy="707886"/>
          </a:xfrm>
          <a:prstGeom prst="rect">
            <a:avLst/>
          </a:prstGeom>
        </p:spPr>
      </p:pic>
      <p:pic>
        <p:nvPicPr>
          <p:cNvPr id="22" name="Picture 21">
            <a:extLst>
              <a:ext uri="{FF2B5EF4-FFF2-40B4-BE49-F238E27FC236}">
                <a16:creationId xmlns:a16="http://schemas.microsoft.com/office/drawing/2014/main" id="{8913C2E3-DD2B-543D-9DC6-197386C8720B}"/>
              </a:ext>
            </a:extLst>
          </p:cNvPr>
          <p:cNvPicPr>
            <a:picLocks noChangeAspect="1"/>
          </p:cNvPicPr>
          <p:nvPr/>
        </p:nvPicPr>
        <p:blipFill>
          <a:blip r:embed="rId11"/>
          <a:stretch>
            <a:fillRect/>
          </a:stretch>
        </p:blipFill>
        <p:spPr>
          <a:xfrm>
            <a:off x="9888217" y="2624759"/>
            <a:ext cx="702312" cy="685852"/>
          </a:xfrm>
          <a:prstGeom prst="rect">
            <a:avLst/>
          </a:prstGeom>
        </p:spPr>
      </p:pic>
      <p:sp>
        <p:nvSpPr>
          <p:cNvPr id="23" name="TextBox 22">
            <a:extLst>
              <a:ext uri="{FF2B5EF4-FFF2-40B4-BE49-F238E27FC236}">
                <a16:creationId xmlns:a16="http://schemas.microsoft.com/office/drawing/2014/main" id="{C13C3CD2-0E32-5B02-79B5-D065B20C55B8}"/>
              </a:ext>
            </a:extLst>
          </p:cNvPr>
          <p:cNvSpPr txBox="1"/>
          <p:nvPr/>
        </p:nvSpPr>
        <p:spPr>
          <a:xfrm>
            <a:off x="8196902" y="1728398"/>
            <a:ext cx="1659834" cy="707886"/>
          </a:xfrm>
          <a:prstGeom prst="rect">
            <a:avLst/>
          </a:prstGeom>
          <a:noFill/>
        </p:spPr>
        <p:txBody>
          <a:bodyPr wrap="square">
            <a:spAutoFit/>
          </a:bodyPr>
          <a:lstStyle/>
          <a:p>
            <a:pPr algn="ctr">
              <a:buNone/>
            </a:pPr>
            <a:r>
              <a:rPr lang="en-US" sz="2000" b="1" dirty="0"/>
              <a:t>Computer Vision</a:t>
            </a:r>
            <a:endParaRPr lang="en-US" sz="2000" dirty="0"/>
          </a:p>
        </p:txBody>
      </p:sp>
      <p:sp>
        <p:nvSpPr>
          <p:cNvPr id="24" name="TextBox 23">
            <a:extLst>
              <a:ext uri="{FF2B5EF4-FFF2-40B4-BE49-F238E27FC236}">
                <a16:creationId xmlns:a16="http://schemas.microsoft.com/office/drawing/2014/main" id="{E3C09698-D527-7DDD-C12B-A5BCBC8CCF55}"/>
              </a:ext>
            </a:extLst>
          </p:cNvPr>
          <p:cNvSpPr txBox="1"/>
          <p:nvPr/>
        </p:nvSpPr>
        <p:spPr>
          <a:xfrm>
            <a:off x="10358503" y="1851767"/>
            <a:ext cx="1659834" cy="400110"/>
          </a:xfrm>
          <a:prstGeom prst="rect">
            <a:avLst/>
          </a:prstGeom>
          <a:noFill/>
        </p:spPr>
        <p:txBody>
          <a:bodyPr wrap="square">
            <a:spAutoFit/>
          </a:bodyPr>
          <a:lstStyle/>
          <a:p>
            <a:pPr algn="ctr">
              <a:buNone/>
            </a:pPr>
            <a:r>
              <a:rPr lang="en-US" sz="2000" b="1" dirty="0"/>
              <a:t>Robotics</a:t>
            </a:r>
            <a:endParaRPr lang="en-US" sz="2000" dirty="0"/>
          </a:p>
        </p:txBody>
      </p:sp>
      <p:sp>
        <p:nvSpPr>
          <p:cNvPr id="26" name="TextBox 25">
            <a:extLst>
              <a:ext uri="{FF2B5EF4-FFF2-40B4-BE49-F238E27FC236}">
                <a16:creationId xmlns:a16="http://schemas.microsoft.com/office/drawing/2014/main" id="{A227D99E-C6A2-C54F-D47A-DD5E5C228503}"/>
              </a:ext>
            </a:extLst>
          </p:cNvPr>
          <p:cNvSpPr txBox="1"/>
          <p:nvPr/>
        </p:nvSpPr>
        <p:spPr>
          <a:xfrm>
            <a:off x="8264109" y="2629612"/>
            <a:ext cx="1659834" cy="707886"/>
          </a:xfrm>
          <a:prstGeom prst="rect">
            <a:avLst/>
          </a:prstGeom>
          <a:noFill/>
        </p:spPr>
        <p:txBody>
          <a:bodyPr wrap="square">
            <a:spAutoFit/>
          </a:bodyPr>
          <a:lstStyle/>
          <a:p>
            <a:pPr algn="ctr">
              <a:buNone/>
            </a:pPr>
            <a:r>
              <a:rPr lang="en-US" sz="2000" b="1" dirty="0"/>
              <a:t>Predictive Analytics</a:t>
            </a:r>
            <a:endParaRPr lang="en-US" sz="2000" dirty="0"/>
          </a:p>
        </p:txBody>
      </p:sp>
      <p:sp>
        <p:nvSpPr>
          <p:cNvPr id="27" name="TextBox 26">
            <a:extLst>
              <a:ext uri="{FF2B5EF4-FFF2-40B4-BE49-F238E27FC236}">
                <a16:creationId xmlns:a16="http://schemas.microsoft.com/office/drawing/2014/main" id="{CEDD423B-7594-C7B8-700E-18BF1EA50422}"/>
              </a:ext>
            </a:extLst>
          </p:cNvPr>
          <p:cNvSpPr txBox="1"/>
          <p:nvPr/>
        </p:nvSpPr>
        <p:spPr>
          <a:xfrm>
            <a:off x="10455785" y="2602725"/>
            <a:ext cx="1659834" cy="707886"/>
          </a:xfrm>
          <a:prstGeom prst="rect">
            <a:avLst/>
          </a:prstGeom>
          <a:noFill/>
        </p:spPr>
        <p:txBody>
          <a:bodyPr wrap="square">
            <a:spAutoFit/>
          </a:bodyPr>
          <a:lstStyle/>
          <a:p>
            <a:pPr algn="ctr">
              <a:buNone/>
            </a:pPr>
            <a:r>
              <a:rPr lang="en-US" sz="2000" b="1" dirty="0"/>
              <a:t>Simulation Systems</a:t>
            </a:r>
            <a:endParaRPr lang="en-US" sz="2000" dirty="0"/>
          </a:p>
        </p:txBody>
      </p:sp>
      <p:sp>
        <p:nvSpPr>
          <p:cNvPr id="28" name="TextBox 27">
            <a:extLst>
              <a:ext uri="{FF2B5EF4-FFF2-40B4-BE49-F238E27FC236}">
                <a16:creationId xmlns:a16="http://schemas.microsoft.com/office/drawing/2014/main" id="{2B4D0CAF-C2F7-1C0C-F38D-7023769D3658}"/>
              </a:ext>
            </a:extLst>
          </p:cNvPr>
          <p:cNvSpPr txBox="1"/>
          <p:nvPr/>
        </p:nvSpPr>
        <p:spPr>
          <a:xfrm>
            <a:off x="9343964" y="3574348"/>
            <a:ext cx="1659834" cy="707886"/>
          </a:xfrm>
          <a:prstGeom prst="rect">
            <a:avLst/>
          </a:prstGeom>
          <a:noFill/>
        </p:spPr>
        <p:txBody>
          <a:bodyPr wrap="square">
            <a:spAutoFit/>
          </a:bodyPr>
          <a:lstStyle/>
          <a:p>
            <a:pPr algn="ctr">
              <a:buNone/>
            </a:pPr>
            <a:r>
              <a:rPr lang="en-US" sz="2000" b="1" dirty="0"/>
              <a:t>Generative AI</a:t>
            </a:r>
            <a:endParaRPr lang="en-US" sz="2000" dirty="0"/>
          </a:p>
        </p:txBody>
      </p:sp>
      <p:sp>
        <p:nvSpPr>
          <p:cNvPr id="29" name="TextBox 28">
            <a:extLst>
              <a:ext uri="{FF2B5EF4-FFF2-40B4-BE49-F238E27FC236}">
                <a16:creationId xmlns:a16="http://schemas.microsoft.com/office/drawing/2014/main" id="{B6CDE215-BECC-0B22-F499-C042007B84CB}"/>
              </a:ext>
            </a:extLst>
          </p:cNvPr>
          <p:cNvSpPr txBox="1"/>
          <p:nvPr/>
        </p:nvSpPr>
        <p:spPr>
          <a:xfrm>
            <a:off x="4231025" y="4907645"/>
            <a:ext cx="7202540" cy="707886"/>
          </a:xfrm>
          <a:prstGeom prst="rect">
            <a:avLst/>
          </a:prstGeom>
          <a:solidFill>
            <a:schemeClr val="accent1">
              <a:lumMod val="20000"/>
              <a:lumOff val="80000"/>
            </a:schemeClr>
          </a:solidFill>
        </p:spPr>
        <p:txBody>
          <a:bodyPr wrap="square">
            <a:spAutoFit/>
          </a:bodyPr>
          <a:lstStyle/>
          <a:p>
            <a:pPr>
              <a:buNone/>
            </a:pPr>
            <a:r>
              <a:rPr lang="en-US" sz="2000" dirty="0"/>
              <a:t>Designed and trained for specific tasks. Domain specific, Large Language Models, Chat bots, Agents </a:t>
            </a:r>
          </a:p>
        </p:txBody>
      </p:sp>
      <p:sp>
        <p:nvSpPr>
          <p:cNvPr id="30" name="TextBox 29">
            <a:extLst>
              <a:ext uri="{FF2B5EF4-FFF2-40B4-BE49-F238E27FC236}">
                <a16:creationId xmlns:a16="http://schemas.microsoft.com/office/drawing/2014/main" id="{C991217C-5BE3-6FBB-49C7-E04A569396EC}"/>
              </a:ext>
            </a:extLst>
          </p:cNvPr>
          <p:cNvSpPr txBox="1"/>
          <p:nvPr/>
        </p:nvSpPr>
        <p:spPr>
          <a:xfrm>
            <a:off x="4231025" y="5586740"/>
            <a:ext cx="7205045" cy="707886"/>
          </a:xfrm>
          <a:prstGeom prst="rect">
            <a:avLst/>
          </a:prstGeom>
          <a:solidFill>
            <a:schemeClr val="accent3">
              <a:lumMod val="20000"/>
              <a:lumOff val="80000"/>
            </a:schemeClr>
          </a:solidFill>
        </p:spPr>
        <p:txBody>
          <a:bodyPr wrap="square">
            <a:spAutoFit/>
          </a:bodyPr>
          <a:lstStyle/>
          <a:p>
            <a:pPr>
              <a:buNone/>
            </a:pPr>
            <a:r>
              <a:rPr lang="en-US" sz="2000" dirty="0"/>
              <a:t>Human level intelligence capable of working across domains; Reasoning, Planning, Learning from Experience </a:t>
            </a:r>
          </a:p>
        </p:txBody>
      </p:sp>
    </p:spTree>
    <p:extLst>
      <p:ext uri="{BB962C8B-B14F-4D97-AF65-F5344CB8AC3E}">
        <p14:creationId xmlns:p14="http://schemas.microsoft.com/office/powerpoint/2010/main" val="241258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4" grpId="0"/>
      <p:bldP spid="23" grpId="0"/>
      <p:bldP spid="24" grpId="0"/>
      <p:bldP spid="26" grpId="0"/>
      <p:bldP spid="27" grpId="0"/>
      <p:bldP spid="28" grpId="0"/>
      <p:bldP spid="29"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8B187-0B3B-DFE9-C1AF-E90365A98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4B991-5BF3-D427-0694-A214200A7F4C}"/>
              </a:ext>
            </a:extLst>
          </p:cNvPr>
          <p:cNvSpPr>
            <a:spLocks noGrp="1"/>
          </p:cNvSpPr>
          <p:nvPr>
            <p:ph type="title"/>
          </p:nvPr>
        </p:nvSpPr>
        <p:spPr>
          <a:xfrm>
            <a:off x="457200" y="340060"/>
            <a:ext cx="9258300" cy="886397"/>
          </a:xfrm>
        </p:spPr>
        <p:txBody>
          <a:bodyPr anchor="ctr">
            <a:normAutofit/>
          </a:bodyPr>
          <a:lstStyle/>
          <a:p>
            <a:r>
              <a:rPr lang="en-US" dirty="0"/>
              <a:t>How Can We Classify Different Kinds of AI</a:t>
            </a:r>
          </a:p>
        </p:txBody>
      </p:sp>
      <p:sp>
        <p:nvSpPr>
          <p:cNvPr id="9" name="TextBox 8">
            <a:extLst>
              <a:ext uri="{FF2B5EF4-FFF2-40B4-BE49-F238E27FC236}">
                <a16:creationId xmlns:a16="http://schemas.microsoft.com/office/drawing/2014/main" id="{E645EB75-A563-D965-3F7B-82C318AD8023}"/>
              </a:ext>
            </a:extLst>
          </p:cNvPr>
          <p:cNvSpPr txBox="1"/>
          <p:nvPr/>
        </p:nvSpPr>
        <p:spPr>
          <a:xfrm>
            <a:off x="134181" y="4621735"/>
            <a:ext cx="3588027" cy="319027"/>
          </a:xfrm>
          <a:prstGeom prst="rect">
            <a:avLst/>
          </a:prstGeom>
          <a:noFill/>
        </p:spPr>
        <p:txBody>
          <a:bodyPr wrap="none" lIns="0" tIns="0" rIns="0" bIns="0" rtlCol="0">
            <a:noAutofit/>
          </a:bodyPr>
          <a:lstStyle/>
          <a:p>
            <a:pPr algn="ctr"/>
            <a:r>
              <a:rPr lang="en-US" sz="2000" b="1" dirty="0"/>
              <a:t>How do they learn?</a:t>
            </a:r>
            <a:endParaRPr lang="en-US" sz="2000" b="1" dirty="0">
              <a:solidFill>
                <a:schemeClr val="tx2"/>
              </a:solidFill>
            </a:endParaRPr>
          </a:p>
        </p:txBody>
      </p:sp>
      <p:pic>
        <p:nvPicPr>
          <p:cNvPr id="3" name="Picture 2">
            <a:extLst>
              <a:ext uri="{FF2B5EF4-FFF2-40B4-BE49-F238E27FC236}">
                <a16:creationId xmlns:a16="http://schemas.microsoft.com/office/drawing/2014/main" id="{1E43961F-0B04-53B6-4822-737CB3E551C7}"/>
              </a:ext>
            </a:extLst>
          </p:cNvPr>
          <p:cNvPicPr>
            <a:picLocks noChangeAspect="1"/>
          </p:cNvPicPr>
          <p:nvPr/>
        </p:nvPicPr>
        <p:blipFill>
          <a:blip r:embed="rId2"/>
          <a:srcRect l="32625" r="34113"/>
          <a:stretch>
            <a:fillRect/>
          </a:stretch>
        </p:blipFill>
        <p:spPr>
          <a:xfrm>
            <a:off x="437531" y="1355567"/>
            <a:ext cx="2981325" cy="313705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5" name="Rectangle: Rounded Corners 4">
            <a:extLst>
              <a:ext uri="{FF2B5EF4-FFF2-40B4-BE49-F238E27FC236}">
                <a16:creationId xmlns:a16="http://schemas.microsoft.com/office/drawing/2014/main" id="{6D759D4F-6FE4-A1A6-53B4-1B2FB609D6BF}"/>
              </a:ext>
            </a:extLst>
          </p:cNvPr>
          <p:cNvSpPr/>
          <p:nvPr/>
        </p:nvSpPr>
        <p:spPr>
          <a:xfrm>
            <a:off x="4313583" y="1431234"/>
            <a:ext cx="1659834" cy="1083366"/>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2"/>
                </a:solidFill>
              </a:rPr>
              <a:t>Type of Data </a:t>
            </a:r>
            <a:endParaRPr lang="en-US" sz="1600" dirty="0">
              <a:solidFill>
                <a:schemeClr val="accent2"/>
              </a:solidFill>
            </a:endParaRPr>
          </a:p>
        </p:txBody>
      </p:sp>
      <p:sp>
        <p:nvSpPr>
          <p:cNvPr id="7" name="Rectangle: Rounded Corners 6">
            <a:extLst>
              <a:ext uri="{FF2B5EF4-FFF2-40B4-BE49-F238E27FC236}">
                <a16:creationId xmlns:a16="http://schemas.microsoft.com/office/drawing/2014/main" id="{8E525DDD-F10B-0850-8936-29559EBAC742}"/>
              </a:ext>
            </a:extLst>
          </p:cNvPr>
          <p:cNvSpPr/>
          <p:nvPr/>
        </p:nvSpPr>
        <p:spPr>
          <a:xfrm>
            <a:off x="6868144" y="1431234"/>
            <a:ext cx="1659834" cy="1083366"/>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rPr>
              <a:t>How the Data is Processed</a:t>
            </a:r>
            <a:endParaRPr lang="en-US" sz="2000" dirty="0"/>
          </a:p>
        </p:txBody>
      </p:sp>
      <p:sp>
        <p:nvSpPr>
          <p:cNvPr id="8" name="Rectangle: Rounded Corners 7">
            <a:extLst>
              <a:ext uri="{FF2B5EF4-FFF2-40B4-BE49-F238E27FC236}">
                <a16:creationId xmlns:a16="http://schemas.microsoft.com/office/drawing/2014/main" id="{11EB719A-B388-7BDD-AA49-A06984982B0F}"/>
              </a:ext>
            </a:extLst>
          </p:cNvPr>
          <p:cNvSpPr/>
          <p:nvPr/>
        </p:nvSpPr>
        <p:spPr>
          <a:xfrm>
            <a:off x="9422705" y="1431234"/>
            <a:ext cx="1659834" cy="1083366"/>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rPr>
              <a:t>Expected Outcomes</a:t>
            </a:r>
            <a:endParaRPr lang="en-US" sz="2000" dirty="0"/>
          </a:p>
        </p:txBody>
      </p:sp>
      <p:cxnSp>
        <p:nvCxnSpPr>
          <p:cNvPr id="11" name="Straight Arrow Connector 10">
            <a:extLst>
              <a:ext uri="{FF2B5EF4-FFF2-40B4-BE49-F238E27FC236}">
                <a16:creationId xmlns:a16="http://schemas.microsoft.com/office/drawing/2014/main" id="{26334CA2-C906-0F2C-2A3B-4B47FB9C599F}"/>
              </a:ext>
            </a:extLst>
          </p:cNvPr>
          <p:cNvCxnSpPr>
            <a:stCxn id="5" idx="3"/>
            <a:endCxn id="7" idx="1"/>
          </p:cNvCxnSpPr>
          <p:nvPr/>
        </p:nvCxnSpPr>
        <p:spPr>
          <a:xfrm>
            <a:off x="5973417" y="1972917"/>
            <a:ext cx="89472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73BDD19-75B7-661F-6816-F9F2BCB30362}"/>
              </a:ext>
            </a:extLst>
          </p:cNvPr>
          <p:cNvCxnSpPr>
            <a:cxnSpLocks/>
            <a:stCxn id="7" idx="3"/>
            <a:endCxn id="8" idx="1"/>
          </p:cNvCxnSpPr>
          <p:nvPr/>
        </p:nvCxnSpPr>
        <p:spPr>
          <a:xfrm>
            <a:off x="8527978" y="1972917"/>
            <a:ext cx="89472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E911CB3-90F9-3A6B-5765-4B042AD573E8}"/>
              </a:ext>
            </a:extLst>
          </p:cNvPr>
          <p:cNvSpPr txBox="1"/>
          <p:nvPr/>
        </p:nvSpPr>
        <p:spPr>
          <a:xfrm>
            <a:off x="4256433" y="2719377"/>
            <a:ext cx="1659834" cy="1015663"/>
          </a:xfrm>
          <a:prstGeom prst="rect">
            <a:avLst/>
          </a:prstGeom>
          <a:noFill/>
        </p:spPr>
        <p:txBody>
          <a:bodyPr wrap="square">
            <a:spAutoFit/>
          </a:bodyPr>
          <a:lstStyle/>
          <a:p>
            <a:pPr algn="ctr">
              <a:buNone/>
            </a:pPr>
            <a:r>
              <a:rPr lang="en-US" sz="2000" b="1" dirty="0"/>
              <a:t>Labeled/ Unlabeled Data</a:t>
            </a:r>
            <a:endParaRPr lang="en-US" sz="2000" dirty="0"/>
          </a:p>
        </p:txBody>
      </p:sp>
      <p:sp>
        <p:nvSpPr>
          <p:cNvPr id="23" name="TextBox 22">
            <a:extLst>
              <a:ext uri="{FF2B5EF4-FFF2-40B4-BE49-F238E27FC236}">
                <a16:creationId xmlns:a16="http://schemas.microsoft.com/office/drawing/2014/main" id="{F2C71314-06AA-BB3B-5E59-A5B53C04DE75}"/>
              </a:ext>
            </a:extLst>
          </p:cNvPr>
          <p:cNvSpPr txBox="1"/>
          <p:nvPr/>
        </p:nvSpPr>
        <p:spPr>
          <a:xfrm>
            <a:off x="4137163" y="3869420"/>
            <a:ext cx="1898374" cy="1015663"/>
          </a:xfrm>
          <a:prstGeom prst="rect">
            <a:avLst/>
          </a:prstGeom>
          <a:noFill/>
        </p:spPr>
        <p:txBody>
          <a:bodyPr wrap="square">
            <a:spAutoFit/>
          </a:bodyPr>
          <a:lstStyle/>
          <a:p>
            <a:pPr algn="ctr">
              <a:buNone/>
            </a:pPr>
            <a:r>
              <a:rPr lang="en-US" sz="2000" b="1" dirty="0"/>
              <a:t>Raw Unprocessed Data</a:t>
            </a:r>
            <a:endParaRPr lang="en-US" sz="2000" dirty="0"/>
          </a:p>
        </p:txBody>
      </p:sp>
      <p:sp>
        <p:nvSpPr>
          <p:cNvPr id="25" name="TextBox 24">
            <a:extLst>
              <a:ext uri="{FF2B5EF4-FFF2-40B4-BE49-F238E27FC236}">
                <a16:creationId xmlns:a16="http://schemas.microsoft.com/office/drawing/2014/main" id="{FD93CD85-4B2E-05D4-F2AA-6DC0B323731C}"/>
              </a:ext>
            </a:extLst>
          </p:cNvPr>
          <p:cNvSpPr txBox="1"/>
          <p:nvPr/>
        </p:nvSpPr>
        <p:spPr>
          <a:xfrm>
            <a:off x="4137163" y="5227960"/>
            <a:ext cx="1898374" cy="400110"/>
          </a:xfrm>
          <a:prstGeom prst="rect">
            <a:avLst/>
          </a:prstGeom>
          <a:noFill/>
        </p:spPr>
        <p:txBody>
          <a:bodyPr wrap="square">
            <a:spAutoFit/>
          </a:bodyPr>
          <a:lstStyle/>
          <a:p>
            <a:pPr algn="ctr">
              <a:buNone/>
            </a:pPr>
            <a:r>
              <a:rPr lang="en-US" sz="2000" b="1" dirty="0"/>
              <a:t>Mixed Data</a:t>
            </a:r>
            <a:endParaRPr lang="en-US" sz="2000" dirty="0"/>
          </a:p>
        </p:txBody>
      </p:sp>
      <p:sp>
        <p:nvSpPr>
          <p:cNvPr id="31" name="TextBox 30">
            <a:extLst>
              <a:ext uri="{FF2B5EF4-FFF2-40B4-BE49-F238E27FC236}">
                <a16:creationId xmlns:a16="http://schemas.microsoft.com/office/drawing/2014/main" id="{09F274DB-1D93-A62C-01AE-0DC60F887636}"/>
              </a:ext>
            </a:extLst>
          </p:cNvPr>
          <p:cNvSpPr txBox="1"/>
          <p:nvPr/>
        </p:nvSpPr>
        <p:spPr>
          <a:xfrm>
            <a:off x="6868144" y="5329511"/>
            <a:ext cx="1898374" cy="707886"/>
          </a:xfrm>
          <a:prstGeom prst="rect">
            <a:avLst/>
          </a:prstGeom>
          <a:noFill/>
        </p:spPr>
        <p:txBody>
          <a:bodyPr wrap="square">
            <a:spAutoFit/>
          </a:bodyPr>
          <a:lstStyle/>
          <a:p>
            <a:pPr algn="ctr">
              <a:buNone/>
            </a:pPr>
            <a:r>
              <a:rPr lang="en-US" sz="2000" b="1" dirty="0"/>
              <a:t>Level of Supervision</a:t>
            </a:r>
            <a:endParaRPr lang="en-US" sz="2000" dirty="0"/>
          </a:p>
        </p:txBody>
      </p:sp>
      <p:sp>
        <p:nvSpPr>
          <p:cNvPr id="32" name="TextBox 31">
            <a:extLst>
              <a:ext uri="{FF2B5EF4-FFF2-40B4-BE49-F238E27FC236}">
                <a16:creationId xmlns:a16="http://schemas.microsoft.com/office/drawing/2014/main" id="{2B98D923-3910-1D56-A7AE-461E94F0F237}"/>
              </a:ext>
            </a:extLst>
          </p:cNvPr>
          <p:cNvSpPr txBox="1"/>
          <p:nvPr/>
        </p:nvSpPr>
        <p:spPr>
          <a:xfrm>
            <a:off x="6607344" y="2703533"/>
            <a:ext cx="2181434" cy="1015663"/>
          </a:xfrm>
          <a:prstGeom prst="rect">
            <a:avLst/>
          </a:prstGeom>
          <a:noFill/>
        </p:spPr>
        <p:txBody>
          <a:bodyPr wrap="square">
            <a:spAutoFit/>
          </a:bodyPr>
          <a:lstStyle/>
          <a:p>
            <a:pPr algn="ctr">
              <a:buNone/>
            </a:pPr>
            <a:r>
              <a:rPr lang="en-US" sz="2000" b="1" dirty="0"/>
              <a:t>Trial &amp; Error: Reinforcement Learning</a:t>
            </a:r>
            <a:endParaRPr lang="en-US" sz="2000" dirty="0"/>
          </a:p>
        </p:txBody>
      </p:sp>
      <p:sp>
        <p:nvSpPr>
          <p:cNvPr id="33" name="TextBox 32">
            <a:extLst>
              <a:ext uri="{FF2B5EF4-FFF2-40B4-BE49-F238E27FC236}">
                <a16:creationId xmlns:a16="http://schemas.microsoft.com/office/drawing/2014/main" id="{2E13B95C-8BA7-D43D-3C99-78E1DE4B89E3}"/>
              </a:ext>
            </a:extLst>
          </p:cNvPr>
          <p:cNvSpPr txBox="1"/>
          <p:nvPr/>
        </p:nvSpPr>
        <p:spPr>
          <a:xfrm>
            <a:off x="6941031" y="3776913"/>
            <a:ext cx="1659834" cy="707886"/>
          </a:xfrm>
          <a:prstGeom prst="rect">
            <a:avLst/>
          </a:prstGeom>
          <a:noFill/>
        </p:spPr>
        <p:txBody>
          <a:bodyPr wrap="square">
            <a:spAutoFit/>
          </a:bodyPr>
          <a:lstStyle/>
          <a:p>
            <a:pPr algn="ctr">
              <a:buNone/>
            </a:pPr>
            <a:r>
              <a:rPr lang="en-US" sz="2000" b="1" dirty="0"/>
              <a:t>Model Training</a:t>
            </a:r>
            <a:endParaRPr lang="en-US" sz="2000" dirty="0"/>
          </a:p>
        </p:txBody>
      </p:sp>
      <p:sp>
        <p:nvSpPr>
          <p:cNvPr id="34" name="TextBox 33">
            <a:extLst>
              <a:ext uri="{FF2B5EF4-FFF2-40B4-BE49-F238E27FC236}">
                <a16:creationId xmlns:a16="http://schemas.microsoft.com/office/drawing/2014/main" id="{36F2505B-872B-4F05-4C61-D811B9867AA3}"/>
              </a:ext>
            </a:extLst>
          </p:cNvPr>
          <p:cNvSpPr txBox="1"/>
          <p:nvPr/>
        </p:nvSpPr>
        <p:spPr>
          <a:xfrm>
            <a:off x="6868144" y="4549201"/>
            <a:ext cx="1898374" cy="707886"/>
          </a:xfrm>
          <a:prstGeom prst="rect">
            <a:avLst/>
          </a:prstGeom>
          <a:noFill/>
        </p:spPr>
        <p:txBody>
          <a:bodyPr wrap="square">
            <a:spAutoFit/>
          </a:bodyPr>
          <a:lstStyle/>
          <a:p>
            <a:pPr algn="ctr">
              <a:buNone/>
            </a:pPr>
            <a:r>
              <a:rPr lang="en-US" sz="2000" b="1" dirty="0"/>
              <a:t>Pattern Discovery</a:t>
            </a:r>
            <a:endParaRPr lang="en-US" sz="2000" dirty="0"/>
          </a:p>
        </p:txBody>
      </p:sp>
      <p:sp>
        <p:nvSpPr>
          <p:cNvPr id="35" name="TextBox 34">
            <a:extLst>
              <a:ext uri="{FF2B5EF4-FFF2-40B4-BE49-F238E27FC236}">
                <a16:creationId xmlns:a16="http://schemas.microsoft.com/office/drawing/2014/main" id="{31938054-A8E0-804E-A99C-E1D5341050BE}"/>
              </a:ext>
            </a:extLst>
          </p:cNvPr>
          <p:cNvSpPr txBox="1"/>
          <p:nvPr/>
        </p:nvSpPr>
        <p:spPr>
          <a:xfrm>
            <a:off x="9343295" y="2753228"/>
            <a:ext cx="1659834" cy="400110"/>
          </a:xfrm>
          <a:prstGeom prst="rect">
            <a:avLst/>
          </a:prstGeom>
          <a:noFill/>
        </p:spPr>
        <p:txBody>
          <a:bodyPr wrap="square">
            <a:spAutoFit/>
          </a:bodyPr>
          <a:lstStyle/>
          <a:p>
            <a:pPr algn="ctr">
              <a:buNone/>
            </a:pPr>
            <a:r>
              <a:rPr lang="en-US" sz="2000" b="1" dirty="0"/>
              <a:t>Predictions</a:t>
            </a:r>
            <a:endParaRPr lang="en-US" sz="2000" dirty="0"/>
          </a:p>
        </p:txBody>
      </p:sp>
      <p:sp>
        <p:nvSpPr>
          <p:cNvPr id="36" name="TextBox 35">
            <a:extLst>
              <a:ext uri="{FF2B5EF4-FFF2-40B4-BE49-F238E27FC236}">
                <a16:creationId xmlns:a16="http://schemas.microsoft.com/office/drawing/2014/main" id="{8337688A-DA8F-2D7D-CFFE-B0276FA1229A}"/>
              </a:ext>
            </a:extLst>
          </p:cNvPr>
          <p:cNvSpPr txBox="1"/>
          <p:nvPr/>
        </p:nvSpPr>
        <p:spPr>
          <a:xfrm>
            <a:off x="9181473" y="3623024"/>
            <a:ext cx="2181434" cy="1015663"/>
          </a:xfrm>
          <a:prstGeom prst="rect">
            <a:avLst/>
          </a:prstGeom>
          <a:noFill/>
        </p:spPr>
        <p:txBody>
          <a:bodyPr wrap="square">
            <a:spAutoFit/>
          </a:bodyPr>
          <a:lstStyle/>
          <a:p>
            <a:pPr algn="ctr">
              <a:buNone/>
            </a:pPr>
            <a:r>
              <a:rPr lang="en-US" sz="2000" b="1" dirty="0"/>
              <a:t>Development of New Representations</a:t>
            </a:r>
            <a:endParaRPr lang="en-US" sz="2000" dirty="0"/>
          </a:p>
        </p:txBody>
      </p:sp>
      <p:sp>
        <p:nvSpPr>
          <p:cNvPr id="37" name="TextBox 36">
            <a:extLst>
              <a:ext uri="{FF2B5EF4-FFF2-40B4-BE49-F238E27FC236}">
                <a16:creationId xmlns:a16="http://schemas.microsoft.com/office/drawing/2014/main" id="{0BA1BD62-5873-D90C-ED9E-EBC5C1024B6D}"/>
              </a:ext>
            </a:extLst>
          </p:cNvPr>
          <p:cNvSpPr txBox="1"/>
          <p:nvPr/>
        </p:nvSpPr>
        <p:spPr>
          <a:xfrm>
            <a:off x="9343295" y="5129456"/>
            <a:ext cx="1898374" cy="707886"/>
          </a:xfrm>
          <a:prstGeom prst="rect">
            <a:avLst/>
          </a:prstGeom>
          <a:noFill/>
        </p:spPr>
        <p:txBody>
          <a:bodyPr wrap="square">
            <a:spAutoFit/>
          </a:bodyPr>
          <a:lstStyle/>
          <a:p>
            <a:pPr algn="ctr">
              <a:buNone/>
            </a:pPr>
            <a:r>
              <a:rPr lang="en-US" sz="2000" b="1" dirty="0"/>
              <a:t>Task Completion</a:t>
            </a:r>
            <a:endParaRPr lang="en-US" sz="2000" dirty="0"/>
          </a:p>
        </p:txBody>
      </p:sp>
    </p:spTree>
    <p:extLst>
      <p:ext uri="{BB962C8B-B14F-4D97-AF65-F5344CB8AC3E}">
        <p14:creationId xmlns:p14="http://schemas.microsoft.com/office/powerpoint/2010/main" val="335020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p:bldP spid="31" grpId="0"/>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F8C3E-59D7-46CD-7C15-019A5CDF48C6}"/>
              </a:ext>
            </a:extLst>
          </p:cNvPr>
          <p:cNvSpPr>
            <a:spLocks noGrp="1"/>
          </p:cNvSpPr>
          <p:nvPr>
            <p:ph type="title"/>
          </p:nvPr>
        </p:nvSpPr>
        <p:spPr/>
        <p:txBody>
          <a:bodyPr/>
          <a:lstStyle/>
          <a:p>
            <a:r>
              <a:rPr lang="en-US" dirty="0"/>
              <a:t>A Sequence of Interactions – Plant to Pavement</a:t>
            </a:r>
          </a:p>
        </p:txBody>
      </p:sp>
      <p:sp>
        <p:nvSpPr>
          <p:cNvPr id="3" name="Footer Placeholder 2">
            <a:extLst>
              <a:ext uri="{FF2B5EF4-FFF2-40B4-BE49-F238E27FC236}">
                <a16:creationId xmlns:a16="http://schemas.microsoft.com/office/drawing/2014/main" id="{7F30F363-3254-870D-10A6-9F680B751479}"/>
              </a:ext>
            </a:extLst>
          </p:cNvPr>
          <p:cNvSpPr>
            <a:spLocks noGrp="1"/>
          </p:cNvSpPr>
          <p:nvPr>
            <p:ph type="ftr" sz="quarter" idx="10"/>
          </p:nvPr>
        </p:nvSpPr>
        <p:spPr/>
        <p:txBody>
          <a:bodyPr/>
          <a:lstStyle/>
          <a:p>
            <a:r>
              <a:rPr lang="en-US"/>
              <a:t>Sample Footer Text</a:t>
            </a:r>
            <a:endParaRPr lang="en-US" dirty="0"/>
          </a:p>
        </p:txBody>
      </p:sp>
      <p:pic>
        <p:nvPicPr>
          <p:cNvPr id="5" name="Graphic 4" descr="Factory with solid fill">
            <a:extLst>
              <a:ext uri="{FF2B5EF4-FFF2-40B4-BE49-F238E27FC236}">
                <a16:creationId xmlns:a16="http://schemas.microsoft.com/office/drawing/2014/main" id="{7CE4BC13-11E6-59C9-549A-57918E5ECCB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55058" y="2523564"/>
            <a:ext cx="1810871" cy="1810871"/>
          </a:xfrm>
          <a:prstGeom prst="rect">
            <a:avLst/>
          </a:prstGeom>
        </p:spPr>
      </p:pic>
      <p:pic>
        <p:nvPicPr>
          <p:cNvPr id="7" name="Graphic 6" descr="Dump truck with solid fill">
            <a:extLst>
              <a:ext uri="{FF2B5EF4-FFF2-40B4-BE49-F238E27FC236}">
                <a16:creationId xmlns:a16="http://schemas.microsoft.com/office/drawing/2014/main" id="{D2416B09-52F7-4F3B-C905-BBCFD5A589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4106" y="2840290"/>
            <a:ext cx="1552976" cy="1552976"/>
          </a:xfrm>
          <a:prstGeom prst="rect">
            <a:avLst/>
          </a:prstGeom>
        </p:spPr>
      </p:pic>
      <p:pic>
        <p:nvPicPr>
          <p:cNvPr id="9" name="Graphic 8" descr="Saw blade with solid fill">
            <a:extLst>
              <a:ext uri="{FF2B5EF4-FFF2-40B4-BE49-F238E27FC236}">
                <a16:creationId xmlns:a16="http://schemas.microsoft.com/office/drawing/2014/main" id="{7E1867EA-EC91-B2AC-F054-069E387C08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013698" y="3053483"/>
            <a:ext cx="914400" cy="914400"/>
          </a:xfrm>
          <a:prstGeom prst="rect">
            <a:avLst/>
          </a:prstGeom>
        </p:spPr>
      </p:pic>
      <p:pic>
        <p:nvPicPr>
          <p:cNvPr id="11" name="Graphic 10" descr="Bulldozer with solid fill">
            <a:extLst>
              <a:ext uri="{FF2B5EF4-FFF2-40B4-BE49-F238E27FC236}">
                <a16:creationId xmlns:a16="http://schemas.microsoft.com/office/drawing/2014/main" id="{BB0D528A-A0B4-E91F-726B-C06AA669B9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05980" y="2726938"/>
            <a:ext cx="1671915" cy="1671915"/>
          </a:xfrm>
          <a:prstGeom prst="rect">
            <a:avLst/>
          </a:prstGeom>
        </p:spPr>
      </p:pic>
      <p:sp>
        <p:nvSpPr>
          <p:cNvPr id="12" name="Arrow: Right 11">
            <a:extLst>
              <a:ext uri="{FF2B5EF4-FFF2-40B4-BE49-F238E27FC236}">
                <a16:creationId xmlns:a16="http://schemas.microsoft.com/office/drawing/2014/main" id="{7997A45E-5369-31ED-DEB6-1C8683E00482}"/>
              </a:ext>
            </a:extLst>
          </p:cNvPr>
          <p:cNvSpPr/>
          <p:nvPr/>
        </p:nvSpPr>
        <p:spPr>
          <a:xfrm>
            <a:off x="3134207" y="3380332"/>
            <a:ext cx="699247" cy="365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451ADAAB-040A-8D11-66F6-CF07565AEBEB}"/>
              </a:ext>
            </a:extLst>
          </p:cNvPr>
          <p:cNvSpPr/>
          <p:nvPr/>
        </p:nvSpPr>
        <p:spPr>
          <a:xfrm>
            <a:off x="5747734" y="3380332"/>
            <a:ext cx="699247" cy="365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D3F29AD4-4A45-2EA5-652E-000430A44EA0}"/>
              </a:ext>
            </a:extLst>
          </p:cNvPr>
          <p:cNvSpPr/>
          <p:nvPr/>
        </p:nvSpPr>
        <p:spPr>
          <a:xfrm>
            <a:off x="8236894" y="3315153"/>
            <a:ext cx="699247" cy="3651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F1FE91F-7783-88B4-9ED8-CF54988C2694}"/>
              </a:ext>
            </a:extLst>
          </p:cNvPr>
          <p:cNvPicPr>
            <a:picLocks noChangeAspect="1"/>
          </p:cNvPicPr>
          <p:nvPr/>
        </p:nvPicPr>
        <p:blipFill>
          <a:blip r:embed="rId10"/>
          <a:stretch>
            <a:fillRect/>
          </a:stretch>
        </p:blipFill>
        <p:spPr>
          <a:xfrm>
            <a:off x="6547325" y="4176940"/>
            <a:ext cx="702312" cy="702312"/>
          </a:xfrm>
          <a:prstGeom prst="rect">
            <a:avLst/>
          </a:prstGeom>
        </p:spPr>
      </p:pic>
      <p:pic>
        <p:nvPicPr>
          <p:cNvPr id="16" name="Picture 15">
            <a:extLst>
              <a:ext uri="{FF2B5EF4-FFF2-40B4-BE49-F238E27FC236}">
                <a16:creationId xmlns:a16="http://schemas.microsoft.com/office/drawing/2014/main" id="{00A0B7A4-FD0C-90E6-69C9-9AD2A15B28C8}"/>
              </a:ext>
            </a:extLst>
          </p:cNvPr>
          <p:cNvPicPr>
            <a:picLocks noChangeAspect="1"/>
          </p:cNvPicPr>
          <p:nvPr/>
        </p:nvPicPr>
        <p:blipFill>
          <a:blip r:embed="rId11"/>
          <a:stretch>
            <a:fillRect/>
          </a:stretch>
        </p:blipFill>
        <p:spPr>
          <a:xfrm>
            <a:off x="2303784" y="2270260"/>
            <a:ext cx="702312" cy="707886"/>
          </a:xfrm>
          <a:prstGeom prst="rect">
            <a:avLst/>
          </a:prstGeom>
        </p:spPr>
      </p:pic>
      <p:pic>
        <p:nvPicPr>
          <p:cNvPr id="17" name="Picture 16">
            <a:extLst>
              <a:ext uri="{FF2B5EF4-FFF2-40B4-BE49-F238E27FC236}">
                <a16:creationId xmlns:a16="http://schemas.microsoft.com/office/drawing/2014/main" id="{4005216C-FEFD-C3D9-B669-14A3EF7DE2C3}"/>
              </a:ext>
            </a:extLst>
          </p:cNvPr>
          <p:cNvPicPr>
            <a:picLocks noChangeAspect="1"/>
          </p:cNvPicPr>
          <p:nvPr/>
        </p:nvPicPr>
        <p:blipFill>
          <a:blip r:embed="rId12"/>
          <a:stretch>
            <a:fillRect/>
          </a:stretch>
        </p:blipFill>
        <p:spPr>
          <a:xfrm>
            <a:off x="9928098" y="4008484"/>
            <a:ext cx="702312" cy="685852"/>
          </a:xfrm>
          <a:prstGeom prst="rect">
            <a:avLst/>
          </a:prstGeom>
        </p:spPr>
      </p:pic>
      <p:sp>
        <p:nvSpPr>
          <p:cNvPr id="18" name="TextBox 17">
            <a:extLst>
              <a:ext uri="{FF2B5EF4-FFF2-40B4-BE49-F238E27FC236}">
                <a16:creationId xmlns:a16="http://schemas.microsoft.com/office/drawing/2014/main" id="{4268DB2C-BBBC-6CAF-622B-5A79354E1E69}"/>
              </a:ext>
            </a:extLst>
          </p:cNvPr>
          <p:cNvSpPr txBox="1"/>
          <p:nvPr/>
        </p:nvSpPr>
        <p:spPr>
          <a:xfrm>
            <a:off x="7109832" y="4149721"/>
            <a:ext cx="1659834" cy="707886"/>
          </a:xfrm>
          <a:prstGeom prst="rect">
            <a:avLst/>
          </a:prstGeom>
          <a:noFill/>
        </p:spPr>
        <p:txBody>
          <a:bodyPr wrap="square">
            <a:spAutoFit/>
          </a:bodyPr>
          <a:lstStyle/>
          <a:p>
            <a:pPr algn="ctr">
              <a:buNone/>
            </a:pPr>
            <a:r>
              <a:rPr lang="en-US" sz="2000" b="1" dirty="0"/>
              <a:t>Computer Vision</a:t>
            </a:r>
            <a:endParaRPr lang="en-US" sz="2000" dirty="0"/>
          </a:p>
        </p:txBody>
      </p:sp>
      <p:sp>
        <p:nvSpPr>
          <p:cNvPr id="19" name="TextBox 18">
            <a:extLst>
              <a:ext uri="{FF2B5EF4-FFF2-40B4-BE49-F238E27FC236}">
                <a16:creationId xmlns:a16="http://schemas.microsoft.com/office/drawing/2014/main" id="{29446400-CEF2-06CD-D9CC-C04140078537}"/>
              </a:ext>
            </a:extLst>
          </p:cNvPr>
          <p:cNvSpPr txBox="1"/>
          <p:nvPr/>
        </p:nvSpPr>
        <p:spPr>
          <a:xfrm>
            <a:off x="7010946" y="2323509"/>
            <a:ext cx="1659834" cy="400110"/>
          </a:xfrm>
          <a:prstGeom prst="rect">
            <a:avLst/>
          </a:prstGeom>
          <a:noFill/>
        </p:spPr>
        <p:txBody>
          <a:bodyPr wrap="square">
            <a:spAutoFit/>
          </a:bodyPr>
          <a:lstStyle/>
          <a:p>
            <a:pPr algn="ctr">
              <a:buNone/>
            </a:pPr>
            <a:r>
              <a:rPr lang="en-US" sz="2000" b="1" dirty="0"/>
              <a:t>Robotics</a:t>
            </a:r>
            <a:endParaRPr lang="en-US" sz="2000" dirty="0"/>
          </a:p>
        </p:txBody>
      </p:sp>
      <p:sp>
        <p:nvSpPr>
          <p:cNvPr id="20" name="TextBox 19">
            <a:extLst>
              <a:ext uri="{FF2B5EF4-FFF2-40B4-BE49-F238E27FC236}">
                <a16:creationId xmlns:a16="http://schemas.microsoft.com/office/drawing/2014/main" id="{0A99D8C5-4BAF-E09B-ECCD-0E67852D0868}"/>
              </a:ext>
            </a:extLst>
          </p:cNvPr>
          <p:cNvSpPr txBox="1"/>
          <p:nvPr/>
        </p:nvSpPr>
        <p:spPr>
          <a:xfrm>
            <a:off x="2907078" y="2270260"/>
            <a:ext cx="1659834" cy="707886"/>
          </a:xfrm>
          <a:prstGeom prst="rect">
            <a:avLst/>
          </a:prstGeom>
          <a:noFill/>
        </p:spPr>
        <p:txBody>
          <a:bodyPr wrap="square">
            <a:spAutoFit/>
          </a:bodyPr>
          <a:lstStyle/>
          <a:p>
            <a:pPr algn="ctr">
              <a:buNone/>
            </a:pPr>
            <a:r>
              <a:rPr lang="en-US" sz="2000" b="1" dirty="0"/>
              <a:t>Predictive Analytics</a:t>
            </a:r>
            <a:endParaRPr lang="en-US" sz="2000" dirty="0"/>
          </a:p>
        </p:txBody>
      </p:sp>
      <p:sp>
        <p:nvSpPr>
          <p:cNvPr id="21" name="TextBox 20">
            <a:extLst>
              <a:ext uri="{FF2B5EF4-FFF2-40B4-BE49-F238E27FC236}">
                <a16:creationId xmlns:a16="http://schemas.microsoft.com/office/drawing/2014/main" id="{C2C4F93E-98D5-4C3E-30B7-36A7CD27127F}"/>
              </a:ext>
            </a:extLst>
          </p:cNvPr>
          <p:cNvSpPr txBox="1"/>
          <p:nvPr/>
        </p:nvSpPr>
        <p:spPr>
          <a:xfrm>
            <a:off x="10495666" y="3986450"/>
            <a:ext cx="1659834" cy="707886"/>
          </a:xfrm>
          <a:prstGeom prst="rect">
            <a:avLst/>
          </a:prstGeom>
          <a:noFill/>
        </p:spPr>
        <p:txBody>
          <a:bodyPr wrap="square">
            <a:spAutoFit/>
          </a:bodyPr>
          <a:lstStyle/>
          <a:p>
            <a:pPr algn="ctr">
              <a:buNone/>
            </a:pPr>
            <a:r>
              <a:rPr lang="en-US" sz="2000" b="1" dirty="0"/>
              <a:t>Simulation Systems</a:t>
            </a:r>
            <a:endParaRPr lang="en-US" sz="2000" dirty="0"/>
          </a:p>
        </p:txBody>
      </p:sp>
      <p:pic>
        <p:nvPicPr>
          <p:cNvPr id="22" name="Picture 21">
            <a:extLst>
              <a:ext uri="{FF2B5EF4-FFF2-40B4-BE49-F238E27FC236}">
                <a16:creationId xmlns:a16="http://schemas.microsoft.com/office/drawing/2014/main" id="{DDBE90C6-0D08-96FD-9CBE-6E68718A02A3}"/>
              </a:ext>
            </a:extLst>
          </p:cNvPr>
          <p:cNvPicPr>
            <a:picLocks noChangeAspect="1"/>
          </p:cNvPicPr>
          <p:nvPr/>
        </p:nvPicPr>
        <p:blipFill>
          <a:blip r:embed="rId13"/>
          <a:stretch>
            <a:fillRect/>
          </a:stretch>
        </p:blipFill>
        <p:spPr>
          <a:xfrm>
            <a:off x="6547325" y="2207021"/>
            <a:ext cx="629714" cy="645199"/>
          </a:xfrm>
          <a:prstGeom prst="rect">
            <a:avLst/>
          </a:prstGeom>
        </p:spPr>
      </p:pic>
    </p:spTree>
    <p:extLst>
      <p:ext uri="{BB962C8B-B14F-4D97-AF65-F5344CB8AC3E}">
        <p14:creationId xmlns:p14="http://schemas.microsoft.com/office/powerpoint/2010/main" val="2262858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1AE13-5F1F-C618-5A14-EAB8F543897E}"/>
              </a:ext>
            </a:extLst>
          </p:cNvPr>
          <p:cNvSpPr>
            <a:spLocks noGrp="1"/>
          </p:cNvSpPr>
          <p:nvPr>
            <p:ph type="ctrTitle"/>
          </p:nvPr>
        </p:nvSpPr>
        <p:spPr/>
        <p:txBody>
          <a:bodyPr/>
          <a:lstStyle/>
          <a:p>
            <a:r>
              <a:rPr lang="en-US" dirty="0"/>
              <a:t>National Peer Exchange Highlights Urgent Need for AI in Transportation</a:t>
            </a:r>
          </a:p>
        </p:txBody>
      </p:sp>
      <p:sp>
        <p:nvSpPr>
          <p:cNvPr id="3" name="Subtitle 2">
            <a:extLst>
              <a:ext uri="{FF2B5EF4-FFF2-40B4-BE49-F238E27FC236}">
                <a16:creationId xmlns:a16="http://schemas.microsoft.com/office/drawing/2014/main" id="{A1095FAF-1586-96D7-3136-AC7042A575D0}"/>
              </a:ext>
            </a:extLst>
          </p:cNvPr>
          <p:cNvSpPr>
            <a:spLocks noGrp="1"/>
          </p:cNvSpPr>
          <p:nvPr>
            <p:ph type="subTitle" idx="1"/>
          </p:nvPr>
        </p:nvSpPr>
        <p:spPr/>
        <p:txBody>
          <a:bodyPr/>
          <a:lstStyle/>
          <a:p>
            <a:r>
              <a:rPr lang="en-US" dirty="0"/>
              <a:t>Lessons From DOT Peer Exchange 2024</a:t>
            </a:r>
          </a:p>
        </p:txBody>
      </p:sp>
    </p:spTree>
    <p:extLst>
      <p:ext uri="{BB962C8B-B14F-4D97-AF65-F5344CB8AC3E}">
        <p14:creationId xmlns:p14="http://schemas.microsoft.com/office/powerpoint/2010/main" val="275502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8F6E9E7C-AB4F-1B7A-BA64-6E989EB1BEE6}"/>
              </a:ext>
            </a:extLst>
          </p:cNvPr>
          <p:cNvPicPr>
            <a:picLocks noGrp="1" noChangeAspect="1"/>
          </p:cNvPicPr>
          <p:nvPr>
            <p:ph type="pic" sz="quarter" idx="15"/>
          </p:nvPr>
        </p:nvPicPr>
        <p:blipFill>
          <a:blip r:embed="rId3"/>
          <a:srcRect l="6649" r="9442" b="1"/>
          <a:stretch>
            <a:fillRect/>
          </a:stretch>
        </p:blipFill>
        <p:spPr>
          <a:xfrm>
            <a:off x="20" y="9"/>
            <a:ext cx="4147906" cy="6423939"/>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noFill/>
        </p:spPr>
      </p:pic>
      <p:sp>
        <p:nvSpPr>
          <p:cNvPr id="4" name="Date Placeholder 3">
            <a:extLst>
              <a:ext uri="{FF2B5EF4-FFF2-40B4-BE49-F238E27FC236}">
                <a16:creationId xmlns:a16="http://schemas.microsoft.com/office/drawing/2014/main" id="{91947224-F14F-7F40-44FE-6F56FF63FA92}"/>
              </a:ext>
            </a:extLst>
          </p:cNvPr>
          <p:cNvSpPr>
            <a:spLocks noGrp="1"/>
          </p:cNvSpPr>
          <p:nvPr>
            <p:ph type="dt" sz="half" idx="10"/>
          </p:nvPr>
        </p:nvSpPr>
        <p:spPr/>
        <p:txBody>
          <a:bodyPr vert="horz" lIns="91440" tIns="45720" rIns="91440" bIns="45720" rtlCol="0" anchor="ctr">
            <a:normAutofit fontScale="25000" lnSpcReduction="20000"/>
          </a:bodyPr>
          <a:lstStyle/>
          <a:p>
            <a:pPr>
              <a:lnSpc>
                <a:spcPct val="90000"/>
              </a:lnSpc>
              <a:spcAft>
                <a:spcPts val="600"/>
              </a:spcAft>
            </a:pPr>
            <a:fld id="{FE21D4C7-8630-4B98-978C-30388BBD4EE8}" type="datetime1">
              <a:rPr lang="en-US" sz="500" smtClean="0"/>
              <a:pPr>
                <a:lnSpc>
                  <a:spcPct val="90000"/>
                </a:lnSpc>
                <a:spcAft>
                  <a:spcPts val="600"/>
                </a:spcAft>
              </a:pPr>
              <a:t>3/11/2026</a:t>
            </a:fld>
            <a:endParaRPr lang="en-US" sz="500"/>
          </a:p>
        </p:txBody>
      </p:sp>
      <p:sp>
        <p:nvSpPr>
          <p:cNvPr id="6" name="Slide Number Placeholder 5">
            <a:extLst>
              <a:ext uri="{FF2B5EF4-FFF2-40B4-BE49-F238E27FC236}">
                <a16:creationId xmlns:a16="http://schemas.microsoft.com/office/drawing/2014/main" id="{FC386165-AC8D-231A-9056-C40EB38917F3}"/>
              </a:ext>
            </a:extLst>
          </p:cNvPr>
          <p:cNvSpPr>
            <a:spLocks noGrp="1"/>
          </p:cNvSpPr>
          <p:nvPr>
            <p:ph type="sldNum" sz="quarter" idx="12"/>
          </p:nvPr>
        </p:nvSpPr>
        <p:spPr/>
        <p:txBody>
          <a:bodyPr vert="horz" lIns="91440" tIns="45720" rIns="91440" bIns="45720" rtlCol="0" anchor="ctr">
            <a:normAutofit fontScale="25000" lnSpcReduction="20000"/>
          </a:bodyPr>
          <a:lstStyle/>
          <a:p>
            <a:pPr>
              <a:lnSpc>
                <a:spcPct val="90000"/>
              </a:lnSpc>
              <a:spcAft>
                <a:spcPts val="600"/>
              </a:spcAft>
            </a:pPr>
            <a:fld id="{84C450F2-3BB4-4AE4-8A35-A9D7AEA4C850}" type="slidenum">
              <a:rPr lang="en-US" sz="500" smtClean="0"/>
              <a:pPr>
                <a:lnSpc>
                  <a:spcPct val="90000"/>
                </a:lnSpc>
                <a:spcAft>
                  <a:spcPts val="600"/>
                </a:spcAft>
              </a:pPr>
              <a:t>8</a:t>
            </a:fld>
            <a:endParaRPr lang="en-US" sz="500"/>
          </a:p>
        </p:txBody>
      </p:sp>
      <p:sp>
        <p:nvSpPr>
          <p:cNvPr id="7" name="Title 1">
            <a:extLst>
              <a:ext uri="{FF2B5EF4-FFF2-40B4-BE49-F238E27FC236}">
                <a16:creationId xmlns:a16="http://schemas.microsoft.com/office/drawing/2014/main" id="{6CF92F44-8937-FF1E-FFB0-0379A335550A}"/>
              </a:ext>
            </a:extLst>
          </p:cNvPr>
          <p:cNvSpPr>
            <a:spLocks noGrp="1"/>
          </p:cNvSpPr>
          <p:nvPr>
            <p:ph type="title"/>
          </p:nvPr>
        </p:nvSpPr>
        <p:spPr>
          <a:xfrm>
            <a:off x="4611731" y="357153"/>
            <a:ext cx="5608594" cy="1453896"/>
          </a:xfrm>
        </p:spPr>
        <p:txBody>
          <a:bodyPr vert="horz" lIns="91440" tIns="45720" rIns="91440" bIns="45720" rtlCol="0" anchor="t">
            <a:normAutofit/>
          </a:bodyPr>
          <a:lstStyle/>
          <a:p>
            <a:r>
              <a:rPr lang="en-US" sz="2800" kern="1200" baseline="0" dirty="0">
                <a:latin typeface="+mj-lt"/>
                <a:ea typeface="+mj-ea"/>
                <a:cs typeface="+mj-cs"/>
              </a:rPr>
              <a:t>Key Challenges Identified: Expertise, Data Quality, Processes, And Policies</a:t>
            </a:r>
          </a:p>
        </p:txBody>
      </p:sp>
      <p:sp>
        <p:nvSpPr>
          <p:cNvPr id="10" name="TextBox 9">
            <a:extLst>
              <a:ext uri="{FF2B5EF4-FFF2-40B4-BE49-F238E27FC236}">
                <a16:creationId xmlns:a16="http://schemas.microsoft.com/office/drawing/2014/main" id="{5BBDD185-4704-3AF5-6268-21729653464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11731" y="1601499"/>
            <a:ext cx="6389644" cy="4520853"/>
          </a:xfrm>
          <a:prstGeom prst="rect">
            <a:avLst/>
          </a:prstGeom>
        </p:spPr>
        <p:txBody>
          <a:bodyPr>
            <a:noAutofit/>
          </a:bodyPr>
          <a:lstStyle/>
          <a:p>
            <a:pPr marL="0" indent="0">
              <a:spcBef>
                <a:spcPts val="2500"/>
              </a:spcBef>
              <a:buFont typeface="Arial" panose="020B0604020202020204" pitchFamily="34" charset="0"/>
              <a:buNone/>
            </a:pPr>
            <a:r>
              <a:rPr lang="en-US" sz="2000" b="1" dirty="0"/>
              <a:t>Lack of AI Expertise</a:t>
            </a:r>
          </a:p>
          <a:p>
            <a:pPr marL="0" lvl="1" indent="0">
              <a:spcBef>
                <a:spcPts val="1000"/>
              </a:spcBef>
              <a:buFont typeface="Arial" panose="020B0604020202020204" pitchFamily="34" charset="0"/>
              <a:buNone/>
            </a:pPr>
            <a:r>
              <a:rPr lang="en-US" sz="2000" b="1" dirty="0"/>
              <a:t>59%</a:t>
            </a:r>
            <a:r>
              <a:rPr lang="en-US" sz="2000" dirty="0"/>
              <a:t> of agencies identify insufficient AI expertise as the biggest barrier to successful implementation.</a:t>
            </a:r>
          </a:p>
          <a:p>
            <a:pPr marL="0" indent="0">
              <a:spcBef>
                <a:spcPts val="600"/>
              </a:spcBef>
              <a:buFont typeface="Arial" panose="020B0604020202020204" pitchFamily="34" charset="0"/>
              <a:buNone/>
            </a:pPr>
            <a:r>
              <a:rPr lang="en-US" sz="2000" b="1" dirty="0"/>
              <a:t>Data Quality Concerns</a:t>
            </a:r>
          </a:p>
          <a:p>
            <a:pPr marL="0" lvl="1" indent="0">
              <a:spcBef>
                <a:spcPts val="1000"/>
              </a:spcBef>
              <a:buFont typeface="Arial" panose="020B0604020202020204" pitchFamily="34" charset="0"/>
              <a:buNone/>
            </a:pPr>
            <a:r>
              <a:rPr lang="en-US" sz="2000" b="1" dirty="0"/>
              <a:t>52%</a:t>
            </a:r>
            <a:r>
              <a:rPr lang="en-US" sz="2000" dirty="0"/>
              <a:t> of agencies cite poor data quality as a critical concern affecting AI project outcomes.</a:t>
            </a:r>
          </a:p>
          <a:p>
            <a:pPr marL="0" indent="0">
              <a:spcBef>
                <a:spcPts val="600"/>
              </a:spcBef>
              <a:buFont typeface="Arial" panose="020B0604020202020204" pitchFamily="34" charset="0"/>
              <a:buNone/>
            </a:pPr>
            <a:r>
              <a:rPr lang="en-US" sz="2000" b="1" dirty="0"/>
              <a:t>Unclear or Untested Processes</a:t>
            </a:r>
          </a:p>
          <a:p>
            <a:pPr marL="0" lvl="1" indent="0">
              <a:spcBef>
                <a:spcPts val="1000"/>
              </a:spcBef>
              <a:buFont typeface="Arial" panose="020B0604020202020204" pitchFamily="34" charset="0"/>
              <a:buNone/>
            </a:pPr>
            <a:r>
              <a:rPr lang="en-US" sz="2000" b="1" dirty="0"/>
              <a:t>43%</a:t>
            </a:r>
            <a:r>
              <a:rPr lang="en-US" sz="2000" dirty="0"/>
              <a:t> report having unclear or untested AI deployment processes, risking project delays or failure.</a:t>
            </a:r>
          </a:p>
          <a:p>
            <a:pPr marL="0" indent="0">
              <a:spcBef>
                <a:spcPts val="600"/>
              </a:spcBef>
              <a:buFont typeface="Arial" panose="020B0604020202020204" pitchFamily="34" charset="0"/>
              <a:buNone/>
            </a:pPr>
            <a:r>
              <a:rPr lang="en-US" sz="2000" b="1" dirty="0"/>
              <a:t>Lack of Standardized Policies</a:t>
            </a:r>
          </a:p>
          <a:p>
            <a:pPr marL="0" lvl="1" indent="0">
              <a:spcBef>
                <a:spcPts val="1000"/>
              </a:spcBef>
              <a:buFont typeface="Arial" panose="020B0604020202020204" pitchFamily="34" charset="0"/>
              <a:buNone/>
            </a:pPr>
            <a:r>
              <a:rPr lang="en-US" sz="2000" b="1" dirty="0"/>
              <a:t>26%</a:t>
            </a:r>
            <a:r>
              <a:rPr lang="en-US" sz="2000" dirty="0"/>
              <a:t> lack standardized policies for AI deployment, leading to fragmented and risky implementation.</a:t>
            </a:r>
          </a:p>
        </p:txBody>
      </p:sp>
    </p:spTree>
    <p:extLst>
      <p:ext uri="{BB962C8B-B14F-4D97-AF65-F5344CB8AC3E}">
        <p14:creationId xmlns:p14="http://schemas.microsoft.com/office/powerpoint/2010/main" val="1304939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26224-5E57-A606-2870-0056889969FC}"/>
            </a:ext>
          </a:extLst>
        </p:cNvPr>
        <p:cNvGrpSpPr/>
        <p:nvPr/>
      </p:nvGrpSpPr>
      <p:grpSpPr>
        <a:xfrm>
          <a:off x="0" y="0"/>
          <a:ext cx="0" cy="0"/>
          <a:chOff x="0" y="0"/>
          <a:chExt cx="0" cy="0"/>
        </a:xfrm>
      </p:grpSpPr>
      <p:pic>
        <p:nvPicPr>
          <p:cNvPr id="10" name="Content Placeholder 6" descr="Cloud computing concept isolated on white background">
            <a:extLst>
              <a:ext uri="{FF2B5EF4-FFF2-40B4-BE49-F238E27FC236}">
                <a16:creationId xmlns:a16="http://schemas.microsoft.com/office/drawing/2014/main" id="{9B7CB4CD-4F68-822B-295D-C4D49A395AF6}"/>
              </a:ext>
            </a:extLst>
          </p:cNvPr>
          <p:cNvPicPr>
            <a:picLocks noGrp="1" noChangeAspect="1"/>
          </p:cNvPicPr>
          <p:nvPr>
            <p:ph type="pic" sz="quarter" idx="15"/>
          </p:nvPr>
        </p:nvPicPr>
        <p:blipFill>
          <a:blip r:embed="rId3"/>
          <a:srcRect l="6578" r="6578"/>
          <a:stretch>
            <a:fillRect/>
          </a:stretch>
        </p:blipFill>
        <p:spPr>
          <a:xfrm>
            <a:off x="429768" y="1581612"/>
            <a:ext cx="5057505" cy="4367775"/>
          </a:xfrm>
          <a:prstGeom prst="rect">
            <a:avLst/>
          </a:prstGeom>
          <a:noFill/>
        </p:spPr>
      </p:pic>
      <p:sp>
        <p:nvSpPr>
          <p:cNvPr id="2" name="Title 1">
            <a:extLst>
              <a:ext uri="{FF2B5EF4-FFF2-40B4-BE49-F238E27FC236}">
                <a16:creationId xmlns:a16="http://schemas.microsoft.com/office/drawing/2014/main" id="{55BD62CF-77A0-54AA-F5B2-89E9E18F3CE4}"/>
              </a:ext>
            </a:extLst>
          </p:cNvPr>
          <p:cNvSpPr>
            <a:spLocks noGrp="1"/>
          </p:cNvSpPr>
          <p:nvPr>
            <p:ph type="title"/>
          </p:nvPr>
        </p:nvSpPr>
        <p:spPr/>
        <p:txBody>
          <a:bodyPr vert="horz" lIns="91440" tIns="45720" rIns="91440" bIns="45720" rtlCol="0" anchor="t">
            <a:normAutofit/>
          </a:bodyPr>
          <a:lstStyle/>
          <a:p>
            <a:r>
              <a:rPr lang="en-US" sz="3000" dirty="0"/>
              <a:t>Three Pillars for Successful AI Adoption in State DOTs</a:t>
            </a:r>
            <a:endParaRPr lang="en-US" sz="3000" kern="1200" baseline="0" dirty="0">
              <a:latin typeface="+mj-lt"/>
              <a:ea typeface="+mj-ea"/>
              <a:cs typeface="+mj-cs"/>
            </a:endParaRPr>
          </a:p>
        </p:txBody>
      </p:sp>
      <p:sp>
        <p:nvSpPr>
          <p:cNvPr id="6" name="Slide Number Placeholder 5">
            <a:extLst>
              <a:ext uri="{FF2B5EF4-FFF2-40B4-BE49-F238E27FC236}">
                <a16:creationId xmlns:a16="http://schemas.microsoft.com/office/drawing/2014/main" id="{05FE3F87-4E2C-39A4-CEC0-ABA0EAC809F3}"/>
              </a:ext>
            </a:extLst>
          </p:cNvPr>
          <p:cNvSpPr>
            <a:spLocks noGrp="1"/>
          </p:cNvSpPr>
          <p:nvPr>
            <p:ph type="sldNum" sz="quarter" idx="12"/>
          </p:nvPr>
        </p:nvSpPr>
        <p:spPr/>
        <p:txBody>
          <a:bodyPr vert="horz" lIns="91440" tIns="45720" rIns="91440" bIns="45720" rtlCol="0" anchor="ctr">
            <a:normAutofit fontScale="25000" lnSpcReduction="20000"/>
          </a:bodyPr>
          <a:lstStyle/>
          <a:p>
            <a:pPr>
              <a:spcAft>
                <a:spcPts val="600"/>
              </a:spcAft>
            </a:pPr>
            <a:fld id="{84C450F2-3BB4-4AE4-8A35-A9D7AEA4C850}" type="slidenum">
              <a:rPr lang="en-US" smtClean="0"/>
              <a:pPr>
                <a:spcAft>
                  <a:spcPts val="600"/>
                </a:spcAft>
              </a:pPr>
              <a:t>9</a:t>
            </a:fld>
            <a:endParaRPr lang="en-US"/>
          </a:p>
        </p:txBody>
      </p:sp>
      <p:sp>
        <p:nvSpPr>
          <p:cNvPr id="8" name="TextBox 7">
            <a:extLst>
              <a:ext uri="{FF2B5EF4-FFF2-40B4-BE49-F238E27FC236}">
                <a16:creationId xmlns:a16="http://schemas.microsoft.com/office/drawing/2014/main" id="{4A513DB6-3CEE-18A3-B4EB-C85140CC565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33533" y="1052937"/>
            <a:ext cx="5585925" cy="5425123"/>
          </a:xfrm>
          <a:prstGeom prst="rect">
            <a:avLst/>
          </a:prstGeom>
        </p:spPr>
        <p:txBody>
          <a:bodyPr>
            <a:noAutofit/>
          </a:bodyPr>
          <a:lstStyle/>
          <a:p>
            <a:pPr>
              <a:spcBef>
                <a:spcPts val="2500"/>
              </a:spcBef>
              <a:spcAft>
                <a:spcPts val="600"/>
              </a:spcAft>
            </a:pPr>
            <a:r>
              <a:rPr lang="en-US" sz="2400" b="1" dirty="0"/>
              <a:t>Strategic Frameworks &amp; Governance</a:t>
            </a:r>
          </a:p>
          <a:p>
            <a:pPr>
              <a:spcBef>
                <a:spcPts val="2500"/>
              </a:spcBef>
              <a:spcAft>
                <a:spcPts val="600"/>
              </a:spcAft>
            </a:pPr>
            <a:r>
              <a:rPr lang="en-US" sz="2000" dirty="0"/>
              <a:t>Updating procurement processes; streamlining pilot-to-deployment transitions and using innovative contracting methods.</a:t>
            </a:r>
          </a:p>
          <a:p>
            <a:pPr>
              <a:spcBef>
                <a:spcPts val="2500"/>
              </a:spcBef>
              <a:spcAft>
                <a:spcPts val="600"/>
              </a:spcAft>
            </a:pPr>
            <a:r>
              <a:rPr lang="en-US" sz="2400" b="1" dirty="0"/>
              <a:t>Data Excellence</a:t>
            </a:r>
          </a:p>
          <a:p>
            <a:pPr>
              <a:spcBef>
                <a:spcPts val="2500"/>
              </a:spcBef>
              <a:spcAft>
                <a:spcPts val="600"/>
              </a:spcAft>
            </a:pPr>
            <a:r>
              <a:rPr lang="en-US" sz="2000" dirty="0"/>
              <a:t>Eliminating data silos, establishing common data standards and creating shared data repositories. </a:t>
            </a:r>
          </a:p>
          <a:p>
            <a:pPr>
              <a:spcBef>
                <a:spcPts val="2500"/>
              </a:spcBef>
              <a:spcAft>
                <a:spcPts val="600"/>
              </a:spcAft>
            </a:pPr>
            <a:r>
              <a:rPr lang="en-US" sz="2400" b="1" dirty="0"/>
              <a:t>Workforce Readiness</a:t>
            </a:r>
          </a:p>
          <a:p>
            <a:pPr>
              <a:spcBef>
                <a:spcPts val="2500"/>
              </a:spcBef>
              <a:spcAft>
                <a:spcPts val="600"/>
              </a:spcAft>
            </a:pPr>
            <a:r>
              <a:rPr lang="en-US" sz="2000" dirty="0"/>
              <a:t>Coordinate on training programs, AI ethics guidelines, and knowledge sharing.</a:t>
            </a:r>
          </a:p>
        </p:txBody>
      </p:sp>
    </p:spTree>
    <p:extLst>
      <p:ext uri="{BB962C8B-B14F-4D97-AF65-F5344CB8AC3E}">
        <p14:creationId xmlns:p14="http://schemas.microsoft.com/office/powerpoint/2010/main" val="18438986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9CAD-5967-4F57-CDE3-D16540A0A45B}"/>
              </a:ext>
            </a:extLst>
          </p:cNvPr>
          <p:cNvSpPr>
            <a:spLocks noGrp="1"/>
          </p:cNvSpPr>
          <p:nvPr>
            <p:ph type="title"/>
          </p:nvPr>
        </p:nvSpPr>
        <p:spPr/>
        <p:txBody>
          <a:bodyPr/>
          <a:lstStyle/>
          <a:p>
            <a:r>
              <a:rPr lang="en-US" dirty="0"/>
              <a:t>DOT Adoption Patterns</a:t>
            </a:r>
          </a:p>
        </p:txBody>
      </p:sp>
      <p:sp>
        <p:nvSpPr>
          <p:cNvPr id="3" name="Content Placeholder 2">
            <a:extLst>
              <a:ext uri="{FF2B5EF4-FFF2-40B4-BE49-F238E27FC236}">
                <a16:creationId xmlns:a16="http://schemas.microsoft.com/office/drawing/2014/main" id="{AB1DA184-4667-0403-DF01-1D3FD2731766}"/>
              </a:ext>
            </a:extLst>
          </p:cNvPr>
          <p:cNvSpPr>
            <a:spLocks noGrp="1"/>
          </p:cNvSpPr>
          <p:nvPr>
            <p:ph sz="quarter" idx="10"/>
          </p:nvPr>
        </p:nvSpPr>
        <p:spPr>
          <a:xfrm>
            <a:off x="457200" y="1371599"/>
            <a:ext cx="4706471" cy="4781775"/>
          </a:xfrm>
        </p:spPr>
        <p:txBody>
          <a:bodyPr/>
          <a:lstStyle/>
          <a:p>
            <a:pPr marL="342900" indent="-342900">
              <a:buFont typeface="Arial" panose="020B0604020202020204" pitchFamily="34" charset="0"/>
              <a:buChar char="•"/>
            </a:pPr>
            <a:r>
              <a:rPr lang="en-US" dirty="0"/>
              <a:t>AI use cases: Data Analysis/Management (24%), Asset  Management (21%), Safety (20%), Traffic Operations (19%) </a:t>
            </a:r>
          </a:p>
          <a:p>
            <a:pPr marL="342900" indent="-342900">
              <a:buFont typeface="Arial" panose="020B0604020202020204" pitchFamily="34" charset="0"/>
              <a:buChar char="•"/>
            </a:pPr>
            <a:r>
              <a:rPr lang="en-US" dirty="0"/>
              <a:t>71% are using Large Language Models or coding agents </a:t>
            </a:r>
          </a:p>
          <a:p>
            <a:pPr marL="342900" indent="-342900">
              <a:buFont typeface="Arial" panose="020B0604020202020204" pitchFamily="34" charset="0"/>
              <a:buChar char="•"/>
            </a:pPr>
            <a:r>
              <a:rPr lang="en-US" dirty="0"/>
              <a:t>41% want a “mixed” approach over the next 12 months: more autonomy for low-risk AI, more control for high-risk applications </a:t>
            </a:r>
          </a:p>
          <a:p>
            <a:pPr marL="342900" indent="-342900">
              <a:buFont typeface="Arial" panose="020B0604020202020204" pitchFamily="34" charset="0"/>
              <a:buChar char="•"/>
            </a:pPr>
            <a:r>
              <a:rPr lang="en-US" dirty="0"/>
              <a:t>24% want to build AI capability before deciding on governance structures</a:t>
            </a:r>
          </a:p>
        </p:txBody>
      </p:sp>
      <p:pic>
        <p:nvPicPr>
          <p:cNvPr id="6" name="Picture 5" descr="A map of the united states&#10;&#10;AI-generated content may be incorrect.">
            <a:extLst>
              <a:ext uri="{FF2B5EF4-FFF2-40B4-BE49-F238E27FC236}">
                <a16:creationId xmlns:a16="http://schemas.microsoft.com/office/drawing/2014/main" id="{99309B8E-317F-6494-C937-C9863DE3361D}"/>
              </a:ext>
            </a:extLst>
          </p:cNvPr>
          <p:cNvPicPr>
            <a:picLocks noChangeAspect="1"/>
          </p:cNvPicPr>
          <p:nvPr/>
        </p:nvPicPr>
        <p:blipFill>
          <a:blip r:embed="rId3"/>
          <a:stretch>
            <a:fillRect/>
          </a:stretch>
        </p:blipFill>
        <p:spPr>
          <a:xfrm>
            <a:off x="5357838" y="1506069"/>
            <a:ext cx="6376962" cy="4077150"/>
          </a:xfrm>
          <a:prstGeom prst="rect">
            <a:avLst/>
          </a:prstGeom>
        </p:spPr>
      </p:pic>
      <p:sp>
        <p:nvSpPr>
          <p:cNvPr id="7" name="TextBox 6">
            <a:extLst>
              <a:ext uri="{FF2B5EF4-FFF2-40B4-BE49-F238E27FC236}">
                <a16:creationId xmlns:a16="http://schemas.microsoft.com/office/drawing/2014/main" id="{03CAB480-135B-01DA-F8CD-F3A954F80F84}"/>
              </a:ext>
            </a:extLst>
          </p:cNvPr>
          <p:cNvSpPr txBox="1"/>
          <p:nvPr/>
        </p:nvSpPr>
        <p:spPr>
          <a:xfrm>
            <a:off x="6741408" y="5720249"/>
            <a:ext cx="3609822" cy="285164"/>
          </a:xfrm>
          <a:prstGeom prst="rect">
            <a:avLst/>
          </a:prstGeom>
          <a:noFill/>
        </p:spPr>
        <p:txBody>
          <a:bodyPr wrap="none" lIns="0" tIns="0" rIns="0" bIns="0" rtlCol="0">
            <a:noAutofit/>
          </a:bodyPr>
          <a:lstStyle/>
          <a:p>
            <a:pPr algn="ctr"/>
            <a:r>
              <a:rPr lang="en-US" sz="2000" b="1" dirty="0">
                <a:solidFill>
                  <a:schemeClr val="tx2"/>
                </a:solidFill>
              </a:rPr>
              <a:t>States with AI Policy in Place</a:t>
            </a:r>
          </a:p>
        </p:txBody>
      </p:sp>
    </p:spTree>
    <p:extLst>
      <p:ext uri="{BB962C8B-B14F-4D97-AF65-F5344CB8AC3E}">
        <p14:creationId xmlns:p14="http://schemas.microsoft.com/office/powerpoint/2010/main" val="1391544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CD1D-ECC9-F12C-0E58-40D83537E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7F0BD-7B33-28BF-DDF1-645BC299781C}"/>
              </a:ext>
            </a:extLst>
          </p:cNvPr>
          <p:cNvSpPr>
            <a:spLocks noGrp="1"/>
          </p:cNvSpPr>
          <p:nvPr>
            <p:ph type="ctrTitle"/>
          </p:nvPr>
        </p:nvSpPr>
        <p:spPr/>
        <p:txBody>
          <a:bodyPr/>
          <a:lstStyle/>
          <a:p>
            <a:r>
              <a:rPr lang="en-US" dirty="0"/>
              <a:t>How Can Industry Prepare for AI in Construction</a:t>
            </a:r>
          </a:p>
        </p:txBody>
      </p:sp>
      <p:sp>
        <p:nvSpPr>
          <p:cNvPr id="3" name="Subtitle 2">
            <a:extLst>
              <a:ext uri="{FF2B5EF4-FFF2-40B4-BE49-F238E27FC236}">
                <a16:creationId xmlns:a16="http://schemas.microsoft.com/office/drawing/2014/main" id="{77C8A0A2-2FAA-F3BE-A075-D4BC28AF504E}"/>
              </a:ext>
            </a:extLst>
          </p:cNvPr>
          <p:cNvSpPr>
            <a:spLocks noGrp="1"/>
          </p:cNvSpPr>
          <p:nvPr>
            <p:ph type="subTitle" idx="1"/>
          </p:nvPr>
        </p:nvSpPr>
        <p:spPr/>
        <p:txBody>
          <a:bodyPr/>
          <a:lstStyle/>
          <a:p>
            <a:r>
              <a:rPr lang="en-US" dirty="0"/>
              <a:t>Lessons From DOT Peer Exchange 2024</a:t>
            </a:r>
          </a:p>
        </p:txBody>
      </p:sp>
    </p:spTree>
    <p:extLst>
      <p:ext uri="{BB962C8B-B14F-4D97-AF65-F5344CB8AC3E}">
        <p14:creationId xmlns:p14="http://schemas.microsoft.com/office/powerpoint/2010/main" val="1783932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FF1FB-6844-C82D-949B-AE5A12EBDE39}"/>
              </a:ext>
            </a:extLst>
          </p:cNvPr>
          <p:cNvSpPr>
            <a:spLocks noGrp="1"/>
          </p:cNvSpPr>
          <p:nvPr>
            <p:ph type="title"/>
          </p:nvPr>
        </p:nvSpPr>
        <p:spPr/>
        <p:txBody>
          <a:bodyPr/>
          <a:lstStyle/>
          <a:p>
            <a:r>
              <a:rPr lang="en-US" dirty="0"/>
              <a:t>Contractor &amp; Asphalt Producer Action Plan: Technology Investments</a:t>
            </a:r>
          </a:p>
        </p:txBody>
      </p:sp>
      <p:sp>
        <p:nvSpPr>
          <p:cNvPr id="5" name="Footer Placeholder 4">
            <a:extLst>
              <a:ext uri="{FF2B5EF4-FFF2-40B4-BE49-F238E27FC236}">
                <a16:creationId xmlns:a16="http://schemas.microsoft.com/office/drawing/2014/main" id="{D0563C3E-00FB-AF80-CBE2-B661B47033FE}"/>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F509184B-84DB-67DA-A6A6-A3166BEE7B0F}"/>
              </a:ext>
            </a:extLst>
          </p:cNvPr>
          <p:cNvSpPr>
            <a:spLocks noGrp="1"/>
          </p:cNvSpPr>
          <p:nvPr>
            <p:ph type="sldNum" sz="quarter" idx="12"/>
          </p:nvPr>
        </p:nvSpPr>
        <p:spPr/>
        <p:txBody>
          <a:bodyPr/>
          <a:lstStyle/>
          <a:p>
            <a:endParaRPr lang="en-US" dirty="0"/>
          </a:p>
        </p:txBody>
      </p:sp>
      <p:sp>
        <p:nvSpPr>
          <p:cNvPr id="9" name="TextBox 8">
            <a:extLst>
              <a:ext uri="{FF2B5EF4-FFF2-40B4-BE49-F238E27FC236}">
                <a16:creationId xmlns:a16="http://schemas.microsoft.com/office/drawing/2014/main" id="{D9A752AD-50EB-0700-45F9-9B40659DC77F}"/>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89898" y="548639"/>
            <a:ext cx="6144906" cy="5736414"/>
          </a:xfrm>
          <a:prstGeom prst="rect">
            <a:avLst/>
          </a:prstGeom>
        </p:spPr>
        <p:txBody>
          <a:bodyPr>
            <a:noAutofit/>
          </a:bodyPr>
          <a:lstStyle/>
          <a:p>
            <a:pPr>
              <a:spcBef>
                <a:spcPts val="600"/>
              </a:spcBef>
              <a:spcAft>
                <a:spcPts val="600"/>
              </a:spcAft>
            </a:pPr>
            <a:r>
              <a:rPr lang="en-US" sz="2400" b="1" dirty="0"/>
              <a:t>Upgrade fleets:</a:t>
            </a:r>
          </a:p>
          <a:p>
            <a:pPr marL="285750" indent="-285750">
              <a:spcBef>
                <a:spcPts val="300"/>
              </a:spcBef>
              <a:spcAft>
                <a:spcPts val="600"/>
              </a:spcAft>
              <a:buFontTx/>
              <a:buChar char="-"/>
            </a:pPr>
            <a:r>
              <a:rPr lang="en-US" sz="2400" dirty="0"/>
              <a:t>Intelligent compaction rollers</a:t>
            </a:r>
          </a:p>
          <a:p>
            <a:pPr marL="285750" indent="-285750">
              <a:spcBef>
                <a:spcPts val="300"/>
              </a:spcBef>
              <a:spcAft>
                <a:spcPts val="600"/>
              </a:spcAft>
              <a:buFontTx/>
              <a:buChar char="-"/>
            </a:pPr>
            <a:r>
              <a:rPr lang="en-US" sz="2400" dirty="0"/>
              <a:t>Thermal profiling</a:t>
            </a:r>
          </a:p>
          <a:p>
            <a:pPr marL="285750" indent="-285750">
              <a:spcBef>
                <a:spcPts val="300"/>
              </a:spcBef>
              <a:spcAft>
                <a:spcPts val="600"/>
              </a:spcAft>
              <a:buFontTx/>
              <a:buChar char="-"/>
            </a:pPr>
            <a:r>
              <a:rPr lang="en-US" sz="2400" dirty="0"/>
              <a:t>GPS-guided &amp; AI enabled milling/paving systems, including Smart screeds</a:t>
            </a:r>
          </a:p>
          <a:p>
            <a:pPr marL="285750" indent="-285750">
              <a:spcBef>
                <a:spcPts val="300"/>
              </a:spcBef>
              <a:spcAft>
                <a:spcPts val="600"/>
              </a:spcAft>
              <a:buFontTx/>
              <a:buChar char="-"/>
            </a:pPr>
            <a:r>
              <a:rPr lang="en-US" sz="2400" dirty="0"/>
              <a:t>Automated Machine Guidance (AMG) and robotics to improve precision.</a:t>
            </a:r>
          </a:p>
          <a:p>
            <a:pPr marL="285750" indent="-285750">
              <a:spcBef>
                <a:spcPts val="300"/>
              </a:spcBef>
              <a:spcAft>
                <a:spcPts val="600"/>
              </a:spcAft>
              <a:buFontTx/>
              <a:buChar char="-"/>
            </a:pPr>
            <a:r>
              <a:rPr lang="en-US" sz="2400" dirty="0"/>
              <a:t>Drones and autonomous systems for paving and inspection.</a:t>
            </a:r>
          </a:p>
          <a:p>
            <a:pPr>
              <a:spcBef>
                <a:spcPts val="600"/>
              </a:spcBef>
              <a:spcAft>
                <a:spcPts val="600"/>
              </a:spcAft>
            </a:pPr>
            <a:r>
              <a:rPr lang="en-US" sz="2400" b="1" dirty="0"/>
              <a:t>Modernize asphalt plants:</a:t>
            </a:r>
          </a:p>
          <a:p>
            <a:pPr marL="342900" indent="-342900">
              <a:spcBef>
                <a:spcPts val="300"/>
              </a:spcBef>
              <a:spcAft>
                <a:spcPts val="600"/>
              </a:spcAft>
              <a:buFontTx/>
              <a:buChar char="-"/>
            </a:pPr>
            <a:r>
              <a:rPr lang="en-US" sz="2400" dirty="0"/>
              <a:t>Automated burner controls </a:t>
            </a:r>
          </a:p>
          <a:p>
            <a:pPr marL="342900" indent="-342900">
              <a:spcBef>
                <a:spcPts val="300"/>
              </a:spcBef>
              <a:spcAft>
                <a:spcPts val="600"/>
              </a:spcAft>
              <a:buFontTx/>
              <a:buChar char="-"/>
            </a:pPr>
            <a:r>
              <a:rPr lang="en-US" sz="2400" dirty="0"/>
              <a:t>Sensor-based material handling</a:t>
            </a:r>
          </a:p>
          <a:p>
            <a:pPr marL="342900" indent="-342900">
              <a:spcBef>
                <a:spcPts val="300"/>
              </a:spcBef>
              <a:spcAft>
                <a:spcPts val="600"/>
              </a:spcAft>
              <a:buFontTx/>
              <a:buChar char="-"/>
            </a:pPr>
            <a:r>
              <a:rPr lang="en-US" sz="2400" dirty="0"/>
              <a:t>Real-time mix adjustment systems</a:t>
            </a:r>
          </a:p>
        </p:txBody>
      </p:sp>
      <p:pic>
        <p:nvPicPr>
          <p:cNvPr id="7" name="Picture Placeholder 6">
            <a:extLst>
              <a:ext uri="{FF2B5EF4-FFF2-40B4-BE49-F238E27FC236}">
                <a16:creationId xmlns:a16="http://schemas.microsoft.com/office/drawing/2014/main" id="{5B5629F6-8FD1-9156-137E-F9C9534118D1}"/>
              </a:ext>
            </a:extLst>
          </p:cNvPr>
          <p:cNvPicPr>
            <a:picLocks noGrp="1" noChangeAspect="1"/>
          </p:cNvPicPr>
          <p:nvPr>
            <p:ph type="pic" sz="quarter" idx="15"/>
          </p:nvPr>
        </p:nvPicPr>
        <p:blipFill>
          <a:blip r:embed="rId3"/>
          <a:srcRect l="6578" r="6578"/>
          <a:stretch>
            <a:fillRect/>
          </a:stretch>
        </p:blipFill>
        <p:spPr>
          <a:xfrm>
            <a:off x="429768" y="2002535"/>
            <a:ext cx="4657792" cy="4022626"/>
          </a:xfrm>
          <a:prstGeom prst="rect">
            <a:avLst/>
          </a:prstGeom>
        </p:spPr>
      </p:pic>
    </p:spTree>
    <p:extLst>
      <p:ext uri="{BB962C8B-B14F-4D97-AF65-F5344CB8AC3E}">
        <p14:creationId xmlns:p14="http://schemas.microsoft.com/office/powerpoint/2010/main" val="342409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EFDAB-9B01-1F6E-6118-6D6891811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677350-3F95-D19A-865D-705BEF6EFE6E}"/>
              </a:ext>
            </a:extLst>
          </p:cNvPr>
          <p:cNvSpPr>
            <a:spLocks noGrp="1"/>
          </p:cNvSpPr>
          <p:nvPr>
            <p:ph type="title"/>
          </p:nvPr>
        </p:nvSpPr>
        <p:spPr/>
        <p:txBody>
          <a:bodyPr/>
          <a:lstStyle/>
          <a:p>
            <a:r>
              <a:rPr lang="en-US" dirty="0"/>
              <a:t>Contractor &amp; Asphalt Producer Action Plan: Process Changes</a:t>
            </a:r>
          </a:p>
        </p:txBody>
      </p:sp>
      <p:sp>
        <p:nvSpPr>
          <p:cNvPr id="6" name="Slide Number Placeholder 5">
            <a:extLst>
              <a:ext uri="{FF2B5EF4-FFF2-40B4-BE49-F238E27FC236}">
                <a16:creationId xmlns:a16="http://schemas.microsoft.com/office/drawing/2014/main" id="{18465E32-8F73-53E8-A14A-8B9697B74159}"/>
              </a:ext>
            </a:extLst>
          </p:cNvPr>
          <p:cNvSpPr>
            <a:spLocks noGrp="1"/>
          </p:cNvSpPr>
          <p:nvPr>
            <p:ph type="sldNum" sz="quarter" idx="12"/>
          </p:nvPr>
        </p:nvSpPr>
        <p:spPr/>
        <p:txBody>
          <a:bodyPr/>
          <a:lstStyle/>
          <a:p>
            <a:endParaRPr lang="en-US" dirty="0"/>
          </a:p>
        </p:txBody>
      </p:sp>
      <p:sp>
        <p:nvSpPr>
          <p:cNvPr id="9" name="TextBox 8">
            <a:extLst>
              <a:ext uri="{FF2B5EF4-FFF2-40B4-BE49-F238E27FC236}">
                <a16:creationId xmlns:a16="http://schemas.microsoft.com/office/drawing/2014/main" id="{5DE4B795-A7C5-38FA-B18D-4D3759E283B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19078" y="1132391"/>
            <a:ext cx="5789387" cy="5224260"/>
          </a:xfrm>
          <a:prstGeom prst="rect">
            <a:avLst/>
          </a:prstGeom>
        </p:spPr>
        <p:txBody>
          <a:bodyPr>
            <a:noAutofit/>
          </a:bodyPr>
          <a:lstStyle/>
          <a:p>
            <a:pPr>
              <a:spcBef>
                <a:spcPts val="600"/>
              </a:spcBef>
              <a:spcAft>
                <a:spcPts val="600"/>
              </a:spcAft>
            </a:pPr>
            <a:r>
              <a:rPr lang="en-US" sz="2400" b="1" dirty="0"/>
              <a:t>Planning, Monitoring &amp; Procurement</a:t>
            </a:r>
            <a:endParaRPr lang="en-US" sz="2400" dirty="0"/>
          </a:p>
          <a:p>
            <a:pPr marL="285750" lvl="0" indent="-285750">
              <a:spcBef>
                <a:spcPts val="600"/>
              </a:spcBef>
              <a:spcAft>
                <a:spcPts val="600"/>
              </a:spcAft>
              <a:buFontTx/>
              <a:buChar char="-"/>
            </a:pPr>
            <a:r>
              <a:rPr lang="en-US" sz="2400" dirty="0"/>
              <a:t>AI-based scheduling tools enable predictive planning and dynamic updates.</a:t>
            </a:r>
          </a:p>
          <a:p>
            <a:pPr marL="285750" lvl="0" indent="-285750">
              <a:spcBef>
                <a:spcPts val="600"/>
              </a:spcBef>
              <a:spcAft>
                <a:spcPts val="600"/>
              </a:spcAft>
              <a:buFontTx/>
              <a:buChar char="-"/>
            </a:pPr>
            <a:r>
              <a:rPr lang="en-US" sz="2400" dirty="0"/>
              <a:t>AI-powered inspection tools (e.g., computer vision) support remote compliance checks.</a:t>
            </a:r>
          </a:p>
          <a:p>
            <a:pPr marL="285750" lvl="0" indent="-285750">
              <a:spcBef>
                <a:spcPts val="600"/>
              </a:spcBef>
              <a:spcAft>
                <a:spcPts val="600"/>
              </a:spcAft>
              <a:buFontTx/>
              <a:buChar char="-"/>
            </a:pPr>
            <a:r>
              <a:rPr lang="en-US" sz="2400" dirty="0"/>
              <a:t>Contracts may require digital inspection records and automated analysis.</a:t>
            </a:r>
          </a:p>
          <a:p>
            <a:pPr marL="285750" lvl="0" indent="-285750">
              <a:spcBef>
                <a:spcPts val="600"/>
              </a:spcBef>
              <a:spcAft>
                <a:spcPts val="600"/>
              </a:spcAft>
              <a:buFontTx/>
              <a:buChar char="-"/>
            </a:pPr>
            <a:r>
              <a:rPr lang="en-US" sz="2400" dirty="0"/>
              <a:t>Procurement models are shifting toward pilot programs and performance-based contracts.</a:t>
            </a:r>
          </a:p>
        </p:txBody>
      </p:sp>
      <p:pic>
        <p:nvPicPr>
          <p:cNvPr id="7" name="Picture Placeholder 6" descr="Draft drawing of a floor plan">
            <a:extLst>
              <a:ext uri="{FF2B5EF4-FFF2-40B4-BE49-F238E27FC236}">
                <a16:creationId xmlns:a16="http://schemas.microsoft.com/office/drawing/2014/main" id="{69D58B43-0096-5668-F4C2-406BA633299B}"/>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0047" r="10047"/>
          <a:stretch>
            <a:fillRect/>
          </a:stretch>
        </p:blipFill>
        <p:spPr>
          <a:xfrm>
            <a:off x="429768" y="2098876"/>
            <a:ext cx="4568208" cy="3945258"/>
          </a:xfrm>
        </p:spPr>
      </p:pic>
    </p:spTree>
    <p:extLst>
      <p:ext uri="{BB962C8B-B14F-4D97-AF65-F5344CB8AC3E}">
        <p14:creationId xmlns:p14="http://schemas.microsoft.com/office/powerpoint/2010/main" val="140147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945CE-8338-A7E5-A52E-707205380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2427A-FE73-CB07-483B-E06A81B2A78F}"/>
              </a:ext>
            </a:extLst>
          </p:cNvPr>
          <p:cNvSpPr>
            <a:spLocks noGrp="1"/>
          </p:cNvSpPr>
          <p:nvPr>
            <p:ph type="title"/>
          </p:nvPr>
        </p:nvSpPr>
        <p:spPr/>
        <p:txBody>
          <a:bodyPr/>
          <a:lstStyle/>
          <a:p>
            <a:r>
              <a:rPr lang="en-US" dirty="0"/>
              <a:t>Contractor &amp; Asphalt Producer Action Plan: Data &amp; Digital Readiness</a:t>
            </a:r>
            <a:br>
              <a:rPr lang="en-US" dirty="0"/>
            </a:br>
            <a:endParaRPr lang="en-US" dirty="0"/>
          </a:p>
        </p:txBody>
      </p:sp>
      <p:sp>
        <p:nvSpPr>
          <p:cNvPr id="6" name="Slide Number Placeholder 5">
            <a:extLst>
              <a:ext uri="{FF2B5EF4-FFF2-40B4-BE49-F238E27FC236}">
                <a16:creationId xmlns:a16="http://schemas.microsoft.com/office/drawing/2014/main" id="{1068CF6E-8E05-70D1-55DC-6709C4607A72}"/>
              </a:ext>
            </a:extLst>
          </p:cNvPr>
          <p:cNvSpPr>
            <a:spLocks noGrp="1"/>
          </p:cNvSpPr>
          <p:nvPr>
            <p:ph type="sldNum" sz="quarter" idx="12"/>
          </p:nvPr>
        </p:nvSpPr>
        <p:spPr/>
        <p:txBody>
          <a:bodyPr/>
          <a:lstStyle/>
          <a:p>
            <a:endParaRPr lang="en-US" dirty="0"/>
          </a:p>
        </p:txBody>
      </p:sp>
      <p:sp>
        <p:nvSpPr>
          <p:cNvPr id="9" name="TextBox 8">
            <a:extLst>
              <a:ext uri="{FF2B5EF4-FFF2-40B4-BE49-F238E27FC236}">
                <a16:creationId xmlns:a16="http://schemas.microsoft.com/office/drawing/2014/main" id="{F0842C47-C390-DE44-FE90-F58602FE5BEF}"/>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93804" y="1115798"/>
            <a:ext cx="5960962" cy="5008116"/>
          </a:xfrm>
          <a:prstGeom prst="rect">
            <a:avLst/>
          </a:prstGeom>
        </p:spPr>
        <p:txBody>
          <a:bodyPr>
            <a:noAutofit/>
          </a:bodyPr>
          <a:lstStyle/>
          <a:p>
            <a:pPr>
              <a:lnSpc>
                <a:spcPct val="90000"/>
              </a:lnSpc>
              <a:spcBef>
                <a:spcPts val="1000"/>
              </a:spcBef>
              <a:spcAft>
                <a:spcPts val="600"/>
              </a:spcAft>
            </a:pPr>
            <a:r>
              <a:rPr lang="en-US" sz="2000" b="1" dirty="0"/>
              <a:t>Standardize data collection</a:t>
            </a:r>
          </a:p>
          <a:p>
            <a:pPr>
              <a:lnSpc>
                <a:spcPct val="90000"/>
              </a:lnSpc>
              <a:spcBef>
                <a:spcPts val="1000"/>
              </a:spcBef>
              <a:spcAft>
                <a:spcPts val="600"/>
              </a:spcAft>
            </a:pPr>
            <a:r>
              <a:rPr lang="en-US" sz="2000" b="1" dirty="0"/>
              <a:t>Ensure compatibility with DOT platforms</a:t>
            </a:r>
          </a:p>
          <a:p>
            <a:pPr>
              <a:lnSpc>
                <a:spcPct val="90000"/>
              </a:lnSpc>
              <a:spcBef>
                <a:spcPts val="1000"/>
              </a:spcBef>
              <a:spcAft>
                <a:spcPts val="600"/>
              </a:spcAft>
            </a:pPr>
            <a:r>
              <a:rPr lang="en-US" sz="2000" b="1" dirty="0"/>
              <a:t>Participate in pilot programs and data-sharing initiatives</a:t>
            </a:r>
          </a:p>
          <a:p>
            <a:r>
              <a:rPr lang="en-US" sz="2000" b="1" dirty="0"/>
              <a:t>Examples of Enhanced Data &amp; Digital Deliverables</a:t>
            </a:r>
            <a:endParaRPr lang="en-US" sz="2000" dirty="0"/>
          </a:p>
          <a:p>
            <a:pPr marL="342900" lvl="0" indent="-342900">
              <a:lnSpc>
                <a:spcPct val="90000"/>
              </a:lnSpc>
              <a:spcBef>
                <a:spcPts val="1000"/>
              </a:spcBef>
              <a:spcAft>
                <a:spcPts val="600"/>
              </a:spcAft>
              <a:buFontTx/>
              <a:buChar char="-"/>
            </a:pPr>
            <a:r>
              <a:rPr lang="en-US" sz="2000" dirty="0"/>
              <a:t>E-ticketing and real-time data logging are replacing paper workflows.</a:t>
            </a:r>
          </a:p>
          <a:p>
            <a:pPr marL="342900" lvl="0" indent="-342900">
              <a:lnSpc>
                <a:spcPct val="90000"/>
              </a:lnSpc>
              <a:spcBef>
                <a:spcPts val="1000"/>
              </a:spcBef>
              <a:spcAft>
                <a:spcPts val="600"/>
              </a:spcAft>
              <a:buFontTx/>
              <a:buChar char="-"/>
            </a:pPr>
            <a:r>
              <a:rPr lang="en-US" sz="2000" dirty="0"/>
              <a:t>Digital as-builts and 3D models are becoming standard.</a:t>
            </a:r>
          </a:p>
          <a:p>
            <a:pPr marL="342900" lvl="0" indent="-342900">
              <a:lnSpc>
                <a:spcPct val="90000"/>
              </a:lnSpc>
              <a:spcBef>
                <a:spcPts val="1000"/>
              </a:spcBef>
              <a:spcAft>
                <a:spcPts val="600"/>
              </a:spcAft>
              <a:buFontTx/>
              <a:buChar char="-"/>
            </a:pPr>
            <a:r>
              <a:rPr lang="en-US" sz="2000" dirty="0"/>
              <a:t>Intelligent QC/QA systems (e.g., compaction maps) are required.</a:t>
            </a:r>
          </a:p>
          <a:p>
            <a:pPr marL="342900" lvl="0" indent="-342900">
              <a:lnSpc>
                <a:spcPct val="90000"/>
              </a:lnSpc>
              <a:spcBef>
                <a:spcPts val="1000"/>
              </a:spcBef>
              <a:spcAft>
                <a:spcPts val="600"/>
              </a:spcAft>
              <a:buFontTx/>
              <a:buChar char="-"/>
            </a:pPr>
            <a:r>
              <a:rPr lang="en-US" sz="2000" dirty="0"/>
              <a:t>Environmental Product Declarations (EPDs) are increasingly mandated.</a:t>
            </a:r>
          </a:p>
          <a:p>
            <a:pPr>
              <a:lnSpc>
                <a:spcPct val="90000"/>
              </a:lnSpc>
              <a:spcBef>
                <a:spcPts val="1000"/>
              </a:spcBef>
              <a:spcAft>
                <a:spcPts val="600"/>
              </a:spcAft>
            </a:pPr>
            <a:endParaRPr lang="en-US" sz="2800" dirty="0"/>
          </a:p>
        </p:txBody>
      </p:sp>
      <p:pic>
        <p:nvPicPr>
          <p:cNvPr id="14" name="Picture Placeholder 13" descr="3D face graphic">
            <a:extLst>
              <a:ext uri="{FF2B5EF4-FFF2-40B4-BE49-F238E27FC236}">
                <a16:creationId xmlns:a16="http://schemas.microsoft.com/office/drawing/2014/main" id="{96729BC4-F34F-3BAC-A5D1-7EEC13E66AE3}"/>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3815" r="13815"/>
          <a:stretch>
            <a:fillRect/>
          </a:stretch>
        </p:blipFill>
        <p:spPr>
          <a:xfrm>
            <a:off x="429768" y="2002535"/>
            <a:ext cx="4651518" cy="4017207"/>
          </a:xfrm>
        </p:spPr>
      </p:pic>
    </p:spTree>
    <p:extLst>
      <p:ext uri="{BB962C8B-B14F-4D97-AF65-F5344CB8AC3E}">
        <p14:creationId xmlns:p14="http://schemas.microsoft.com/office/powerpoint/2010/main" val="1332064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55878-4822-862F-D800-D4C3FD8A84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0B2389-7945-8D1C-3A09-25C331498D97}"/>
              </a:ext>
            </a:extLst>
          </p:cNvPr>
          <p:cNvSpPr>
            <a:spLocks noGrp="1"/>
          </p:cNvSpPr>
          <p:nvPr>
            <p:ph type="title"/>
          </p:nvPr>
        </p:nvSpPr>
        <p:spPr/>
        <p:txBody>
          <a:bodyPr/>
          <a:lstStyle/>
          <a:p>
            <a:r>
              <a:rPr lang="en-US" dirty="0"/>
              <a:t>Contractor &amp; Asphalt Producer Action Plan: Workforce &amp; Skills</a:t>
            </a:r>
          </a:p>
        </p:txBody>
      </p:sp>
      <p:sp>
        <p:nvSpPr>
          <p:cNvPr id="6" name="Slide Number Placeholder 5">
            <a:extLst>
              <a:ext uri="{FF2B5EF4-FFF2-40B4-BE49-F238E27FC236}">
                <a16:creationId xmlns:a16="http://schemas.microsoft.com/office/drawing/2014/main" id="{249D2540-C099-D1C8-B230-46116E74D3CF}"/>
              </a:ext>
            </a:extLst>
          </p:cNvPr>
          <p:cNvSpPr>
            <a:spLocks noGrp="1"/>
          </p:cNvSpPr>
          <p:nvPr>
            <p:ph type="sldNum" sz="quarter" idx="12"/>
          </p:nvPr>
        </p:nvSpPr>
        <p:spPr/>
        <p:txBody>
          <a:bodyPr/>
          <a:lstStyle/>
          <a:p>
            <a:endParaRPr lang="en-US" dirty="0"/>
          </a:p>
        </p:txBody>
      </p:sp>
      <p:sp>
        <p:nvSpPr>
          <p:cNvPr id="9" name="TextBox 8">
            <a:extLst>
              <a:ext uri="{FF2B5EF4-FFF2-40B4-BE49-F238E27FC236}">
                <a16:creationId xmlns:a16="http://schemas.microsoft.com/office/drawing/2014/main" id="{A85186B2-2FFA-0EB5-ADAB-3EF708D09AD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1387034"/>
            <a:ext cx="5078661" cy="4564503"/>
          </a:xfrm>
          <a:prstGeom prst="rect">
            <a:avLst/>
          </a:prstGeom>
        </p:spPr>
        <p:txBody>
          <a:bodyPr>
            <a:noAutofit/>
          </a:bodyPr>
          <a:lstStyle/>
          <a:p>
            <a:pPr>
              <a:lnSpc>
                <a:spcPct val="90000"/>
              </a:lnSpc>
              <a:spcBef>
                <a:spcPts val="2500"/>
              </a:spcBef>
              <a:spcAft>
                <a:spcPts val="600"/>
              </a:spcAft>
            </a:pPr>
            <a:r>
              <a:rPr lang="en-US" sz="2800" b="1" dirty="0"/>
              <a:t>Training</a:t>
            </a:r>
          </a:p>
          <a:p>
            <a:pPr marL="342900" indent="-342900">
              <a:lnSpc>
                <a:spcPct val="90000"/>
              </a:lnSpc>
              <a:spcBef>
                <a:spcPts val="1000"/>
              </a:spcBef>
              <a:spcAft>
                <a:spcPts val="600"/>
              </a:spcAft>
              <a:buFontTx/>
              <a:buChar char="-"/>
            </a:pPr>
            <a:r>
              <a:rPr lang="en-US" sz="2800" dirty="0"/>
              <a:t>Train crews on AI-enabled equipment</a:t>
            </a:r>
          </a:p>
          <a:p>
            <a:pPr marL="342900" indent="-342900">
              <a:lnSpc>
                <a:spcPct val="90000"/>
              </a:lnSpc>
              <a:spcBef>
                <a:spcPts val="1000"/>
              </a:spcBef>
              <a:spcAft>
                <a:spcPts val="600"/>
              </a:spcAft>
              <a:buFontTx/>
              <a:buChar char="-"/>
            </a:pPr>
            <a:r>
              <a:rPr lang="en-US" sz="2800" dirty="0"/>
              <a:t>Designate tech champions internally</a:t>
            </a:r>
          </a:p>
          <a:p>
            <a:pPr marL="342900" indent="-342900">
              <a:lnSpc>
                <a:spcPct val="90000"/>
              </a:lnSpc>
              <a:spcBef>
                <a:spcPts val="1000"/>
              </a:spcBef>
              <a:spcAft>
                <a:spcPts val="600"/>
              </a:spcAft>
              <a:buFontTx/>
              <a:buChar char="-"/>
            </a:pPr>
            <a:r>
              <a:rPr lang="en-US" sz="2800" dirty="0"/>
              <a:t>Hire data specialists or consultants</a:t>
            </a:r>
          </a:p>
          <a:p>
            <a:pPr marL="342900" indent="-342900">
              <a:lnSpc>
                <a:spcPct val="90000"/>
              </a:lnSpc>
              <a:spcBef>
                <a:spcPts val="1000"/>
              </a:spcBef>
              <a:spcAft>
                <a:spcPts val="600"/>
              </a:spcAft>
              <a:buFontTx/>
              <a:buChar char="-"/>
            </a:pPr>
            <a:r>
              <a:rPr lang="en-US" sz="2800" dirty="0"/>
              <a:t>Create internal AI usage policies</a:t>
            </a:r>
          </a:p>
        </p:txBody>
      </p:sp>
      <p:pic>
        <p:nvPicPr>
          <p:cNvPr id="12" name="Picture Placeholder 11">
            <a:extLst>
              <a:ext uri="{FF2B5EF4-FFF2-40B4-BE49-F238E27FC236}">
                <a16:creationId xmlns:a16="http://schemas.microsoft.com/office/drawing/2014/main" id="{52AE303E-E5DB-B6FE-A661-DBCCABC284C0}"/>
              </a:ext>
            </a:extLst>
          </p:cNvPr>
          <p:cNvPicPr>
            <a:picLocks noGrp="1" noChangeAspect="1"/>
          </p:cNvPicPr>
          <p:nvPr>
            <p:ph type="pic" sz="quarter" idx="15"/>
          </p:nvPr>
        </p:nvPicPr>
        <p:blipFill>
          <a:blip r:embed="rId3"/>
          <a:srcRect l="3956" r="3956"/>
          <a:stretch/>
        </p:blipFill>
        <p:spPr>
          <a:xfrm>
            <a:off x="429769" y="2002536"/>
            <a:ext cx="4409226" cy="3807956"/>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4"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136369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1A2780C-38EA-133D-3BED-3A2A85ECEFF6}"/>
              </a:ext>
            </a:extLst>
          </p:cNvPr>
          <p:cNvSpPr/>
          <p:nvPr/>
        </p:nvSpPr>
        <p:spPr>
          <a:xfrm>
            <a:off x="6259015" y="1093250"/>
            <a:ext cx="3133839" cy="4907393"/>
          </a:xfrm>
          <a:prstGeom prst="rect">
            <a:avLst/>
          </a:prstGeom>
          <a:gradFill flip="none" rotWithShape="1">
            <a:gsLst>
              <a:gs pos="11000">
                <a:schemeClr val="bg1"/>
              </a:gs>
              <a:gs pos="50000">
                <a:schemeClr val="accent1">
                  <a:lumMod val="45000"/>
                  <a:lumOff val="55000"/>
                </a:schemeClr>
              </a:gs>
              <a:gs pos="100000">
                <a:schemeClr val="accent1">
                  <a:lumMod val="45000"/>
                  <a:lumOff val="55000"/>
                </a:schemeClr>
              </a:gs>
            </a:gsLst>
            <a:lin ang="0" scaled="1"/>
            <a:tileRect/>
          </a:gradFill>
          <a:ln>
            <a:noFill/>
          </a:ln>
          <a:effectLst>
            <a:glow rad="12700">
              <a:schemeClr val="accent1">
                <a:alpha val="40000"/>
              </a:scheme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CCE3D09-6F45-F088-5C49-FED58A733ADA}"/>
              </a:ext>
            </a:extLst>
          </p:cNvPr>
          <p:cNvSpPr/>
          <p:nvPr/>
        </p:nvSpPr>
        <p:spPr>
          <a:xfrm rot="10800000">
            <a:off x="3131446" y="1097002"/>
            <a:ext cx="3133839" cy="4907393"/>
          </a:xfrm>
          <a:prstGeom prst="rect">
            <a:avLst/>
          </a:prstGeom>
          <a:gradFill flip="none" rotWithShape="1">
            <a:gsLst>
              <a:gs pos="53000">
                <a:schemeClr val="bg1"/>
              </a:gs>
              <a:gs pos="74000">
                <a:schemeClr val="accent6">
                  <a:lumMod val="20000"/>
                  <a:lumOff val="80000"/>
                </a:schemeClr>
              </a:gs>
              <a:gs pos="100000">
                <a:schemeClr val="accent6">
                  <a:lumMod val="20000"/>
                  <a:lumOff val="80000"/>
                </a:schemeClr>
              </a:gs>
            </a:gsLst>
            <a:lin ang="0" scaled="1"/>
            <a:tileRect/>
          </a:gradFill>
          <a:ln>
            <a:noFill/>
          </a:ln>
          <a:effectLst>
            <a:glow rad="12700">
              <a:schemeClr val="accent1">
                <a:alpha val="40000"/>
              </a:schemeClr>
            </a:glo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a:t>
            </a:r>
          </a:p>
        </p:txBody>
      </p:sp>
      <p:sp>
        <p:nvSpPr>
          <p:cNvPr id="2" name="Title 1">
            <a:extLst>
              <a:ext uri="{FF2B5EF4-FFF2-40B4-BE49-F238E27FC236}">
                <a16:creationId xmlns:a16="http://schemas.microsoft.com/office/drawing/2014/main" id="{00ACBA5F-99ED-8369-2517-33F7937E9DBC}"/>
              </a:ext>
            </a:extLst>
          </p:cNvPr>
          <p:cNvSpPr>
            <a:spLocks noGrp="1"/>
          </p:cNvSpPr>
          <p:nvPr>
            <p:ph type="title"/>
          </p:nvPr>
        </p:nvSpPr>
        <p:spPr/>
        <p:txBody>
          <a:bodyPr/>
          <a:lstStyle/>
          <a:p>
            <a:r>
              <a:rPr lang="en-US" dirty="0"/>
              <a:t>But where do you fit in?</a:t>
            </a:r>
          </a:p>
        </p:txBody>
      </p:sp>
      <p:cxnSp>
        <p:nvCxnSpPr>
          <p:cNvPr id="5" name="Straight Connector 4">
            <a:extLst>
              <a:ext uri="{FF2B5EF4-FFF2-40B4-BE49-F238E27FC236}">
                <a16:creationId xmlns:a16="http://schemas.microsoft.com/office/drawing/2014/main" id="{DC599FA1-6ED7-F72A-C5CF-29E0567D313D}"/>
              </a:ext>
            </a:extLst>
          </p:cNvPr>
          <p:cNvCxnSpPr>
            <a:cxnSpLocks/>
            <a:stCxn id="13" idx="2"/>
            <a:endCxn id="12" idx="0"/>
          </p:cNvCxnSpPr>
          <p:nvPr/>
        </p:nvCxnSpPr>
        <p:spPr>
          <a:xfrm>
            <a:off x="6259015" y="1107549"/>
            <a:ext cx="0" cy="489971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44B822A-1F26-F999-96DE-A39C83DA82D7}"/>
              </a:ext>
            </a:extLst>
          </p:cNvPr>
          <p:cNvCxnSpPr>
            <a:cxnSpLocks/>
            <a:stCxn id="15" idx="3"/>
            <a:endCxn id="14" idx="3"/>
          </p:cNvCxnSpPr>
          <p:nvPr/>
        </p:nvCxnSpPr>
        <p:spPr>
          <a:xfrm flipV="1">
            <a:off x="3131446" y="3546947"/>
            <a:ext cx="6261408" cy="375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DFCAA1-DCCE-AB98-7907-CB94A56E8E8B}"/>
              </a:ext>
            </a:extLst>
          </p:cNvPr>
          <p:cNvSpPr txBox="1"/>
          <p:nvPr/>
        </p:nvSpPr>
        <p:spPr>
          <a:xfrm>
            <a:off x="2137632" y="3738621"/>
            <a:ext cx="914400" cy="277793"/>
          </a:xfrm>
          <a:prstGeom prst="rect">
            <a:avLst/>
          </a:prstGeom>
          <a:noFill/>
        </p:spPr>
        <p:txBody>
          <a:bodyPr wrap="none" lIns="0" tIns="0" rIns="0" bIns="0" rtlCol="0">
            <a:noAutofit/>
          </a:bodyPr>
          <a:lstStyle/>
          <a:p>
            <a:pPr algn="ctr"/>
            <a:r>
              <a:rPr lang="en-US" sz="2000" b="1" dirty="0">
                <a:solidFill>
                  <a:schemeClr val="accent1"/>
                </a:solidFill>
              </a:rPr>
              <a:t>Required</a:t>
            </a:r>
          </a:p>
        </p:txBody>
      </p:sp>
      <p:sp>
        <p:nvSpPr>
          <p:cNvPr id="11" name="TextBox 10">
            <a:extLst>
              <a:ext uri="{FF2B5EF4-FFF2-40B4-BE49-F238E27FC236}">
                <a16:creationId xmlns:a16="http://schemas.microsoft.com/office/drawing/2014/main" id="{08AF9821-2BC6-4465-04A7-7711BAA3B048}"/>
              </a:ext>
            </a:extLst>
          </p:cNvPr>
          <p:cNvSpPr txBox="1"/>
          <p:nvPr/>
        </p:nvSpPr>
        <p:spPr>
          <a:xfrm>
            <a:off x="9496990" y="3738621"/>
            <a:ext cx="914400" cy="277793"/>
          </a:xfrm>
          <a:prstGeom prst="rect">
            <a:avLst/>
          </a:prstGeom>
          <a:noFill/>
        </p:spPr>
        <p:txBody>
          <a:bodyPr wrap="none" lIns="0" tIns="0" rIns="0" bIns="0" rtlCol="0">
            <a:noAutofit/>
          </a:bodyPr>
          <a:lstStyle/>
          <a:p>
            <a:pPr algn="ctr"/>
            <a:r>
              <a:rPr lang="en-US" sz="2000" b="1" dirty="0">
                <a:solidFill>
                  <a:schemeClr val="accent1"/>
                </a:solidFill>
              </a:rPr>
              <a:t>Voluntary</a:t>
            </a:r>
          </a:p>
        </p:txBody>
      </p:sp>
      <p:sp>
        <p:nvSpPr>
          <p:cNvPr id="12" name="TextBox 11">
            <a:extLst>
              <a:ext uri="{FF2B5EF4-FFF2-40B4-BE49-F238E27FC236}">
                <a16:creationId xmlns:a16="http://schemas.microsoft.com/office/drawing/2014/main" id="{683F9C8A-F557-9625-5D35-219A6EDD0990}"/>
              </a:ext>
            </a:extLst>
          </p:cNvPr>
          <p:cNvSpPr txBox="1"/>
          <p:nvPr/>
        </p:nvSpPr>
        <p:spPr>
          <a:xfrm>
            <a:off x="5801815" y="6007259"/>
            <a:ext cx="914400" cy="277793"/>
          </a:xfrm>
          <a:prstGeom prst="rect">
            <a:avLst/>
          </a:prstGeom>
          <a:noFill/>
        </p:spPr>
        <p:txBody>
          <a:bodyPr wrap="none" lIns="0" tIns="0" rIns="0" bIns="0" rtlCol="0">
            <a:noAutofit/>
          </a:bodyPr>
          <a:lstStyle/>
          <a:p>
            <a:pPr algn="ctr"/>
            <a:r>
              <a:rPr lang="en-US" sz="2000" b="1" dirty="0">
                <a:solidFill>
                  <a:schemeClr val="accent1"/>
                </a:solidFill>
              </a:rPr>
              <a:t>Hardware</a:t>
            </a:r>
          </a:p>
        </p:txBody>
      </p:sp>
      <p:sp>
        <p:nvSpPr>
          <p:cNvPr id="13" name="TextBox 12">
            <a:extLst>
              <a:ext uri="{FF2B5EF4-FFF2-40B4-BE49-F238E27FC236}">
                <a16:creationId xmlns:a16="http://schemas.microsoft.com/office/drawing/2014/main" id="{92B43BAB-D419-1DBB-2D93-F56E98AF8DD1}"/>
              </a:ext>
            </a:extLst>
          </p:cNvPr>
          <p:cNvSpPr txBox="1"/>
          <p:nvPr/>
        </p:nvSpPr>
        <p:spPr>
          <a:xfrm>
            <a:off x="5801815" y="829756"/>
            <a:ext cx="914400" cy="277793"/>
          </a:xfrm>
          <a:prstGeom prst="rect">
            <a:avLst/>
          </a:prstGeom>
          <a:noFill/>
        </p:spPr>
        <p:txBody>
          <a:bodyPr wrap="none" lIns="0" tIns="0" rIns="0" bIns="0" rtlCol="0">
            <a:noAutofit/>
          </a:bodyPr>
          <a:lstStyle/>
          <a:p>
            <a:pPr algn="ctr"/>
            <a:r>
              <a:rPr lang="en-US" sz="2000" b="1" dirty="0">
                <a:solidFill>
                  <a:schemeClr val="accent1"/>
                </a:solidFill>
              </a:rPr>
              <a:t>Software</a:t>
            </a:r>
          </a:p>
        </p:txBody>
      </p:sp>
      <p:sp>
        <p:nvSpPr>
          <p:cNvPr id="16" name="TextBox 15">
            <a:extLst>
              <a:ext uri="{FF2B5EF4-FFF2-40B4-BE49-F238E27FC236}">
                <a16:creationId xmlns:a16="http://schemas.microsoft.com/office/drawing/2014/main" id="{97FD8FBF-9BDD-237D-81F0-9660FC736B93}"/>
              </a:ext>
            </a:extLst>
          </p:cNvPr>
          <p:cNvSpPr txBox="1"/>
          <p:nvPr/>
        </p:nvSpPr>
        <p:spPr>
          <a:xfrm>
            <a:off x="8348243" y="1126141"/>
            <a:ext cx="914400" cy="709446"/>
          </a:xfrm>
          <a:prstGeom prst="rect">
            <a:avLst/>
          </a:prstGeom>
          <a:noFill/>
        </p:spPr>
        <p:txBody>
          <a:bodyPr wrap="none" lIns="0" tIns="0" rIns="0" bIns="0" rtlCol="0">
            <a:noAutofit/>
          </a:bodyPr>
          <a:lstStyle/>
          <a:p>
            <a:pPr algn="ctr"/>
            <a:r>
              <a:rPr lang="en-US" sz="1600" b="1" dirty="0">
                <a:solidFill>
                  <a:schemeClr val="tx2"/>
                </a:solidFill>
              </a:rPr>
              <a:t>Strategic </a:t>
            </a:r>
          </a:p>
          <a:p>
            <a:pPr algn="ctr"/>
            <a:r>
              <a:rPr lang="en-US" sz="1600" b="1" dirty="0">
                <a:solidFill>
                  <a:schemeClr val="tx2"/>
                </a:solidFill>
              </a:rPr>
              <a:t>Competitive </a:t>
            </a:r>
          </a:p>
          <a:p>
            <a:pPr algn="ctr"/>
            <a:r>
              <a:rPr lang="en-US" sz="1600" b="1" dirty="0">
                <a:solidFill>
                  <a:schemeClr val="tx2"/>
                </a:solidFill>
              </a:rPr>
              <a:t>Advantage</a:t>
            </a:r>
          </a:p>
        </p:txBody>
      </p:sp>
      <p:sp>
        <p:nvSpPr>
          <p:cNvPr id="17" name="TextBox 16">
            <a:extLst>
              <a:ext uri="{FF2B5EF4-FFF2-40B4-BE49-F238E27FC236}">
                <a16:creationId xmlns:a16="http://schemas.microsoft.com/office/drawing/2014/main" id="{59BCFD7D-14F3-8BEE-9999-68B89CF3FE36}"/>
              </a:ext>
            </a:extLst>
          </p:cNvPr>
          <p:cNvSpPr txBox="1"/>
          <p:nvPr/>
        </p:nvSpPr>
        <p:spPr>
          <a:xfrm>
            <a:off x="8348243" y="5145407"/>
            <a:ext cx="914400" cy="709446"/>
          </a:xfrm>
          <a:prstGeom prst="rect">
            <a:avLst/>
          </a:prstGeom>
          <a:noFill/>
        </p:spPr>
        <p:txBody>
          <a:bodyPr wrap="none" lIns="0" tIns="0" rIns="0" bIns="0" rtlCol="0">
            <a:noAutofit/>
          </a:bodyPr>
          <a:lstStyle/>
          <a:p>
            <a:pPr algn="ctr"/>
            <a:r>
              <a:rPr lang="en-US" sz="1600" b="1" dirty="0">
                <a:solidFill>
                  <a:schemeClr val="tx2"/>
                </a:solidFill>
              </a:rPr>
              <a:t>Operational </a:t>
            </a:r>
          </a:p>
          <a:p>
            <a:pPr algn="ctr"/>
            <a:r>
              <a:rPr lang="en-US" sz="1600" b="1" dirty="0">
                <a:solidFill>
                  <a:schemeClr val="tx2"/>
                </a:solidFill>
              </a:rPr>
              <a:t>Competitive </a:t>
            </a:r>
          </a:p>
          <a:p>
            <a:pPr algn="ctr"/>
            <a:r>
              <a:rPr lang="en-US" sz="1600" b="1" dirty="0">
                <a:solidFill>
                  <a:schemeClr val="tx2"/>
                </a:solidFill>
              </a:rPr>
              <a:t>Advantage</a:t>
            </a:r>
          </a:p>
        </p:txBody>
      </p:sp>
      <p:pic>
        <p:nvPicPr>
          <p:cNvPr id="24" name="Graphic 23" descr="Excavator with solid fill">
            <a:extLst>
              <a:ext uri="{FF2B5EF4-FFF2-40B4-BE49-F238E27FC236}">
                <a16:creationId xmlns:a16="http://schemas.microsoft.com/office/drawing/2014/main" id="{35D7051D-BBA9-3347-C825-A2A5CAE49D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38401" y="5145407"/>
            <a:ext cx="914400" cy="914400"/>
          </a:xfrm>
          <a:prstGeom prst="rect">
            <a:avLst/>
          </a:prstGeom>
        </p:spPr>
      </p:pic>
      <p:pic>
        <p:nvPicPr>
          <p:cNvPr id="26" name="Graphic 25" descr="Online Network with solid fill">
            <a:extLst>
              <a:ext uri="{FF2B5EF4-FFF2-40B4-BE49-F238E27FC236}">
                <a16:creationId xmlns:a16="http://schemas.microsoft.com/office/drawing/2014/main" id="{6E63C2AB-514E-DAF1-EA40-1005B52889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55164" y="1110720"/>
            <a:ext cx="800787" cy="800787"/>
          </a:xfrm>
          <a:prstGeom prst="rect">
            <a:avLst/>
          </a:prstGeom>
        </p:spPr>
      </p:pic>
      <p:pic>
        <p:nvPicPr>
          <p:cNvPr id="30" name="Graphic 29" descr="Police female with solid fill">
            <a:extLst>
              <a:ext uri="{FF2B5EF4-FFF2-40B4-BE49-F238E27FC236}">
                <a16:creationId xmlns:a16="http://schemas.microsoft.com/office/drawing/2014/main" id="{DF1DF851-A130-5772-0C3E-C468B9E865E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60278" y="3081189"/>
            <a:ext cx="657432" cy="657432"/>
          </a:xfrm>
          <a:prstGeom prst="rect">
            <a:avLst/>
          </a:prstGeom>
        </p:spPr>
      </p:pic>
      <p:pic>
        <p:nvPicPr>
          <p:cNvPr id="32" name="Graphic 31" descr="Chess pieces with solid fill">
            <a:extLst>
              <a:ext uri="{FF2B5EF4-FFF2-40B4-BE49-F238E27FC236}">
                <a16:creationId xmlns:a16="http://schemas.microsoft.com/office/drawing/2014/main" id="{5FDA592F-81CD-EF29-5CAD-247B3C68229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01574" y="3115215"/>
            <a:ext cx="696960" cy="696960"/>
          </a:xfrm>
          <a:prstGeom prst="rect">
            <a:avLst/>
          </a:prstGeom>
        </p:spPr>
      </p:pic>
    </p:spTree>
    <p:extLst>
      <p:ext uri="{BB962C8B-B14F-4D97-AF65-F5344CB8AC3E}">
        <p14:creationId xmlns:p14="http://schemas.microsoft.com/office/powerpoint/2010/main" val="286510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9" grpId="0"/>
      <p:bldP spid="11" grpId="0"/>
      <p:bldP spid="12" grpId="0"/>
      <p:bldP spid="13"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F38FC1B-FBD2-7813-5C4B-1CD1E250923F}"/>
              </a:ext>
            </a:extLst>
          </p:cNvPr>
          <p:cNvSpPr>
            <a:spLocks noGrp="1"/>
          </p:cNvSpPr>
          <p:nvPr>
            <p:ph type="subTitle" idx="1"/>
          </p:nvPr>
        </p:nvSpPr>
        <p:spPr>
          <a:xfrm>
            <a:off x="886574" y="4863855"/>
            <a:ext cx="7524818" cy="369332"/>
          </a:xfrm>
        </p:spPr>
        <p:txBody>
          <a:bodyPr/>
          <a:lstStyle/>
          <a:p>
            <a:r>
              <a:rPr lang="en-US" b="1" dirty="0"/>
              <a:t>Conclusion: Change Expectations</a:t>
            </a:r>
          </a:p>
        </p:txBody>
      </p:sp>
      <p:graphicFrame>
        <p:nvGraphicFramePr>
          <p:cNvPr id="4" name="Content Placeholder 4">
            <a:extLst>
              <a:ext uri="{FF2B5EF4-FFF2-40B4-BE49-F238E27FC236}">
                <a16:creationId xmlns:a16="http://schemas.microsoft.com/office/drawing/2014/main" id="{E0B11AC0-B869-1E5C-945A-9843A4ABE87A}"/>
              </a:ext>
            </a:extLst>
          </p:cNvPr>
          <p:cNvGraphicFramePr>
            <a:graphicFrameLocks/>
          </p:cNvGraphicFramePr>
          <p:nvPr>
            <p:extLst>
              <p:ext uri="{D42A27DB-BD31-4B8C-83A1-F6EECF244321}">
                <p14:modId xmlns:p14="http://schemas.microsoft.com/office/powerpoint/2010/main" val="3522946050"/>
              </p:ext>
            </p:extLst>
          </p:nvPr>
        </p:nvGraphicFramePr>
        <p:xfrm>
          <a:off x="886574" y="2202345"/>
          <a:ext cx="7737676" cy="2453310"/>
        </p:xfrm>
        <a:graphic>
          <a:graphicData uri="http://schemas.openxmlformats.org/drawingml/2006/table">
            <a:tbl>
              <a:tblPr firstRow="1" bandRow="1">
                <a:tableStyleId>{5C22544A-7EE6-4342-B048-85BDC9FD1C3A}</a:tableStyleId>
              </a:tblPr>
              <a:tblGrid>
                <a:gridCol w="2709205">
                  <a:extLst>
                    <a:ext uri="{9D8B030D-6E8A-4147-A177-3AD203B41FA5}">
                      <a16:colId xmlns:a16="http://schemas.microsoft.com/office/drawing/2014/main" val="1942841465"/>
                    </a:ext>
                  </a:extLst>
                </a:gridCol>
                <a:gridCol w="5028471">
                  <a:extLst>
                    <a:ext uri="{9D8B030D-6E8A-4147-A177-3AD203B41FA5}">
                      <a16:colId xmlns:a16="http://schemas.microsoft.com/office/drawing/2014/main" val="2026751718"/>
                    </a:ext>
                  </a:extLst>
                </a:gridCol>
              </a:tblGrid>
              <a:tr h="408885">
                <a:tc>
                  <a:txBody>
                    <a:bodyPr/>
                    <a:lstStyle/>
                    <a:p>
                      <a:pPr marL="0" marR="0">
                        <a:lnSpc>
                          <a:spcPct val="115000"/>
                        </a:lnSpc>
                        <a:spcAft>
                          <a:spcPts val="600"/>
                        </a:spcAft>
                        <a:buNone/>
                      </a:pPr>
                      <a:r>
                        <a:rPr lang="en-US" sz="1800" b="1" kern="100" dirty="0">
                          <a:effectLst/>
                        </a:rPr>
                        <a:t>Area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600"/>
                        </a:spcAft>
                        <a:buNone/>
                      </a:pPr>
                      <a:r>
                        <a:rPr lang="en-US" sz="1800" b="1" kern="100">
                          <a:effectLst/>
                        </a:rPr>
                        <a:t>AI-Driven Requirement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52507699"/>
                  </a:ext>
                </a:extLst>
              </a:tr>
              <a:tr h="408885">
                <a:tc>
                  <a:txBody>
                    <a:bodyPr/>
                    <a:lstStyle/>
                    <a:p>
                      <a:pPr marL="0" marR="0">
                        <a:lnSpc>
                          <a:spcPct val="115000"/>
                        </a:lnSpc>
                        <a:spcAft>
                          <a:spcPts val="600"/>
                        </a:spcAft>
                        <a:buNone/>
                      </a:pPr>
                      <a:r>
                        <a:rPr lang="en-US" sz="1800" kern="100" dirty="0">
                          <a:effectLst/>
                        </a:rPr>
                        <a:t>Data Deliverables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600"/>
                        </a:spcAft>
                        <a:buNone/>
                      </a:pPr>
                      <a:r>
                        <a:rPr lang="en-US" sz="1800" kern="100">
                          <a:effectLst/>
                        </a:rPr>
                        <a:t>Real-time logs, digital models, EPDs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04761763"/>
                  </a:ext>
                </a:extLst>
              </a:tr>
              <a:tr h="408885">
                <a:tc>
                  <a:txBody>
                    <a:bodyPr/>
                    <a:lstStyle/>
                    <a:p>
                      <a:pPr marL="0" marR="0">
                        <a:lnSpc>
                          <a:spcPct val="115000"/>
                        </a:lnSpc>
                        <a:spcAft>
                          <a:spcPts val="600"/>
                        </a:spcAft>
                        <a:buNone/>
                      </a:pPr>
                      <a:r>
                        <a:rPr lang="en-US" sz="1800" kern="100" dirty="0">
                          <a:effectLst/>
                        </a:rPr>
                        <a:t>Equipment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600"/>
                        </a:spcAft>
                        <a:buNone/>
                      </a:pPr>
                      <a:r>
                        <a:rPr lang="en-US" sz="1800" kern="100" dirty="0">
                          <a:effectLst/>
                        </a:rPr>
                        <a:t>Smart rollers, guided pavers, drones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08193484"/>
                  </a:ext>
                </a:extLst>
              </a:tr>
              <a:tr h="408885">
                <a:tc>
                  <a:txBody>
                    <a:bodyPr/>
                    <a:lstStyle/>
                    <a:p>
                      <a:pPr marL="0" marR="0">
                        <a:lnSpc>
                          <a:spcPct val="115000"/>
                        </a:lnSpc>
                        <a:spcAft>
                          <a:spcPts val="600"/>
                        </a:spcAft>
                        <a:buNone/>
                      </a:pPr>
                      <a:r>
                        <a:rPr lang="en-US" sz="1800" kern="100" dirty="0">
                          <a:effectLst/>
                        </a:rPr>
                        <a:t>Quality Control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600"/>
                        </a:spcAft>
                        <a:buNone/>
                      </a:pPr>
                      <a:r>
                        <a:rPr lang="en-US" sz="1800" kern="100" dirty="0">
                          <a:effectLst/>
                        </a:rPr>
                        <a:t>Intelligent compaction, automated QC/QA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88910097"/>
                  </a:ext>
                </a:extLst>
              </a:tr>
              <a:tr h="408885">
                <a:tc>
                  <a:txBody>
                    <a:bodyPr/>
                    <a:lstStyle/>
                    <a:p>
                      <a:pPr marL="0" marR="0">
                        <a:lnSpc>
                          <a:spcPct val="115000"/>
                        </a:lnSpc>
                        <a:spcAft>
                          <a:spcPts val="600"/>
                        </a:spcAft>
                        <a:buNone/>
                      </a:pPr>
                      <a:r>
                        <a:rPr lang="en-US" sz="1800" kern="100">
                          <a:effectLst/>
                        </a:rPr>
                        <a:t>Project Management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600"/>
                        </a:spcAft>
                        <a:buNone/>
                      </a:pPr>
                      <a:r>
                        <a:rPr lang="en-US" sz="1800" kern="100">
                          <a:effectLst/>
                        </a:rPr>
                        <a:t>AI scheduling, remote inspection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81379363"/>
                  </a:ext>
                </a:extLst>
              </a:tr>
              <a:tr h="408885">
                <a:tc>
                  <a:txBody>
                    <a:bodyPr/>
                    <a:lstStyle/>
                    <a:p>
                      <a:pPr marL="0" marR="0">
                        <a:lnSpc>
                          <a:spcPct val="115000"/>
                        </a:lnSpc>
                        <a:spcAft>
                          <a:spcPts val="600"/>
                        </a:spcAft>
                        <a:buNone/>
                      </a:pPr>
                      <a:r>
                        <a:rPr lang="en-US" sz="1800" kern="100">
                          <a:effectLst/>
                        </a:rPr>
                        <a:t>Safety</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600"/>
                        </a:spcAft>
                        <a:buNone/>
                      </a:pPr>
                      <a:r>
                        <a:rPr lang="en-US" sz="1800" kern="100" dirty="0">
                          <a:effectLst/>
                        </a:rPr>
                        <a:t>Intrusion detection, AI risk assessments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35980019"/>
                  </a:ext>
                </a:extLst>
              </a:tr>
            </a:tbl>
          </a:graphicData>
        </a:graphic>
      </p:graphicFrame>
    </p:spTree>
    <p:extLst>
      <p:ext uri="{BB962C8B-B14F-4D97-AF65-F5344CB8AC3E}">
        <p14:creationId xmlns:p14="http://schemas.microsoft.com/office/powerpoint/2010/main" val="421762467"/>
      </p:ext>
    </p:extLst>
  </p:cSld>
  <p:clrMapOvr>
    <a:masterClrMapping/>
  </p:clrMapOvr>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NAPA_Green">
  <a:themeElements>
    <a:clrScheme name="Custom 96">
      <a:dk1>
        <a:sysClr val="windowText" lastClr="000000"/>
      </a:dk1>
      <a:lt1>
        <a:sysClr val="window" lastClr="FFFFFF"/>
      </a:lt1>
      <a:dk2>
        <a:srgbClr val="231F20"/>
      </a:dk2>
      <a:lt2>
        <a:srgbClr val="F1F0ED"/>
      </a:lt2>
      <a:accent1>
        <a:srgbClr val="00AF66"/>
      </a:accent1>
      <a:accent2>
        <a:srgbClr val="006443"/>
      </a:accent2>
      <a:accent3>
        <a:srgbClr val="EEEC46"/>
      </a:accent3>
      <a:accent4>
        <a:srgbClr val="FFB82A"/>
      </a:accent4>
      <a:accent5>
        <a:srgbClr val="008CB8"/>
      </a:accent5>
      <a:accent6>
        <a:srgbClr val="005670"/>
      </a:accent6>
      <a:hlink>
        <a:srgbClr val="00AF66"/>
      </a:hlink>
      <a:folHlink>
        <a:srgbClr val="231F20"/>
      </a:folHlink>
    </a:clrScheme>
    <a:fontScheme name="Custom 49">
      <a:majorFont>
        <a:latin typeface="Aptos"/>
        <a:ea typeface=""/>
        <a:cs typeface=""/>
      </a:majorFont>
      <a:minorFont>
        <a:latin typeface="Apto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Fall_2025_Meeting" id="{93D09C89-B4B4-4F8A-89AC-146D7834DB40}" vid="{BBA9A5BF-7BC2-4572-BD52-1D8D24D59644}"/>
    </a:ext>
  </a:extLst>
</a:theme>
</file>

<file path=ppt/theme/theme3.xml><?xml version="1.0" encoding="utf-8"?>
<a:theme xmlns:a="http://schemas.openxmlformats.org/drawingml/2006/main" name="NAPA PPT Theme">
  <a:themeElements>
    <a:clrScheme name="Custom 96">
      <a:dk1>
        <a:sysClr val="windowText" lastClr="000000"/>
      </a:dk1>
      <a:lt1>
        <a:sysClr val="window" lastClr="FFFFFF"/>
      </a:lt1>
      <a:dk2>
        <a:srgbClr val="231F20"/>
      </a:dk2>
      <a:lt2>
        <a:srgbClr val="F1F0ED"/>
      </a:lt2>
      <a:accent1>
        <a:srgbClr val="00AF66"/>
      </a:accent1>
      <a:accent2>
        <a:srgbClr val="006443"/>
      </a:accent2>
      <a:accent3>
        <a:srgbClr val="EEEC46"/>
      </a:accent3>
      <a:accent4>
        <a:srgbClr val="FFB82A"/>
      </a:accent4>
      <a:accent5>
        <a:srgbClr val="008CB8"/>
      </a:accent5>
      <a:accent6>
        <a:srgbClr val="005670"/>
      </a:accent6>
      <a:hlink>
        <a:srgbClr val="00AF66"/>
      </a:hlink>
      <a:folHlink>
        <a:srgbClr val="231F20"/>
      </a:folHlink>
    </a:clrScheme>
    <a:fontScheme name="Custom 49">
      <a:majorFont>
        <a:latin typeface="Aptos"/>
        <a:ea typeface=""/>
        <a:cs typeface=""/>
      </a:majorFont>
      <a:minorFont>
        <a:latin typeface="Apto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Fall_2025_Meeting" id="{93D09C89-B4B4-4F8A-89AC-146D7834DB40}" vid="{5A4DCC61-3ED3-4003-9A92-5140F2E564E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2052</TotalTime>
  <Words>1949</Words>
  <Application>Microsoft Office PowerPoint</Application>
  <PresentationFormat>Widescreen</PresentationFormat>
  <Paragraphs>190</Paragraphs>
  <Slides>17</Slides>
  <Notes>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17</vt:i4>
      </vt:variant>
    </vt:vector>
  </HeadingPairs>
  <TitlesOfParts>
    <vt:vector size="24" baseType="lpstr">
      <vt:lpstr>Aptos</vt:lpstr>
      <vt:lpstr>Arial</vt:lpstr>
      <vt:lpstr>Calibri</vt:lpstr>
      <vt:lpstr>Neue Haas Grotesk Text Pro</vt:lpstr>
      <vt:lpstr>OasisVTI</vt:lpstr>
      <vt:lpstr>NAPA_Green</vt:lpstr>
      <vt:lpstr>NAPA PPT Theme</vt:lpstr>
      <vt:lpstr>Frontiers of AI Application in Highway Construction</vt:lpstr>
      <vt:lpstr>What is Artificial Intelligence?</vt:lpstr>
      <vt:lpstr>PowerPoint Presentation</vt:lpstr>
      <vt:lpstr>How Can We Classify Different Kinds of AI</vt:lpstr>
      <vt:lpstr>How Can We Classify Different Kinds of AI</vt:lpstr>
      <vt:lpstr>A Sequence of Interactions – Plant to Pavement</vt:lpstr>
      <vt:lpstr>National Peer Exchange Highlights Urgent Need for AI in Transportation</vt:lpstr>
      <vt:lpstr>Key Challenges Identified: Expertise, Data Quality, Processes, And Policies</vt:lpstr>
      <vt:lpstr>Three Pillars for Successful AI Adoption in State DOTs</vt:lpstr>
      <vt:lpstr>DOT Adoption Patterns</vt:lpstr>
      <vt:lpstr>How Can Industry Prepare for AI in Construction</vt:lpstr>
      <vt:lpstr>Contractor &amp; Asphalt Producer Action Plan: Technology Investments</vt:lpstr>
      <vt:lpstr>Contractor &amp; Asphalt Producer Action Plan: Process Changes</vt:lpstr>
      <vt:lpstr>Contractor &amp; Asphalt Producer Action Plan: Data &amp; Digital Readiness </vt:lpstr>
      <vt:lpstr>Contractor &amp; Asphalt Producer Action Plan: Workforce &amp; Skills</vt:lpstr>
      <vt:lpstr>But where do you fit in?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Amlan Mukherjee</dc:creator>
  <cp:lastModifiedBy>Amlan Mukherjee</cp:lastModifiedBy>
  <cp:revision>3</cp:revision>
  <dcterms:created xsi:type="dcterms:W3CDTF">2025-12-03T14:06:06Z</dcterms:created>
  <dcterms:modified xsi:type="dcterms:W3CDTF">2026-03-12T13:11:09Z</dcterms:modified>
</cp:coreProperties>
</file>