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90" r:id="rId35"/>
    <p:sldId id="289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</p:sldIdLst>
  <p:sldSz cx="18288000" cy="10287000"/>
  <p:notesSz cx="6858000" cy="9144000"/>
  <p:embeddedFontLst>
    <p:embeddedFont>
      <p:font typeface="Holiday" pitchFamily="2" charset="0"/>
      <p:regular r:id="rId63"/>
    </p:embeddedFont>
    <p:embeddedFont>
      <p:font typeface="Poppins" pitchFamily="2" charset="77"/>
      <p:regular r:id="rId64"/>
      <p:bold r:id="rId65"/>
      <p:italic r:id="rId66"/>
      <p:boldItalic r:id="rId67"/>
    </p:embeddedFont>
    <p:embeddedFont>
      <p:font typeface="Poppins Bold" pitchFamily="2" charset="77"/>
      <p:regular r:id="rId68"/>
      <p:bold r:id="rId69"/>
    </p:embeddedFont>
    <p:embeddedFont>
      <p:font typeface="Poppins Italics" pitchFamily="2" charset="77"/>
      <p:regular r:id="rId70"/>
      <p:italic r:id="rId7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658" autoAdjust="0"/>
  </p:normalViewPr>
  <p:slideViewPr>
    <p:cSldViewPr>
      <p:cViewPr varScale="1">
        <p:scale>
          <a:sx n="80" d="100"/>
          <a:sy n="80" d="100"/>
        </p:scale>
        <p:origin x="824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1.fntdata"/><Relationship Id="rId68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4.fntdata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2.fntdata"/><Relationship Id="rId69" Type="http://schemas.openxmlformats.org/officeDocument/2006/relationships/font" Target="fonts/font7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5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8.fntdata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3.fntdata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font" Target="fonts/font9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2.svg"/><Relationship Id="rId7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2.svg"/><Relationship Id="rId7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Relationship Id="rId9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2.svg"/><Relationship Id="rId7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2.svg"/><Relationship Id="rId7" Type="http://schemas.openxmlformats.org/officeDocument/2006/relationships/image" Target="../media/image2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4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2.svg"/><Relationship Id="rId7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2.svg"/><Relationship Id="rId7" Type="http://schemas.openxmlformats.org/officeDocument/2006/relationships/image" Target="../media/image2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2.svg"/><Relationship Id="rId7" Type="http://schemas.openxmlformats.org/officeDocument/2006/relationships/image" Target="../media/image2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2.svg"/><Relationship Id="rId7" Type="http://schemas.openxmlformats.org/officeDocument/2006/relationships/image" Target="../media/image2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2.svg"/><Relationship Id="rId7" Type="http://schemas.openxmlformats.org/officeDocument/2006/relationships/image" Target="../media/image2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2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3" Type="http://schemas.openxmlformats.org/officeDocument/2006/relationships/image" Target="../media/image2.svg"/><Relationship Id="rId7" Type="http://schemas.openxmlformats.org/officeDocument/2006/relationships/image" Target="../media/image5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16.svg"/><Relationship Id="rId10" Type="http://schemas.openxmlformats.org/officeDocument/2006/relationships/image" Target="../media/image55.svg"/><Relationship Id="rId4" Type="http://schemas.openxmlformats.org/officeDocument/2006/relationships/image" Target="../media/image15.png"/><Relationship Id="rId9" Type="http://schemas.openxmlformats.org/officeDocument/2006/relationships/image" Target="../media/image19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13" Type="http://schemas.openxmlformats.org/officeDocument/2006/relationships/image" Target="../media/image58.png"/><Relationship Id="rId3" Type="http://schemas.openxmlformats.org/officeDocument/2006/relationships/image" Target="../media/image2.svg"/><Relationship Id="rId7" Type="http://schemas.openxmlformats.org/officeDocument/2006/relationships/image" Target="../media/image53.png"/><Relationship Id="rId12" Type="http://schemas.openxmlformats.org/officeDocument/2006/relationships/image" Target="../media/image57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11" Type="http://schemas.openxmlformats.org/officeDocument/2006/relationships/image" Target="../media/image56.png"/><Relationship Id="rId5" Type="http://schemas.openxmlformats.org/officeDocument/2006/relationships/image" Target="../media/image16.svg"/><Relationship Id="rId10" Type="http://schemas.openxmlformats.org/officeDocument/2006/relationships/image" Target="../media/image55.svg"/><Relationship Id="rId4" Type="http://schemas.openxmlformats.org/officeDocument/2006/relationships/image" Target="../media/image15.png"/><Relationship Id="rId9" Type="http://schemas.openxmlformats.org/officeDocument/2006/relationships/image" Target="../media/image19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13" Type="http://schemas.openxmlformats.org/officeDocument/2006/relationships/image" Target="../media/image58.png"/><Relationship Id="rId3" Type="http://schemas.openxmlformats.org/officeDocument/2006/relationships/image" Target="../media/image2.svg"/><Relationship Id="rId7" Type="http://schemas.openxmlformats.org/officeDocument/2006/relationships/image" Target="../media/image53.png"/><Relationship Id="rId12" Type="http://schemas.openxmlformats.org/officeDocument/2006/relationships/image" Target="../media/image57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11" Type="http://schemas.openxmlformats.org/officeDocument/2006/relationships/image" Target="../media/image56.png"/><Relationship Id="rId5" Type="http://schemas.openxmlformats.org/officeDocument/2006/relationships/image" Target="../media/image16.svg"/><Relationship Id="rId10" Type="http://schemas.openxmlformats.org/officeDocument/2006/relationships/image" Target="../media/image55.svg"/><Relationship Id="rId4" Type="http://schemas.openxmlformats.org/officeDocument/2006/relationships/image" Target="../media/image15.png"/><Relationship Id="rId9" Type="http://schemas.openxmlformats.org/officeDocument/2006/relationships/image" Target="../media/image19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13" Type="http://schemas.openxmlformats.org/officeDocument/2006/relationships/image" Target="../media/image58.png"/><Relationship Id="rId3" Type="http://schemas.openxmlformats.org/officeDocument/2006/relationships/image" Target="../media/image2.svg"/><Relationship Id="rId7" Type="http://schemas.openxmlformats.org/officeDocument/2006/relationships/image" Target="../media/image53.png"/><Relationship Id="rId12" Type="http://schemas.openxmlformats.org/officeDocument/2006/relationships/image" Target="../media/image57.svg"/><Relationship Id="rId2" Type="http://schemas.openxmlformats.org/officeDocument/2006/relationships/image" Target="../media/image1.png"/><Relationship Id="rId16" Type="http://schemas.openxmlformats.org/officeDocument/2006/relationships/image" Target="../media/image6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11" Type="http://schemas.openxmlformats.org/officeDocument/2006/relationships/image" Target="../media/image56.png"/><Relationship Id="rId5" Type="http://schemas.openxmlformats.org/officeDocument/2006/relationships/image" Target="../media/image16.svg"/><Relationship Id="rId15" Type="http://schemas.openxmlformats.org/officeDocument/2006/relationships/image" Target="../media/image60.png"/><Relationship Id="rId10" Type="http://schemas.openxmlformats.org/officeDocument/2006/relationships/image" Target="../media/image55.svg"/><Relationship Id="rId4" Type="http://schemas.openxmlformats.org/officeDocument/2006/relationships/image" Target="../media/image15.png"/><Relationship Id="rId9" Type="http://schemas.openxmlformats.org/officeDocument/2006/relationships/image" Target="../media/image19.png"/><Relationship Id="rId14" Type="http://schemas.openxmlformats.org/officeDocument/2006/relationships/image" Target="../media/image59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13" Type="http://schemas.openxmlformats.org/officeDocument/2006/relationships/image" Target="../media/image25.svg"/><Relationship Id="rId3" Type="http://schemas.openxmlformats.org/officeDocument/2006/relationships/image" Target="../media/image2.sv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11" Type="http://schemas.openxmlformats.org/officeDocument/2006/relationships/image" Target="../media/image58.png"/><Relationship Id="rId5" Type="http://schemas.openxmlformats.org/officeDocument/2006/relationships/image" Target="../media/image16.svg"/><Relationship Id="rId10" Type="http://schemas.openxmlformats.org/officeDocument/2006/relationships/image" Target="../media/image57.svg"/><Relationship Id="rId4" Type="http://schemas.openxmlformats.org/officeDocument/2006/relationships/image" Target="../media/image15.png"/><Relationship Id="rId9" Type="http://schemas.openxmlformats.org/officeDocument/2006/relationships/image" Target="../media/image56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2.svg"/><Relationship Id="rId7" Type="http://schemas.openxmlformats.org/officeDocument/2006/relationships/image" Target="../media/image57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16.svg"/><Relationship Id="rId10" Type="http://schemas.openxmlformats.org/officeDocument/2006/relationships/image" Target="../media/image23.svg"/><Relationship Id="rId4" Type="http://schemas.openxmlformats.org/officeDocument/2006/relationships/image" Target="../media/image15.png"/><Relationship Id="rId9" Type="http://schemas.openxmlformats.org/officeDocument/2006/relationships/image" Target="../media/image22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hyperlink" Target="https://hbr.org/search?term=Marissa%20Afton" TargetMode="External"/><Relationship Id="rId3" Type="http://schemas.openxmlformats.org/officeDocument/2006/relationships/image" Target="../media/image2.svg"/><Relationship Id="rId7" Type="http://schemas.openxmlformats.org/officeDocument/2006/relationships/image" Target="../media/image57.svg"/><Relationship Id="rId12" Type="http://schemas.openxmlformats.org/officeDocument/2006/relationships/hyperlink" Target="https://hbr.org/search?term=Jacqueline%20Carte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hyperlink" Target="https://hbr.org/search?term=Rasmus%20Hougaard" TargetMode="External"/><Relationship Id="rId5" Type="http://schemas.openxmlformats.org/officeDocument/2006/relationships/image" Target="../media/image16.svg"/><Relationship Id="rId10" Type="http://schemas.openxmlformats.org/officeDocument/2006/relationships/image" Target="../media/image63.png"/><Relationship Id="rId4" Type="http://schemas.openxmlformats.org/officeDocument/2006/relationships/image" Target="../media/image15.png"/><Relationship Id="rId9" Type="http://schemas.openxmlformats.org/officeDocument/2006/relationships/image" Target="../media/image2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25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hyperlink" Target="https://hbr.org/search?term=Marissa%20Afton" TargetMode="External"/><Relationship Id="rId3" Type="http://schemas.openxmlformats.org/officeDocument/2006/relationships/image" Target="../media/image2.svg"/><Relationship Id="rId7" Type="http://schemas.openxmlformats.org/officeDocument/2006/relationships/image" Target="../media/image57.svg"/><Relationship Id="rId12" Type="http://schemas.openxmlformats.org/officeDocument/2006/relationships/hyperlink" Target="https://hbr.org/search?term=Jacqueline%20Carte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hyperlink" Target="https://hbr.org/search?term=Rasmus%20Hougaard" TargetMode="External"/><Relationship Id="rId5" Type="http://schemas.openxmlformats.org/officeDocument/2006/relationships/image" Target="../media/image16.svg"/><Relationship Id="rId10" Type="http://schemas.openxmlformats.org/officeDocument/2006/relationships/image" Target="../media/image63.png"/><Relationship Id="rId4" Type="http://schemas.openxmlformats.org/officeDocument/2006/relationships/image" Target="../media/image15.png"/><Relationship Id="rId9" Type="http://schemas.openxmlformats.org/officeDocument/2006/relationships/image" Target="../media/image23.sv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hyperlink" Target="https://hbr.org/search?term=Marissa%20Afton" TargetMode="External"/><Relationship Id="rId3" Type="http://schemas.openxmlformats.org/officeDocument/2006/relationships/image" Target="../media/image2.svg"/><Relationship Id="rId7" Type="http://schemas.openxmlformats.org/officeDocument/2006/relationships/image" Target="../media/image57.svg"/><Relationship Id="rId12" Type="http://schemas.openxmlformats.org/officeDocument/2006/relationships/hyperlink" Target="https://hbr.org/search?term=Jacqueline%20Carte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hyperlink" Target="https://hbr.org/search?term=Rasmus%20Hougaard" TargetMode="External"/><Relationship Id="rId5" Type="http://schemas.openxmlformats.org/officeDocument/2006/relationships/image" Target="../media/image16.svg"/><Relationship Id="rId10" Type="http://schemas.openxmlformats.org/officeDocument/2006/relationships/image" Target="../media/image63.png"/><Relationship Id="rId4" Type="http://schemas.openxmlformats.org/officeDocument/2006/relationships/image" Target="../media/image15.png"/><Relationship Id="rId9" Type="http://schemas.openxmlformats.org/officeDocument/2006/relationships/image" Target="../media/image23.sv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hyperlink" Target="https://hbr.org/search?term=Marissa%20Afton" TargetMode="External"/><Relationship Id="rId3" Type="http://schemas.openxmlformats.org/officeDocument/2006/relationships/image" Target="../media/image2.svg"/><Relationship Id="rId7" Type="http://schemas.openxmlformats.org/officeDocument/2006/relationships/image" Target="../media/image57.svg"/><Relationship Id="rId12" Type="http://schemas.openxmlformats.org/officeDocument/2006/relationships/hyperlink" Target="https://hbr.org/search?term=Jacqueline%20Carte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hyperlink" Target="https://hbr.org/search?term=Rasmus%20Hougaard" TargetMode="External"/><Relationship Id="rId5" Type="http://schemas.openxmlformats.org/officeDocument/2006/relationships/image" Target="../media/image16.svg"/><Relationship Id="rId10" Type="http://schemas.openxmlformats.org/officeDocument/2006/relationships/image" Target="../media/image63.png"/><Relationship Id="rId4" Type="http://schemas.openxmlformats.org/officeDocument/2006/relationships/image" Target="../media/image15.png"/><Relationship Id="rId9" Type="http://schemas.openxmlformats.org/officeDocument/2006/relationships/image" Target="../media/image23.sv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hyperlink" Target="https://hbr.org/search?term=Marissa%20Afton" TargetMode="External"/><Relationship Id="rId3" Type="http://schemas.openxmlformats.org/officeDocument/2006/relationships/image" Target="../media/image2.svg"/><Relationship Id="rId7" Type="http://schemas.openxmlformats.org/officeDocument/2006/relationships/image" Target="../media/image57.svg"/><Relationship Id="rId12" Type="http://schemas.openxmlformats.org/officeDocument/2006/relationships/hyperlink" Target="https://hbr.org/search?term=Jacqueline%20Carte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hyperlink" Target="https://hbr.org/search?term=Rasmus%20Hougaard" TargetMode="External"/><Relationship Id="rId5" Type="http://schemas.openxmlformats.org/officeDocument/2006/relationships/image" Target="../media/image16.svg"/><Relationship Id="rId10" Type="http://schemas.openxmlformats.org/officeDocument/2006/relationships/image" Target="../media/image63.png"/><Relationship Id="rId4" Type="http://schemas.openxmlformats.org/officeDocument/2006/relationships/image" Target="../media/image15.png"/><Relationship Id="rId9" Type="http://schemas.openxmlformats.org/officeDocument/2006/relationships/image" Target="../media/image23.sv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hyperlink" Target="https://hbr.org/search?term=Marissa%20Afton" TargetMode="External"/><Relationship Id="rId3" Type="http://schemas.openxmlformats.org/officeDocument/2006/relationships/image" Target="../media/image2.svg"/><Relationship Id="rId7" Type="http://schemas.openxmlformats.org/officeDocument/2006/relationships/image" Target="../media/image57.svg"/><Relationship Id="rId12" Type="http://schemas.openxmlformats.org/officeDocument/2006/relationships/hyperlink" Target="https://hbr.org/search?term=Jacqueline%20Carte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hyperlink" Target="https://hbr.org/search?term=Rasmus%20Hougaard" TargetMode="External"/><Relationship Id="rId5" Type="http://schemas.openxmlformats.org/officeDocument/2006/relationships/image" Target="../media/image16.svg"/><Relationship Id="rId15" Type="http://schemas.openxmlformats.org/officeDocument/2006/relationships/image" Target="../media/image66.svg"/><Relationship Id="rId10" Type="http://schemas.openxmlformats.org/officeDocument/2006/relationships/image" Target="../media/image63.png"/><Relationship Id="rId4" Type="http://schemas.openxmlformats.org/officeDocument/2006/relationships/image" Target="../media/image15.png"/><Relationship Id="rId9" Type="http://schemas.openxmlformats.org/officeDocument/2006/relationships/image" Target="../media/image23.svg"/><Relationship Id="rId14" Type="http://schemas.openxmlformats.org/officeDocument/2006/relationships/image" Target="../media/image65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hyperlink" Target="https://hbr.org/search?term=Marissa%20Afton" TargetMode="External"/><Relationship Id="rId3" Type="http://schemas.openxmlformats.org/officeDocument/2006/relationships/image" Target="../media/image2.svg"/><Relationship Id="rId7" Type="http://schemas.openxmlformats.org/officeDocument/2006/relationships/image" Target="../media/image57.svg"/><Relationship Id="rId12" Type="http://schemas.openxmlformats.org/officeDocument/2006/relationships/hyperlink" Target="https://hbr.org/search?term=Jacqueline%20Carte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hyperlink" Target="https://hbr.org/search?term=Rasmus%20Hougaard" TargetMode="External"/><Relationship Id="rId5" Type="http://schemas.openxmlformats.org/officeDocument/2006/relationships/image" Target="../media/image16.svg"/><Relationship Id="rId15" Type="http://schemas.openxmlformats.org/officeDocument/2006/relationships/image" Target="../media/image66.svg"/><Relationship Id="rId10" Type="http://schemas.openxmlformats.org/officeDocument/2006/relationships/image" Target="../media/image63.png"/><Relationship Id="rId4" Type="http://schemas.openxmlformats.org/officeDocument/2006/relationships/image" Target="../media/image15.png"/><Relationship Id="rId9" Type="http://schemas.openxmlformats.org/officeDocument/2006/relationships/image" Target="../media/image23.svg"/><Relationship Id="rId14" Type="http://schemas.openxmlformats.org/officeDocument/2006/relationships/image" Target="../media/image65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hyperlink" Target="https://hbr.org/search?term=Marissa%20Afton" TargetMode="External"/><Relationship Id="rId3" Type="http://schemas.openxmlformats.org/officeDocument/2006/relationships/image" Target="../media/image2.svg"/><Relationship Id="rId7" Type="http://schemas.openxmlformats.org/officeDocument/2006/relationships/image" Target="../media/image57.svg"/><Relationship Id="rId12" Type="http://schemas.openxmlformats.org/officeDocument/2006/relationships/hyperlink" Target="https://hbr.org/search?term=Jacqueline%20Carte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hyperlink" Target="https://hbr.org/search?term=Rasmus%20Hougaard" TargetMode="External"/><Relationship Id="rId5" Type="http://schemas.openxmlformats.org/officeDocument/2006/relationships/image" Target="../media/image16.svg"/><Relationship Id="rId15" Type="http://schemas.openxmlformats.org/officeDocument/2006/relationships/image" Target="../media/image66.svg"/><Relationship Id="rId10" Type="http://schemas.openxmlformats.org/officeDocument/2006/relationships/image" Target="../media/image63.png"/><Relationship Id="rId4" Type="http://schemas.openxmlformats.org/officeDocument/2006/relationships/image" Target="../media/image15.png"/><Relationship Id="rId9" Type="http://schemas.openxmlformats.org/officeDocument/2006/relationships/image" Target="../media/image23.svg"/><Relationship Id="rId14" Type="http://schemas.openxmlformats.org/officeDocument/2006/relationships/image" Target="../media/image65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hyperlink" Target="https://hbr.org/search?term=Marissa%20Afton" TargetMode="External"/><Relationship Id="rId3" Type="http://schemas.openxmlformats.org/officeDocument/2006/relationships/image" Target="../media/image2.svg"/><Relationship Id="rId7" Type="http://schemas.openxmlformats.org/officeDocument/2006/relationships/image" Target="../media/image57.svg"/><Relationship Id="rId12" Type="http://schemas.openxmlformats.org/officeDocument/2006/relationships/hyperlink" Target="https://hbr.org/search?term=Jacqueline%20Carte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hyperlink" Target="https://hbr.org/search?term=Rasmus%20Hougaard" TargetMode="External"/><Relationship Id="rId5" Type="http://schemas.openxmlformats.org/officeDocument/2006/relationships/image" Target="../media/image16.svg"/><Relationship Id="rId15" Type="http://schemas.openxmlformats.org/officeDocument/2006/relationships/image" Target="../media/image66.svg"/><Relationship Id="rId10" Type="http://schemas.openxmlformats.org/officeDocument/2006/relationships/image" Target="../media/image63.png"/><Relationship Id="rId4" Type="http://schemas.openxmlformats.org/officeDocument/2006/relationships/image" Target="../media/image15.png"/><Relationship Id="rId9" Type="http://schemas.openxmlformats.org/officeDocument/2006/relationships/image" Target="../media/image23.svg"/><Relationship Id="rId14" Type="http://schemas.openxmlformats.org/officeDocument/2006/relationships/image" Target="../media/image65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.svg"/><Relationship Id="rId7" Type="http://schemas.openxmlformats.org/officeDocument/2006/relationships/image" Target="../media/image57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Relationship Id="rId9" Type="http://schemas.openxmlformats.org/officeDocument/2006/relationships/image" Target="../media/image2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27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2.svg"/><Relationship Id="rId7" Type="http://schemas.openxmlformats.org/officeDocument/2006/relationships/image" Target="../media/image55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Relationship Id="rId9" Type="http://schemas.openxmlformats.org/officeDocument/2006/relationships/image" Target="../media/image57.sv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4.png"/><Relationship Id="rId3" Type="http://schemas.openxmlformats.org/officeDocument/2006/relationships/image" Target="../media/image16.svg"/><Relationship Id="rId7" Type="http://schemas.openxmlformats.org/officeDocument/2006/relationships/image" Target="../media/image10.svg"/><Relationship Id="rId12" Type="http://schemas.openxmlformats.org/officeDocument/2006/relationships/image" Target="../media/image7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72.png"/><Relationship Id="rId5" Type="http://schemas.openxmlformats.org/officeDocument/2006/relationships/image" Target="../media/image68.svg"/><Relationship Id="rId10" Type="http://schemas.openxmlformats.org/officeDocument/2006/relationships/image" Target="../media/image71.png"/><Relationship Id="rId4" Type="http://schemas.openxmlformats.org/officeDocument/2006/relationships/image" Target="../media/image67.png"/><Relationship Id="rId9" Type="http://schemas.openxmlformats.org/officeDocument/2006/relationships/image" Target="../media/image7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.svg"/><Relationship Id="rId7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9211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990178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368164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750088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975496" y="6950546"/>
            <a:ext cx="4197591" cy="4189959"/>
          </a:xfrm>
          <a:custGeom>
            <a:avLst/>
            <a:gdLst/>
            <a:ahLst/>
            <a:cxnLst/>
            <a:rect l="l" t="t" r="r" b="b"/>
            <a:pathLst>
              <a:path w="4197591" h="4189959">
                <a:moveTo>
                  <a:pt x="0" y="0"/>
                </a:moveTo>
                <a:lnTo>
                  <a:pt x="4197591" y="0"/>
                </a:lnTo>
                <a:lnTo>
                  <a:pt x="4197591" y="4189959"/>
                </a:lnTo>
                <a:lnTo>
                  <a:pt x="0" y="41899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2700000">
            <a:off x="6392804" y="6950546"/>
            <a:ext cx="4197591" cy="4189959"/>
          </a:xfrm>
          <a:custGeom>
            <a:avLst/>
            <a:gdLst/>
            <a:ahLst/>
            <a:cxnLst/>
            <a:rect l="l" t="t" r="r" b="b"/>
            <a:pathLst>
              <a:path w="4197591" h="4189959">
                <a:moveTo>
                  <a:pt x="0" y="0"/>
                </a:moveTo>
                <a:lnTo>
                  <a:pt x="4197591" y="0"/>
                </a:lnTo>
                <a:lnTo>
                  <a:pt x="4197591" y="4189959"/>
                </a:lnTo>
                <a:lnTo>
                  <a:pt x="0" y="41899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2700000">
            <a:off x="12101787" y="6950546"/>
            <a:ext cx="4197591" cy="4189959"/>
          </a:xfrm>
          <a:custGeom>
            <a:avLst/>
            <a:gdLst/>
            <a:ahLst/>
            <a:cxnLst/>
            <a:rect l="l" t="t" r="r" b="b"/>
            <a:pathLst>
              <a:path w="4197591" h="4189959">
                <a:moveTo>
                  <a:pt x="0" y="0"/>
                </a:moveTo>
                <a:lnTo>
                  <a:pt x="4197591" y="0"/>
                </a:lnTo>
                <a:lnTo>
                  <a:pt x="4197591" y="4189959"/>
                </a:lnTo>
                <a:lnTo>
                  <a:pt x="0" y="41899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13114913" y="6950546"/>
            <a:ext cx="4197591" cy="4189959"/>
          </a:xfrm>
          <a:custGeom>
            <a:avLst/>
            <a:gdLst/>
            <a:ahLst/>
            <a:cxnLst/>
            <a:rect l="l" t="t" r="r" b="b"/>
            <a:pathLst>
              <a:path w="4197591" h="4189959">
                <a:moveTo>
                  <a:pt x="0" y="0"/>
                </a:moveTo>
                <a:lnTo>
                  <a:pt x="4197591" y="0"/>
                </a:lnTo>
                <a:lnTo>
                  <a:pt x="4197591" y="4189959"/>
                </a:lnTo>
                <a:lnTo>
                  <a:pt x="0" y="41899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975496" y="7100925"/>
            <a:ext cx="4197591" cy="4189959"/>
          </a:xfrm>
          <a:custGeom>
            <a:avLst/>
            <a:gdLst/>
            <a:ahLst/>
            <a:cxnLst/>
            <a:rect l="l" t="t" r="r" b="b"/>
            <a:pathLst>
              <a:path w="4197591" h="4189959">
                <a:moveTo>
                  <a:pt x="0" y="0"/>
                </a:moveTo>
                <a:lnTo>
                  <a:pt x="4197591" y="0"/>
                </a:lnTo>
                <a:lnTo>
                  <a:pt x="4197591" y="4189959"/>
                </a:lnTo>
                <a:lnTo>
                  <a:pt x="0" y="418995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6635561" y="7100925"/>
            <a:ext cx="4197591" cy="4189959"/>
          </a:xfrm>
          <a:custGeom>
            <a:avLst/>
            <a:gdLst/>
            <a:ahLst/>
            <a:cxnLst/>
            <a:rect l="l" t="t" r="r" b="b"/>
            <a:pathLst>
              <a:path w="4197591" h="4189959">
                <a:moveTo>
                  <a:pt x="0" y="0"/>
                </a:moveTo>
                <a:lnTo>
                  <a:pt x="4197591" y="0"/>
                </a:lnTo>
                <a:lnTo>
                  <a:pt x="4197591" y="4189959"/>
                </a:lnTo>
                <a:lnTo>
                  <a:pt x="0" y="418995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2700000">
            <a:off x="12323697" y="7100925"/>
            <a:ext cx="4197591" cy="4189959"/>
          </a:xfrm>
          <a:custGeom>
            <a:avLst/>
            <a:gdLst/>
            <a:ahLst/>
            <a:cxnLst/>
            <a:rect l="l" t="t" r="r" b="b"/>
            <a:pathLst>
              <a:path w="4197591" h="4189959">
                <a:moveTo>
                  <a:pt x="0" y="0"/>
                </a:moveTo>
                <a:lnTo>
                  <a:pt x="4197591" y="0"/>
                </a:lnTo>
                <a:lnTo>
                  <a:pt x="4197591" y="4189959"/>
                </a:lnTo>
                <a:lnTo>
                  <a:pt x="0" y="418995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2700000">
            <a:off x="13114913" y="7100925"/>
            <a:ext cx="4197591" cy="4189959"/>
          </a:xfrm>
          <a:custGeom>
            <a:avLst/>
            <a:gdLst/>
            <a:ahLst/>
            <a:cxnLst/>
            <a:rect l="l" t="t" r="r" b="b"/>
            <a:pathLst>
              <a:path w="4197591" h="4189959">
                <a:moveTo>
                  <a:pt x="0" y="0"/>
                </a:moveTo>
                <a:lnTo>
                  <a:pt x="4197591" y="0"/>
                </a:lnTo>
                <a:lnTo>
                  <a:pt x="4197591" y="4189959"/>
                </a:lnTo>
                <a:lnTo>
                  <a:pt x="0" y="418995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 rot="2700000">
            <a:off x="975496" y="7274591"/>
            <a:ext cx="4197591" cy="4189959"/>
          </a:xfrm>
          <a:custGeom>
            <a:avLst/>
            <a:gdLst/>
            <a:ahLst/>
            <a:cxnLst/>
            <a:rect l="l" t="t" r="r" b="b"/>
            <a:pathLst>
              <a:path w="4197591" h="4189959">
                <a:moveTo>
                  <a:pt x="0" y="0"/>
                </a:moveTo>
                <a:lnTo>
                  <a:pt x="4197591" y="0"/>
                </a:lnTo>
                <a:lnTo>
                  <a:pt x="4197591" y="4189958"/>
                </a:lnTo>
                <a:lnTo>
                  <a:pt x="0" y="41899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 rot="2700000">
            <a:off x="6709989" y="7274591"/>
            <a:ext cx="4197591" cy="4189959"/>
          </a:xfrm>
          <a:custGeom>
            <a:avLst/>
            <a:gdLst/>
            <a:ahLst/>
            <a:cxnLst/>
            <a:rect l="l" t="t" r="r" b="b"/>
            <a:pathLst>
              <a:path w="4197591" h="4189959">
                <a:moveTo>
                  <a:pt x="0" y="0"/>
                </a:moveTo>
                <a:lnTo>
                  <a:pt x="4197591" y="0"/>
                </a:lnTo>
                <a:lnTo>
                  <a:pt x="4197591" y="4189958"/>
                </a:lnTo>
                <a:lnTo>
                  <a:pt x="0" y="41899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 rot="2700000">
            <a:off x="12323697" y="7274591"/>
            <a:ext cx="4197591" cy="4189959"/>
          </a:xfrm>
          <a:custGeom>
            <a:avLst/>
            <a:gdLst/>
            <a:ahLst/>
            <a:cxnLst/>
            <a:rect l="l" t="t" r="r" b="b"/>
            <a:pathLst>
              <a:path w="4197591" h="4189959">
                <a:moveTo>
                  <a:pt x="0" y="0"/>
                </a:moveTo>
                <a:lnTo>
                  <a:pt x="4197591" y="0"/>
                </a:lnTo>
                <a:lnTo>
                  <a:pt x="4197591" y="4189958"/>
                </a:lnTo>
                <a:lnTo>
                  <a:pt x="0" y="41899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 rot="2700000">
            <a:off x="13114913" y="7274591"/>
            <a:ext cx="4197591" cy="4189959"/>
          </a:xfrm>
          <a:custGeom>
            <a:avLst/>
            <a:gdLst/>
            <a:ahLst/>
            <a:cxnLst/>
            <a:rect l="l" t="t" r="r" b="b"/>
            <a:pathLst>
              <a:path w="4197591" h="4189959">
                <a:moveTo>
                  <a:pt x="0" y="0"/>
                </a:moveTo>
                <a:lnTo>
                  <a:pt x="4197591" y="0"/>
                </a:lnTo>
                <a:lnTo>
                  <a:pt x="4197591" y="4189958"/>
                </a:lnTo>
                <a:lnTo>
                  <a:pt x="0" y="41899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 rot="2700000">
            <a:off x="975496" y="7463181"/>
            <a:ext cx="4197591" cy="4189959"/>
          </a:xfrm>
          <a:custGeom>
            <a:avLst/>
            <a:gdLst/>
            <a:ahLst/>
            <a:cxnLst/>
            <a:rect l="l" t="t" r="r" b="b"/>
            <a:pathLst>
              <a:path w="4197591" h="4189959">
                <a:moveTo>
                  <a:pt x="0" y="0"/>
                </a:moveTo>
                <a:lnTo>
                  <a:pt x="4197591" y="0"/>
                </a:lnTo>
                <a:lnTo>
                  <a:pt x="4197591" y="4189958"/>
                </a:lnTo>
                <a:lnTo>
                  <a:pt x="0" y="418995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 rot="2700000">
            <a:off x="6709989" y="7463181"/>
            <a:ext cx="4197591" cy="4189959"/>
          </a:xfrm>
          <a:custGeom>
            <a:avLst/>
            <a:gdLst/>
            <a:ahLst/>
            <a:cxnLst/>
            <a:rect l="l" t="t" r="r" b="b"/>
            <a:pathLst>
              <a:path w="4197591" h="4189959">
                <a:moveTo>
                  <a:pt x="0" y="0"/>
                </a:moveTo>
                <a:lnTo>
                  <a:pt x="4197591" y="0"/>
                </a:lnTo>
                <a:lnTo>
                  <a:pt x="4197591" y="4189958"/>
                </a:lnTo>
                <a:lnTo>
                  <a:pt x="0" y="418995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 rot="2700000">
            <a:off x="12323697" y="7463181"/>
            <a:ext cx="4197591" cy="4189959"/>
          </a:xfrm>
          <a:custGeom>
            <a:avLst/>
            <a:gdLst/>
            <a:ahLst/>
            <a:cxnLst/>
            <a:rect l="l" t="t" r="r" b="b"/>
            <a:pathLst>
              <a:path w="4197591" h="4189959">
                <a:moveTo>
                  <a:pt x="0" y="0"/>
                </a:moveTo>
                <a:lnTo>
                  <a:pt x="4197591" y="0"/>
                </a:lnTo>
                <a:lnTo>
                  <a:pt x="4197591" y="4189958"/>
                </a:lnTo>
                <a:lnTo>
                  <a:pt x="0" y="418995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 rot="2700000">
            <a:off x="13114913" y="7463181"/>
            <a:ext cx="4197591" cy="4189959"/>
          </a:xfrm>
          <a:custGeom>
            <a:avLst/>
            <a:gdLst/>
            <a:ahLst/>
            <a:cxnLst/>
            <a:rect l="l" t="t" r="r" b="b"/>
            <a:pathLst>
              <a:path w="4197591" h="4189959">
                <a:moveTo>
                  <a:pt x="0" y="0"/>
                </a:moveTo>
                <a:lnTo>
                  <a:pt x="4197591" y="0"/>
                </a:lnTo>
                <a:lnTo>
                  <a:pt x="4197591" y="4189958"/>
                </a:lnTo>
                <a:lnTo>
                  <a:pt x="0" y="418995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 rot="2700000">
            <a:off x="975496" y="7641897"/>
            <a:ext cx="4197591" cy="4189959"/>
          </a:xfrm>
          <a:custGeom>
            <a:avLst/>
            <a:gdLst/>
            <a:ahLst/>
            <a:cxnLst/>
            <a:rect l="l" t="t" r="r" b="b"/>
            <a:pathLst>
              <a:path w="4197591" h="4189959">
                <a:moveTo>
                  <a:pt x="0" y="0"/>
                </a:moveTo>
                <a:lnTo>
                  <a:pt x="4197591" y="0"/>
                </a:lnTo>
                <a:lnTo>
                  <a:pt x="4197591" y="4189959"/>
                </a:lnTo>
                <a:lnTo>
                  <a:pt x="0" y="41899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 rot="2700000">
            <a:off x="6709989" y="7641897"/>
            <a:ext cx="4197591" cy="4189959"/>
          </a:xfrm>
          <a:custGeom>
            <a:avLst/>
            <a:gdLst/>
            <a:ahLst/>
            <a:cxnLst/>
            <a:rect l="l" t="t" r="r" b="b"/>
            <a:pathLst>
              <a:path w="4197591" h="4189959">
                <a:moveTo>
                  <a:pt x="0" y="0"/>
                </a:moveTo>
                <a:lnTo>
                  <a:pt x="4197591" y="0"/>
                </a:lnTo>
                <a:lnTo>
                  <a:pt x="4197591" y="4189959"/>
                </a:lnTo>
                <a:lnTo>
                  <a:pt x="0" y="41899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 rot="2700000">
            <a:off x="12440938" y="7641897"/>
            <a:ext cx="4197591" cy="4189959"/>
          </a:xfrm>
          <a:custGeom>
            <a:avLst/>
            <a:gdLst/>
            <a:ahLst/>
            <a:cxnLst/>
            <a:rect l="l" t="t" r="r" b="b"/>
            <a:pathLst>
              <a:path w="4197591" h="4189959">
                <a:moveTo>
                  <a:pt x="0" y="0"/>
                </a:moveTo>
                <a:lnTo>
                  <a:pt x="4197591" y="0"/>
                </a:lnTo>
                <a:lnTo>
                  <a:pt x="4197591" y="4189959"/>
                </a:lnTo>
                <a:lnTo>
                  <a:pt x="0" y="41899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 rot="2700000">
            <a:off x="13114913" y="7641897"/>
            <a:ext cx="4197591" cy="4189959"/>
          </a:xfrm>
          <a:custGeom>
            <a:avLst/>
            <a:gdLst/>
            <a:ahLst/>
            <a:cxnLst/>
            <a:rect l="l" t="t" r="r" b="b"/>
            <a:pathLst>
              <a:path w="4197591" h="4189959">
                <a:moveTo>
                  <a:pt x="0" y="0"/>
                </a:moveTo>
                <a:lnTo>
                  <a:pt x="4197591" y="0"/>
                </a:lnTo>
                <a:lnTo>
                  <a:pt x="4197591" y="4189959"/>
                </a:lnTo>
                <a:lnTo>
                  <a:pt x="0" y="41899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 rot="2700000">
            <a:off x="975496" y="7794297"/>
            <a:ext cx="4197591" cy="4189959"/>
          </a:xfrm>
          <a:custGeom>
            <a:avLst/>
            <a:gdLst/>
            <a:ahLst/>
            <a:cxnLst/>
            <a:rect l="l" t="t" r="r" b="b"/>
            <a:pathLst>
              <a:path w="4197591" h="4189959">
                <a:moveTo>
                  <a:pt x="0" y="0"/>
                </a:moveTo>
                <a:lnTo>
                  <a:pt x="4197591" y="0"/>
                </a:lnTo>
                <a:lnTo>
                  <a:pt x="4197591" y="4189959"/>
                </a:lnTo>
                <a:lnTo>
                  <a:pt x="0" y="418995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 rot="2700000">
            <a:off x="12440938" y="7794297"/>
            <a:ext cx="4197591" cy="4189959"/>
          </a:xfrm>
          <a:custGeom>
            <a:avLst/>
            <a:gdLst/>
            <a:ahLst/>
            <a:cxnLst/>
            <a:rect l="l" t="t" r="r" b="b"/>
            <a:pathLst>
              <a:path w="4197591" h="4189959">
                <a:moveTo>
                  <a:pt x="0" y="0"/>
                </a:moveTo>
                <a:lnTo>
                  <a:pt x="4197591" y="0"/>
                </a:lnTo>
                <a:lnTo>
                  <a:pt x="4197591" y="4189959"/>
                </a:lnTo>
                <a:lnTo>
                  <a:pt x="0" y="418995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 rot="2700000">
            <a:off x="6709989" y="7794297"/>
            <a:ext cx="4197591" cy="4189959"/>
          </a:xfrm>
          <a:custGeom>
            <a:avLst/>
            <a:gdLst/>
            <a:ahLst/>
            <a:cxnLst/>
            <a:rect l="l" t="t" r="r" b="b"/>
            <a:pathLst>
              <a:path w="4197591" h="4189959">
                <a:moveTo>
                  <a:pt x="0" y="0"/>
                </a:moveTo>
                <a:lnTo>
                  <a:pt x="4197591" y="0"/>
                </a:lnTo>
                <a:lnTo>
                  <a:pt x="4197591" y="4189959"/>
                </a:lnTo>
                <a:lnTo>
                  <a:pt x="0" y="418995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7" name="Freeform 37"/>
          <p:cNvSpPr/>
          <p:nvPr/>
        </p:nvSpPr>
        <p:spPr>
          <a:xfrm rot="2700000">
            <a:off x="13114913" y="7794297"/>
            <a:ext cx="4197591" cy="4189959"/>
          </a:xfrm>
          <a:custGeom>
            <a:avLst/>
            <a:gdLst/>
            <a:ahLst/>
            <a:cxnLst/>
            <a:rect l="l" t="t" r="r" b="b"/>
            <a:pathLst>
              <a:path w="4197591" h="4189959">
                <a:moveTo>
                  <a:pt x="0" y="0"/>
                </a:moveTo>
                <a:lnTo>
                  <a:pt x="4197591" y="0"/>
                </a:lnTo>
                <a:lnTo>
                  <a:pt x="4197591" y="4189959"/>
                </a:lnTo>
                <a:lnTo>
                  <a:pt x="0" y="418995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8" name="Freeform 38"/>
          <p:cNvSpPr/>
          <p:nvPr/>
        </p:nvSpPr>
        <p:spPr>
          <a:xfrm>
            <a:off x="9117326" y="6439153"/>
            <a:ext cx="2456961" cy="153560"/>
          </a:xfrm>
          <a:custGeom>
            <a:avLst/>
            <a:gdLst/>
            <a:ahLst/>
            <a:cxnLst/>
            <a:rect l="l" t="t" r="r" b="b"/>
            <a:pathLst>
              <a:path w="2456961" h="153560">
                <a:moveTo>
                  <a:pt x="0" y="0"/>
                </a:moveTo>
                <a:lnTo>
                  <a:pt x="2456961" y="0"/>
                </a:lnTo>
                <a:lnTo>
                  <a:pt x="2456961" y="153560"/>
                </a:lnTo>
                <a:lnTo>
                  <a:pt x="0" y="15356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39" name="Freeform 39"/>
          <p:cNvSpPr/>
          <p:nvPr/>
        </p:nvSpPr>
        <p:spPr>
          <a:xfrm>
            <a:off x="108845" y="8257998"/>
            <a:ext cx="18070310" cy="1919790"/>
          </a:xfrm>
          <a:custGeom>
            <a:avLst/>
            <a:gdLst/>
            <a:ahLst/>
            <a:cxnLst/>
            <a:rect l="l" t="t" r="r" b="b"/>
            <a:pathLst>
              <a:path w="18070310" h="1919790">
                <a:moveTo>
                  <a:pt x="0" y="0"/>
                </a:moveTo>
                <a:lnTo>
                  <a:pt x="18070310" y="0"/>
                </a:lnTo>
                <a:lnTo>
                  <a:pt x="18070310" y="1919791"/>
                </a:lnTo>
                <a:lnTo>
                  <a:pt x="0" y="191979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192760" r="-602"/>
            </a:stretch>
          </a:blipFill>
        </p:spPr>
      </p:sp>
      <p:sp>
        <p:nvSpPr>
          <p:cNvPr id="40" name="Freeform 40"/>
          <p:cNvSpPr/>
          <p:nvPr/>
        </p:nvSpPr>
        <p:spPr>
          <a:xfrm>
            <a:off x="95508" y="53723"/>
            <a:ext cx="18096984" cy="10179554"/>
          </a:xfrm>
          <a:custGeom>
            <a:avLst/>
            <a:gdLst/>
            <a:ahLst/>
            <a:cxnLst/>
            <a:rect l="l" t="t" r="r" b="b"/>
            <a:pathLst>
              <a:path w="18096984" h="10179554">
                <a:moveTo>
                  <a:pt x="0" y="0"/>
                </a:moveTo>
                <a:lnTo>
                  <a:pt x="18096984" y="0"/>
                </a:lnTo>
                <a:lnTo>
                  <a:pt x="18096984" y="10179554"/>
                </a:lnTo>
                <a:lnTo>
                  <a:pt x="0" y="1017955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41" name="Freeform 41"/>
          <p:cNvSpPr/>
          <p:nvPr/>
        </p:nvSpPr>
        <p:spPr>
          <a:xfrm>
            <a:off x="4918460" y="241874"/>
            <a:ext cx="8565444" cy="9935915"/>
          </a:xfrm>
          <a:custGeom>
            <a:avLst/>
            <a:gdLst/>
            <a:ahLst/>
            <a:cxnLst/>
            <a:rect l="l" t="t" r="r" b="b"/>
            <a:pathLst>
              <a:path w="8565444" h="9935915">
                <a:moveTo>
                  <a:pt x="0" y="0"/>
                </a:moveTo>
                <a:lnTo>
                  <a:pt x="8565444" y="0"/>
                </a:lnTo>
                <a:lnTo>
                  <a:pt x="8565444" y="9935915"/>
                </a:lnTo>
                <a:lnTo>
                  <a:pt x="0" y="993591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pic>
        <p:nvPicPr>
          <p:cNvPr id="42" name="Picture 4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886153" y="6774534"/>
            <a:ext cx="3231647" cy="323164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0479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81177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991676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405193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112191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8" y="0"/>
                </a:lnTo>
                <a:lnTo>
                  <a:pt x="2942588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22" name="Freeform 22"/>
          <p:cNvSpPr/>
          <p:nvPr/>
        </p:nvSpPr>
        <p:spPr>
          <a:xfrm>
            <a:off x="831687" y="2111779"/>
            <a:ext cx="16707318" cy="6166597"/>
          </a:xfrm>
          <a:custGeom>
            <a:avLst/>
            <a:gdLst/>
            <a:ahLst/>
            <a:cxnLst/>
            <a:rect l="l" t="t" r="r" b="b"/>
            <a:pathLst>
              <a:path w="16707318" h="6166597">
                <a:moveTo>
                  <a:pt x="0" y="0"/>
                </a:moveTo>
                <a:lnTo>
                  <a:pt x="16707318" y="0"/>
                </a:lnTo>
                <a:lnTo>
                  <a:pt x="16707318" y="6166597"/>
                </a:lnTo>
                <a:lnTo>
                  <a:pt x="0" y="61665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26208" r="-4374" b="-25376"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446706" y="9092882"/>
            <a:ext cx="6711109" cy="283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-US" sz="1599" i="1" spc="115">
                <a:solidFill>
                  <a:srgbClr val="545454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Cheers to Monday</a:t>
            </a: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Amy Leneker (Wiley, 2026)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8877" y="80415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81177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991676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405193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112191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8" y="0"/>
                </a:lnTo>
                <a:lnTo>
                  <a:pt x="2942588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46706" y="9092882"/>
            <a:ext cx="6711109" cy="2832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-US" sz="1599" i="1" spc="115">
                <a:solidFill>
                  <a:srgbClr val="545454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The Center for Generational Kinetics, 2026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952845" y="-554850"/>
            <a:ext cx="13792208" cy="35594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00"/>
              </a:lnSpc>
              <a:spcBef>
                <a:spcPct val="0"/>
              </a:spcBef>
            </a:pPr>
            <a:r>
              <a:rPr lang="en-US" sz="50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algn="l">
              <a:lnSpc>
                <a:spcPts val="7000"/>
              </a:lnSpc>
              <a:spcBef>
                <a:spcPct val="0"/>
              </a:spcBef>
            </a:pPr>
            <a:endParaRPr lang="en-US" sz="5000" b="1">
              <a:solidFill>
                <a:srgbClr val="1B355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1B3550"/>
                </a:solidFill>
                <a:latin typeface="Poppins"/>
                <a:ea typeface="Poppins"/>
                <a:cs typeface="Poppins"/>
                <a:sym typeface="Poppins"/>
              </a:rPr>
              <a:t>94% of working Americans found </a:t>
            </a:r>
          </a:p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1B3550"/>
                </a:solidFill>
                <a:latin typeface="Poppins"/>
                <a:ea typeface="Poppins"/>
                <a:cs typeface="Poppins"/>
                <a:sym typeface="Poppins"/>
              </a:rPr>
              <a:t>The Un-Stressing Method™ effective </a:t>
            </a:r>
          </a:p>
        </p:txBody>
      </p:sp>
      <p:pic>
        <p:nvPicPr>
          <p:cNvPr id="24" name="Picture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4341584">
            <a:off x="5332974" y="2418552"/>
            <a:ext cx="7130507" cy="7130507"/>
          </a:xfrm>
          <a:prstGeom prst="rect">
            <a:avLst/>
          </a:prstGeom>
        </p:spPr>
      </p:pic>
      <p:sp>
        <p:nvSpPr>
          <p:cNvPr id="25" name="TextBox 25"/>
          <p:cNvSpPr txBox="1"/>
          <p:nvPr/>
        </p:nvSpPr>
        <p:spPr>
          <a:xfrm>
            <a:off x="6313402" y="5058624"/>
            <a:ext cx="5942089" cy="16027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459"/>
              </a:lnSpc>
              <a:spcBef>
                <a:spcPct val="0"/>
              </a:spcBef>
            </a:pPr>
            <a:r>
              <a:rPr lang="en-US" sz="8899" spc="64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94%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0479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81177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991676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405193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112191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8" y="0"/>
                </a:lnTo>
                <a:lnTo>
                  <a:pt x="2942588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22" name="Freeform 22"/>
          <p:cNvSpPr/>
          <p:nvPr/>
        </p:nvSpPr>
        <p:spPr>
          <a:xfrm>
            <a:off x="831687" y="2111779"/>
            <a:ext cx="16707318" cy="6166597"/>
          </a:xfrm>
          <a:custGeom>
            <a:avLst/>
            <a:gdLst/>
            <a:ahLst/>
            <a:cxnLst/>
            <a:rect l="l" t="t" r="r" b="b"/>
            <a:pathLst>
              <a:path w="16707318" h="6166597">
                <a:moveTo>
                  <a:pt x="0" y="0"/>
                </a:moveTo>
                <a:lnTo>
                  <a:pt x="16707318" y="0"/>
                </a:lnTo>
                <a:lnTo>
                  <a:pt x="16707318" y="6166597"/>
                </a:lnTo>
                <a:lnTo>
                  <a:pt x="0" y="61665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26208" r="-4374" b="-25376"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446706" y="9092882"/>
            <a:ext cx="6711109" cy="283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-US" sz="1599" i="1" spc="115">
                <a:solidFill>
                  <a:srgbClr val="545454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Cheers to Monday</a:t>
            </a: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Amy Leneker (Wiley, 2026)</a:t>
            </a:r>
          </a:p>
        </p:txBody>
      </p:sp>
      <p:sp>
        <p:nvSpPr>
          <p:cNvPr id="24" name="Freeform 24"/>
          <p:cNvSpPr/>
          <p:nvPr/>
        </p:nvSpPr>
        <p:spPr>
          <a:xfrm rot="6260637">
            <a:off x="896134" y="2089159"/>
            <a:ext cx="7695978" cy="6108683"/>
          </a:xfrm>
          <a:custGeom>
            <a:avLst/>
            <a:gdLst/>
            <a:ahLst/>
            <a:cxnLst/>
            <a:rect l="l" t="t" r="r" b="b"/>
            <a:pathLst>
              <a:path w="7695978" h="6108683">
                <a:moveTo>
                  <a:pt x="0" y="0"/>
                </a:moveTo>
                <a:lnTo>
                  <a:pt x="7695978" y="0"/>
                </a:lnTo>
                <a:lnTo>
                  <a:pt x="7695978" y="6108682"/>
                </a:lnTo>
                <a:lnTo>
                  <a:pt x="0" y="610868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0479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81177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991676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405193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112191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8" y="0"/>
                </a:lnTo>
                <a:lnTo>
                  <a:pt x="2942588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46706" y="9092882"/>
            <a:ext cx="6711109" cy="283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-US" sz="1599" i="1" spc="115">
                <a:solidFill>
                  <a:srgbClr val="545454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Cheers to Monday</a:t>
            </a: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Amy Leneker (Wiley, 2026)</a:t>
            </a:r>
          </a:p>
        </p:txBody>
      </p:sp>
      <p:sp>
        <p:nvSpPr>
          <p:cNvPr id="23" name="Freeform 23"/>
          <p:cNvSpPr/>
          <p:nvPr/>
        </p:nvSpPr>
        <p:spPr>
          <a:xfrm>
            <a:off x="543366" y="2399519"/>
            <a:ext cx="17226112" cy="5470498"/>
          </a:xfrm>
          <a:custGeom>
            <a:avLst/>
            <a:gdLst/>
            <a:ahLst/>
            <a:cxnLst/>
            <a:rect l="l" t="t" r="r" b="b"/>
            <a:pathLst>
              <a:path w="17226112" h="5470498">
                <a:moveTo>
                  <a:pt x="0" y="0"/>
                </a:moveTo>
                <a:lnTo>
                  <a:pt x="17226112" y="0"/>
                </a:lnTo>
                <a:lnTo>
                  <a:pt x="17226112" y="5470498"/>
                </a:lnTo>
                <a:lnTo>
                  <a:pt x="0" y="547049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272" b="-21439"/>
            </a:stretch>
          </a:blipFill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0479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81177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991676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405193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112191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8" y="0"/>
                </a:lnTo>
                <a:lnTo>
                  <a:pt x="2942588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46706" y="9092882"/>
            <a:ext cx="6711109" cy="283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-US" sz="1599" i="1" spc="115">
                <a:solidFill>
                  <a:srgbClr val="545454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Cheers to Monday</a:t>
            </a: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Amy Leneker (Wiley, 2026)</a:t>
            </a:r>
          </a:p>
        </p:txBody>
      </p:sp>
      <p:sp>
        <p:nvSpPr>
          <p:cNvPr id="23" name="Freeform 23"/>
          <p:cNvSpPr/>
          <p:nvPr/>
        </p:nvSpPr>
        <p:spPr>
          <a:xfrm>
            <a:off x="1781078" y="3543153"/>
            <a:ext cx="15067723" cy="4785058"/>
          </a:xfrm>
          <a:custGeom>
            <a:avLst/>
            <a:gdLst/>
            <a:ahLst/>
            <a:cxnLst/>
            <a:rect l="l" t="t" r="r" b="b"/>
            <a:pathLst>
              <a:path w="15067723" h="4785058">
                <a:moveTo>
                  <a:pt x="0" y="0"/>
                </a:moveTo>
                <a:lnTo>
                  <a:pt x="15067723" y="0"/>
                </a:lnTo>
                <a:lnTo>
                  <a:pt x="15067723" y="4785058"/>
                </a:lnTo>
                <a:lnTo>
                  <a:pt x="0" y="478505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272" b="-21439"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1982941" y="-421038"/>
            <a:ext cx="13792208" cy="35594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00"/>
              </a:lnSpc>
              <a:spcBef>
                <a:spcPct val="0"/>
              </a:spcBef>
            </a:pPr>
            <a:r>
              <a:rPr lang="en-US" sz="50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algn="l">
              <a:lnSpc>
                <a:spcPts val="7000"/>
              </a:lnSpc>
              <a:spcBef>
                <a:spcPct val="0"/>
              </a:spcBef>
            </a:pPr>
            <a:endParaRPr lang="en-US" sz="5000" b="1">
              <a:solidFill>
                <a:srgbClr val="1B355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Share:</a:t>
            </a:r>
          </a:p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1B3550"/>
                </a:solidFill>
                <a:latin typeface="Poppins"/>
                <a:ea typeface="Poppins"/>
                <a:cs typeface="Poppins"/>
                <a:sym typeface="Poppins"/>
              </a:rPr>
              <a:t>What was your number and why?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0479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81177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991676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405193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061892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596819" y="3355944"/>
            <a:ext cx="5850624" cy="2425216"/>
          </a:xfrm>
          <a:custGeom>
            <a:avLst/>
            <a:gdLst/>
            <a:ahLst/>
            <a:cxnLst/>
            <a:rect l="l" t="t" r="r" b="b"/>
            <a:pathLst>
              <a:path w="5850624" h="2425216">
                <a:moveTo>
                  <a:pt x="0" y="0"/>
                </a:moveTo>
                <a:lnTo>
                  <a:pt x="5850625" y="0"/>
                </a:lnTo>
                <a:lnTo>
                  <a:pt x="5850625" y="2425216"/>
                </a:lnTo>
                <a:lnTo>
                  <a:pt x="0" y="242521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10444" b="-127101"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446706" y="9092882"/>
            <a:ext cx="6711109" cy="283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-US" sz="1599" i="1" spc="115">
                <a:solidFill>
                  <a:srgbClr val="545454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Cheers to Monday</a:t>
            </a: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Amy Leneker (Wiley, 2026)</a:t>
            </a:r>
          </a:p>
        </p:txBody>
      </p:sp>
      <p:sp>
        <p:nvSpPr>
          <p:cNvPr id="24" name="Freeform 24"/>
          <p:cNvSpPr/>
          <p:nvPr/>
        </p:nvSpPr>
        <p:spPr>
          <a:xfrm>
            <a:off x="14005620" y="2392293"/>
            <a:ext cx="2468017" cy="2490421"/>
          </a:xfrm>
          <a:custGeom>
            <a:avLst/>
            <a:gdLst/>
            <a:ahLst/>
            <a:cxnLst/>
            <a:rect l="l" t="t" r="r" b="b"/>
            <a:pathLst>
              <a:path w="2468017" h="2490421">
                <a:moveTo>
                  <a:pt x="0" y="0"/>
                </a:moveTo>
                <a:lnTo>
                  <a:pt x="2468017" y="0"/>
                </a:lnTo>
                <a:lnTo>
                  <a:pt x="2468017" y="2490420"/>
                </a:lnTo>
                <a:lnTo>
                  <a:pt x="0" y="249042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8528" t="-104934" r="-118528" b="-123773"/>
            </a:stretch>
          </a:blipFill>
        </p:spPr>
      </p:sp>
      <p:sp>
        <p:nvSpPr>
          <p:cNvPr id="25" name="Freeform 25"/>
          <p:cNvSpPr/>
          <p:nvPr/>
        </p:nvSpPr>
        <p:spPr>
          <a:xfrm rot="-901365">
            <a:off x="3256859" y="6372786"/>
            <a:ext cx="2468017" cy="2490421"/>
          </a:xfrm>
          <a:custGeom>
            <a:avLst/>
            <a:gdLst/>
            <a:ahLst/>
            <a:cxnLst/>
            <a:rect l="l" t="t" r="r" b="b"/>
            <a:pathLst>
              <a:path w="2468017" h="2490421">
                <a:moveTo>
                  <a:pt x="0" y="0"/>
                </a:moveTo>
                <a:lnTo>
                  <a:pt x="2468017" y="0"/>
                </a:lnTo>
                <a:lnTo>
                  <a:pt x="2468017" y="2490421"/>
                </a:lnTo>
                <a:lnTo>
                  <a:pt x="0" y="249042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8528" t="-104934" r="-118528" b="-123773"/>
            </a:stretch>
          </a:blipFill>
        </p:spPr>
      </p:sp>
      <p:sp>
        <p:nvSpPr>
          <p:cNvPr id="26" name="Freeform 26"/>
          <p:cNvSpPr/>
          <p:nvPr/>
        </p:nvSpPr>
        <p:spPr>
          <a:xfrm rot="-1460470">
            <a:off x="6278747" y="3444512"/>
            <a:ext cx="2468017" cy="2248080"/>
          </a:xfrm>
          <a:custGeom>
            <a:avLst/>
            <a:gdLst/>
            <a:ahLst/>
            <a:cxnLst/>
            <a:rect l="l" t="t" r="r" b="b"/>
            <a:pathLst>
              <a:path w="2468017" h="2248080">
                <a:moveTo>
                  <a:pt x="0" y="0"/>
                </a:moveTo>
                <a:lnTo>
                  <a:pt x="2468017" y="0"/>
                </a:lnTo>
                <a:lnTo>
                  <a:pt x="2468017" y="2248080"/>
                </a:lnTo>
                <a:lnTo>
                  <a:pt x="0" y="224808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8528" t="-127026" r="-118528" b="-137115"/>
            </a:stretch>
          </a:blipFill>
        </p:spPr>
      </p:sp>
      <p:sp>
        <p:nvSpPr>
          <p:cNvPr id="27" name="Freeform 27"/>
          <p:cNvSpPr/>
          <p:nvPr/>
        </p:nvSpPr>
        <p:spPr>
          <a:xfrm rot="894572">
            <a:off x="6278747" y="6394476"/>
            <a:ext cx="2468017" cy="2248080"/>
          </a:xfrm>
          <a:custGeom>
            <a:avLst/>
            <a:gdLst/>
            <a:ahLst/>
            <a:cxnLst/>
            <a:rect l="l" t="t" r="r" b="b"/>
            <a:pathLst>
              <a:path w="2468017" h="2248080">
                <a:moveTo>
                  <a:pt x="0" y="0"/>
                </a:moveTo>
                <a:lnTo>
                  <a:pt x="2468017" y="0"/>
                </a:lnTo>
                <a:lnTo>
                  <a:pt x="2468017" y="2248080"/>
                </a:lnTo>
                <a:lnTo>
                  <a:pt x="0" y="224808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8528" t="-127026" r="-118528" b="-137115"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9244406" y="6273306"/>
            <a:ext cx="2468017" cy="2490421"/>
          </a:xfrm>
          <a:custGeom>
            <a:avLst/>
            <a:gdLst/>
            <a:ahLst/>
            <a:cxnLst/>
            <a:rect l="l" t="t" r="r" b="b"/>
            <a:pathLst>
              <a:path w="2468017" h="2490421">
                <a:moveTo>
                  <a:pt x="0" y="0"/>
                </a:moveTo>
                <a:lnTo>
                  <a:pt x="2468018" y="0"/>
                </a:lnTo>
                <a:lnTo>
                  <a:pt x="2468018" y="2490420"/>
                </a:lnTo>
                <a:lnTo>
                  <a:pt x="0" y="249042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8528" t="-104934" r="-118528" b="-123773"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8994427" y="3889557"/>
            <a:ext cx="2468017" cy="2490421"/>
          </a:xfrm>
          <a:custGeom>
            <a:avLst/>
            <a:gdLst/>
            <a:ahLst/>
            <a:cxnLst/>
            <a:rect l="l" t="t" r="r" b="b"/>
            <a:pathLst>
              <a:path w="2468017" h="2490421">
                <a:moveTo>
                  <a:pt x="0" y="0"/>
                </a:moveTo>
                <a:lnTo>
                  <a:pt x="2468018" y="0"/>
                </a:lnTo>
                <a:lnTo>
                  <a:pt x="2468018" y="2490421"/>
                </a:lnTo>
                <a:lnTo>
                  <a:pt x="0" y="249042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8528" t="-104934" r="-118528" b="-123773"/>
            </a:stretch>
          </a:blipFill>
        </p:spPr>
      </p:sp>
      <p:sp>
        <p:nvSpPr>
          <p:cNvPr id="30" name="Freeform 30"/>
          <p:cNvSpPr/>
          <p:nvPr/>
        </p:nvSpPr>
        <p:spPr>
          <a:xfrm rot="1729082">
            <a:off x="11875267" y="4479850"/>
            <a:ext cx="2468017" cy="2490421"/>
          </a:xfrm>
          <a:custGeom>
            <a:avLst/>
            <a:gdLst/>
            <a:ahLst/>
            <a:cxnLst/>
            <a:rect l="l" t="t" r="r" b="b"/>
            <a:pathLst>
              <a:path w="2468017" h="2490421">
                <a:moveTo>
                  <a:pt x="0" y="0"/>
                </a:moveTo>
                <a:lnTo>
                  <a:pt x="2468018" y="0"/>
                </a:lnTo>
                <a:lnTo>
                  <a:pt x="2468018" y="2490420"/>
                </a:lnTo>
                <a:lnTo>
                  <a:pt x="0" y="249042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8528" t="-104934" r="-118528" b="-123773"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508254" y="6235899"/>
            <a:ext cx="2468017" cy="2490421"/>
          </a:xfrm>
          <a:custGeom>
            <a:avLst/>
            <a:gdLst/>
            <a:ahLst/>
            <a:cxnLst/>
            <a:rect l="l" t="t" r="r" b="b"/>
            <a:pathLst>
              <a:path w="2468017" h="2490421">
                <a:moveTo>
                  <a:pt x="0" y="0"/>
                </a:moveTo>
                <a:lnTo>
                  <a:pt x="2468018" y="0"/>
                </a:lnTo>
                <a:lnTo>
                  <a:pt x="2468018" y="2490421"/>
                </a:lnTo>
                <a:lnTo>
                  <a:pt x="0" y="249042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8528" t="-104934" r="-118528" b="-123773"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4553155" y="6114816"/>
            <a:ext cx="3299367" cy="3299367"/>
          </a:xfrm>
          <a:custGeom>
            <a:avLst/>
            <a:gdLst/>
            <a:ahLst/>
            <a:cxnLst/>
            <a:rect l="l" t="t" r="r" b="b"/>
            <a:pathLst>
              <a:path w="3299367" h="3299367">
                <a:moveTo>
                  <a:pt x="0" y="0"/>
                </a:moveTo>
                <a:lnTo>
                  <a:pt x="3299367" y="0"/>
                </a:lnTo>
                <a:lnTo>
                  <a:pt x="3299367" y="3299367"/>
                </a:lnTo>
                <a:lnTo>
                  <a:pt x="0" y="329936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pic>
        <p:nvPicPr>
          <p:cNvPr id="33" name="Picture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438864" y="6000525"/>
            <a:ext cx="3527948" cy="3527948"/>
          </a:xfrm>
          <a:prstGeom prst="rect">
            <a:avLst/>
          </a:prstGeom>
        </p:spPr>
      </p:pic>
      <p:sp>
        <p:nvSpPr>
          <p:cNvPr id="34" name="TextBox 34"/>
          <p:cNvSpPr txBox="1"/>
          <p:nvPr/>
        </p:nvSpPr>
        <p:spPr>
          <a:xfrm>
            <a:off x="1109312" y="-857037"/>
            <a:ext cx="15770230" cy="35594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00"/>
              </a:lnSpc>
              <a:spcBef>
                <a:spcPct val="0"/>
              </a:spcBef>
            </a:pPr>
            <a:r>
              <a:rPr lang="en-US" sz="50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algn="l">
              <a:lnSpc>
                <a:spcPts val="7000"/>
              </a:lnSpc>
              <a:spcBef>
                <a:spcPct val="0"/>
              </a:spcBef>
            </a:pPr>
            <a:endParaRPr lang="en-US" sz="5000" b="1">
              <a:solidFill>
                <a:srgbClr val="1B355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1B3550"/>
                </a:solidFill>
                <a:latin typeface="Poppins"/>
                <a:ea typeface="Poppins"/>
                <a:cs typeface="Poppins"/>
                <a:sym typeface="Poppins"/>
              </a:rPr>
              <a:t>Write down your stressors - </a:t>
            </a:r>
          </a:p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1B3550"/>
                </a:solidFill>
                <a:latin typeface="Poppins"/>
                <a:ea typeface="Poppins"/>
                <a:cs typeface="Poppins"/>
                <a:sym typeface="Poppins"/>
              </a:rPr>
              <a:t>one per note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0479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81177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991676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405193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061892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46706" y="9092882"/>
            <a:ext cx="6711109" cy="283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-US" sz="1599" i="1" spc="115">
                <a:solidFill>
                  <a:srgbClr val="545454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Cheers to Monday</a:t>
            </a: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Amy Leneker (Wiley, 2026)</a:t>
            </a:r>
          </a:p>
        </p:txBody>
      </p:sp>
      <p:sp>
        <p:nvSpPr>
          <p:cNvPr id="23" name="Freeform 23"/>
          <p:cNvSpPr/>
          <p:nvPr/>
        </p:nvSpPr>
        <p:spPr>
          <a:xfrm>
            <a:off x="2730344" y="730336"/>
            <a:ext cx="12379647" cy="8095847"/>
          </a:xfrm>
          <a:custGeom>
            <a:avLst/>
            <a:gdLst/>
            <a:ahLst/>
            <a:cxnLst/>
            <a:rect l="l" t="t" r="r" b="b"/>
            <a:pathLst>
              <a:path w="12379647" h="8095847">
                <a:moveTo>
                  <a:pt x="0" y="0"/>
                </a:moveTo>
                <a:lnTo>
                  <a:pt x="12379647" y="0"/>
                </a:lnTo>
                <a:lnTo>
                  <a:pt x="12379647" y="8095846"/>
                </a:lnTo>
                <a:lnTo>
                  <a:pt x="0" y="80958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3881" t="-46470" b="-52090"/>
            </a:stretch>
          </a:blipFill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0479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81177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991676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405193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061892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46706" y="9092882"/>
            <a:ext cx="6711109" cy="283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-US" sz="1599" i="1" spc="115">
                <a:solidFill>
                  <a:srgbClr val="545454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Cheers to Monday</a:t>
            </a: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Amy Leneker (Wiley, 2026)</a:t>
            </a:r>
          </a:p>
        </p:txBody>
      </p:sp>
      <p:sp>
        <p:nvSpPr>
          <p:cNvPr id="23" name="Freeform 23"/>
          <p:cNvSpPr/>
          <p:nvPr/>
        </p:nvSpPr>
        <p:spPr>
          <a:xfrm>
            <a:off x="3933081" y="634782"/>
            <a:ext cx="9535961" cy="8407643"/>
          </a:xfrm>
          <a:custGeom>
            <a:avLst/>
            <a:gdLst/>
            <a:ahLst/>
            <a:cxnLst/>
            <a:rect l="l" t="t" r="r" b="b"/>
            <a:pathLst>
              <a:path w="9535961" h="8407643">
                <a:moveTo>
                  <a:pt x="0" y="0"/>
                </a:moveTo>
                <a:lnTo>
                  <a:pt x="9535960" y="0"/>
                </a:lnTo>
                <a:lnTo>
                  <a:pt x="9535960" y="8407643"/>
                </a:lnTo>
                <a:lnTo>
                  <a:pt x="0" y="840764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20600" r="-5377" b="-28799"/>
            </a:stretch>
          </a:blipFill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0479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81177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991676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405193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112191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8" y="0"/>
                </a:lnTo>
                <a:lnTo>
                  <a:pt x="2942588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22" name="Freeform 22"/>
          <p:cNvSpPr/>
          <p:nvPr/>
        </p:nvSpPr>
        <p:spPr>
          <a:xfrm>
            <a:off x="831687" y="2111779"/>
            <a:ext cx="16707318" cy="6166597"/>
          </a:xfrm>
          <a:custGeom>
            <a:avLst/>
            <a:gdLst/>
            <a:ahLst/>
            <a:cxnLst/>
            <a:rect l="l" t="t" r="r" b="b"/>
            <a:pathLst>
              <a:path w="16707318" h="6166597">
                <a:moveTo>
                  <a:pt x="0" y="0"/>
                </a:moveTo>
                <a:lnTo>
                  <a:pt x="16707318" y="0"/>
                </a:lnTo>
                <a:lnTo>
                  <a:pt x="16707318" y="6166597"/>
                </a:lnTo>
                <a:lnTo>
                  <a:pt x="0" y="61665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26208" r="-4374" b="-25376"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446706" y="9092882"/>
            <a:ext cx="6711109" cy="283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-US" sz="1599" i="1" spc="115">
                <a:solidFill>
                  <a:srgbClr val="545454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Cheers to Monday</a:t>
            </a: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Amy Leneker (Wiley, 2026)</a:t>
            </a:r>
          </a:p>
        </p:txBody>
      </p:sp>
      <p:sp>
        <p:nvSpPr>
          <p:cNvPr id="24" name="Freeform 24"/>
          <p:cNvSpPr/>
          <p:nvPr/>
        </p:nvSpPr>
        <p:spPr>
          <a:xfrm rot="5841254">
            <a:off x="5490449" y="2228075"/>
            <a:ext cx="7695978" cy="6108683"/>
          </a:xfrm>
          <a:custGeom>
            <a:avLst/>
            <a:gdLst/>
            <a:ahLst/>
            <a:cxnLst/>
            <a:rect l="l" t="t" r="r" b="b"/>
            <a:pathLst>
              <a:path w="7695978" h="6108683">
                <a:moveTo>
                  <a:pt x="0" y="0"/>
                </a:moveTo>
                <a:lnTo>
                  <a:pt x="7695979" y="0"/>
                </a:lnTo>
                <a:lnTo>
                  <a:pt x="7695979" y="6108683"/>
                </a:lnTo>
                <a:lnTo>
                  <a:pt x="0" y="610868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0479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81177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991676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405193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112191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8" y="0"/>
                </a:lnTo>
                <a:lnTo>
                  <a:pt x="2942588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46706" y="9092882"/>
            <a:ext cx="6711109" cy="283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-US" sz="1599" i="1" spc="115">
                <a:solidFill>
                  <a:srgbClr val="545454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Cheers to Monday</a:t>
            </a: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Amy Leneker (Wiley, 2026)</a:t>
            </a:r>
          </a:p>
        </p:txBody>
      </p:sp>
      <p:sp>
        <p:nvSpPr>
          <p:cNvPr id="23" name="Freeform 23"/>
          <p:cNvSpPr/>
          <p:nvPr/>
        </p:nvSpPr>
        <p:spPr>
          <a:xfrm>
            <a:off x="14611150" y="5958933"/>
            <a:ext cx="3299367" cy="3299367"/>
          </a:xfrm>
          <a:custGeom>
            <a:avLst/>
            <a:gdLst/>
            <a:ahLst/>
            <a:cxnLst/>
            <a:rect l="l" t="t" r="r" b="b"/>
            <a:pathLst>
              <a:path w="3299367" h="3299367">
                <a:moveTo>
                  <a:pt x="0" y="0"/>
                </a:moveTo>
                <a:lnTo>
                  <a:pt x="3299367" y="0"/>
                </a:lnTo>
                <a:lnTo>
                  <a:pt x="3299367" y="3299367"/>
                </a:lnTo>
                <a:lnTo>
                  <a:pt x="0" y="329936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pic>
        <p:nvPicPr>
          <p:cNvPr id="24" name="Picture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496691" y="5844642"/>
            <a:ext cx="3527948" cy="3527948"/>
          </a:xfrm>
          <a:prstGeom prst="rect">
            <a:avLst/>
          </a:prstGeom>
        </p:spPr>
      </p:pic>
      <p:sp>
        <p:nvSpPr>
          <p:cNvPr id="25" name="TextBox 25"/>
          <p:cNvSpPr txBox="1"/>
          <p:nvPr/>
        </p:nvSpPr>
        <p:spPr>
          <a:xfrm>
            <a:off x="1982941" y="-688662"/>
            <a:ext cx="13792208" cy="35594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00"/>
              </a:lnSpc>
              <a:spcBef>
                <a:spcPct val="0"/>
              </a:spcBef>
            </a:pPr>
            <a:r>
              <a:rPr lang="en-US" sz="50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algn="l">
              <a:lnSpc>
                <a:spcPts val="7000"/>
              </a:lnSpc>
              <a:spcBef>
                <a:spcPct val="0"/>
              </a:spcBef>
            </a:pPr>
            <a:endParaRPr lang="en-US" sz="5000" b="1">
              <a:solidFill>
                <a:srgbClr val="1B355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5 Types of Work Stress</a:t>
            </a:r>
          </a:p>
          <a:p>
            <a:pPr algn="ctr">
              <a:lnSpc>
                <a:spcPts val="7000"/>
              </a:lnSpc>
              <a:spcBef>
                <a:spcPct val="0"/>
              </a:spcBef>
            </a:pPr>
            <a:endParaRPr lang="en-US" sz="5000" b="1">
              <a:solidFill>
                <a:srgbClr val="1B355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2419" y="109211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990178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368164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750088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069636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8" y="0"/>
                </a:lnTo>
                <a:lnTo>
                  <a:pt x="2942588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831687" y="672696"/>
            <a:ext cx="16734329" cy="8585604"/>
          </a:xfrm>
          <a:custGeom>
            <a:avLst/>
            <a:gdLst/>
            <a:ahLst/>
            <a:cxnLst/>
            <a:rect l="l" t="t" r="r" b="b"/>
            <a:pathLst>
              <a:path w="16734329" h="8585604">
                <a:moveTo>
                  <a:pt x="0" y="0"/>
                </a:moveTo>
                <a:lnTo>
                  <a:pt x="16734330" y="0"/>
                </a:lnTo>
                <a:lnTo>
                  <a:pt x="16734330" y="8585604"/>
                </a:lnTo>
                <a:lnTo>
                  <a:pt x="0" y="858560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2731" b="-70907"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721983" y="732391"/>
            <a:ext cx="16844033" cy="901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00"/>
              </a:lnSpc>
              <a:spcBef>
                <a:spcPct val="0"/>
              </a:spcBef>
            </a:pPr>
            <a:endParaRPr/>
          </a:p>
        </p:txBody>
      </p:sp>
      <p:sp>
        <p:nvSpPr>
          <p:cNvPr id="23" name="TextBox 23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446706" y="9092882"/>
            <a:ext cx="6711109" cy="283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-US" sz="1599" i="1" spc="115">
                <a:solidFill>
                  <a:srgbClr val="545454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Cheers to Monday</a:t>
            </a: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Amy Leneker (Wiley, 2026)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0479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81177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991676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405193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112191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8" y="0"/>
                </a:lnTo>
                <a:lnTo>
                  <a:pt x="2942588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46706" y="9092882"/>
            <a:ext cx="6711109" cy="283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-US" sz="1599" i="1" spc="115">
                <a:solidFill>
                  <a:srgbClr val="545454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Cheers to Monday</a:t>
            </a: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Amy Leneker (Wiley, 2026)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982941" y="-688662"/>
            <a:ext cx="13792208" cy="35594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00"/>
              </a:lnSpc>
              <a:spcBef>
                <a:spcPct val="0"/>
              </a:spcBef>
            </a:pPr>
            <a:r>
              <a:rPr lang="en-US" sz="50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algn="l">
              <a:lnSpc>
                <a:spcPts val="7000"/>
              </a:lnSpc>
              <a:spcBef>
                <a:spcPct val="0"/>
              </a:spcBef>
            </a:pPr>
            <a:endParaRPr lang="en-US" sz="5000" b="1">
              <a:solidFill>
                <a:srgbClr val="1B355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5 Types of Work Stress</a:t>
            </a:r>
          </a:p>
          <a:p>
            <a:pPr algn="ctr">
              <a:lnSpc>
                <a:spcPts val="7000"/>
              </a:lnSpc>
              <a:spcBef>
                <a:spcPct val="0"/>
              </a:spcBef>
            </a:pPr>
            <a:endParaRPr lang="en-US" sz="5000" b="1">
              <a:solidFill>
                <a:srgbClr val="1B355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229283" y="1369795"/>
            <a:ext cx="13792208" cy="30449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00"/>
              </a:lnSpc>
              <a:spcBef>
                <a:spcPct val="0"/>
              </a:spcBef>
            </a:pPr>
            <a:r>
              <a:rPr lang="en-US" sz="50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algn="l">
              <a:lnSpc>
                <a:spcPts val="7000"/>
              </a:lnSpc>
              <a:spcBef>
                <a:spcPct val="0"/>
              </a:spcBef>
            </a:pPr>
            <a:endParaRPr lang="en-US" sz="5000" b="1">
              <a:solidFill>
                <a:srgbClr val="1B355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755651" lvl="1" indent="-377825" algn="l">
              <a:lnSpc>
                <a:spcPts val="4900"/>
              </a:lnSpc>
              <a:spcBef>
                <a:spcPct val="0"/>
              </a:spcBef>
              <a:buAutoNum type="arabicPeriod"/>
            </a:pPr>
            <a:r>
              <a:rPr lang="en-US" sz="35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Schedule </a:t>
            </a:r>
          </a:p>
          <a:p>
            <a:pPr algn="l">
              <a:lnSpc>
                <a:spcPts val="4900"/>
              </a:lnSpc>
              <a:spcBef>
                <a:spcPct val="0"/>
              </a:spcBef>
            </a:pPr>
            <a:endParaRPr lang="en-US" sz="3500" b="1">
              <a:solidFill>
                <a:srgbClr val="1B355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0479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81177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991676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405193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112191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8" y="0"/>
                </a:lnTo>
                <a:lnTo>
                  <a:pt x="2942588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46706" y="9092882"/>
            <a:ext cx="6711109" cy="283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-US" sz="1599" i="1" spc="115">
                <a:solidFill>
                  <a:srgbClr val="545454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Cheers to Monday</a:t>
            </a: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Amy Leneker (Wiley, 2026)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982941" y="-688662"/>
            <a:ext cx="13792208" cy="35594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00"/>
              </a:lnSpc>
              <a:spcBef>
                <a:spcPct val="0"/>
              </a:spcBef>
            </a:pPr>
            <a:r>
              <a:rPr lang="en-US" sz="50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algn="l">
              <a:lnSpc>
                <a:spcPts val="7000"/>
              </a:lnSpc>
              <a:spcBef>
                <a:spcPct val="0"/>
              </a:spcBef>
            </a:pPr>
            <a:endParaRPr lang="en-US" sz="5000" b="1">
              <a:solidFill>
                <a:srgbClr val="1B355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5 Types of Work Stress</a:t>
            </a:r>
          </a:p>
          <a:p>
            <a:pPr algn="ctr">
              <a:lnSpc>
                <a:spcPts val="7000"/>
              </a:lnSpc>
              <a:spcBef>
                <a:spcPct val="0"/>
              </a:spcBef>
            </a:pPr>
            <a:endParaRPr lang="en-US" sz="5000" b="1">
              <a:solidFill>
                <a:srgbClr val="1B355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229283" y="1169770"/>
            <a:ext cx="13792208" cy="47136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00"/>
              </a:lnSpc>
            </a:pPr>
            <a:r>
              <a:rPr lang="en-US" sz="50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algn="l">
              <a:lnSpc>
                <a:spcPts val="9100"/>
              </a:lnSpc>
            </a:pPr>
            <a:endParaRPr lang="en-US" sz="5000" b="1">
              <a:solidFill>
                <a:srgbClr val="1B355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755651" lvl="1" indent="-377825" algn="l">
              <a:lnSpc>
                <a:spcPts val="6370"/>
              </a:lnSpc>
              <a:buAutoNum type="arabicPeriod"/>
            </a:pPr>
            <a:r>
              <a:rPr lang="en-US" sz="3500">
                <a:solidFill>
                  <a:srgbClr val="1B3550"/>
                </a:solidFill>
                <a:latin typeface="Poppins"/>
                <a:ea typeface="Poppins"/>
                <a:cs typeface="Poppins"/>
                <a:sym typeface="Poppins"/>
              </a:rPr>
              <a:t>Schedule</a:t>
            </a:r>
            <a:r>
              <a:rPr lang="en-US" sz="35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marL="755651" lvl="1" indent="-377825" algn="l">
              <a:lnSpc>
                <a:spcPts val="6370"/>
              </a:lnSpc>
              <a:buAutoNum type="arabicPeriod"/>
            </a:pPr>
            <a:r>
              <a:rPr lang="en-US" sz="35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Suspense</a:t>
            </a:r>
          </a:p>
          <a:p>
            <a:pPr algn="l">
              <a:lnSpc>
                <a:spcPts val="6370"/>
              </a:lnSpc>
            </a:pPr>
            <a:endParaRPr lang="en-US" sz="3500" b="1">
              <a:solidFill>
                <a:srgbClr val="1B355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0479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81177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991676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405193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112191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8" y="0"/>
                </a:lnTo>
                <a:lnTo>
                  <a:pt x="2942588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46706" y="9092882"/>
            <a:ext cx="6711109" cy="283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-US" sz="1599" i="1" spc="115">
                <a:solidFill>
                  <a:srgbClr val="545454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Cheers to Monday</a:t>
            </a: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Amy Leneker (Wiley, 2026)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982941" y="-688662"/>
            <a:ext cx="13792208" cy="35594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00"/>
              </a:lnSpc>
              <a:spcBef>
                <a:spcPct val="0"/>
              </a:spcBef>
            </a:pPr>
            <a:r>
              <a:rPr lang="en-US" sz="50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algn="l">
              <a:lnSpc>
                <a:spcPts val="7000"/>
              </a:lnSpc>
              <a:spcBef>
                <a:spcPct val="0"/>
              </a:spcBef>
            </a:pPr>
            <a:endParaRPr lang="en-US" sz="5000" b="1">
              <a:solidFill>
                <a:srgbClr val="1B355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5 Types of Work Stress</a:t>
            </a:r>
          </a:p>
          <a:p>
            <a:pPr algn="ctr">
              <a:lnSpc>
                <a:spcPts val="7000"/>
              </a:lnSpc>
              <a:spcBef>
                <a:spcPct val="0"/>
              </a:spcBef>
            </a:pPr>
            <a:endParaRPr lang="en-US" sz="5000" b="1">
              <a:solidFill>
                <a:srgbClr val="1B355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229283" y="1179295"/>
            <a:ext cx="13792208" cy="54960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00"/>
              </a:lnSpc>
            </a:pPr>
            <a:r>
              <a:rPr lang="en-US" sz="50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algn="l">
              <a:lnSpc>
                <a:spcPts val="9000"/>
              </a:lnSpc>
            </a:pPr>
            <a:endParaRPr lang="en-US" sz="5000" b="1">
              <a:solidFill>
                <a:srgbClr val="1B355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755651" lvl="1" indent="-377825" algn="l">
              <a:lnSpc>
                <a:spcPts val="6300"/>
              </a:lnSpc>
              <a:buAutoNum type="arabicPeriod"/>
            </a:pPr>
            <a:r>
              <a:rPr lang="en-US" sz="3500">
                <a:solidFill>
                  <a:srgbClr val="1B3550"/>
                </a:solidFill>
                <a:latin typeface="Poppins"/>
                <a:ea typeface="Poppins"/>
                <a:cs typeface="Poppins"/>
                <a:sym typeface="Poppins"/>
              </a:rPr>
              <a:t>Schedule</a:t>
            </a:r>
            <a:r>
              <a:rPr lang="en-US" sz="35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marL="755651" lvl="1" indent="-377825" algn="l">
              <a:lnSpc>
                <a:spcPts val="6300"/>
              </a:lnSpc>
              <a:buAutoNum type="arabicPeriod"/>
            </a:pPr>
            <a:r>
              <a:rPr lang="en-US" sz="3500">
                <a:solidFill>
                  <a:srgbClr val="1B3550"/>
                </a:solidFill>
                <a:latin typeface="Poppins"/>
                <a:ea typeface="Poppins"/>
                <a:cs typeface="Poppins"/>
                <a:sym typeface="Poppins"/>
              </a:rPr>
              <a:t>Suspense</a:t>
            </a:r>
          </a:p>
          <a:p>
            <a:pPr marL="755651" lvl="1" indent="-377825" algn="l">
              <a:lnSpc>
                <a:spcPts val="6300"/>
              </a:lnSpc>
              <a:buAutoNum type="arabicPeriod"/>
            </a:pPr>
            <a:r>
              <a:rPr lang="en-US" sz="35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Social</a:t>
            </a:r>
          </a:p>
          <a:p>
            <a:pPr algn="l">
              <a:lnSpc>
                <a:spcPts val="6300"/>
              </a:lnSpc>
            </a:pPr>
            <a:endParaRPr lang="en-US" sz="3500" b="1">
              <a:solidFill>
                <a:srgbClr val="1B355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0479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81177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991676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405193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112191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8" y="0"/>
                </a:lnTo>
                <a:lnTo>
                  <a:pt x="2942588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46706" y="9092882"/>
            <a:ext cx="6711109" cy="283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-US" sz="1599" i="1" spc="115">
                <a:solidFill>
                  <a:srgbClr val="545454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Cheers to Monday</a:t>
            </a: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Amy Leneker (Wiley, 2026)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982941" y="-688662"/>
            <a:ext cx="13792208" cy="35594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00"/>
              </a:lnSpc>
              <a:spcBef>
                <a:spcPct val="0"/>
              </a:spcBef>
            </a:pPr>
            <a:r>
              <a:rPr lang="en-US" sz="50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algn="l">
              <a:lnSpc>
                <a:spcPts val="7000"/>
              </a:lnSpc>
              <a:spcBef>
                <a:spcPct val="0"/>
              </a:spcBef>
            </a:pPr>
            <a:endParaRPr lang="en-US" sz="5000" b="1">
              <a:solidFill>
                <a:srgbClr val="1B355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5 Types of Work Stress</a:t>
            </a:r>
          </a:p>
          <a:p>
            <a:pPr algn="ctr">
              <a:lnSpc>
                <a:spcPts val="7000"/>
              </a:lnSpc>
              <a:spcBef>
                <a:spcPct val="0"/>
              </a:spcBef>
            </a:pPr>
            <a:endParaRPr lang="en-US" sz="5000" b="1">
              <a:solidFill>
                <a:srgbClr val="1B355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229283" y="1179295"/>
            <a:ext cx="13792208" cy="62962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00"/>
              </a:lnSpc>
            </a:pPr>
            <a:r>
              <a:rPr lang="en-US" sz="50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algn="l">
              <a:lnSpc>
                <a:spcPts val="9000"/>
              </a:lnSpc>
            </a:pPr>
            <a:endParaRPr lang="en-US" sz="5000" b="1">
              <a:solidFill>
                <a:srgbClr val="1B355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755651" lvl="1" indent="-377825" algn="l">
              <a:lnSpc>
                <a:spcPts val="6300"/>
              </a:lnSpc>
              <a:buAutoNum type="arabicPeriod"/>
            </a:pPr>
            <a:r>
              <a:rPr lang="en-US" sz="3500">
                <a:solidFill>
                  <a:srgbClr val="1B3550"/>
                </a:solidFill>
                <a:latin typeface="Poppins"/>
                <a:ea typeface="Poppins"/>
                <a:cs typeface="Poppins"/>
                <a:sym typeface="Poppins"/>
              </a:rPr>
              <a:t>Schedule</a:t>
            </a:r>
            <a:r>
              <a:rPr lang="en-US" sz="35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marL="755651" lvl="1" indent="-377825" algn="l">
              <a:lnSpc>
                <a:spcPts val="6300"/>
              </a:lnSpc>
              <a:buAutoNum type="arabicPeriod"/>
            </a:pPr>
            <a:r>
              <a:rPr lang="en-US" sz="3500">
                <a:solidFill>
                  <a:srgbClr val="1B3550"/>
                </a:solidFill>
                <a:latin typeface="Poppins"/>
                <a:ea typeface="Poppins"/>
                <a:cs typeface="Poppins"/>
                <a:sym typeface="Poppins"/>
              </a:rPr>
              <a:t>Suspense</a:t>
            </a:r>
          </a:p>
          <a:p>
            <a:pPr marL="755651" lvl="1" indent="-377825" algn="l">
              <a:lnSpc>
                <a:spcPts val="6300"/>
              </a:lnSpc>
              <a:buAutoNum type="arabicPeriod"/>
            </a:pPr>
            <a:r>
              <a:rPr lang="en-US" sz="3500">
                <a:solidFill>
                  <a:srgbClr val="1B3550"/>
                </a:solidFill>
                <a:latin typeface="Poppins"/>
                <a:ea typeface="Poppins"/>
                <a:cs typeface="Poppins"/>
                <a:sym typeface="Poppins"/>
              </a:rPr>
              <a:t>Social</a:t>
            </a:r>
          </a:p>
          <a:p>
            <a:pPr marL="755651" lvl="1" indent="-377825" algn="l">
              <a:lnSpc>
                <a:spcPts val="6300"/>
              </a:lnSpc>
              <a:buAutoNum type="arabicPeriod"/>
            </a:pPr>
            <a:r>
              <a:rPr lang="en-US" sz="35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Sudden</a:t>
            </a:r>
          </a:p>
          <a:p>
            <a:pPr algn="l">
              <a:lnSpc>
                <a:spcPts val="6300"/>
              </a:lnSpc>
            </a:pPr>
            <a:endParaRPr lang="en-US" sz="3500" b="1">
              <a:solidFill>
                <a:srgbClr val="1B355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0479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81177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991676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405193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112191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8" y="0"/>
                </a:lnTo>
                <a:lnTo>
                  <a:pt x="2942588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1982941" y="-688662"/>
            <a:ext cx="13792208" cy="35594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00"/>
              </a:lnSpc>
              <a:spcBef>
                <a:spcPct val="0"/>
              </a:spcBef>
            </a:pPr>
            <a:r>
              <a:rPr lang="en-US" sz="50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algn="l">
              <a:lnSpc>
                <a:spcPts val="7000"/>
              </a:lnSpc>
              <a:spcBef>
                <a:spcPct val="0"/>
              </a:spcBef>
            </a:pPr>
            <a:endParaRPr lang="en-US" sz="5000" b="1">
              <a:solidFill>
                <a:srgbClr val="1B355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5 Types of Work Stress</a:t>
            </a:r>
          </a:p>
          <a:p>
            <a:pPr algn="ctr">
              <a:lnSpc>
                <a:spcPts val="7000"/>
              </a:lnSpc>
              <a:spcBef>
                <a:spcPct val="0"/>
              </a:spcBef>
            </a:pPr>
            <a:endParaRPr lang="en-US" sz="5000" b="1">
              <a:solidFill>
                <a:srgbClr val="1B355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446706" y="962949"/>
            <a:ext cx="13792208" cy="62962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00"/>
              </a:lnSpc>
            </a:pPr>
            <a:r>
              <a:rPr lang="en-US" sz="50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algn="l">
              <a:lnSpc>
                <a:spcPts val="9000"/>
              </a:lnSpc>
            </a:pPr>
            <a:endParaRPr lang="en-US" sz="5000" b="1">
              <a:solidFill>
                <a:srgbClr val="1B355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755651" lvl="1" indent="-377825" algn="l">
              <a:lnSpc>
                <a:spcPts val="6300"/>
              </a:lnSpc>
              <a:buAutoNum type="arabicPeriod"/>
            </a:pPr>
            <a:r>
              <a:rPr lang="en-US" sz="3500">
                <a:solidFill>
                  <a:srgbClr val="1B3550"/>
                </a:solidFill>
                <a:latin typeface="Poppins"/>
                <a:ea typeface="Poppins"/>
                <a:cs typeface="Poppins"/>
                <a:sym typeface="Poppins"/>
              </a:rPr>
              <a:t>Schedule</a:t>
            </a:r>
            <a:r>
              <a:rPr lang="en-US" sz="35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marL="755651" lvl="1" indent="-377825" algn="l">
              <a:lnSpc>
                <a:spcPts val="6300"/>
              </a:lnSpc>
              <a:buAutoNum type="arabicPeriod"/>
            </a:pPr>
            <a:r>
              <a:rPr lang="en-US" sz="3500">
                <a:solidFill>
                  <a:srgbClr val="1B3550"/>
                </a:solidFill>
                <a:latin typeface="Poppins"/>
                <a:ea typeface="Poppins"/>
                <a:cs typeface="Poppins"/>
                <a:sym typeface="Poppins"/>
              </a:rPr>
              <a:t>Suspense</a:t>
            </a:r>
          </a:p>
          <a:p>
            <a:pPr marL="755651" lvl="1" indent="-377825" algn="l">
              <a:lnSpc>
                <a:spcPts val="6300"/>
              </a:lnSpc>
              <a:buAutoNum type="arabicPeriod"/>
            </a:pPr>
            <a:r>
              <a:rPr lang="en-US" sz="3500">
                <a:solidFill>
                  <a:srgbClr val="1B3550"/>
                </a:solidFill>
                <a:latin typeface="Poppins"/>
                <a:ea typeface="Poppins"/>
                <a:cs typeface="Poppins"/>
                <a:sym typeface="Poppins"/>
              </a:rPr>
              <a:t>Social</a:t>
            </a:r>
          </a:p>
          <a:p>
            <a:pPr marL="755651" lvl="1" indent="-377825" algn="l">
              <a:lnSpc>
                <a:spcPts val="6300"/>
              </a:lnSpc>
              <a:buAutoNum type="arabicPeriod"/>
            </a:pPr>
            <a:r>
              <a:rPr lang="en-US" sz="35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Sudden</a:t>
            </a:r>
          </a:p>
          <a:p>
            <a:pPr algn="l">
              <a:lnSpc>
                <a:spcPts val="6300"/>
              </a:lnSpc>
            </a:pPr>
            <a:endParaRPr lang="en-US" sz="3500" b="1">
              <a:solidFill>
                <a:srgbClr val="1B355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23" name="Freeform 23"/>
          <p:cNvSpPr/>
          <p:nvPr/>
        </p:nvSpPr>
        <p:spPr>
          <a:xfrm>
            <a:off x="137075" y="5609261"/>
            <a:ext cx="3646213" cy="1112095"/>
          </a:xfrm>
          <a:custGeom>
            <a:avLst/>
            <a:gdLst/>
            <a:ahLst/>
            <a:cxnLst/>
            <a:rect l="l" t="t" r="r" b="b"/>
            <a:pathLst>
              <a:path w="3646213" h="1112095">
                <a:moveTo>
                  <a:pt x="0" y="0"/>
                </a:moveTo>
                <a:lnTo>
                  <a:pt x="3646213" y="0"/>
                </a:lnTo>
                <a:lnTo>
                  <a:pt x="3646213" y="1112095"/>
                </a:lnTo>
                <a:lnTo>
                  <a:pt x="0" y="111209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446706" y="9092882"/>
            <a:ext cx="6711109" cy="283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-US" sz="1599" i="1" spc="115">
                <a:solidFill>
                  <a:srgbClr val="545454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Cheers to Monday</a:t>
            </a: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Amy Leneker (Wiley, 2026)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0479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81177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991676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405193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112191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8" y="0"/>
                </a:lnTo>
                <a:lnTo>
                  <a:pt x="2942588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1982941" y="-688662"/>
            <a:ext cx="13792208" cy="35594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00"/>
              </a:lnSpc>
              <a:spcBef>
                <a:spcPct val="0"/>
              </a:spcBef>
            </a:pPr>
            <a:r>
              <a:rPr lang="en-US" sz="50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algn="l">
              <a:lnSpc>
                <a:spcPts val="7000"/>
              </a:lnSpc>
              <a:spcBef>
                <a:spcPct val="0"/>
              </a:spcBef>
            </a:pPr>
            <a:endParaRPr lang="en-US" sz="5000" b="1">
              <a:solidFill>
                <a:srgbClr val="1B355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5 Types of Work Stress</a:t>
            </a:r>
          </a:p>
          <a:p>
            <a:pPr algn="ctr">
              <a:lnSpc>
                <a:spcPts val="7000"/>
              </a:lnSpc>
              <a:spcBef>
                <a:spcPct val="0"/>
              </a:spcBef>
            </a:pPr>
            <a:endParaRPr lang="en-US" sz="5000" b="1">
              <a:solidFill>
                <a:srgbClr val="1B355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229283" y="1179295"/>
            <a:ext cx="13792208" cy="70963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00"/>
              </a:lnSpc>
            </a:pPr>
            <a:r>
              <a:rPr lang="en-US" sz="50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algn="l">
              <a:lnSpc>
                <a:spcPts val="9000"/>
              </a:lnSpc>
            </a:pPr>
            <a:endParaRPr lang="en-US" sz="5000" b="1">
              <a:solidFill>
                <a:srgbClr val="1B355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755651" lvl="1" indent="-377825" algn="l">
              <a:lnSpc>
                <a:spcPts val="6300"/>
              </a:lnSpc>
              <a:buAutoNum type="arabicPeriod"/>
            </a:pPr>
            <a:r>
              <a:rPr lang="en-US" sz="3500">
                <a:solidFill>
                  <a:srgbClr val="1B3550"/>
                </a:solidFill>
                <a:latin typeface="Poppins"/>
                <a:ea typeface="Poppins"/>
                <a:cs typeface="Poppins"/>
                <a:sym typeface="Poppins"/>
              </a:rPr>
              <a:t>Schedule</a:t>
            </a:r>
            <a:r>
              <a:rPr lang="en-US" sz="35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marL="755651" lvl="1" indent="-377825" algn="l">
              <a:lnSpc>
                <a:spcPts val="6300"/>
              </a:lnSpc>
              <a:buAutoNum type="arabicPeriod"/>
            </a:pPr>
            <a:r>
              <a:rPr lang="en-US" sz="3500">
                <a:solidFill>
                  <a:srgbClr val="1B3550"/>
                </a:solidFill>
                <a:latin typeface="Poppins"/>
                <a:ea typeface="Poppins"/>
                <a:cs typeface="Poppins"/>
                <a:sym typeface="Poppins"/>
              </a:rPr>
              <a:t>Suspense</a:t>
            </a:r>
          </a:p>
          <a:p>
            <a:pPr marL="755651" lvl="1" indent="-377825" algn="l">
              <a:lnSpc>
                <a:spcPts val="6300"/>
              </a:lnSpc>
              <a:buAutoNum type="arabicPeriod"/>
            </a:pPr>
            <a:r>
              <a:rPr lang="en-US" sz="3500">
                <a:solidFill>
                  <a:srgbClr val="1B3550"/>
                </a:solidFill>
                <a:latin typeface="Poppins"/>
                <a:ea typeface="Poppins"/>
                <a:cs typeface="Poppins"/>
                <a:sym typeface="Poppins"/>
              </a:rPr>
              <a:t>Social</a:t>
            </a:r>
          </a:p>
          <a:p>
            <a:pPr marL="755651" lvl="1" indent="-377825" algn="l">
              <a:lnSpc>
                <a:spcPts val="6300"/>
              </a:lnSpc>
              <a:buAutoNum type="arabicPeriod"/>
            </a:pPr>
            <a:r>
              <a:rPr lang="en-US" sz="3500">
                <a:solidFill>
                  <a:srgbClr val="1B3550"/>
                </a:solidFill>
                <a:latin typeface="Poppins"/>
                <a:ea typeface="Poppins"/>
                <a:cs typeface="Poppins"/>
                <a:sym typeface="Poppins"/>
              </a:rPr>
              <a:t>Sudden</a:t>
            </a:r>
          </a:p>
          <a:p>
            <a:pPr marL="755651" lvl="1" indent="-377825" algn="l">
              <a:lnSpc>
                <a:spcPts val="6300"/>
              </a:lnSpc>
              <a:buAutoNum type="arabicPeriod"/>
            </a:pPr>
            <a:r>
              <a:rPr lang="en-US" sz="35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System</a:t>
            </a:r>
          </a:p>
          <a:p>
            <a:pPr algn="l">
              <a:lnSpc>
                <a:spcPts val="6300"/>
              </a:lnSpc>
            </a:pPr>
            <a:endParaRPr lang="en-US" sz="3500" b="1">
              <a:solidFill>
                <a:srgbClr val="1B355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446706" y="9092882"/>
            <a:ext cx="6711109" cy="283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-US" sz="1599" i="1" spc="115">
                <a:solidFill>
                  <a:srgbClr val="545454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Cheers to Monday</a:t>
            </a: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Amy Leneker (Wiley, 2026)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0479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81177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991676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405193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061892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2494208" y="671161"/>
            <a:ext cx="12296478" cy="8927214"/>
          </a:xfrm>
          <a:custGeom>
            <a:avLst/>
            <a:gdLst/>
            <a:ahLst/>
            <a:cxnLst/>
            <a:rect l="l" t="t" r="r" b="b"/>
            <a:pathLst>
              <a:path w="12296478" h="8927214">
                <a:moveTo>
                  <a:pt x="0" y="0"/>
                </a:moveTo>
                <a:lnTo>
                  <a:pt x="12296479" y="0"/>
                </a:lnTo>
                <a:lnTo>
                  <a:pt x="12296479" y="8927214"/>
                </a:lnTo>
                <a:lnTo>
                  <a:pt x="0" y="89272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42238" r="-3319" b="-35653"/>
            </a:stretch>
          </a:blipFill>
        </p:spPr>
      </p:sp>
      <p:sp>
        <p:nvSpPr>
          <p:cNvPr id="20" name="Freeform 20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446706" y="9092882"/>
            <a:ext cx="6711109" cy="283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-US" sz="1599" i="1" spc="115">
                <a:solidFill>
                  <a:srgbClr val="545454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Cheers to Monday</a:t>
            </a: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Amy Leneker (Wiley, 2026)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0479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81177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991676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405193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112191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8" y="0"/>
                </a:lnTo>
                <a:lnTo>
                  <a:pt x="2942588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508040" y="1095692"/>
            <a:ext cx="14799892" cy="8280401"/>
          </a:xfrm>
          <a:custGeom>
            <a:avLst/>
            <a:gdLst/>
            <a:ahLst/>
            <a:cxnLst/>
            <a:rect l="l" t="t" r="r" b="b"/>
            <a:pathLst>
              <a:path w="14799892" h="8280401">
                <a:moveTo>
                  <a:pt x="0" y="0"/>
                </a:moveTo>
                <a:lnTo>
                  <a:pt x="14799892" y="0"/>
                </a:lnTo>
                <a:lnTo>
                  <a:pt x="14799892" y="8280401"/>
                </a:lnTo>
                <a:lnTo>
                  <a:pt x="0" y="828040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r="-4374"/>
            </a:stretch>
          </a:blipFill>
        </p:spPr>
      </p:sp>
      <p:sp>
        <p:nvSpPr>
          <p:cNvPr id="22" name="Freeform 22"/>
          <p:cNvSpPr/>
          <p:nvPr/>
        </p:nvSpPr>
        <p:spPr>
          <a:xfrm rot="6712157">
            <a:off x="9977294" y="2619383"/>
            <a:ext cx="6577248" cy="5220691"/>
          </a:xfrm>
          <a:custGeom>
            <a:avLst/>
            <a:gdLst/>
            <a:ahLst/>
            <a:cxnLst/>
            <a:rect l="l" t="t" r="r" b="b"/>
            <a:pathLst>
              <a:path w="6577248" h="5220691">
                <a:moveTo>
                  <a:pt x="0" y="0"/>
                </a:moveTo>
                <a:lnTo>
                  <a:pt x="6577248" y="0"/>
                </a:lnTo>
                <a:lnTo>
                  <a:pt x="6577248" y="5220691"/>
                </a:lnTo>
                <a:lnTo>
                  <a:pt x="0" y="522069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446706" y="9092882"/>
            <a:ext cx="6711109" cy="283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-US" sz="1599" i="1" spc="115">
                <a:solidFill>
                  <a:srgbClr val="545454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Cheers to Monday</a:t>
            </a: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Amy Leneker (Wiley, 2026)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0479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81177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991676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405193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061892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3463879" y="634135"/>
            <a:ext cx="10021768" cy="8741958"/>
          </a:xfrm>
          <a:custGeom>
            <a:avLst/>
            <a:gdLst/>
            <a:ahLst/>
            <a:cxnLst/>
            <a:rect l="l" t="t" r="r" b="b"/>
            <a:pathLst>
              <a:path w="10021768" h="8741958">
                <a:moveTo>
                  <a:pt x="0" y="0"/>
                </a:moveTo>
                <a:lnTo>
                  <a:pt x="10021768" y="0"/>
                </a:lnTo>
                <a:lnTo>
                  <a:pt x="10021768" y="8741958"/>
                </a:lnTo>
                <a:lnTo>
                  <a:pt x="0" y="874195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9347" b="-3573"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446706" y="9092882"/>
            <a:ext cx="6711109" cy="283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-US" sz="1599" i="1" spc="115">
                <a:solidFill>
                  <a:srgbClr val="545454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Cheers to Monday</a:t>
            </a: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Amy Leneker (Wiley, 2026)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0479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81177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991676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405193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112191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8" y="0"/>
                </a:lnTo>
                <a:lnTo>
                  <a:pt x="2942588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65339" y="9059879"/>
            <a:ext cx="7894294" cy="283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-US" sz="1599" i="1" spc="115">
                <a:solidFill>
                  <a:srgbClr val="545454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The State of Stress and Joy at Work, </a:t>
            </a: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 Leneker, 2026.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4960450" y="836293"/>
            <a:ext cx="8001812" cy="8001812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FFD84A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76200" y="-257175"/>
              <a:ext cx="660400" cy="993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6238"/>
                </a:lnSpc>
                <a:spcBef>
                  <a:spcPct val="0"/>
                </a:spcBef>
              </a:pPr>
              <a:r>
                <a:rPr lang="en-US" sz="11598" b="1">
                  <a:solidFill>
                    <a:srgbClr val="010101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Joy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8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34483" y="1203961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-334062" y="0"/>
            <a:ext cx="19158773" cy="10896552"/>
          </a:xfrm>
          <a:custGeom>
            <a:avLst/>
            <a:gdLst/>
            <a:ahLst/>
            <a:cxnLst/>
            <a:rect l="l" t="t" r="r" b="b"/>
            <a:pathLst>
              <a:path w="19158773" h="10896552">
                <a:moveTo>
                  <a:pt x="0" y="0"/>
                </a:moveTo>
                <a:lnTo>
                  <a:pt x="19158773" y="0"/>
                </a:lnTo>
                <a:lnTo>
                  <a:pt x="19158773" y="10896552"/>
                </a:lnTo>
                <a:lnTo>
                  <a:pt x="0" y="108965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988633" y="6901907"/>
            <a:ext cx="3299367" cy="3299367"/>
          </a:xfrm>
          <a:custGeom>
            <a:avLst/>
            <a:gdLst/>
            <a:ahLst/>
            <a:cxnLst/>
            <a:rect l="l" t="t" r="r" b="b"/>
            <a:pathLst>
              <a:path w="3299367" h="3299367">
                <a:moveTo>
                  <a:pt x="0" y="0"/>
                </a:moveTo>
                <a:lnTo>
                  <a:pt x="3299367" y="0"/>
                </a:lnTo>
                <a:lnTo>
                  <a:pt x="3299367" y="3299367"/>
                </a:lnTo>
                <a:lnTo>
                  <a:pt x="0" y="32993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74342" y="6787616"/>
            <a:ext cx="3527948" cy="3527948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9211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81177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991676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405193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112191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8" y="0"/>
                </a:lnTo>
                <a:lnTo>
                  <a:pt x="2942588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4850" y="467633"/>
            <a:ext cx="9258300" cy="9258300"/>
          </a:xfrm>
          <a:prstGeom prst="rect">
            <a:avLst/>
          </a:prstGeom>
        </p:spPr>
      </p:pic>
      <p:grpSp>
        <p:nvGrpSpPr>
          <p:cNvPr id="22" name="Group 22"/>
          <p:cNvGrpSpPr/>
          <p:nvPr/>
        </p:nvGrpSpPr>
        <p:grpSpPr>
          <a:xfrm rot="-1844735">
            <a:off x="6082981" y="5792606"/>
            <a:ext cx="4230205" cy="2402437"/>
            <a:chOff x="0" y="0"/>
            <a:chExt cx="1114128" cy="632741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114128" cy="632741"/>
            </a:xfrm>
            <a:custGeom>
              <a:avLst/>
              <a:gdLst/>
              <a:ahLst/>
              <a:cxnLst/>
              <a:rect l="l" t="t" r="r" b="b"/>
              <a:pathLst>
                <a:path w="1114128" h="632741">
                  <a:moveTo>
                    <a:pt x="0" y="0"/>
                  </a:moveTo>
                  <a:lnTo>
                    <a:pt x="1114128" y="0"/>
                  </a:lnTo>
                  <a:lnTo>
                    <a:pt x="1114128" y="632741"/>
                  </a:lnTo>
                  <a:lnTo>
                    <a:pt x="0" y="63274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0" y="-66675"/>
              <a:ext cx="1114128" cy="6994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465339" y="9059879"/>
            <a:ext cx="7894294" cy="283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-US" sz="1599" i="1" spc="115">
                <a:solidFill>
                  <a:srgbClr val="545454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The State of Stress and Joy at Work, </a:t>
            </a: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 Leneker, 2026.</a:t>
            </a:r>
          </a:p>
        </p:txBody>
      </p:sp>
      <p:grpSp>
        <p:nvGrpSpPr>
          <p:cNvPr id="27" name="Group 27"/>
          <p:cNvGrpSpPr/>
          <p:nvPr/>
        </p:nvGrpSpPr>
        <p:grpSpPr>
          <a:xfrm rot="-5400000">
            <a:off x="8216575" y="2084810"/>
            <a:ext cx="7600917" cy="6023946"/>
            <a:chOff x="0" y="0"/>
            <a:chExt cx="2001888" cy="1586554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2001888" cy="1586554"/>
            </a:xfrm>
            <a:custGeom>
              <a:avLst/>
              <a:gdLst/>
              <a:ahLst/>
              <a:cxnLst/>
              <a:rect l="l" t="t" r="r" b="b"/>
              <a:pathLst>
                <a:path w="2001888" h="1586554">
                  <a:moveTo>
                    <a:pt x="0" y="0"/>
                  </a:moveTo>
                  <a:lnTo>
                    <a:pt x="2001888" y="0"/>
                  </a:lnTo>
                  <a:lnTo>
                    <a:pt x="2001888" y="1586554"/>
                  </a:lnTo>
                  <a:lnTo>
                    <a:pt x="0" y="158655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0" y="-66675"/>
              <a:ext cx="2001888" cy="16532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 rot="-1713923">
            <a:off x="7531984" y="6078070"/>
            <a:ext cx="4230205" cy="2402437"/>
            <a:chOff x="0" y="0"/>
            <a:chExt cx="1114128" cy="632741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1114128" cy="632741"/>
            </a:xfrm>
            <a:custGeom>
              <a:avLst/>
              <a:gdLst/>
              <a:ahLst/>
              <a:cxnLst/>
              <a:rect l="l" t="t" r="r" b="b"/>
              <a:pathLst>
                <a:path w="1114128" h="632741">
                  <a:moveTo>
                    <a:pt x="0" y="0"/>
                  </a:moveTo>
                  <a:lnTo>
                    <a:pt x="1114128" y="0"/>
                  </a:lnTo>
                  <a:lnTo>
                    <a:pt x="1114128" y="632741"/>
                  </a:lnTo>
                  <a:lnTo>
                    <a:pt x="0" y="63274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0" y="-66675"/>
              <a:ext cx="1114128" cy="6994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5800830" y="3364474"/>
            <a:ext cx="2994608" cy="934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545454"/>
                </a:solidFill>
                <a:latin typeface="Poppins Bold"/>
                <a:ea typeface="Poppins Bold"/>
                <a:cs typeface="Poppins Bold"/>
                <a:sym typeface="Poppins Bold"/>
              </a:rPr>
              <a:t>Meaning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9211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81177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991676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405193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112191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8" y="0"/>
                </a:lnTo>
                <a:lnTo>
                  <a:pt x="2942588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4850" y="467633"/>
            <a:ext cx="9258300" cy="9258300"/>
          </a:xfrm>
          <a:prstGeom prst="rect">
            <a:avLst/>
          </a:prstGeom>
        </p:spPr>
      </p:pic>
      <p:grpSp>
        <p:nvGrpSpPr>
          <p:cNvPr id="22" name="Group 22"/>
          <p:cNvGrpSpPr/>
          <p:nvPr/>
        </p:nvGrpSpPr>
        <p:grpSpPr>
          <a:xfrm rot="-1844735">
            <a:off x="5792056" y="5943402"/>
            <a:ext cx="4230205" cy="2402437"/>
            <a:chOff x="0" y="0"/>
            <a:chExt cx="1114128" cy="632741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114128" cy="632741"/>
            </a:xfrm>
            <a:custGeom>
              <a:avLst/>
              <a:gdLst/>
              <a:ahLst/>
              <a:cxnLst/>
              <a:rect l="l" t="t" r="r" b="b"/>
              <a:pathLst>
                <a:path w="1114128" h="632741">
                  <a:moveTo>
                    <a:pt x="0" y="0"/>
                  </a:moveTo>
                  <a:lnTo>
                    <a:pt x="1114128" y="0"/>
                  </a:lnTo>
                  <a:lnTo>
                    <a:pt x="1114128" y="632741"/>
                  </a:lnTo>
                  <a:lnTo>
                    <a:pt x="0" y="63274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0" y="-66675"/>
              <a:ext cx="1114128" cy="6994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465339" y="9059879"/>
            <a:ext cx="7894294" cy="283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-US" sz="1599" i="1" spc="115">
                <a:solidFill>
                  <a:srgbClr val="545454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The State of Stress and Joy at Work, </a:t>
            </a: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 Leneker, 2026.</a:t>
            </a:r>
          </a:p>
        </p:txBody>
      </p:sp>
      <p:grpSp>
        <p:nvGrpSpPr>
          <p:cNvPr id="27" name="Group 27"/>
          <p:cNvGrpSpPr/>
          <p:nvPr/>
        </p:nvGrpSpPr>
        <p:grpSpPr>
          <a:xfrm rot="1790603">
            <a:off x="8223967" y="5962617"/>
            <a:ext cx="4230205" cy="2402437"/>
            <a:chOff x="0" y="0"/>
            <a:chExt cx="1114128" cy="632741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114128" cy="632741"/>
            </a:xfrm>
            <a:custGeom>
              <a:avLst/>
              <a:gdLst/>
              <a:ahLst/>
              <a:cxnLst/>
              <a:rect l="l" t="t" r="r" b="b"/>
              <a:pathLst>
                <a:path w="1114128" h="632741">
                  <a:moveTo>
                    <a:pt x="0" y="0"/>
                  </a:moveTo>
                  <a:lnTo>
                    <a:pt x="1114128" y="0"/>
                  </a:lnTo>
                  <a:lnTo>
                    <a:pt x="1114128" y="632741"/>
                  </a:lnTo>
                  <a:lnTo>
                    <a:pt x="0" y="63274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0" y="-66675"/>
              <a:ext cx="1114128" cy="6994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5989288" y="3270500"/>
            <a:ext cx="2878522" cy="934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Meaning</a:t>
            </a:r>
          </a:p>
        </p:txBody>
      </p:sp>
      <p:grpSp>
        <p:nvGrpSpPr>
          <p:cNvPr id="31" name="Group 31"/>
          <p:cNvGrpSpPr/>
          <p:nvPr/>
        </p:nvGrpSpPr>
        <p:grpSpPr>
          <a:xfrm rot="-139429">
            <a:off x="7385145" y="6620293"/>
            <a:ext cx="4230205" cy="2402437"/>
            <a:chOff x="0" y="0"/>
            <a:chExt cx="1114128" cy="632741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1114128" cy="632741"/>
            </a:xfrm>
            <a:custGeom>
              <a:avLst/>
              <a:gdLst/>
              <a:ahLst/>
              <a:cxnLst/>
              <a:rect l="l" t="t" r="r" b="b"/>
              <a:pathLst>
                <a:path w="1114128" h="632741">
                  <a:moveTo>
                    <a:pt x="0" y="0"/>
                  </a:moveTo>
                  <a:lnTo>
                    <a:pt x="1114128" y="0"/>
                  </a:lnTo>
                  <a:lnTo>
                    <a:pt x="1114128" y="632741"/>
                  </a:lnTo>
                  <a:lnTo>
                    <a:pt x="0" y="63274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0" y="-66675"/>
              <a:ext cx="1114128" cy="6994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9167165" y="3330691"/>
            <a:ext cx="3368353" cy="934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545454"/>
                </a:solidFill>
                <a:latin typeface="Poppins Bold"/>
                <a:ea typeface="Poppins Bold"/>
                <a:cs typeface="Poppins Bold"/>
                <a:sym typeface="Poppins Bold"/>
              </a:rPr>
              <a:t>Mattering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9211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81177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991676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405193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112191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8" y="0"/>
                </a:lnTo>
                <a:lnTo>
                  <a:pt x="2942588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4850" y="467633"/>
            <a:ext cx="9258300" cy="9258300"/>
          </a:xfrm>
          <a:prstGeom prst="rect">
            <a:avLst/>
          </a:prstGeom>
        </p:spPr>
      </p:pic>
      <p:sp>
        <p:nvSpPr>
          <p:cNvPr id="22" name="TextBox 22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465339" y="9059879"/>
            <a:ext cx="7894294" cy="283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-US" sz="1599" i="1" spc="115">
                <a:solidFill>
                  <a:srgbClr val="545454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The State of Stress and Joy at Work, </a:t>
            </a: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 Leneker, 2026.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6065392" y="3270500"/>
            <a:ext cx="2878522" cy="934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Meaning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9239840" y="3270500"/>
            <a:ext cx="3182875" cy="934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Mattering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7148773" y="6392336"/>
            <a:ext cx="3990454" cy="934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Momentum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9211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81177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991676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405193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112191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8" y="0"/>
                </a:lnTo>
                <a:lnTo>
                  <a:pt x="2942588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65339" y="9059879"/>
            <a:ext cx="7894294" cy="283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-US" sz="1599" i="1" spc="115">
                <a:solidFill>
                  <a:srgbClr val="545454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The State of Stress and Joy at Work, </a:t>
            </a: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 Leneker, 2026.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7220769" y="6392336"/>
            <a:ext cx="3846463" cy="934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Momentum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594732" y="-655703"/>
            <a:ext cx="13792208" cy="3561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00"/>
              </a:lnSpc>
            </a:pPr>
            <a:r>
              <a:rPr lang="en-US" sz="50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algn="l">
              <a:lnSpc>
                <a:spcPts val="6370"/>
              </a:lnSpc>
            </a:pPr>
            <a:endParaRPr lang="en-US" sz="5000" b="1">
              <a:solidFill>
                <a:srgbClr val="1B355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755651" lvl="1" indent="-377825" algn="l">
              <a:lnSpc>
                <a:spcPts val="6370"/>
              </a:lnSpc>
              <a:buFont typeface="Arial"/>
              <a:buChar char="•"/>
            </a:pPr>
            <a:r>
              <a:rPr lang="en-US" sz="35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Joy helps me cope with stress: 75%</a:t>
            </a:r>
          </a:p>
          <a:p>
            <a:pPr algn="l">
              <a:lnSpc>
                <a:spcPts val="6370"/>
              </a:lnSpc>
            </a:pPr>
            <a:endParaRPr lang="en-US" sz="3500" b="1">
              <a:solidFill>
                <a:srgbClr val="1B355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25" name="Freeform 25"/>
          <p:cNvSpPr/>
          <p:nvPr/>
        </p:nvSpPr>
        <p:spPr>
          <a:xfrm>
            <a:off x="14615067" y="5958933"/>
            <a:ext cx="3299367" cy="3299367"/>
          </a:xfrm>
          <a:custGeom>
            <a:avLst/>
            <a:gdLst/>
            <a:ahLst/>
            <a:cxnLst/>
            <a:rect l="l" t="t" r="r" b="b"/>
            <a:pathLst>
              <a:path w="3299367" h="3299367">
                <a:moveTo>
                  <a:pt x="0" y="0"/>
                </a:moveTo>
                <a:lnTo>
                  <a:pt x="3299367" y="0"/>
                </a:lnTo>
                <a:lnTo>
                  <a:pt x="3299367" y="3299367"/>
                </a:lnTo>
                <a:lnTo>
                  <a:pt x="0" y="329936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pic>
        <p:nvPicPr>
          <p:cNvPr id="26" name="Picture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500776" y="5844642"/>
            <a:ext cx="3527948" cy="3527948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9211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81177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991676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405193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112191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8" y="0"/>
                </a:lnTo>
                <a:lnTo>
                  <a:pt x="2942588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65339" y="9059879"/>
            <a:ext cx="7894294" cy="283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-US" sz="1599" i="1" spc="115">
                <a:solidFill>
                  <a:srgbClr val="545454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The State of Stress and Joy at Work, </a:t>
            </a: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 Leneker, 2026.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7220769" y="6392336"/>
            <a:ext cx="3846463" cy="934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Momentum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594732" y="-655703"/>
            <a:ext cx="13792208" cy="3561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00"/>
              </a:lnSpc>
            </a:pPr>
            <a:r>
              <a:rPr lang="en-US" sz="50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algn="l">
              <a:lnSpc>
                <a:spcPts val="6370"/>
              </a:lnSpc>
            </a:pPr>
            <a:endParaRPr lang="en-US" sz="5000" b="1">
              <a:solidFill>
                <a:srgbClr val="1B355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755651" lvl="1" indent="-377825" algn="l">
              <a:lnSpc>
                <a:spcPts val="6370"/>
              </a:lnSpc>
              <a:buFont typeface="Arial"/>
              <a:buChar char="•"/>
            </a:pPr>
            <a:r>
              <a:rPr lang="en-US" sz="3500">
                <a:solidFill>
                  <a:srgbClr val="1B3550"/>
                </a:solidFill>
                <a:latin typeface="Poppins"/>
                <a:ea typeface="Poppins"/>
                <a:cs typeface="Poppins"/>
                <a:sym typeface="Poppins"/>
              </a:rPr>
              <a:t>Joy helps me cope with stress: 75%</a:t>
            </a:r>
          </a:p>
          <a:p>
            <a:pPr algn="l">
              <a:lnSpc>
                <a:spcPts val="6370"/>
              </a:lnSpc>
            </a:pPr>
            <a:endParaRPr lang="en-US" sz="3500">
              <a:solidFill>
                <a:srgbClr val="1B355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608549" y="953424"/>
            <a:ext cx="13792208" cy="2761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00"/>
              </a:lnSpc>
            </a:pPr>
            <a:r>
              <a:rPr lang="en-US" sz="50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algn="l">
              <a:lnSpc>
                <a:spcPts val="6370"/>
              </a:lnSpc>
            </a:pPr>
            <a:endParaRPr lang="en-US" sz="5000" b="1">
              <a:solidFill>
                <a:srgbClr val="1B355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755651" lvl="1" indent="-377825" algn="l">
              <a:lnSpc>
                <a:spcPts val="6370"/>
              </a:lnSpc>
              <a:buFont typeface="Arial"/>
              <a:buChar char="•"/>
            </a:pPr>
            <a:r>
              <a:rPr lang="en-US" sz="35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I need joy in order to do my best work:</a:t>
            </a:r>
          </a:p>
        </p:txBody>
      </p:sp>
      <p:sp>
        <p:nvSpPr>
          <p:cNvPr id="26" name="Freeform 26"/>
          <p:cNvSpPr/>
          <p:nvPr/>
        </p:nvSpPr>
        <p:spPr>
          <a:xfrm>
            <a:off x="14450640" y="5925896"/>
            <a:ext cx="3299367" cy="3299367"/>
          </a:xfrm>
          <a:custGeom>
            <a:avLst/>
            <a:gdLst/>
            <a:ahLst/>
            <a:cxnLst/>
            <a:rect l="l" t="t" r="r" b="b"/>
            <a:pathLst>
              <a:path w="3299367" h="3299367">
                <a:moveTo>
                  <a:pt x="0" y="0"/>
                </a:moveTo>
                <a:lnTo>
                  <a:pt x="3299367" y="0"/>
                </a:lnTo>
                <a:lnTo>
                  <a:pt x="3299367" y="3299368"/>
                </a:lnTo>
                <a:lnTo>
                  <a:pt x="0" y="329936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pic>
        <p:nvPicPr>
          <p:cNvPr id="27" name="Picture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336349" y="5811605"/>
            <a:ext cx="3527948" cy="3527948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9211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81177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991676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405193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112191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8" y="0"/>
                </a:lnTo>
                <a:lnTo>
                  <a:pt x="2942588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65339" y="9059879"/>
            <a:ext cx="7894294" cy="283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-US" sz="1599" i="1" spc="115">
                <a:solidFill>
                  <a:srgbClr val="545454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The State of Stress and Joy at Work, </a:t>
            </a: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 Leneker, 2026.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7220769" y="6392336"/>
            <a:ext cx="3846463" cy="934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Momentum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594732" y="-655703"/>
            <a:ext cx="13792208" cy="3561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00"/>
              </a:lnSpc>
            </a:pPr>
            <a:r>
              <a:rPr lang="en-US" sz="50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algn="l">
              <a:lnSpc>
                <a:spcPts val="6370"/>
              </a:lnSpc>
            </a:pPr>
            <a:endParaRPr lang="en-US" sz="5000" b="1">
              <a:solidFill>
                <a:srgbClr val="1B355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755651" lvl="1" indent="-377825" algn="l">
              <a:lnSpc>
                <a:spcPts val="6370"/>
              </a:lnSpc>
              <a:buFont typeface="Arial"/>
              <a:buChar char="•"/>
            </a:pPr>
            <a:r>
              <a:rPr lang="en-US" sz="3500">
                <a:solidFill>
                  <a:srgbClr val="1B3550"/>
                </a:solidFill>
                <a:latin typeface="Poppins"/>
                <a:ea typeface="Poppins"/>
                <a:cs typeface="Poppins"/>
                <a:sym typeface="Poppins"/>
              </a:rPr>
              <a:t>Joy helps me cope with stress: 75%</a:t>
            </a:r>
          </a:p>
          <a:p>
            <a:pPr algn="l">
              <a:lnSpc>
                <a:spcPts val="6370"/>
              </a:lnSpc>
            </a:pPr>
            <a:endParaRPr lang="en-US" sz="3500">
              <a:solidFill>
                <a:srgbClr val="1B355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608549" y="953424"/>
            <a:ext cx="13792208" cy="43612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00"/>
              </a:lnSpc>
            </a:pPr>
            <a:r>
              <a:rPr lang="en-US" sz="50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algn="l">
              <a:lnSpc>
                <a:spcPts val="6370"/>
              </a:lnSpc>
            </a:pPr>
            <a:endParaRPr lang="en-US" sz="5000" b="1">
              <a:solidFill>
                <a:srgbClr val="1B355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755651" lvl="1" indent="-377825" algn="l">
              <a:lnSpc>
                <a:spcPts val="6370"/>
              </a:lnSpc>
              <a:buFont typeface="Arial"/>
              <a:buChar char="•"/>
            </a:pPr>
            <a:r>
              <a:rPr lang="en-US" sz="3500">
                <a:solidFill>
                  <a:srgbClr val="1B3550"/>
                </a:solidFill>
                <a:latin typeface="Poppins"/>
                <a:ea typeface="Poppins"/>
                <a:cs typeface="Poppins"/>
                <a:sym typeface="Poppins"/>
              </a:rPr>
              <a:t>I need joy in order to do my best work:</a:t>
            </a:r>
          </a:p>
          <a:p>
            <a:pPr marL="1511301" lvl="2" indent="-503767" algn="l">
              <a:lnSpc>
                <a:spcPts val="6370"/>
              </a:lnSpc>
              <a:buFont typeface="Arial"/>
              <a:buChar char="⚬"/>
            </a:pPr>
            <a:r>
              <a:rPr lang="en-US" sz="35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Employees: 79%</a:t>
            </a:r>
          </a:p>
          <a:p>
            <a:pPr algn="l">
              <a:lnSpc>
                <a:spcPts val="6370"/>
              </a:lnSpc>
            </a:pPr>
            <a:endParaRPr lang="en-US" sz="3500" b="1">
              <a:solidFill>
                <a:srgbClr val="1B355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26" name="Freeform 26"/>
          <p:cNvSpPr/>
          <p:nvPr/>
        </p:nvSpPr>
        <p:spPr>
          <a:xfrm>
            <a:off x="14450640" y="5925896"/>
            <a:ext cx="3299367" cy="3299367"/>
          </a:xfrm>
          <a:custGeom>
            <a:avLst/>
            <a:gdLst/>
            <a:ahLst/>
            <a:cxnLst/>
            <a:rect l="l" t="t" r="r" b="b"/>
            <a:pathLst>
              <a:path w="3299367" h="3299367">
                <a:moveTo>
                  <a:pt x="0" y="0"/>
                </a:moveTo>
                <a:lnTo>
                  <a:pt x="3299367" y="0"/>
                </a:lnTo>
                <a:lnTo>
                  <a:pt x="3299367" y="3299368"/>
                </a:lnTo>
                <a:lnTo>
                  <a:pt x="0" y="329936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pic>
        <p:nvPicPr>
          <p:cNvPr id="27" name="Picture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336349" y="5811605"/>
            <a:ext cx="3527948" cy="3527948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9211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81177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991676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405193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112191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8" y="0"/>
                </a:lnTo>
                <a:lnTo>
                  <a:pt x="2942588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65339" y="9059879"/>
            <a:ext cx="7894294" cy="283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-US" sz="1599" i="1" spc="115">
                <a:solidFill>
                  <a:srgbClr val="545454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The State of Stress and Joy at Work, </a:t>
            </a: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 Leneker, 2026.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7220769" y="6392336"/>
            <a:ext cx="3846463" cy="934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Momentum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594732" y="-655703"/>
            <a:ext cx="13792208" cy="3561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00"/>
              </a:lnSpc>
            </a:pPr>
            <a:r>
              <a:rPr lang="en-US" sz="50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algn="l">
              <a:lnSpc>
                <a:spcPts val="6370"/>
              </a:lnSpc>
            </a:pPr>
            <a:endParaRPr lang="en-US" sz="5000" b="1">
              <a:solidFill>
                <a:srgbClr val="1B355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755651" lvl="1" indent="-377825" algn="l">
              <a:lnSpc>
                <a:spcPts val="6370"/>
              </a:lnSpc>
              <a:buFont typeface="Arial"/>
              <a:buChar char="•"/>
            </a:pPr>
            <a:r>
              <a:rPr lang="en-US" sz="3500">
                <a:solidFill>
                  <a:srgbClr val="1B3550"/>
                </a:solidFill>
                <a:latin typeface="Poppins"/>
                <a:ea typeface="Poppins"/>
                <a:cs typeface="Poppins"/>
                <a:sym typeface="Poppins"/>
              </a:rPr>
              <a:t>Joy helps me cope with stress: 75%</a:t>
            </a:r>
          </a:p>
          <a:p>
            <a:pPr algn="l">
              <a:lnSpc>
                <a:spcPts val="6370"/>
              </a:lnSpc>
            </a:pPr>
            <a:endParaRPr lang="en-US" sz="3500">
              <a:solidFill>
                <a:srgbClr val="1B355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608549" y="953424"/>
            <a:ext cx="13792208" cy="51614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00"/>
              </a:lnSpc>
            </a:pPr>
            <a:r>
              <a:rPr lang="en-US" sz="50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algn="l">
              <a:lnSpc>
                <a:spcPts val="6370"/>
              </a:lnSpc>
            </a:pPr>
            <a:endParaRPr lang="en-US" sz="5000" b="1">
              <a:solidFill>
                <a:srgbClr val="1B355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755651" lvl="1" indent="-377825" algn="l">
              <a:lnSpc>
                <a:spcPts val="6370"/>
              </a:lnSpc>
              <a:buFont typeface="Arial"/>
              <a:buChar char="•"/>
            </a:pPr>
            <a:r>
              <a:rPr lang="en-US" sz="3500">
                <a:solidFill>
                  <a:srgbClr val="1B3550"/>
                </a:solidFill>
                <a:latin typeface="Poppins"/>
                <a:ea typeface="Poppins"/>
                <a:cs typeface="Poppins"/>
                <a:sym typeface="Poppins"/>
              </a:rPr>
              <a:t>I need joy in order to do my best work:</a:t>
            </a:r>
          </a:p>
          <a:p>
            <a:pPr marL="1511301" lvl="2" indent="-503767" algn="l">
              <a:lnSpc>
                <a:spcPts val="6370"/>
              </a:lnSpc>
              <a:buFont typeface="Arial"/>
              <a:buChar char="⚬"/>
            </a:pPr>
            <a:r>
              <a:rPr lang="en-US" sz="3500">
                <a:solidFill>
                  <a:srgbClr val="1B3550"/>
                </a:solidFill>
                <a:latin typeface="Poppins"/>
                <a:ea typeface="Poppins"/>
                <a:cs typeface="Poppins"/>
                <a:sym typeface="Poppins"/>
              </a:rPr>
              <a:t>Employees: 79%</a:t>
            </a:r>
          </a:p>
          <a:p>
            <a:pPr marL="1511301" lvl="2" indent="-503767" algn="l">
              <a:lnSpc>
                <a:spcPts val="6370"/>
              </a:lnSpc>
              <a:buFont typeface="Arial"/>
              <a:buChar char="⚬"/>
            </a:pPr>
            <a:r>
              <a:rPr lang="en-US" sz="35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Executive leaders: 89%</a:t>
            </a:r>
          </a:p>
          <a:p>
            <a:pPr algn="l">
              <a:lnSpc>
                <a:spcPts val="6370"/>
              </a:lnSpc>
            </a:pPr>
            <a:endParaRPr lang="en-US" sz="3500" b="1">
              <a:solidFill>
                <a:srgbClr val="1B355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26" name="Freeform 26"/>
          <p:cNvSpPr/>
          <p:nvPr/>
        </p:nvSpPr>
        <p:spPr>
          <a:xfrm>
            <a:off x="14557262" y="5925896"/>
            <a:ext cx="3299367" cy="3299367"/>
          </a:xfrm>
          <a:custGeom>
            <a:avLst/>
            <a:gdLst/>
            <a:ahLst/>
            <a:cxnLst/>
            <a:rect l="l" t="t" r="r" b="b"/>
            <a:pathLst>
              <a:path w="3299367" h="3299367">
                <a:moveTo>
                  <a:pt x="0" y="0"/>
                </a:moveTo>
                <a:lnTo>
                  <a:pt x="3299367" y="0"/>
                </a:lnTo>
                <a:lnTo>
                  <a:pt x="3299367" y="3299368"/>
                </a:lnTo>
                <a:lnTo>
                  <a:pt x="0" y="329936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pic>
        <p:nvPicPr>
          <p:cNvPr id="27" name="Picture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442971" y="5820857"/>
            <a:ext cx="3527948" cy="3527948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0479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81177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991676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405193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112191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8" y="0"/>
                </a:lnTo>
                <a:lnTo>
                  <a:pt x="2942588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65339" y="9059879"/>
            <a:ext cx="7894294" cy="283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-US" sz="1599" i="1" spc="115">
                <a:solidFill>
                  <a:srgbClr val="545454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The State of Stress and Joy at Work, </a:t>
            </a: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 Leneker, 2026.</a:t>
            </a:r>
          </a:p>
        </p:txBody>
      </p:sp>
      <p:sp>
        <p:nvSpPr>
          <p:cNvPr id="23" name="Freeform 23"/>
          <p:cNvSpPr/>
          <p:nvPr/>
        </p:nvSpPr>
        <p:spPr>
          <a:xfrm>
            <a:off x="4266509" y="7563820"/>
            <a:ext cx="13684266" cy="1041863"/>
          </a:xfrm>
          <a:custGeom>
            <a:avLst/>
            <a:gdLst/>
            <a:ahLst/>
            <a:cxnLst/>
            <a:rect l="l" t="t" r="r" b="b"/>
            <a:pathLst>
              <a:path w="13684266" h="1041863">
                <a:moveTo>
                  <a:pt x="0" y="0"/>
                </a:moveTo>
                <a:lnTo>
                  <a:pt x="13684265" y="0"/>
                </a:lnTo>
                <a:lnTo>
                  <a:pt x="13684265" y="1041863"/>
                </a:lnTo>
                <a:lnTo>
                  <a:pt x="0" y="104186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8780" t="-635781"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1665620" y="555370"/>
            <a:ext cx="14956761" cy="2248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49"/>
              </a:lnSpc>
            </a:pPr>
            <a:r>
              <a:rPr lang="en-US" sz="49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Workplace Situations That Prevent </a:t>
            </a:r>
          </a:p>
          <a:p>
            <a:pPr algn="ctr">
              <a:lnSpc>
                <a:spcPts val="9149"/>
              </a:lnSpc>
              <a:spcBef>
                <a:spcPct val="0"/>
              </a:spcBef>
            </a:pPr>
            <a:r>
              <a:rPr lang="en-US" sz="49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Joy Once a Week or More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-1652263" y="7611610"/>
            <a:ext cx="5789987" cy="879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99"/>
              </a:lnSpc>
            </a:pPr>
            <a:r>
              <a:rPr lang="en-US" sz="24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Feeling isolated or</a:t>
            </a:r>
          </a:p>
          <a:p>
            <a:pPr algn="r">
              <a:lnSpc>
                <a:spcPts val="3499"/>
              </a:lnSpc>
            </a:pPr>
            <a:r>
              <a:rPr lang="en-US" sz="24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disconnected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9211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81177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991676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405193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112191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8" y="0"/>
                </a:lnTo>
                <a:lnTo>
                  <a:pt x="2942588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65339" y="9059879"/>
            <a:ext cx="7894294" cy="283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-US" sz="1599" i="1" spc="115">
                <a:solidFill>
                  <a:srgbClr val="545454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The State of Stress and Joy at Work, </a:t>
            </a: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 Leneker, 2026.</a:t>
            </a:r>
          </a:p>
        </p:txBody>
      </p:sp>
      <p:sp>
        <p:nvSpPr>
          <p:cNvPr id="23" name="Freeform 23"/>
          <p:cNvSpPr/>
          <p:nvPr/>
        </p:nvSpPr>
        <p:spPr>
          <a:xfrm>
            <a:off x="4266509" y="6464483"/>
            <a:ext cx="13684266" cy="2141200"/>
          </a:xfrm>
          <a:custGeom>
            <a:avLst/>
            <a:gdLst/>
            <a:ahLst/>
            <a:cxnLst/>
            <a:rect l="l" t="t" r="r" b="b"/>
            <a:pathLst>
              <a:path w="13684266" h="2141200">
                <a:moveTo>
                  <a:pt x="0" y="0"/>
                </a:moveTo>
                <a:lnTo>
                  <a:pt x="13684265" y="0"/>
                </a:lnTo>
                <a:lnTo>
                  <a:pt x="13684265" y="2141200"/>
                </a:lnTo>
                <a:lnTo>
                  <a:pt x="0" y="21412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8780" t="-258015"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1665620" y="555370"/>
            <a:ext cx="14956761" cy="2248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49"/>
              </a:lnSpc>
            </a:pPr>
            <a:r>
              <a:rPr lang="en-US" sz="49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Workplace Situations That Prevent </a:t>
            </a:r>
          </a:p>
          <a:p>
            <a:pPr algn="ctr">
              <a:lnSpc>
                <a:spcPts val="9149"/>
              </a:lnSpc>
              <a:spcBef>
                <a:spcPct val="0"/>
              </a:spcBef>
            </a:pPr>
            <a:r>
              <a:rPr lang="en-US" sz="49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Joy Once a Week or More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-1652263" y="7611610"/>
            <a:ext cx="5789987" cy="879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99"/>
              </a:lnSpc>
            </a:pPr>
            <a:r>
              <a:rPr lang="en-US" sz="24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Feeling isolated or</a:t>
            </a:r>
          </a:p>
          <a:p>
            <a:pPr algn="r">
              <a:lnSpc>
                <a:spcPts val="3499"/>
              </a:lnSpc>
            </a:pPr>
            <a:r>
              <a:rPr lang="en-US" sz="24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disconnected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-1652263" y="6783730"/>
            <a:ext cx="5789987" cy="4413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99"/>
              </a:lnSpc>
            </a:pPr>
            <a:r>
              <a:rPr lang="en-US" sz="24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Technology problems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9211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81177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991676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405193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112191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8" y="0"/>
                </a:lnTo>
                <a:lnTo>
                  <a:pt x="2942588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65339" y="9059879"/>
            <a:ext cx="7894294" cy="283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-US" sz="1599" i="1" spc="115">
                <a:solidFill>
                  <a:srgbClr val="545454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The State of Stress and Joy at Work, </a:t>
            </a: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 Leneker, 2026.</a:t>
            </a:r>
          </a:p>
        </p:txBody>
      </p:sp>
      <p:sp>
        <p:nvSpPr>
          <p:cNvPr id="23" name="Freeform 23"/>
          <p:cNvSpPr/>
          <p:nvPr/>
        </p:nvSpPr>
        <p:spPr>
          <a:xfrm>
            <a:off x="4266509" y="5486259"/>
            <a:ext cx="13684266" cy="3119424"/>
          </a:xfrm>
          <a:custGeom>
            <a:avLst/>
            <a:gdLst/>
            <a:ahLst/>
            <a:cxnLst/>
            <a:rect l="l" t="t" r="r" b="b"/>
            <a:pathLst>
              <a:path w="13684266" h="3119424">
                <a:moveTo>
                  <a:pt x="0" y="0"/>
                </a:moveTo>
                <a:lnTo>
                  <a:pt x="13684265" y="0"/>
                </a:lnTo>
                <a:lnTo>
                  <a:pt x="13684265" y="3119424"/>
                </a:lnTo>
                <a:lnTo>
                  <a:pt x="0" y="311942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8780" t="-145745"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1665620" y="555370"/>
            <a:ext cx="14956761" cy="2248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49"/>
              </a:lnSpc>
            </a:pPr>
            <a:r>
              <a:rPr lang="en-US" sz="49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Workplace Situations That Prevent </a:t>
            </a:r>
          </a:p>
          <a:p>
            <a:pPr algn="ctr">
              <a:lnSpc>
                <a:spcPts val="9149"/>
              </a:lnSpc>
              <a:spcBef>
                <a:spcPct val="0"/>
              </a:spcBef>
            </a:pPr>
            <a:r>
              <a:rPr lang="en-US" sz="49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Joy Once a Week or More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-1652263" y="7611610"/>
            <a:ext cx="5789987" cy="879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99"/>
              </a:lnSpc>
            </a:pPr>
            <a:r>
              <a:rPr lang="en-US" sz="24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Feeling isolated or</a:t>
            </a:r>
          </a:p>
          <a:p>
            <a:pPr algn="r">
              <a:lnSpc>
                <a:spcPts val="3499"/>
              </a:lnSpc>
            </a:pPr>
            <a:r>
              <a:rPr lang="en-US" sz="24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disconnected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-1652263" y="6783730"/>
            <a:ext cx="5789987" cy="4413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99"/>
              </a:lnSpc>
            </a:pPr>
            <a:r>
              <a:rPr lang="en-US" sz="24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Technology problems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-1652263" y="5701422"/>
            <a:ext cx="5789987" cy="879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99"/>
              </a:lnSpc>
            </a:pPr>
            <a:r>
              <a:rPr lang="en-US" sz="24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Sudden changes with </a:t>
            </a:r>
          </a:p>
          <a:p>
            <a:pPr algn="r">
              <a:lnSpc>
                <a:spcPts val="3499"/>
              </a:lnSpc>
            </a:pPr>
            <a:r>
              <a:rPr lang="en-US" sz="24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no explanation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0479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81177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991676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405193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112191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8" y="0"/>
                </a:lnTo>
                <a:lnTo>
                  <a:pt x="2942588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9937912" y="4435990"/>
            <a:ext cx="2746310" cy="789564"/>
          </a:xfrm>
          <a:custGeom>
            <a:avLst/>
            <a:gdLst/>
            <a:ahLst/>
            <a:cxnLst/>
            <a:rect l="l" t="t" r="r" b="b"/>
            <a:pathLst>
              <a:path w="2746310" h="789564">
                <a:moveTo>
                  <a:pt x="0" y="0"/>
                </a:moveTo>
                <a:lnTo>
                  <a:pt x="2746310" y="0"/>
                </a:lnTo>
                <a:lnTo>
                  <a:pt x="2746310" y="789564"/>
                </a:lnTo>
                <a:lnTo>
                  <a:pt x="0" y="78956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28700" y="2569486"/>
            <a:ext cx="15770230" cy="35593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00"/>
              </a:lnSpc>
              <a:spcBef>
                <a:spcPct val="0"/>
              </a:spcBef>
            </a:pPr>
            <a:r>
              <a:rPr lang="en-US" sz="50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algn="l">
              <a:lnSpc>
                <a:spcPts val="7000"/>
              </a:lnSpc>
              <a:spcBef>
                <a:spcPct val="0"/>
              </a:spcBef>
            </a:pPr>
            <a:endParaRPr lang="en-US" sz="5000" b="1">
              <a:solidFill>
                <a:srgbClr val="1B355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1B3550"/>
                </a:solidFill>
                <a:latin typeface="Poppins"/>
                <a:ea typeface="Poppins"/>
                <a:cs typeface="Poppins"/>
                <a:sym typeface="Poppins"/>
              </a:rPr>
              <a:t>A hard truth—and a </a:t>
            </a:r>
            <a:r>
              <a:rPr lang="en-US" sz="50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hopeful</a:t>
            </a:r>
            <a:r>
              <a:rPr lang="en-US" sz="5000">
                <a:solidFill>
                  <a:srgbClr val="1B3550"/>
                </a:solidFill>
                <a:latin typeface="Poppins"/>
                <a:ea typeface="Poppins"/>
                <a:cs typeface="Poppins"/>
                <a:sym typeface="Poppins"/>
              </a:rPr>
              <a:t> one. </a:t>
            </a:r>
          </a:p>
          <a:p>
            <a:pPr algn="l">
              <a:lnSpc>
                <a:spcPts val="7000"/>
              </a:lnSpc>
              <a:spcBef>
                <a:spcPct val="0"/>
              </a:spcBef>
            </a:pPr>
            <a:endParaRPr lang="en-US" sz="5000">
              <a:solidFill>
                <a:srgbClr val="1B355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9211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81177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991676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405193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112191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8" y="0"/>
                </a:lnTo>
                <a:lnTo>
                  <a:pt x="2942588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65339" y="9059879"/>
            <a:ext cx="7894294" cy="283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-US" sz="1599" i="1" spc="115">
                <a:solidFill>
                  <a:srgbClr val="545454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The State of Stress and Joy at Work, </a:t>
            </a: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 Leneker, 2026.</a:t>
            </a:r>
          </a:p>
        </p:txBody>
      </p:sp>
      <p:sp>
        <p:nvSpPr>
          <p:cNvPr id="23" name="Freeform 23"/>
          <p:cNvSpPr/>
          <p:nvPr/>
        </p:nvSpPr>
        <p:spPr>
          <a:xfrm>
            <a:off x="4266509" y="4442820"/>
            <a:ext cx="13684266" cy="4162863"/>
          </a:xfrm>
          <a:custGeom>
            <a:avLst/>
            <a:gdLst/>
            <a:ahLst/>
            <a:cxnLst/>
            <a:rect l="l" t="t" r="r" b="b"/>
            <a:pathLst>
              <a:path w="13684266" h="4162863">
                <a:moveTo>
                  <a:pt x="0" y="0"/>
                </a:moveTo>
                <a:lnTo>
                  <a:pt x="13684265" y="0"/>
                </a:lnTo>
                <a:lnTo>
                  <a:pt x="13684265" y="4162863"/>
                </a:lnTo>
                <a:lnTo>
                  <a:pt x="0" y="416286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8780" t="-84148"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1665620" y="555370"/>
            <a:ext cx="14956761" cy="2248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49"/>
              </a:lnSpc>
            </a:pPr>
            <a:r>
              <a:rPr lang="en-US" sz="49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Workplace Situations That Prevent </a:t>
            </a:r>
          </a:p>
          <a:p>
            <a:pPr algn="ctr">
              <a:lnSpc>
                <a:spcPts val="9149"/>
              </a:lnSpc>
              <a:spcBef>
                <a:spcPct val="0"/>
              </a:spcBef>
            </a:pPr>
            <a:r>
              <a:rPr lang="en-US" sz="49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Joy Once a Week or More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-1652263" y="7611610"/>
            <a:ext cx="5789987" cy="879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99"/>
              </a:lnSpc>
            </a:pPr>
            <a:r>
              <a:rPr lang="en-US" sz="24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Feeling isolated or</a:t>
            </a:r>
          </a:p>
          <a:p>
            <a:pPr algn="r">
              <a:lnSpc>
                <a:spcPts val="3499"/>
              </a:lnSpc>
            </a:pPr>
            <a:r>
              <a:rPr lang="en-US" sz="24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disconnected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-1652263" y="6783730"/>
            <a:ext cx="5789987" cy="4413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99"/>
              </a:lnSpc>
            </a:pPr>
            <a:r>
              <a:rPr lang="en-US" sz="24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Technology problems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-1652263" y="5701422"/>
            <a:ext cx="5789987" cy="879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99"/>
              </a:lnSpc>
            </a:pPr>
            <a:r>
              <a:rPr lang="en-US" sz="24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 Sudden changes with </a:t>
            </a:r>
          </a:p>
          <a:p>
            <a:pPr algn="r">
              <a:lnSpc>
                <a:spcPts val="3499"/>
              </a:lnSpc>
            </a:pPr>
            <a:r>
              <a:rPr lang="en-US" sz="24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no explanation 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-1652263" y="4431290"/>
            <a:ext cx="5789987" cy="879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99"/>
              </a:lnSpc>
            </a:pPr>
            <a:r>
              <a:rPr lang="en-US" sz="24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Feeling </a:t>
            </a:r>
          </a:p>
          <a:p>
            <a:pPr algn="r">
              <a:lnSpc>
                <a:spcPts val="3499"/>
              </a:lnSpc>
            </a:pPr>
            <a:r>
              <a:rPr lang="en-US" sz="24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underappreciated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9211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81177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991676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405193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112191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8" y="0"/>
                </a:lnTo>
                <a:lnTo>
                  <a:pt x="2942588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65339" y="9059879"/>
            <a:ext cx="7894294" cy="283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-US" sz="1599" i="1" spc="115">
                <a:solidFill>
                  <a:srgbClr val="545454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The State of Stress and Joy at Work, </a:t>
            </a: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 Leneker, 2026.</a:t>
            </a:r>
          </a:p>
        </p:txBody>
      </p:sp>
      <p:sp>
        <p:nvSpPr>
          <p:cNvPr id="23" name="Freeform 23"/>
          <p:cNvSpPr/>
          <p:nvPr/>
        </p:nvSpPr>
        <p:spPr>
          <a:xfrm>
            <a:off x="4266509" y="3334166"/>
            <a:ext cx="13684266" cy="5271517"/>
          </a:xfrm>
          <a:custGeom>
            <a:avLst/>
            <a:gdLst/>
            <a:ahLst/>
            <a:cxnLst/>
            <a:rect l="l" t="t" r="r" b="b"/>
            <a:pathLst>
              <a:path w="13684266" h="5271517">
                <a:moveTo>
                  <a:pt x="0" y="0"/>
                </a:moveTo>
                <a:lnTo>
                  <a:pt x="13684265" y="0"/>
                </a:lnTo>
                <a:lnTo>
                  <a:pt x="13684265" y="5271517"/>
                </a:lnTo>
                <a:lnTo>
                  <a:pt x="0" y="527151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8780" t="-45419"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1665620" y="555370"/>
            <a:ext cx="14956761" cy="2248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49"/>
              </a:lnSpc>
            </a:pPr>
            <a:r>
              <a:rPr lang="en-US" sz="49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Workplace Situations That Prevent </a:t>
            </a:r>
          </a:p>
          <a:p>
            <a:pPr algn="ctr">
              <a:lnSpc>
                <a:spcPts val="9149"/>
              </a:lnSpc>
              <a:spcBef>
                <a:spcPct val="0"/>
              </a:spcBef>
            </a:pPr>
            <a:r>
              <a:rPr lang="en-US" sz="49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Joy Once a Week or More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-1652263" y="7611610"/>
            <a:ext cx="5789987" cy="879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99"/>
              </a:lnSpc>
            </a:pPr>
            <a:r>
              <a:rPr lang="en-US" sz="24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Feeling isolated or</a:t>
            </a:r>
          </a:p>
          <a:p>
            <a:pPr algn="r">
              <a:lnSpc>
                <a:spcPts val="3499"/>
              </a:lnSpc>
            </a:pPr>
            <a:r>
              <a:rPr lang="en-US" sz="24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disconnected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-1652263" y="6783730"/>
            <a:ext cx="5789987" cy="4413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99"/>
              </a:lnSpc>
            </a:pPr>
            <a:r>
              <a:rPr lang="en-US" sz="24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Technology problems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-1652263" y="5701422"/>
            <a:ext cx="5789987" cy="879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99"/>
              </a:lnSpc>
            </a:pPr>
            <a:r>
              <a:rPr lang="en-US" sz="24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 Sudden changes with </a:t>
            </a:r>
          </a:p>
          <a:p>
            <a:pPr algn="r">
              <a:lnSpc>
                <a:spcPts val="3499"/>
              </a:lnSpc>
            </a:pPr>
            <a:r>
              <a:rPr lang="en-US" sz="24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no explanation 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-1652263" y="4431290"/>
            <a:ext cx="5789987" cy="879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99"/>
              </a:lnSpc>
            </a:pPr>
            <a:r>
              <a:rPr lang="en-US" sz="24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Feeling </a:t>
            </a:r>
          </a:p>
          <a:p>
            <a:pPr algn="r">
              <a:lnSpc>
                <a:spcPts val="3499"/>
              </a:lnSpc>
            </a:pPr>
            <a:r>
              <a:rPr lang="en-US" sz="24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underappreciated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-1652263" y="3427857"/>
            <a:ext cx="5789987" cy="879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99"/>
              </a:lnSpc>
            </a:pPr>
            <a:r>
              <a:rPr lang="en-US" sz="24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Overwhelming </a:t>
            </a:r>
          </a:p>
          <a:p>
            <a:pPr algn="r">
              <a:lnSpc>
                <a:spcPts val="3499"/>
              </a:lnSpc>
            </a:pPr>
            <a:r>
              <a:rPr lang="en-US" sz="24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Workload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0479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81177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991676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405193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061892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3463879" y="634135"/>
            <a:ext cx="10021768" cy="8741958"/>
          </a:xfrm>
          <a:custGeom>
            <a:avLst/>
            <a:gdLst/>
            <a:ahLst/>
            <a:cxnLst/>
            <a:rect l="l" t="t" r="r" b="b"/>
            <a:pathLst>
              <a:path w="10021768" h="8741958">
                <a:moveTo>
                  <a:pt x="0" y="0"/>
                </a:moveTo>
                <a:lnTo>
                  <a:pt x="10021768" y="0"/>
                </a:lnTo>
                <a:lnTo>
                  <a:pt x="10021768" y="8741958"/>
                </a:lnTo>
                <a:lnTo>
                  <a:pt x="0" y="874195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9347" b="-3573"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446706" y="9092882"/>
            <a:ext cx="6711109" cy="283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-US" sz="1599" i="1" spc="115">
                <a:solidFill>
                  <a:srgbClr val="545454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Cheers to Monday</a:t>
            </a: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Amy Leneker (Wiley, 2026)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0479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81177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991676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405193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061892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3999724" y="365546"/>
            <a:ext cx="10021768" cy="8741958"/>
          </a:xfrm>
          <a:custGeom>
            <a:avLst/>
            <a:gdLst/>
            <a:ahLst/>
            <a:cxnLst/>
            <a:rect l="l" t="t" r="r" b="b"/>
            <a:pathLst>
              <a:path w="10021768" h="8741958">
                <a:moveTo>
                  <a:pt x="0" y="0"/>
                </a:moveTo>
                <a:lnTo>
                  <a:pt x="10021767" y="0"/>
                </a:lnTo>
                <a:lnTo>
                  <a:pt x="10021767" y="8741958"/>
                </a:lnTo>
                <a:lnTo>
                  <a:pt x="0" y="874195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9347" b="-3573"/>
            </a:stretch>
          </a:blipFill>
        </p:spPr>
      </p:sp>
      <p:sp>
        <p:nvSpPr>
          <p:cNvPr id="22" name="Freeform 22"/>
          <p:cNvSpPr/>
          <p:nvPr/>
        </p:nvSpPr>
        <p:spPr>
          <a:xfrm rot="7558539">
            <a:off x="5434242" y="4992532"/>
            <a:ext cx="4040224" cy="3206927"/>
          </a:xfrm>
          <a:custGeom>
            <a:avLst/>
            <a:gdLst/>
            <a:ahLst/>
            <a:cxnLst/>
            <a:rect l="l" t="t" r="r" b="b"/>
            <a:pathLst>
              <a:path w="4040224" h="3206927">
                <a:moveTo>
                  <a:pt x="0" y="0"/>
                </a:moveTo>
                <a:lnTo>
                  <a:pt x="4040224" y="0"/>
                </a:lnTo>
                <a:lnTo>
                  <a:pt x="4040224" y="3206928"/>
                </a:lnTo>
                <a:lnTo>
                  <a:pt x="0" y="320692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6898612" y="3365593"/>
            <a:ext cx="1299471" cy="1299471"/>
          </a:xfrm>
          <a:custGeom>
            <a:avLst/>
            <a:gdLst/>
            <a:ahLst/>
            <a:cxnLst/>
            <a:rect l="l" t="t" r="r" b="b"/>
            <a:pathLst>
              <a:path w="1299471" h="1299471">
                <a:moveTo>
                  <a:pt x="0" y="0"/>
                </a:moveTo>
                <a:lnTo>
                  <a:pt x="1299471" y="0"/>
                </a:lnTo>
                <a:lnTo>
                  <a:pt x="1299471" y="1299470"/>
                </a:lnTo>
                <a:lnTo>
                  <a:pt x="0" y="129947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446706" y="9092882"/>
            <a:ext cx="6711109" cy="283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-US" sz="1599" i="1" spc="115">
                <a:solidFill>
                  <a:srgbClr val="545454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Cheers to Monday</a:t>
            </a: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Amy Leneker (Wiley, 2026)</a:t>
            </a:r>
          </a:p>
        </p:txBody>
      </p:sp>
      <p:sp>
        <p:nvSpPr>
          <p:cNvPr id="26" name="Freeform 26"/>
          <p:cNvSpPr/>
          <p:nvPr/>
        </p:nvSpPr>
        <p:spPr>
          <a:xfrm>
            <a:off x="9533186" y="3301966"/>
            <a:ext cx="1434559" cy="1434559"/>
          </a:xfrm>
          <a:custGeom>
            <a:avLst/>
            <a:gdLst/>
            <a:ahLst/>
            <a:cxnLst/>
            <a:rect l="l" t="t" r="r" b="b"/>
            <a:pathLst>
              <a:path w="1434559" h="1434559">
                <a:moveTo>
                  <a:pt x="0" y="0"/>
                </a:moveTo>
                <a:lnTo>
                  <a:pt x="1434559" y="0"/>
                </a:lnTo>
                <a:lnTo>
                  <a:pt x="1434559" y="1434559"/>
                </a:lnTo>
                <a:lnTo>
                  <a:pt x="0" y="143455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9489259" y="5963226"/>
            <a:ext cx="1522413" cy="1522413"/>
          </a:xfrm>
          <a:custGeom>
            <a:avLst/>
            <a:gdLst/>
            <a:ahLst/>
            <a:cxnLst/>
            <a:rect l="l" t="t" r="r" b="b"/>
            <a:pathLst>
              <a:path w="1522413" h="1522413">
                <a:moveTo>
                  <a:pt x="0" y="0"/>
                </a:moveTo>
                <a:lnTo>
                  <a:pt x="1522413" y="0"/>
                </a:lnTo>
                <a:lnTo>
                  <a:pt x="1522413" y="1522413"/>
                </a:lnTo>
                <a:lnTo>
                  <a:pt x="0" y="15224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0479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81177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991676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405193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061892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3999724" y="365546"/>
            <a:ext cx="10021768" cy="8741958"/>
          </a:xfrm>
          <a:custGeom>
            <a:avLst/>
            <a:gdLst/>
            <a:ahLst/>
            <a:cxnLst/>
            <a:rect l="l" t="t" r="r" b="b"/>
            <a:pathLst>
              <a:path w="10021768" h="8741958">
                <a:moveTo>
                  <a:pt x="0" y="0"/>
                </a:moveTo>
                <a:lnTo>
                  <a:pt x="10021767" y="0"/>
                </a:lnTo>
                <a:lnTo>
                  <a:pt x="10021767" y="8741958"/>
                </a:lnTo>
                <a:lnTo>
                  <a:pt x="0" y="874195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9347" b="-3573"/>
            </a:stretch>
          </a:blipFill>
        </p:spPr>
      </p:sp>
      <p:sp>
        <p:nvSpPr>
          <p:cNvPr id="22" name="Freeform 22"/>
          <p:cNvSpPr/>
          <p:nvPr/>
        </p:nvSpPr>
        <p:spPr>
          <a:xfrm rot="7558539">
            <a:off x="8266281" y="5051341"/>
            <a:ext cx="3968368" cy="3149892"/>
          </a:xfrm>
          <a:custGeom>
            <a:avLst/>
            <a:gdLst/>
            <a:ahLst/>
            <a:cxnLst/>
            <a:rect l="l" t="t" r="r" b="b"/>
            <a:pathLst>
              <a:path w="3968368" h="3149892">
                <a:moveTo>
                  <a:pt x="0" y="0"/>
                </a:moveTo>
                <a:lnTo>
                  <a:pt x="3968368" y="0"/>
                </a:lnTo>
                <a:lnTo>
                  <a:pt x="3968368" y="3149892"/>
                </a:lnTo>
                <a:lnTo>
                  <a:pt x="0" y="314989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6898612" y="3365593"/>
            <a:ext cx="1299471" cy="1299471"/>
          </a:xfrm>
          <a:custGeom>
            <a:avLst/>
            <a:gdLst/>
            <a:ahLst/>
            <a:cxnLst/>
            <a:rect l="l" t="t" r="r" b="b"/>
            <a:pathLst>
              <a:path w="1299471" h="1299471">
                <a:moveTo>
                  <a:pt x="0" y="0"/>
                </a:moveTo>
                <a:lnTo>
                  <a:pt x="1299471" y="0"/>
                </a:lnTo>
                <a:lnTo>
                  <a:pt x="1299471" y="1299470"/>
                </a:lnTo>
                <a:lnTo>
                  <a:pt x="0" y="129947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9533186" y="3301966"/>
            <a:ext cx="1434559" cy="1434559"/>
          </a:xfrm>
          <a:custGeom>
            <a:avLst/>
            <a:gdLst/>
            <a:ahLst/>
            <a:cxnLst/>
            <a:rect l="l" t="t" r="r" b="b"/>
            <a:pathLst>
              <a:path w="1434559" h="1434559">
                <a:moveTo>
                  <a:pt x="0" y="0"/>
                </a:moveTo>
                <a:lnTo>
                  <a:pt x="1434559" y="0"/>
                </a:lnTo>
                <a:lnTo>
                  <a:pt x="1434559" y="1434559"/>
                </a:lnTo>
                <a:lnTo>
                  <a:pt x="0" y="143455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6697508" y="5952699"/>
            <a:ext cx="1513693" cy="1513693"/>
          </a:xfrm>
          <a:custGeom>
            <a:avLst/>
            <a:gdLst/>
            <a:ahLst/>
            <a:cxnLst/>
            <a:rect l="l" t="t" r="r" b="b"/>
            <a:pathLst>
              <a:path w="1513693" h="1513693">
                <a:moveTo>
                  <a:pt x="0" y="0"/>
                </a:moveTo>
                <a:lnTo>
                  <a:pt x="1513692" y="0"/>
                </a:lnTo>
                <a:lnTo>
                  <a:pt x="1513692" y="1513693"/>
                </a:lnTo>
                <a:lnTo>
                  <a:pt x="0" y="151369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6898612" y="5841688"/>
            <a:ext cx="1569198" cy="1569198"/>
          </a:xfrm>
          <a:custGeom>
            <a:avLst/>
            <a:gdLst/>
            <a:ahLst/>
            <a:cxnLst/>
            <a:rect l="l" t="t" r="r" b="b"/>
            <a:pathLst>
              <a:path w="1569198" h="1569198">
                <a:moveTo>
                  <a:pt x="0" y="0"/>
                </a:moveTo>
                <a:lnTo>
                  <a:pt x="1569199" y="0"/>
                </a:lnTo>
                <a:lnTo>
                  <a:pt x="1569199" y="1569198"/>
                </a:lnTo>
                <a:lnTo>
                  <a:pt x="0" y="156919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6196750" y="5550353"/>
            <a:ext cx="2151867" cy="2151867"/>
          </a:xfrm>
          <a:custGeom>
            <a:avLst/>
            <a:gdLst/>
            <a:ahLst/>
            <a:cxnLst/>
            <a:rect l="l" t="t" r="r" b="b"/>
            <a:pathLst>
              <a:path w="2151867" h="2151867">
                <a:moveTo>
                  <a:pt x="0" y="0"/>
                </a:moveTo>
                <a:lnTo>
                  <a:pt x="2151867" y="0"/>
                </a:lnTo>
                <a:lnTo>
                  <a:pt x="2151867" y="2151867"/>
                </a:lnTo>
                <a:lnTo>
                  <a:pt x="0" y="215186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6349150" y="5702753"/>
            <a:ext cx="2151867" cy="2151867"/>
          </a:xfrm>
          <a:custGeom>
            <a:avLst/>
            <a:gdLst/>
            <a:ahLst/>
            <a:cxnLst/>
            <a:rect l="l" t="t" r="r" b="b"/>
            <a:pathLst>
              <a:path w="2151867" h="2151867">
                <a:moveTo>
                  <a:pt x="0" y="0"/>
                </a:moveTo>
                <a:lnTo>
                  <a:pt x="2151867" y="0"/>
                </a:lnTo>
                <a:lnTo>
                  <a:pt x="2151867" y="2151867"/>
                </a:lnTo>
                <a:lnTo>
                  <a:pt x="0" y="215186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6290318" y="5471682"/>
            <a:ext cx="2360957" cy="2308408"/>
          </a:xfrm>
          <a:custGeom>
            <a:avLst/>
            <a:gdLst/>
            <a:ahLst/>
            <a:cxnLst/>
            <a:rect l="l" t="t" r="r" b="b"/>
            <a:pathLst>
              <a:path w="2360957" h="2308408">
                <a:moveTo>
                  <a:pt x="0" y="0"/>
                </a:moveTo>
                <a:lnTo>
                  <a:pt x="2360958" y="0"/>
                </a:lnTo>
                <a:lnTo>
                  <a:pt x="2360958" y="2308407"/>
                </a:lnTo>
                <a:lnTo>
                  <a:pt x="0" y="230840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8071" r="-6569"/>
            </a:stretch>
          </a:blipFill>
        </p:spPr>
      </p:sp>
      <p:sp>
        <p:nvSpPr>
          <p:cNvPr id="30" name="TextBox 30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446706" y="9092882"/>
            <a:ext cx="6711109" cy="283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-US" sz="1599" i="1" spc="115">
                <a:solidFill>
                  <a:srgbClr val="545454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Cheers to Monday</a:t>
            </a: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Amy Leneker (Wiley, 2026)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0479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81177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991676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405193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061892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3939532" y="398549"/>
            <a:ext cx="10021768" cy="8741958"/>
          </a:xfrm>
          <a:custGeom>
            <a:avLst/>
            <a:gdLst/>
            <a:ahLst/>
            <a:cxnLst/>
            <a:rect l="l" t="t" r="r" b="b"/>
            <a:pathLst>
              <a:path w="10021768" h="8741958">
                <a:moveTo>
                  <a:pt x="0" y="0"/>
                </a:moveTo>
                <a:lnTo>
                  <a:pt x="10021768" y="0"/>
                </a:lnTo>
                <a:lnTo>
                  <a:pt x="10021768" y="8741958"/>
                </a:lnTo>
                <a:lnTo>
                  <a:pt x="0" y="874195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9347" b="-3573"/>
            </a:stretch>
          </a:blipFill>
        </p:spPr>
      </p:sp>
      <p:sp>
        <p:nvSpPr>
          <p:cNvPr id="22" name="Freeform 22"/>
          <p:cNvSpPr/>
          <p:nvPr/>
        </p:nvSpPr>
        <p:spPr>
          <a:xfrm rot="8565919">
            <a:off x="5792021" y="2573405"/>
            <a:ext cx="3266126" cy="2592487"/>
          </a:xfrm>
          <a:custGeom>
            <a:avLst/>
            <a:gdLst/>
            <a:ahLst/>
            <a:cxnLst/>
            <a:rect l="l" t="t" r="r" b="b"/>
            <a:pathLst>
              <a:path w="3266126" h="2592487">
                <a:moveTo>
                  <a:pt x="0" y="0"/>
                </a:moveTo>
                <a:lnTo>
                  <a:pt x="3266126" y="0"/>
                </a:lnTo>
                <a:lnTo>
                  <a:pt x="3266126" y="2592487"/>
                </a:lnTo>
                <a:lnTo>
                  <a:pt x="0" y="259248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9533186" y="3301966"/>
            <a:ext cx="1434559" cy="1434559"/>
          </a:xfrm>
          <a:custGeom>
            <a:avLst/>
            <a:gdLst/>
            <a:ahLst/>
            <a:cxnLst/>
            <a:rect l="l" t="t" r="r" b="b"/>
            <a:pathLst>
              <a:path w="1434559" h="1434559">
                <a:moveTo>
                  <a:pt x="0" y="0"/>
                </a:moveTo>
                <a:lnTo>
                  <a:pt x="1434559" y="0"/>
                </a:lnTo>
                <a:lnTo>
                  <a:pt x="1434559" y="1434559"/>
                </a:lnTo>
                <a:lnTo>
                  <a:pt x="0" y="143455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6697508" y="5952699"/>
            <a:ext cx="1513693" cy="1513693"/>
          </a:xfrm>
          <a:custGeom>
            <a:avLst/>
            <a:gdLst/>
            <a:ahLst/>
            <a:cxnLst/>
            <a:rect l="l" t="t" r="r" b="b"/>
            <a:pathLst>
              <a:path w="1513693" h="1513693">
                <a:moveTo>
                  <a:pt x="0" y="0"/>
                </a:moveTo>
                <a:lnTo>
                  <a:pt x="1513692" y="0"/>
                </a:lnTo>
                <a:lnTo>
                  <a:pt x="1513692" y="1513693"/>
                </a:lnTo>
                <a:lnTo>
                  <a:pt x="0" y="151369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6898612" y="5841688"/>
            <a:ext cx="1569198" cy="1569198"/>
          </a:xfrm>
          <a:custGeom>
            <a:avLst/>
            <a:gdLst/>
            <a:ahLst/>
            <a:cxnLst/>
            <a:rect l="l" t="t" r="r" b="b"/>
            <a:pathLst>
              <a:path w="1569198" h="1569198">
                <a:moveTo>
                  <a:pt x="0" y="0"/>
                </a:moveTo>
                <a:lnTo>
                  <a:pt x="1569199" y="0"/>
                </a:lnTo>
                <a:lnTo>
                  <a:pt x="1569199" y="1569198"/>
                </a:lnTo>
                <a:lnTo>
                  <a:pt x="0" y="156919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6196750" y="5550353"/>
            <a:ext cx="2151867" cy="2151867"/>
          </a:xfrm>
          <a:custGeom>
            <a:avLst/>
            <a:gdLst/>
            <a:ahLst/>
            <a:cxnLst/>
            <a:rect l="l" t="t" r="r" b="b"/>
            <a:pathLst>
              <a:path w="2151867" h="2151867">
                <a:moveTo>
                  <a:pt x="0" y="0"/>
                </a:moveTo>
                <a:lnTo>
                  <a:pt x="2151867" y="0"/>
                </a:lnTo>
                <a:lnTo>
                  <a:pt x="2151867" y="2151867"/>
                </a:lnTo>
                <a:lnTo>
                  <a:pt x="0" y="215186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6349150" y="5702753"/>
            <a:ext cx="2151867" cy="2151867"/>
          </a:xfrm>
          <a:custGeom>
            <a:avLst/>
            <a:gdLst/>
            <a:ahLst/>
            <a:cxnLst/>
            <a:rect l="l" t="t" r="r" b="b"/>
            <a:pathLst>
              <a:path w="2151867" h="2151867">
                <a:moveTo>
                  <a:pt x="0" y="0"/>
                </a:moveTo>
                <a:lnTo>
                  <a:pt x="2151867" y="0"/>
                </a:lnTo>
                <a:lnTo>
                  <a:pt x="2151867" y="2151867"/>
                </a:lnTo>
                <a:lnTo>
                  <a:pt x="0" y="215186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6290318" y="5462365"/>
            <a:ext cx="2360957" cy="2317724"/>
          </a:xfrm>
          <a:custGeom>
            <a:avLst/>
            <a:gdLst/>
            <a:ahLst/>
            <a:cxnLst/>
            <a:rect l="l" t="t" r="r" b="b"/>
            <a:pathLst>
              <a:path w="2360957" h="2317724">
                <a:moveTo>
                  <a:pt x="0" y="0"/>
                </a:moveTo>
                <a:lnTo>
                  <a:pt x="2360958" y="0"/>
                </a:lnTo>
                <a:lnTo>
                  <a:pt x="2360958" y="2317724"/>
                </a:lnTo>
                <a:lnTo>
                  <a:pt x="0" y="231772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7637" r="-6569"/>
            </a:stretch>
          </a:blipFill>
        </p:spPr>
      </p:sp>
      <p:sp>
        <p:nvSpPr>
          <p:cNvPr id="29" name="TextBox 29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446706" y="9092882"/>
            <a:ext cx="6711109" cy="283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-US" sz="1599" i="1" spc="115">
                <a:solidFill>
                  <a:srgbClr val="545454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Cheers to Monday</a:t>
            </a: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Amy Leneker (Wiley, 2026)</a:t>
            </a:r>
          </a:p>
        </p:txBody>
      </p:sp>
      <p:sp>
        <p:nvSpPr>
          <p:cNvPr id="31" name="Freeform 31"/>
          <p:cNvSpPr/>
          <p:nvPr/>
        </p:nvSpPr>
        <p:spPr>
          <a:xfrm>
            <a:off x="9601738" y="5952699"/>
            <a:ext cx="1434559" cy="1434559"/>
          </a:xfrm>
          <a:custGeom>
            <a:avLst/>
            <a:gdLst/>
            <a:ahLst/>
            <a:cxnLst/>
            <a:rect l="l" t="t" r="r" b="b"/>
            <a:pathLst>
              <a:path w="1434559" h="1434559">
                <a:moveTo>
                  <a:pt x="0" y="0"/>
                </a:moveTo>
                <a:lnTo>
                  <a:pt x="1434559" y="0"/>
                </a:lnTo>
                <a:lnTo>
                  <a:pt x="1434559" y="1434559"/>
                </a:lnTo>
                <a:lnTo>
                  <a:pt x="0" y="143455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0479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81177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991676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405193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061892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3999724" y="365546"/>
            <a:ext cx="10021768" cy="8741958"/>
          </a:xfrm>
          <a:custGeom>
            <a:avLst/>
            <a:gdLst/>
            <a:ahLst/>
            <a:cxnLst/>
            <a:rect l="l" t="t" r="r" b="b"/>
            <a:pathLst>
              <a:path w="10021768" h="8741958">
                <a:moveTo>
                  <a:pt x="0" y="0"/>
                </a:moveTo>
                <a:lnTo>
                  <a:pt x="10021767" y="0"/>
                </a:lnTo>
                <a:lnTo>
                  <a:pt x="10021767" y="8741958"/>
                </a:lnTo>
                <a:lnTo>
                  <a:pt x="0" y="874195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9347" b="-3573"/>
            </a:stretch>
          </a:blipFill>
        </p:spPr>
      </p:sp>
      <p:sp>
        <p:nvSpPr>
          <p:cNvPr id="22" name="Freeform 22"/>
          <p:cNvSpPr/>
          <p:nvPr/>
        </p:nvSpPr>
        <p:spPr>
          <a:xfrm rot="9089367">
            <a:off x="8350485" y="2542786"/>
            <a:ext cx="3720213" cy="2952919"/>
          </a:xfrm>
          <a:custGeom>
            <a:avLst/>
            <a:gdLst/>
            <a:ahLst/>
            <a:cxnLst/>
            <a:rect l="l" t="t" r="r" b="b"/>
            <a:pathLst>
              <a:path w="3720213" h="2952919">
                <a:moveTo>
                  <a:pt x="0" y="0"/>
                </a:moveTo>
                <a:lnTo>
                  <a:pt x="3720213" y="0"/>
                </a:lnTo>
                <a:lnTo>
                  <a:pt x="3720213" y="2952919"/>
                </a:lnTo>
                <a:lnTo>
                  <a:pt x="0" y="295291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6697508" y="5952699"/>
            <a:ext cx="1513693" cy="1513693"/>
          </a:xfrm>
          <a:custGeom>
            <a:avLst/>
            <a:gdLst/>
            <a:ahLst/>
            <a:cxnLst/>
            <a:rect l="l" t="t" r="r" b="b"/>
            <a:pathLst>
              <a:path w="1513693" h="1513693">
                <a:moveTo>
                  <a:pt x="0" y="0"/>
                </a:moveTo>
                <a:lnTo>
                  <a:pt x="1513692" y="0"/>
                </a:lnTo>
                <a:lnTo>
                  <a:pt x="1513692" y="1513693"/>
                </a:lnTo>
                <a:lnTo>
                  <a:pt x="0" y="151369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6898612" y="5841688"/>
            <a:ext cx="1569198" cy="1569198"/>
          </a:xfrm>
          <a:custGeom>
            <a:avLst/>
            <a:gdLst/>
            <a:ahLst/>
            <a:cxnLst/>
            <a:rect l="l" t="t" r="r" b="b"/>
            <a:pathLst>
              <a:path w="1569198" h="1569198">
                <a:moveTo>
                  <a:pt x="0" y="0"/>
                </a:moveTo>
                <a:lnTo>
                  <a:pt x="1569199" y="0"/>
                </a:lnTo>
                <a:lnTo>
                  <a:pt x="1569199" y="1569198"/>
                </a:lnTo>
                <a:lnTo>
                  <a:pt x="0" y="156919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6196750" y="5550353"/>
            <a:ext cx="2151867" cy="2151867"/>
          </a:xfrm>
          <a:custGeom>
            <a:avLst/>
            <a:gdLst/>
            <a:ahLst/>
            <a:cxnLst/>
            <a:rect l="l" t="t" r="r" b="b"/>
            <a:pathLst>
              <a:path w="2151867" h="2151867">
                <a:moveTo>
                  <a:pt x="0" y="0"/>
                </a:moveTo>
                <a:lnTo>
                  <a:pt x="2151867" y="0"/>
                </a:lnTo>
                <a:lnTo>
                  <a:pt x="2151867" y="2151867"/>
                </a:lnTo>
                <a:lnTo>
                  <a:pt x="0" y="215186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6349150" y="5702753"/>
            <a:ext cx="2151867" cy="2151867"/>
          </a:xfrm>
          <a:custGeom>
            <a:avLst/>
            <a:gdLst/>
            <a:ahLst/>
            <a:cxnLst/>
            <a:rect l="l" t="t" r="r" b="b"/>
            <a:pathLst>
              <a:path w="2151867" h="2151867">
                <a:moveTo>
                  <a:pt x="0" y="0"/>
                </a:moveTo>
                <a:lnTo>
                  <a:pt x="2151867" y="0"/>
                </a:lnTo>
                <a:lnTo>
                  <a:pt x="2151867" y="2151867"/>
                </a:lnTo>
                <a:lnTo>
                  <a:pt x="0" y="215186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6435413" y="5478510"/>
            <a:ext cx="2360957" cy="2382939"/>
          </a:xfrm>
          <a:custGeom>
            <a:avLst/>
            <a:gdLst/>
            <a:ahLst/>
            <a:cxnLst/>
            <a:rect l="l" t="t" r="r" b="b"/>
            <a:pathLst>
              <a:path w="2360957" h="2382939">
                <a:moveTo>
                  <a:pt x="0" y="0"/>
                </a:moveTo>
                <a:lnTo>
                  <a:pt x="2360957" y="0"/>
                </a:lnTo>
                <a:lnTo>
                  <a:pt x="2360957" y="2382938"/>
                </a:lnTo>
                <a:lnTo>
                  <a:pt x="0" y="2382938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4691" r="-6569"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9601738" y="5952699"/>
            <a:ext cx="1434559" cy="1434559"/>
          </a:xfrm>
          <a:custGeom>
            <a:avLst/>
            <a:gdLst/>
            <a:ahLst/>
            <a:cxnLst/>
            <a:rect l="l" t="t" r="r" b="b"/>
            <a:pathLst>
              <a:path w="1434559" h="1434559">
                <a:moveTo>
                  <a:pt x="0" y="0"/>
                </a:moveTo>
                <a:lnTo>
                  <a:pt x="1434559" y="0"/>
                </a:lnTo>
                <a:lnTo>
                  <a:pt x="1434559" y="1434559"/>
                </a:lnTo>
                <a:lnTo>
                  <a:pt x="0" y="143455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6898612" y="3301966"/>
            <a:ext cx="1434559" cy="1434559"/>
          </a:xfrm>
          <a:custGeom>
            <a:avLst/>
            <a:gdLst/>
            <a:ahLst/>
            <a:cxnLst/>
            <a:rect l="l" t="t" r="r" b="b"/>
            <a:pathLst>
              <a:path w="1434559" h="1434559">
                <a:moveTo>
                  <a:pt x="0" y="0"/>
                </a:moveTo>
                <a:lnTo>
                  <a:pt x="1434559" y="0"/>
                </a:lnTo>
                <a:lnTo>
                  <a:pt x="1434559" y="1434559"/>
                </a:lnTo>
                <a:lnTo>
                  <a:pt x="0" y="143455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pic>
        <p:nvPicPr>
          <p:cNvPr id="30" name="Picture 3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785834" y="6145161"/>
            <a:ext cx="3231647" cy="3231647"/>
          </a:xfrm>
          <a:prstGeom prst="rect">
            <a:avLst/>
          </a:prstGeom>
        </p:spPr>
      </p:pic>
      <p:sp>
        <p:nvSpPr>
          <p:cNvPr id="31" name="Freeform 31"/>
          <p:cNvSpPr/>
          <p:nvPr/>
        </p:nvSpPr>
        <p:spPr>
          <a:xfrm rot="2393180">
            <a:off x="11879039" y="3527809"/>
            <a:ext cx="4363357" cy="2639831"/>
          </a:xfrm>
          <a:custGeom>
            <a:avLst/>
            <a:gdLst/>
            <a:ahLst/>
            <a:cxnLst/>
            <a:rect l="l" t="t" r="r" b="b"/>
            <a:pathLst>
              <a:path w="4363357" h="2639831">
                <a:moveTo>
                  <a:pt x="0" y="0"/>
                </a:moveTo>
                <a:lnTo>
                  <a:pt x="4363357" y="0"/>
                </a:lnTo>
                <a:lnTo>
                  <a:pt x="4363357" y="2639831"/>
                </a:lnTo>
                <a:lnTo>
                  <a:pt x="0" y="2639831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32" name="TextBox 32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446706" y="9092882"/>
            <a:ext cx="6711109" cy="283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-US" sz="1599" i="1" spc="115">
                <a:solidFill>
                  <a:srgbClr val="545454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Cheers to Monday</a:t>
            </a: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Amy Leneker (Wiley, 2026)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0479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81177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991676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405193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061892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4040419" y="398549"/>
            <a:ext cx="10021768" cy="8741958"/>
          </a:xfrm>
          <a:custGeom>
            <a:avLst/>
            <a:gdLst/>
            <a:ahLst/>
            <a:cxnLst/>
            <a:rect l="l" t="t" r="r" b="b"/>
            <a:pathLst>
              <a:path w="10021768" h="8741958">
                <a:moveTo>
                  <a:pt x="0" y="0"/>
                </a:moveTo>
                <a:lnTo>
                  <a:pt x="10021768" y="0"/>
                </a:lnTo>
                <a:lnTo>
                  <a:pt x="10021768" y="8741958"/>
                </a:lnTo>
                <a:lnTo>
                  <a:pt x="0" y="874195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9347" b="-3573"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6697508" y="5952699"/>
            <a:ext cx="1513693" cy="1513693"/>
          </a:xfrm>
          <a:custGeom>
            <a:avLst/>
            <a:gdLst/>
            <a:ahLst/>
            <a:cxnLst/>
            <a:rect l="l" t="t" r="r" b="b"/>
            <a:pathLst>
              <a:path w="1513693" h="1513693">
                <a:moveTo>
                  <a:pt x="0" y="0"/>
                </a:moveTo>
                <a:lnTo>
                  <a:pt x="1513692" y="0"/>
                </a:lnTo>
                <a:lnTo>
                  <a:pt x="1513692" y="1513693"/>
                </a:lnTo>
                <a:lnTo>
                  <a:pt x="0" y="151369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6898612" y="5841688"/>
            <a:ext cx="1569198" cy="1569198"/>
          </a:xfrm>
          <a:custGeom>
            <a:avLst/>
            <a:gdLst/>
            <a:ahLst/>
            <a:cxnLst/>
            <a:rect l="l" t="t" r="r" b="b"/>
            <a:pathLst>
              <a:path w="1569198" h="1569198">
                <a:moveTo>
                  <a:pt x="0" y="0"/>
                </a:moveTo>
                <a:lnTo>
                  <a:pt x="1569199" y="0"/>
                </a:lnTo>
                <a:lnTo>
                  <a:pt x="1569199" y="1569198"/>
                </a:lnTo>
                <a:lnTo>
                  <a:pt x="0" y="156919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6196750" y="5550353"/>
            <a:ext cx="2151867" cy="2151867"/>
          </a:xfrm>
          <a:custGeom>
            <a:avLst/>
            <a:gdLst/>
            <a:ahLst/>
            <a:cxnLst/>
            <a:rect l="l" t="t" r="r" b="b"/>
            <a:pathLst>
              <a:path w="2151867" h="2151867">
                <a:moveTo>
                  <a:pt x="0" y="0"/>
                </a:moveTo>
                <a:lnTo>
                  <a:pt x="2151867" y="0"/>
                </a:lnTo>
                <a:lnTo>
                  <a:pt x="2151867" y="2151867"/>
                </a:lnTo>
                <a:lnTo>
                  <a:pt x="0" y="215186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6349150" y="5702753"/>
            <a:ext cx="2151867" cy="2151867"/>
          </a:xfrm>
          <a:custGeom>
            <a:avLst/>
            <a:gdLst/>
            <a:ahLst/>
            <a:cxnLst/>
            <a:rect l="l" t="t" r="r" b="b"/>
            <a:pathLst>
              <a:path w="2151867" h="2151867">
                <a:moveTo>
                  <a:pt x="0" y="0"/>
                </a:moveTo>
                <a:lnTo>
                  <a:pt x="2151867" y="0"/>
                </a:lnTo>
                <a:lnTo>
                  <a:pt x="2151867" y="2151867"/>
                </a:lnTo>
                <a:lnTo>
                  <a:pt x="0" y="215186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6290318" y="5397150"/>
            <a:ext cx="2360957" cy="2382939"/>
          </a:xfrm>
          <a:custGeom>
            <a:avLst/>
            <a:gdLst/>
            <a:ahLst/>
            <a:cxnLst/>
            <a:rect l="l" t="t" r="r" b="b"/>
            <a:pathLst>
              <a:path w="2360957" h="2382939">
                <a:moveTo>
                  <a:pt x="0" y="0"/>
                </a:moveTo>
                <a:lnTo>
                  <a:pt x="2360958" y="0"/>
                </a:lnTo>
                <a:lnTo>
                  <a:pt x="2360958" y="2382939"/>
                </a:lnTo>
                <a:lnTo>
                  <a:pt x="0" y="238293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4691" r="-6569"/>
            </a:stretch>
          </a:blipFill>
        </p:spPr>
      </p:sp>
      <p:sp>
        <p:nvSpPr>
          <p:cNvPr id="27" name="TextBox 27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46706" y="9092882"/>
            <a:ext cx="6711109" cy="283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-US" sz="1599" i="1" spc="115">
                <a:solidFill>
                  <a:srgbClr val="545454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Cheers to Monday</a:t>
            </a: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Amy Leneker (Wiley, 2026)</a:t>
            </a:r>
          </a:p>
        </p:txBody>
      </p:sp>
      <p:sp>
        <p:nvSpPr>
          <p:cNvPr id="29" name="Freeform 29"/>
          <p:cNvSpPr/>
          <p:nvPr/>
        </p:nvSpPr>
        <p:spPr>
          <a:xfrm>
            <a:off x="9601738" y="5952699"/>
            <a:ext cx="1434559" cy="1434559"/>
          </a:xfrm>
          <a:custGeom>
            <a:avLst/>
            <a:gdLst/>
            <a:ahLst/>
            <a:cxnLst/>
            <a:rect l="l" t="t" r="r" b="b"/>
            <a:pathLst>
              <a:path w="1434559" h="1434559">
                <a:moveTo>
                  <a:pt x="0" y="0"/>
                </a:moveTo>
                <a:lnTo>
                  <a:pt x="1434559" y="0"/>
                </a:lnTo>
                <a:lnTo>
                  <a:pt x="1434559" y="1434559"/>
                </a:lnTo>
                <a:lnTo>
                  <a:pt x="0" y="143455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6898612" y="3301966"/>
            <a:ext cx="1434559" cy="1434559"/>
          </a:xfrm>
          <a:custGeom>
            <a:avLst/>
            <a:gdLst/>
            <a:ahLst/>
            <a:cxnLst/>
            <a:rect l="l" t="t" r="r" b="b"/>
            <a:pathLst>
              <a:path w="1434559" h="1434559">
                <a:moveTo>
                  <a:pt x="0" y="0"/>
                </a:moveTo>
                <a:lnTo>
                  <a:pt x="1434559" y="0"/>
                </a:lnTo>
                <a:lnTo>
                  <a:pt x="1434559" y="1434559"/>
                </a:lnTo>
                <a:lnTo>
                  <a:pt x="0" y="143455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6181333" y="2600516"/>
            <a:ext cx="2422099" cy="2422099"/>
          </a:xfrm>
          <a:custGeom>
            <a:avLst/>
            <a:gdLst/>
            <a:ahLst/>
            <a:cxnLst/>
            <a:rect l="l" t="t" r="r" b="b"/>
            <a:pathLst>
              <a:path w="2422099" h="2422099">
                <a:moveTo>
                  <a:pt x="0" y="0"/>
                </a:moveTo>
                <a:lnTo>
                  <a:pt x="2422099" y="0"/>
                </a:lnTo>
                <a:lnTo>
                  <a:pt x="2422099" y="2422099"/>
                </a:lnTo>
                <a:lnTo>
                  <a:pt x="0" y="242209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9259088" y="2510689"/>
            <a:ext cx="2422099" cy="2422099"/>
          </a:xfrm>
          <a:custGeom>
            <a:avLst/>
            <a:gdLst/>
            <a:ahLst/>
            <a:cxnLst/>
            <a:rect l="l" t="t" r="r" b="b"/>
            <a:pathLst>
              <a:path w="2422099" h="2422099">
                <a:moveTo>
                  <a:pt x="0" y="0"/>
                </a:moveTo>
                <a:lnTo>
                  <a:pt x="2422099" y="0"/>
                </a:lnTo>
                <a:lnTo>
                  <a:pt x="2422099" y="2422100"/>
                </a:lnTo>
                <a:lnTo>
                  <a:pt x="0" y="24221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6259747" y="5498496"/>
            <a:ext cx="2422099" cy="2422099"/>
          </a:xfrm>
          <a:custGeom>
            <a:avLst/>
            <a:gdLst/>
            <a:ahLst/>
            <a:cxnLst/>
            <a:rect l="l" t="t" r="r" b="b"/>
            <a:pathLst>
              <a:path w="2422099" h="2422099">
                <a:moveTo>
                  <a:pt x="0" y="0"/>
                </a:moveTo>
                <a:lnTo>
                  <a:pt x="2422100" y="0"/>
                </a:lnTo>
                <a:lnTo>
                  <a:pt x="2422100" y="2422099"/>
                </a:lnTo>
                <a:lnTo>
                  <a:pt x="0" y="242209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>
            <a:off x="9259088" y="5458929"/>
            <a:ext cx="2422099" cy="2422099"/>
          </a:xfrm>
          <a:custGeom>
            <a:avLst/>
            <a:gdLst/>
            <a:ahLst/>
            <a:cxnLst/>
            <a:rect l="l" t="t" r="r" b="b"/>
            <a:pathLst>
              <a:path w="2422099" h="2422099">
                <a:moveTo>
                  <a:pt x="0" y="0"/>
                </a:moveTo>
                <a:lnTo>
                  <a:pt x="2422099" y="0"/>
                </a:lnTo>
                <a:lnTo>
                  <a:pt x="2422099" y="2422100"/>
                </a:lnTo>
                <a:lnTo>
                  <a:pt x="0" y="24221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>
            <a:off x="7683211" y="4583862"/>
            <a:ext cx="2671993" cy="1626576"/>
          </a:xfrm>
          <a:custGeom>
            <a:avLst/>
            <a:gdLst/>
            <a:ahLst/>
            <a:cxnLst/>
            <a:rect l="l" t="t" r="r" b="b"/>
            <a:pathLst>
              <a:path w="2671993" h="1626576">
                <a:moveTo>
                  <a:pt x="0" y="0"/>
                </a:moveTo>
                <a:lnTo>
                  <a:pt x="2671993" y="0"/>
                </a:lnTo>
                <a:lnTo>
                  <a:pt x="2671993" y="1626576"/>
                </a:lnTo>
                <a:lnTo>
                  <a:pt x="0" y="162657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0479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81177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991676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405193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061892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46706" y="9092882"/>
            <a:ext cx="6711109" cy="283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-US" sz="1599" i="1" spc="115">
                <a:solidFill>
                  <a:srgbClr val="545454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Cheers to Monday</a:t>
            </a: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Amy Leneker (Wiley, 2026)</a:t>
            </a:r>
          </a:p>
        </p:txBody>
      </p:sp>
      <p:sp>
        <p:nvSpPr>
          <p:cNvPr id="23" name="Freeform 23"/>
          <p:cNvSpPr/>
          <p:nvPr/>
        </p:nvSpPr>
        <p:spPr>
          <a:xfrm>
            <a:off x="9259088" y="2510689"/>
            <a:ext cx="2422099" cy="2422099"/>
          </a:xfrm>
          <a:custGeom>
            <a:avLst/>
            <a:gdLst/>
            <a:ahLst/>
            <a:cxnLst/>
            <a:rect l="l" t="t" r="r" b="b"/>
            <a:pathLst>
              <a:path w="2422099" h="2422099">
                <a:moveTo>
                  <a:pt x="0" y="0"/>
                </a:moveTo>
                <a:lnTo>
                  <a:pt x="2422099" y="0"/>
                </a:lnTo>
                <a:lnTo>
                  <a:pt x="2422099" y="2422100"/>
                </a:lnTo>
                <a:lnTo>
                  <a:pt x="0" y="24221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202215" y="876587"/>
            <a:ext cx="15378962" cy="8112402"/>
          </a:xfrm>
          <a:custGeom>
            <a:avLst/>
            <a:gdLst/>
            <a:ahLst/>
            <a:cxnLst/>
            <a:rect l="l" t="t" r="r" b="b"/>
            <a:pathLst>
              <a:path w="15378962" h="8112402">
                <a:moveTo>
                  <a:pt x="0" y="0"/>
                </a:moveTo>
                <a:lnTo>
                  <a:pt x="15378962" y="0"/>
                </a:lnTo>
                <a:lnTo>
                  <a:pt x="15378962" y="8112403"/>
                </a:lnTo>
                <a:lnTo>
                  <a:pt x="0" y="811240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6008774" y="1641064"/>
            <a:ext cx="6500629" cy="1868931"/>
          </a:xfrm>
          <a:custGeom>
            <a:avLst/>
            <a:gdLst/>
            <a:ahLst/>
            <a:cxnLst/>
            <a:rect l="l" t="t" r="r" b="b"/>
            <a:pathLst>
              <a:path w="6500629" h="1868931">
                <a:moveTo>
                  <a:pt x="0" y="0"/>
                </a:moveTo>
                <a:lnTo>
                  <a:pt x="6500628" y="0"/>
                </a:lnTo>
                <a:lnTo>
                  <a:pt x="6500628" y="1868931"/>
                </a:lnTo>
                <a:lnTo>
                  <a:pt x="0" y="186893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6" name="TextBox 26"/>
          <p:cNvSpPr txBox="1"/>
          <p:nvPr/>
        </p:nvSpPr>
        <p:spPr>
          <a:xfrm>
            <a:off x="6840355" y="1959810"/>
            <a:ext cx="4981277" cy="1076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Compassion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0479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81177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991676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405193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061892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9259088" y="2510689"/>
            <a:ext cx="2422099" cy="2422099"/>
          </a:xfrm>
          <a:custGeom>
            <a:avLst/>
            <a:gdLst/>
            <a:ahLst/>
            <a:cxnLst/>
            <a:rect l="l" t="t" r="r" b="b"/>
            <a:pathLst>
              <a:path w="2422099" h="2422099">
                <a:moveTo>
                  <a:pt x="0" y="0"/>
                </a:moveTo>
                <a:lnTo>
                  <a:pt x="2422099" y="0"/>
                </a:lnTo>
                <a:lnTo>
                  <a:pt x="2422099" y="2422100"/>
                </a:lnTo>
                <a:lnTo>
                  <a:pt x="0" y="24221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624368" y="3667130"/>
            <a:ext cx="5284281" cy="1519231"/>
          </a:xfrm>
          <a:custGeom>
            <a:avLst/>
            <a:gdLst/>
            <a:ahLst/>
            <a:cxnLst/>
            <a:rect l="l" t="t" r="r" b="b"/>
            <a:pathLst>
              <a:path w="5284281" h="1519231">
                <a:moveTo>
                  <a:pt x="0" y="0"/>
                </a:moveTo>
                <a:lnTo>
                  <a:pt x="5284281" y="0"/>
                </a:lnTo>
                <a:lnTo>
                  <a:pt x="5284281" y="1519231"/>
                </a:lnTo>
                <a:lnTo>
                  <a:pt x="0" y="151923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0130347" y="1232214"/>
            <a:ext cx="6450829" cy="7908294"/>
          </a:xfrm>
          <a:custGeom>
            <a:avLst/>
            <a:gdLst/>
            <a:ahLst/>
            <a:cxnLst/>
            <a:rect l="l" t="t" r="r" b="b"/>
            <a:pathLst>
              <a:path w="6450829" h="7908294">
                <a:moveTo>
                  <a:pt x="0" y="0"/>
                </a:moveTo>
                <a:lnTo>
                  <a:pt x="6450830" y="0"/>
                </a:lnTo>
                <a:lnTo>
                  <a:pt x="6450830" y="7908293"/>
                </a:lnTo>
                <a:lnTo>
                  <a:pt x="0" y="790829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9011" t="-28166" r="-6758" b="-5308"/>
            </a:stretch>
          </a:blipFill>
        </p:spPr>
      </p:sp>
      <p:grpSp>
        <p:nvGrpSpPr>
          <p:cNvPr id="24" name="Group 24"/>
          <p:cNvGrpSpPr/>
          <p:nvPr/>
        </p:nvGrpSpPr>
        <p:grpSpPr>
          <a:xfrm>
            <a:off x="11812712" y="1232214"/>
            <a:ext cx="3086100" cy="906058"/>
            <a:chOff x="0" y="0"/>
            <a:chExt cx="812800" cy="238633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238633"/>
            </a:xfrm>
            <a:custGeom>
              <a:avLst/>
              <a:gdLst/>
              <a:ahLst/>
              <a:cxnLst/>
              <a:rect l="l" t="t" r="r" b="b"/>
              <a:pathLst>
                <a:path w="812800" h="238633">
                  <a:moveTo>
                    <a:pt x="0" y="0"/>
                  </a:moveTo>
                  <a:lnTo>
                    <a:pt x="812800" y="0"/>
                  </a:lnTo>
                  <a:lnTo>
                    <a:pt x="812800" y="238633"/>
                  </a:lnTo>
                  <a:lnTo>
                    <a:pt x="0" y="2386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0" y="-66675"/>
              <a:ext cx="812800" cy="3053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38653" y="8894445"/>
            <a:ext cx="7083766" cy="444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-US" sz="1599" i="1" spc="115">
                <a:solidFill>
                  <a:srgbClr val="545454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Cheers to Monday</a:t>
            </a: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Amy Leneker (Wiley, 2026)</a:t>
            </a:r>
          </a:p>
          <a:p>
            <a:pPr algn="just">
              <a:lnSpc>
                <a:spcPts val="1260"/>
              </a:lnSpc>
            </a:pP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Research from Harvard Business Review,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  <a:hlinkClick r:id="rId11" tooltip="https://hbr.org/search?term=Rasmus%20Hougaard"/>
              </a:rPr>
              <a:t>Rasmus Hougaard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  <a:hlinkClick r:id="rId12" tooltip="https://hbr.org/search?term=Jacqueline%20Carter"/>
              </a:rPr>
              <a:t>Jacqueline Carter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 and 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  <a:hlinkClick r:id="rId13" tooltip="https://hbr.org/search?term=Marissa%20Afton"/>
              </a:rPr>
              <a:t>Marissa Afton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Dec.2021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128100" y="2669263"/>
            <a:ext cx="4556290" cy="2133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Ladder of </a:t>
            </a:r>
          </a:p>
          <a:p>
            <a:pPr algn="ctr">
              <a:lnSpc>
                <a:spcPts val="8399"/>
              </a:lnSpc>
            </a:pPr>
            <a:r>
              <a:rPr lang="en-US" sz="5999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Connection</a:t>
            </a:r>
          </a:p>
        </p:txBody>
      </p:sp>
      <p:grpSp>
        <p:nvGrpSpPr>
          <p:cNvPr id="30" name="Group 30"/>
          <p:cNvGrpSpPr/>
          <p:nvPr/>
        </p:nvGrpSpPr>
        <p:grpSpPr>
          <a:xfrm>
            <a:off x="11942597" y="3117468"/>
            <a:ext cx="3086100" cy="906058"/>
            <a:chOff x="0" y="0"/>
            <a:chExt cx="812800" cy="238633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238633"/>
            </a:xfrm>
            <a:custGeom>
              <a:avLst/>
              <a:gdLst/>
              <a:ahLst/>
              <a:cxnLst/>
              <a:rect l="l" t="t" r="r" b="b"/>
              <a:pathLst>
                <a:path w="812800" h="238633">
                  <a:moveTo>
                    <a:pt x="0" y="0"/>
                  </a:moveTo>
                  <a:lnTo>
                    <a:pt x="812800" y="0"/>
                  </a:lnTo>
                  <a:lnTo>
                    <a:pt x="812800" y="238633"/>
                  </a:lnTo>
                  <a:lnTo>
                    <a:pt x="0" y="2386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0" y="-66675"/>
              <a:ext cx="812800" cy="3053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1908557" y="5004601"/>
            <a:ext cx="3086100" cy="906058"/>
            <a:chOff x="0" y="0"/>
            <a:chExt cx="812800" cy="238633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238633"/>
            </a:xfrm>
            <a:custGeom>
              <a:avLst/>
              <a:gdLst/>
              <a:ahLst/>
              <a:cxnLst/>
              <a:rect l="l" t="t" r="r" b="b"/>
              <a:pathLst>
                <a:path w="812800" h="238633">
                  <a:moveTo>
                    <a:pt x="0" y="0"/>
                  </a:moveTo>
                  <a:lnTo>
                    <a:pt x="812800" y="0"/>
                  </a:lnTo>
                  <a:lnTo>
                    <a:pt x="812800" y="238633"/>
                  </a:lnTo>
                  <a:lnTo>
                    <a:pt x="0" y="2386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5" name="TextBox 35"/>
            <p:cNvSpPr txBox="1"/>
            <p:nvPr/>
          </p:nvSpPr>
          <p:spPr>
            <a:xfrm>
              <a:off x="0" y="-66675"/>
              <a:ext cx="812800" cy="3053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11322279" y="6858200"/>
            <a:ext cx="3915261" cy="906058"/>
            <a:chOff x="0" y="0"/>
            <a:chExt cx="1031180" cy="238633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1031180" cy="238633"/>
            </a:xfrm>
            <a:custGeom>
              <a:avLst/>
              <a:gdLst/>
              <a:ahLst/>
              <a:cxnLst/>
              <a:rect l="l" t="t" r="r" b="b"/>
              <a:pathLst>
                <a:path w="1031180" h="238633">
                  <a:moveTo>
                    <a:pt x="0" y="0"/>
                  </a:moveTo>
                  <a:lnTo>
                    <a:pt x="1031180" y="0"/>
                  </a:lnTo>
                  <a:lnTo>
                    <a:pt x="1031180" y="238633"/>
                  </a:lnTo>
                  <a:lnTo>
                    <a:pt x="0" y="2386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0" y="-66675"/>
              <a:ext cx="1031180" cy="3053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2419" y="109211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990178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368164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750088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069636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8" y="0"/>
                </a:lnTo>
                <a:lnTo>
                  <a:pt x="2942588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721983" y="732391"/>
            <a:ext cx="16844033" cy="710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00"/>
              </a:lnSpc>
              <a:spcBef>
                <a:spcPct val="0"/>
              </a:spcBef>
            </a:pPr>
            <a:r>
              <a:rPr lang="en-US" sz="50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algn="l">
              <a:lnSpc>
                <a:spcPts val="7000"/>
              </a:lnSpc>
              <a:spcBef>
                <a:spcPct val="0"/>
              </a:spcBef>
            </a:pPr>
            <a:endParaRPr lang="en-US" sz="5000" b="1">
              <a:solidFill>
                <a:srgbClr val="1B355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7000"/>
              </a:lnSpc>
              <a:spcBef>
                <a:spcPct val="0"/>
              </a:spcBef>
            </a:pPr>
            <a:endParaRPr lang="en-US" sz="5000" b="1">
              <a:solidFill>
                <a:srgbClr val="1B355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1B3550"/>
                </a:solidFill>
                <a:latin typeface="Poppins"/>
                <a:ea typeface="Poppins"/>
                <a:cs typeface="Poppins"/>
                <a:sym typeface="Poppins"/>
              </a:rPr>
              <a:t> Stress is undermining success;</a:t>
            </a:r>
          </a:p>
          <a:p>
            <a:pPr algn="ctr">
              <a:lnSpc>
                <a:spcPts val="7000"/>
              </a:lnSpc>
              <a:spcBef>
                <a:spcPct val="0"/>
              </a:spcBef>
            </a:pPr>
            <a:endParaRPr lang="en-US" sz="5000">
              <a:solidFill>
                <a:srgbClr val="1B355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  </a:t>
            </a:r>
          </a:p>
          <a:p>
            <a:pPr algn="ctr">
              <a:lnSpc>
                <a:spcPts val="7000"/>
              </a:lnSpc>
              <a:spcBef>
                <a:spcPct val="0"/>
              </a:spcBef>
            </a:pPr>
            <a:endParaRPr lang="en-US" sz="5000" b="1">
              <a:solidFill>
                <a:srgbClr val="1B355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1B3550"/>
                </a:solidFill>
                <a:latin typeface="Poppins"/>
                <a:ea typeface="Poppins"/>
                <a:cs typeface="Poppins"/>
                <a:sym typeface="Poppins"/>
              </a:rPr>
              <a:t>is part of the solution.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7462098" y="4392077"/>
            <a:ext cx="3256062" cy="22707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638"/>
              </a:lnSpc>
            </a:pPr>
            <a:r>
              <a:rPr lang="en-US" sz="125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JOY</a:t>
            </a:r>
          </a:p>
        </p:txBody>
      </p:sp>
      <p:sp>
        <p:nvSpPr>
          <p:cNvPr id="23" name="Freeform 23"/>
          <p:cNvSpPr/>
          <p:nvPr/>
        </p:nvSpPr>
        <p:spPr>
          <a:xfrm>
            <a:off x="6908332" y="4355066"/>
            <a:ext cx="4498483" cy="2738452"/>
          </a:xfrm>
          <a:custGeom>
            <a:avLst/>
            <a:gdLst/>
            <a:ahLst/>
            <a:cxnLst/>
            <a:rect l="l" t="t" r="r" b="b"/>
            <a:pathLst>
              <a:path w="4498483" h="2738452">
                <a:moveTo>
                  <a:pt x="0" y="0"/>
                </a:moveTo>
                <a:lnTo>
                  <a:pt x="4498483" y="0"/>
                </a:lnTo>
                <a:lnTo>
                  <a:pt x="4498483" y="2738452"/>
                </a:lnTo>
                <a:lnTo>
                  <a:pt x="0" y="273845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0479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81177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991676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405193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061892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9259088" y="2510689"/>
            <a:ext cx="2422099" cy="2422099"/>
          </a:xfrm>
          <a:custGeom>
            <a:avLst/>
            <a:gdLst/>
            <a:ahLst/>
            <a:cxnLst/>
            <a:rect l="l" t="t" r="r" b="b"/>
            <a:pathLst>
              <a:path w="2422099" h="2422099">
                <a:moveTo>
                  <a:pt x="0" y="0"/>
                </a:moveTo>
                <a:lnTo>
                  <a:pt x="2422099" y="0"/>
                </a:lnTo>
                <a:lnTo>
                  <a:pt x="2422099" y="2422100"/>
                </a:lnTo>
                <a:lnTo>
                  <a:pt x="0" y="24221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624368" y="3667130"/>
            <a:ext cx="5284281" cy="1519231"/>
          </a:xfrm>
          <a:custGeom>
            <a:avLst/>
            <a:gdLst/>
            <a:ahLst/>
            <a:cxnLst/>
            <a:rect l="l" t="t" r="r" b="b"/>
            <a:pathLst>
              <a:path w="5284281" h="1519231">
                <a:moveTo>
                  <a:pt x="0" y="0"/>
                </a:moveTo>
                <a:lnTo>
                  <a:pt x="5284281" y="0"/>
                </a:lnTo>
                <a:lnTo>
                  <a:pt x="5284281" y="1519231"/>
                </a:lnTo>
                <a:lnTo>
                  <a:pt x="0" y="151923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0130347" y="1232214"/>
            <a:ext cx="6450829" cy="7908294"/>
          </a:xfrm>
          <a:custGeom>
            <a:avLst/>
            <a:gdLst/>
            <a:ahLst/>
            <a:cxnLst/>
            <a:rect l="l" t="t" r="r" b="b"/>
            <a:pathLst>
              <a:path w="6450829" h="7908294">
                <a:moveTo>
                  <a:pt x="0" y="0"/>
                </a:moveTo>
                <a:lnTo>
                  <a:pt x="6450830" y="0"/>
                </a:lnTo>
                <a:lnTo>
                  <a:pt x="6450830" y="7908293"/>
                </a:lnTo>
                <a:lnTo>
                  <a:pt x="0" y="790829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9011" t="-28166" r="-6758" b="-5308"/>
            </a:stretch>
          </a:blipFill>
        </p:spPr>
      </p:sp>
      <p:grpSp>
        <p:nvGrpSpPr>
          <p:cNvPr id="24" name="Group 24"/>
          <p:cNvGrpSpPr/>
          <p:nvPr/>
        </p:nvGrpSpPr>
        <p:grpSpPr>
          <a:xfrm>
            <a:off x="11812712" y="1232214"/>
            <a:ext cx="3086100" cy="906058"/>
            <a:chOff x="0" y="0"/>
            <a:chExt cx="812800" cy="238633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238633"/>
            </a:xfrm>
            <a:custGeom>
              <a:avLst/>
              <a:gdLst/>
              <a:ahLst/>
              <a:cxnLst/>
              <a:rect l="l" t="t" r="r" b="b"/>
              <a:pathLst>
                <a:path w="812800" h="238633">
                  <a:moveTo>
                    <a:pt x="0" y="0"/>
                  </a:moveTo>
                  <a:lnTo>
                    <a:pt x="812800" y="0"/>
                  </a:lnTo>
                  <a:lnTo>
                    <a:pt x="812800" y="238633"/>
                  </a:lnTo>
                  <a:lnTo>
                    <a:pt x="0" y="2386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0" y="-66675"/>
              <a:ext cx="812800" cy="3053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38653" y="8894445"/>
            <a:ext cx="7083766" cy="444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-US" sz="1599" i="1" spc="115">
                <a:solidFill>
                  <a:srgbClr val="545454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Cheers to Monday</a:t>
            </a: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Amy Leneker (Wiley, 2026)</a:t>
            </a:r>
          </a:p>
          <a:p>
            <a:pPr algn="just">
              <a:lnSpc>
                <a:spcPts val="1260"/>
              </a:lnSpc>
            </a:pP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Research from Harvard Business Review,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  <a:hlinkClick r:id="rId11" tooltip="https://hbr.org/search?term=Rasmus%20Hougaard"/>
              </a:rPr>
              <a:t>Rasmus Hougaard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  <a:hlinkClick r:id="rId12" tooltip="https://hbr.org/search?term=Jacqueline%20Carter"/>
              </a:rPr>
              <a:t>Jacqueline Carter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 and 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  <a:hlinkClick r:id="rId13" tooltip="https://hbr.org/search?term=Marissa%20Afton"/>
              </a:rPr>
              <a:t>Marissa Afton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Dec.2021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128100" y="2669263"/>
            <a:ext cx="4556290" cy="2133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Ladder of </a:t>
            </a:r>
          </a:p>
          <a:p>
            <a:pPr algn="ctr">
              <a:lnSpc>
                <a:spcPts val="8399"/>
              </a:lnSpc>
            </a:pPr>
            <a:r>
              <a:rPr lang="en-US" sz="5999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Connection</a:t>
            </a:r>
          </a:p>
        </p:txBody>
      </p:sp>
      <p:grpSp>
        <p:nvGrpSpPr>
          <p:cNvPr id="30" name="Group 30"/>
          <p:cNvGrpSpPr/>
          <p:nvPr/>
        </p:nvGrpSpPr>
        <p:grpSpPr>
          <a:xfrm>
            <a:off x="11942597" y="3117468"/>
            <a:ext cx="3086100" cy="906058"/>
            <a:chOff x="0" y="0"/>
            <a:chExt cx="812800" cy="238633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238633"/>
            </a:xfrm>
            <a:custGeom>
              <a:avLst/>
              <a:gdLst/>
              <a:ahLst/>
              <a:cxnLst/>
              <a:rect l="l" t="t" r="r" b="b"/>
              <a:pathLst>
                <a:path w="812800" h="238633">
                  <a:moveTo>
                    <a:pt x="0" y="0"/>
                  </a:moveTo>
                  <a:lnTo>
                    <a:pt x="812800" y="0"/>
                  </a:lnTo>
                  <a:lnTo>
                    <a:pt x="812800" y="238633"/>
                  </a:lnTo>
                  <a:lnTo>
                    <a:pt x="0" y="2386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0" y="-66675"/>
              <a:ext cx="812800" cy="3053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1908557" y="5004601"/>
            <a:ext cx="3086100" cy="906058"/>
            <a:chOff x="0" y="0"/>
            <a:chExt cx="812800" cy="238633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238633"/>
            </a:xfrm>
            <a:custGeom>
              <a:avLst/>
              <a:gdLst/>
              <a:ahLst/>
              <a:cxnLst/>
              <a:rect l="l" t="t" r="r" b="b"/>
              <a:pathLst>
                <a:path w="812800" h="238633">
                  <a:moveTo>
                    <a:pt x="0" y="0"/>
                  </a:moveTo>
                  <a:lnTo>
                    <a:pt x="812800" y="0"/>
                  </a:lnTo>
                  <a:lnTo>
                    <a:pt x="812800" y="238633"/>
                  </a:lnTo>
                  <a:lnTo>
                    <a:pt x="0" y="2386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5" name="TextBox 35"/>
            <p:cNvSpPr txBox="1"/>
            <p:nvPr/>
          </p:nvSpPr>
          <p:spPr>
            <a:xfrm>
              <a:off x="0" y="-66675"/>
              <a:ext cx="812800" cy="3053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0479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81177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991676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405193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061892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9259088" y="2510689"/>
            <a:ext cx="2422099" cy="2422099"/>
          </a:xfrm>
          <a:custGeom>
            <a:avLst/>
            <a:gdLst/>
            <a:ahLst/>
            <a:cxnLst/>
            <a:rect l="l" t="t" r="r" b="b"/>
            <a:pathLst>
              <a:path w="2422099" h="2422099">
                <a:moveTo>
                  <a:pt x="0" y="0"/>
                </a:moveTo>
                <a:lnTo>
                  <a:pt x="2422099" y="0"/>
                </a:lnTo>
                <a:lnTo>
                  <a:pt x="2422099" y="2422100"/>
                </a:lnTo>
                <a:lnTo>
                  <a:pt x="0" y="24221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624368" y="3667130"/>
            <a:ext cx="5284281" cy="1519231"/>
          </a:xfrm>
          <a:custGeom>
            <a:avLst/>
            <a:gdLst/>
            <a:ahLst/>
            <a:cxnLst/>
            <a:rect l="l" t="t" r="r" b="b"/>
            <a:pathLst>
              <a:path w="5284281" h="1519231">
                <a:moveTo>
                  <a:pt x="0" y="0"/>
                </a:moveTo>
                <a:lnTo>
                  <a:pt x="5284281" y="0"/>
                </a:lnTo>
                <a:lnTo>
                  <a:pt x="5284281" y="1519231"/>
                </a:lnTo>
                <a:lnTo>
                  <a:pt x="0" y="151923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0130347" y="1232214"/>
            <a:ext cx="6450829" cy="7908294"/>
          </a:xfrm>
          <a:custGeom>
            <a:avLst/>
            <a:gdLst/>
            <a:ahLst/>
            <a:cxnLst/>
            <a:rect l="l" t="t" r="r" b="b"/>
            <a:pathLst>
              <a:path w="6450829" h="7908294">
                <a:moveTo>
                  <a:pt x="0" y="0"/>
                </a:moveTo>
                <a:lnTo>
                  <a:pt x="6450830" y="0"/>
                </a:lnTo>
                <a:lnTo>
                  <a:pt x="6450830" y="7908293"/>
                </a:lnTo>
                <a:lnTo>
                  <a:pt x="0" y="790829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9011" t="-28166" r="-6758" b="-5308"/>
            </a:stretch>
          </a:blipFill>
        </p:spPr>
      </p:sp>
      <p:grpSp>
        <p:nvGrpSpPr>
          <p:cNvPr id="24" name="Group 24"/>
          <p:cNvGrpSpPr/>
          <p:nvPr/>
        </p:nvGrpSpPr>
        <p:grpSpPr>
          <a:xfrm>
            <a:off x="11812712" y="1232214"/>
            <a:ext cx="3086100" cy="906058"/>
            <a:chOff x="0" y="0"/>
            <a:chExt cx="812800" cy="238633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238633"/>
            </a:xfrm>
            <a:custGeom>
              <a:avLst/>
              <a:gdLst/>
              <a:ahLst/>
              <a:cxnLst/>
              <a:rect l="l" t="t" r="r" b="b"/>
              <a:pathLst>
                <a:path w="812800" h="238633">
                  <a:moveTo>
                    <a:pt x="0" y="0"/>
                  </a:moveTo>
                  <a:lnTo>
                    <a:pt x="812800" y="0"/>
                  </a:lnTo>
                  <a:lnTo>
                    <a:pt x="812800" y="238633"/>
                  </a:lnTo>
                  <a:lnTo>
                    <a:pt x="0" y="2386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0" y="-66675"/>
              <a:ext cx="812800" cy="3053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38653" y="8894445"/>
            <a:ext cx="7083766" cy="444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-US" sz="1599" i="1" spc="115">
                <a:solidFill>
                  <a:srgbClr val="545454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Cheers to Monday</a:t>
            </a: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Amy Leneker (Wiley, 2026)</a:t>
            </a:r>
          </a:p>
          <a:p>
            <a:pPr algn="just">
              <a:lnSpc>
                <a:spcPts val="1260"/>
              </a:lnSpc>
            </a:pP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Research from Harvard Business Review,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  <a:hlinkClick r:id="rId11" tooltip="https://hbr.org/search?term=Rasmus%20Hougaard"/>
              </a:rPr>
              <a:t>Rasmus Hougaard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  <a:hlinkClick r:id="rId12" tooltip="https://hbr.org/search?term=Jacqueline%20Carter"/>
              </a:rPr>
              <a:t>Jacqueline Carter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 and 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  <a:hlinkClick r:id="rId13" tooltip="https://hbr.org/search?term=Marissa%20Afton"/>
              </a:rPr>
              <a:t>Marissa Afton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Dec.2021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128100" y="2669263"/>
            <a:ext cx="4556290" cy="2133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Ladder of </a:t>
            </a:r>
          </a:p>
          <a:p>
            <a:pPr algn="ctr">
              <a:lnSpc>
                <a:spcPts val="8399"/>
              </a:lnSpc>
            </a:pPr>
            <a:r>
              <a:rPr lang="en-US" sz="5999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Connection</a:t>
            </a:r>
          </a:p>
        </p:txBody>
      </p:sp>
      <p:grpSp>
        <p:nvGrpSpPr>
          <p:cNvPr id="30" name="Group 30"/>
          <p:cNvGrpSpPr/>
          <p:nvPr/>
        </p:nvGrpSpPr>
        <p:grpSpPr>
          <a:xfrm>
            <a:off x="11942597" y="3117468"/>
            <a:ext cx="3086100" cy="906058"/>
            <a:chOff x="0" y="0"/>
            <a:chExt cx="812800" cy="238633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238633"/>
            </a:xfrm>
            <a:custGeom>
              <a:avLst/>
              <a:gdLst/>
              <a:ahLst/>
              <a:cxnLst/>
              <a:rect l="l" t="t" r="r" b="b"/>
              <a:pathLst>
                <a:path w="812800" h="238633">
                  <a:moveTo>
                    <a:pt x="0" y="0"/>
                  </a:moveTo>
                  <a:lnTo>
                    <a:pt x="812800" y="0"/>
                  </a:lnTo>
                  <a:lnTo>
                    <a:pt x="812800" y="238633"/>
                  </a:lnTo>
                  <a:lnTo>
                    <a:pt x="0" y="2386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0" y="-66675"/>
              <a:ext cx="812800" cy="3053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0479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81177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991676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405193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061892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9259088" y="2510689"/>
            <a:ext cx="2422099" cy="2422099"/>
          </a:xfrm>
          <a:custGeom>
            <a:avLst/>
            <a:gdLst/>
            <a:ahLst/>
            <a:cxnLst/>
            <a:rect l="l" t="t" r="r" b="b"/>
            <a:pathLst>
              <a:path w="2422099" h="2422099">
                <a:moveTo>
                  <a:pt x="0" y="0"/>
                </a:moveTo>
                <a:lnTo>
                  <a:pt x="2422099" y="0"/>
                </a:lnTo>
                <a:lnTo>
                  <a:pt x="2422099" y="2422100"/>
                </a:lnTo>
                <a:lnTo>
                  <a:pt x="0" y="24221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624368" y="3667130"/>
            <a:ext cx="5284281" cy="1519231"/>
          </a:xfrm>
          <a:custGeom>
            <a:avLst/>
            <a:gdLst/>
            <a:ahLst/>
            <a:cxnLst/>
            <a:rect l="l" t="t" r="r" b="b"/>
            <a:pathLst>
              <a:path w="5284281" h="1519231">
                <a:moveTo>
                  <a:pt x="0" y="0"/>
                </a:moveTo>
                <a:lnTo>
                  <a:pt x="5284281" y="0"/>
                </a:lnTo>
                <a:lnTo>
                  <a:pt x="5284281" y="1519231"/>
                </a:lnTo>
                <a:lnTo>
                  <a:pt x="0" y="151923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0130347" y="1232214"/>
            <a:ext cx="6450829" cy="7908294"/>
          </a:xfrm>
          <a:custGeom>
            <a:avLst/>
            <a:gdLst/>
            <a:ahLst/>
            <a:cxnLst/>
            <a:rect l="l" t="t" r="r" b="b"/>
            <a:pathLst>
              <a:path w="6450829" h="7908294">
                <a:moveTo>
                  <a:pt x="0" y="0"/>
                </a:moveTo>
                <a:lnTo>
                  <a:pt x="6450830" y="0"/>
                </a:lnTo>
                <a:lnTo>
                  <a:pt x="6450830" y="7908293"/>
                </a:lnTo>
                <a:lnTo>
                  <a:pt x="0" y="790829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9011" t="-28166" r="-6758" b="-5308"/>
            </a:stretch>
          </a:blipFill>
        </p:spPr>
      </p:sp>
      <p:grpSp>
        <p:nvGrpSpPr>
          <p:cNvPr id="24" name="Group 24"/>
          <p:cNvGrpSpPr/>
          <p:nvPr/>
        </p:nvGrpSpPr>
        <p:grpSpPr>
          <a:xfrm>
            <a:off x="11812712" y="1232214"/>
            <a:ext cx="3086100" cy="906058"/>
            <a:chOff x="0" y="0"/>
            <a:chExt cx="812800" cy="238633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238633"/>
            </a:xfrm>
            <a:custGeom>
              <a:avLst/>
              <a:gdLst/>
              <a:ahLst/>
              <a:cxnLst/>
              <a:rect l="l" t="t" r="r" b="b"/>
              <a:pathLst>
                <a:path w="812800" h="238633">
                  <a:moveTo>
                    <a:pt x="0" y="0"/>
                  </a:moveTo>
                  <a:lnTo>
                    <a:pt x="812800" y="0"/>
                  </a:lnTo>
                  <a:lnTo>
                    <a:pt x="812800" y="238633"/>
                  </a:lnTo>
                  <a:lnTo>
                    <a:pt x="0" y="2386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0" y="-66675"/>
              <a:ext cx="812800" cy="3053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38653" y="8894445"/>
            <a:ext cx="7083766" cy="444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-US" sz="1599" i="1" spc="115">
                <a:solidFill>
                  <a:srgbClr val="545454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Cheers to Monday</a:t>
            </a: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Amy Leneker (Wiley, 2026)</a:t>
            </a:r>
          </a:p>
          <a:p>
            <a:pPr algn="just">
              <a:lnSpc>
                <a:spcPts val="1260"/>
              </a:lnSpc>
            </a:pP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Research from Harvard Business Review,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  <a:hlinkClick r:id="rId11" tooltip="https://hbr.org/search?term=Rasmus%20Hougaard"/>
              </a:rPr>
              <a:t>Rasmus Hougaard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  <a:hlinkClick r:id="rId12" tooltip="https://hbr.org/search?term=Jacqueline%20Carter"/>
              </a:rPr>
              <a:t>Jacqueline Carter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 and 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  <a:hlinkClick r:id="rId13" tooltip="https://hbr.org/search?term=Marissa%20Afton"/>
              </a:rPr>
              <a:t>Marissa Afton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Dec.2021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128100" y="2669263"/>
            <a:ext cx="4556290" cy="2133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Ladder of </a:t>
            </a:r>
          </a:p>
          <a:p>
            <a:pPr algn="ctr">
              <a:lnSpc>
                <a:spcPts val="8399"/>
              </a:lnSpc>
            </a:pPr>
            <a:r>
              <a:rPr lang="en-US" sz="5999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Connection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0479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81177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991676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405193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061892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9259088" y="2510689"/>
            <a:ext cx="2422099" cy="2422099"/>
          </a:xfrm>
          <a:custGeom>
            <a:avLst/>
            <a:gdLst/>
            <a:ahLst/>
            <a:cxnLst/>
            <a:rect l="l" t="t" r="r" b="b"/>
            <a:pathLst>
              <a:path w="2422099" h="2422099">
                <a:moveTo>
                  <a:pt x="0" y="0"/>
                </a:moveTo>
                <a:lnTo>
                  <a:pt x="2422099" y="0"/>
                </a:lnTo>
                <a:lnTo>
                  <a:pt x="2422099" y="2422100"/>
                </a:lnTo>
                <a:lnTo>
                  <a:pt x="0" y="24221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624368" y="3667130"/>
            <a:ext cx="5284281" cy="1519231"/>
          </a:xfrm>
          <a:custGeom>
            <a:avLst/>
            <a:gdLst/>
            <a:ahLst/>
            <a:cxnLst/>
            <a:rect l="l" t="t" r="r" b="b"/>
            <a:pathLst>
              <a:path w="5284281" h="1519231">
                <a:moveTo>
                  <a:pt x="0" y="0"/>
                </a:moveTo>
                <a:lnTo>
                  <a:pt x="5284281" y="0"/>
                </a:lnTo>
                <a:lnTo>
                  <a:pt x="5284281" y="1519231"/>
                </a:lnTo>
                <a:lnTo>
                  <a:pt x="0" y="151923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0130347" y="1232214"/>
            <a:ext cx="6450829" cy="7908294"/>
          </a:xfrm>
          <a:custGeom>
            <a:avLst/>
            <a:gdLst/>
            <a:ahLst/>
            <a:cxnLst/>
            <a:rect l="l" t="t" r="r" b="b"/>
            <a:pathLst>
              <a:path w="6450829" h="7908294">
                <a:moveTo>
                  <a:pt x="0" y="0"/>
                </a:moveTo>
                <a:lnTo>
                  <a:pt x="6450830" y="0"/>
                </a:lnTo>
                <a:lnTo>
                  <a:pt x="6450830" y="7908293"/>
                </a:lnTo>
                <a:lnTo>
                  <a:pt x="0" y="790829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9011" t="-28166" r="-6758" b="-5308"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438653" y="8894445"/>
            <a:ext cx="7083766" cy="444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-US" sz="1599" i="1" spc="115">
                <a:solidFill>
                  <a:srgbClr val="545454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Cheers to Monday</a:t>
            </a: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Amy Leneker (Wiley, 2026)</a:t>
            </a:r>
          </a:p>
          <a:p>
            <a:pPr algn="just">
              <a:lnSpc>
                <a:spcPts val="1260"/>
              </a:lnSpc>
            </a:pP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Research from Harvard Business Review,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  <a:hlinkClick r:id="rId11" tooltip="https://hbr.org/search?term=Rasmus%20Hougaard"/>
              </a:rPr>
              <a:t>Rasmus Hougaard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  <a:hlinkClick r:id="rId12" tooltip="https://hbr.org/search?term=Jacqueline%20Carter"/>
              </a:rPr>
              <a:t>Jacqueline Carter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 and 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  <a:hlinkClick r:id="rId13" tooltip="https://hbr.org/search?term=Marissa%20Afton"/>
              </a:rPr>
              <a:t>Marissa Afton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Dec.2021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128100" y="2669263"/>
            <a:ext cx="4556290" cy="2133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Ladder of </a:t>
            </a:r>
          </a:p>
          <a:p>
            <a:pPr algn="ctr">
              <a:lnSpc>
                <a:spcPts val="8399"/>
              </a:lnSpc>
            </a:pPr>
            <a:r>
              <a:rPr lang="en-US" sz="5999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Connection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220201" y="147153"/>
            <a:ext cx="7633307" cy="9992693"/>
          </a:xfrm>
          <a:custGeom>
            <a:avLst/>
            <a:gdLst/>
            <a:ahLst/>
            <a:cxnLst/>
            <a:rect l="l" t="t" r="r" b="b"/>
            <a:pathLst>
              <a:path w="7633307" h="9992693">
                <a:moveTo>
                  <a:pt x="0" y="0"/>
                </a:moveTo>
                <a:lnTo>
                  <a:pt x="7633307" y="0"/>
                </a:lnTo>
                <a:lnTo>
                  <a:pt x="7633307" y="9992694"/>
                </a:lnTo>
                <a:lnTo>
                  <a:pt x="0" y="99926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0479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81177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991676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405193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061892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9259088" y="2510689"/>
            <a:ext cx="2422099" cy="2422099"/>
          </a:xfrm>
          <a:custGeom>
            <a:avLst/>
            <a:gdLst/>
            <a:ahLst/>
            <a:cxnLst/>
            <a:rect l="l" t="t" r="r" b="b"/>
            <a:pathLst>
              <a:path w="2422099" h="2422099">
                <a:moveTo>
                  <a:pt x="0" y="0"/>
                </a:moveTo>
                <a:lnTo>
                  <a:pt x="2422099" y="0"/>
                </a:lnTo>
                <a:lnTo>
                  <a:pt x="2422099" y="2422100"/>
                </a:lnTo>
                <a:lnTo>
                  <a:pt x="0" y="24221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624368" y="3667130"/>
            <a:ext cx="5284281" cy="1519231"/>
          </a:xfrm>
          <a:custGeom>
            <a:avLst/>
            <a:gdLst/>
            <a:ahLst/>
            <a:cxnLst/>
            <a:rect l="l" t="t" r="r" b="b"/>
            <a:pathLst>
              <a:path w="5284281" h="1519231">
                <a:moveTo>
                  <a:pt x="0" y="0"/>
                </a:moveTo>
                <a:lnTo>
                  <a:pt x="5284281" y="0"/>
                </a:lnTo>
                <a:lnTo>
                  <a:pt x="5284281" y="1519231"/>
                </a:lnTo>
                <a:lnTo>
                  <a:pt x="0" y="151923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0130347" y="1232214"/>
            <a:ext cx="6450829" cy="7908294"/>
          </a:xfrm>
          <a:custGeom>
            <a:avLst/>
            <a:gdLst/>
            <a:ahLst/>
            <a:cxnLst/>
            <a:rect l="l" t="t" r="r" b="b"/>
            <a:pathLst>
              <a:path w="6450829" h="7908294">
                <a:moveTo>
                  <a:pt x="0" y="0"/>
                </a:moveTo>
                <a:lnTo>
                  <a:pt x="6450830" y="0"/>
                </a:lnTo>
                <a:lnTo>
                  <a:pt x="6450830" y="7908293"/>
                </a:lnTo>
                <a:lnTo>
                  <a:pt x="0" y="790829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9011" t="-28166" r="-6758" b="-5308"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438653" y="8894445"/>
            <a:ext cx="7083766" cy="444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-US" sz="1599" i="1" spc="115">
                <a:solidFill>
                  <a:srgbClr val="545454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Cheers to Monday</a:t>
            </a: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Amy Leneker (Wiley, 2026)</a:t>
            </a:r>
          </a:p>
          <a:p>
            <a:pPr algn="just">
              <a:lnSpc>
                <a:spcPts val="1260"/>
              </a:lnSpc>
            </a:pP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Research from Harvard Business Review,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  <a:hlinkClick r:id="rId11" tooltip="https://hbr.org/search?term=Rasmus%20Hougaard"/>
              </a:rPr>
              <a:t>Rasmus Hougaard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  <a:hlinkClick r:id="rId12" tooltip="https://hbr.org/search?term=Jacqueline%20Carter"/>
              </a:rPr>
              <a:t>Jacqueline Carter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 and 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  <a:hlinkClick r:id="rId13" tooltip="https://hbr.org/search?term=Marissa%20Afton"/>
              </a:rPr>
              <a:t>Marissa Afton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Dec.2021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128100" y="2669263"/>
            <a:ext cx="4556290" cy="2133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Ladder of </a:t>
            </a:r>
          </a:p>
          <a:p>
            <a:pPr algn="ctr">
              <a:lnSpc>
                <a:spcPts val="8399"/>
              </a:lnSpc>
            </a:pPr>
            <a:r>
              <a:rPr lang="en-US" sz="5999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Connection</a:t>
            </a:r>
          </a:p>
        </p:txBody>
      </p:sp>
      <p:sp>
        <p:nvSpPr>
          <p:cNvPr id="27" name="Freeform 27"/>
          <p:cNvSpPr/>
          <p:nvPr/>
        </p:nvSpPr>
        <p:spPr>
          <a:xfrm>
            <a:off x="10837913" y="6232435"/>
            <a:ext cx="5262410" cy="2157588"/>
          </a:xfrm>
          <a:custGeom>
            <a:avLst/>
            <a:gdLst/>
            <a:ahLst/>
            <a:cxnLst/>
            <a:rect l="l" t="t" r="r" b="b"/>
            <a:pathLst>
              <a:path w="5262410" h="2157588">
                <a:moveTo>
                  <a:pt x="0" y="0"/>
                </a:moveTo>
                <a:lnTo>
                  <a:pt x="5262410" y="0"/>
                </a:lnTo>
                <a:lnTo>
                  <a:pt x="5262410" y="2157588"/>
                </a:lnTo>
                <a:lnTo>
                  <a:pt x="0" y="215758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0479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81177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991676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405193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061892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9259088" y="2510689"/>
            <a:ext cx="2422099" cy="2422099"/>
          </a:xfrm>
          <a:custGeom>
            <a:avLst/>
            <a:gdLst/>
            <a:ahLst/>
            <a:cxnLst/>
            <a:rect l="l" t="t" r="r" b="b"/>
            <a:pathLst>
              <a:path w="2422099" h="2422099">
                <a:moveTo>
                  <a:pt x="0" y="0"/>
                </a:moveTo>
                <a:lnTo>
                  <a:pt x="2422099" y="0"/>
                </a:lnTo>
                <a:lnTo>
                  <a:pt x="2422099" y="2422100"/>
                </a:lnTo>
                <a:lnTo>
                  <a:pt x="0" y="24221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624368" y="3667130"/>
            <a:ext cx="5284281" cy="1519231"/>
          </a:xfrm>
          <a:custGeom>
            <a:avLst/>
            <a:gdLst/>
            <a:ahLst/>
            <a:cxnLst/>
            <a:rect l="l" t="t" r="r" b="b"/>
            <a:pathLst>
              <a:path w="5284281" h="1519231">
                <a:moveTo>
                  <a:pt x="0" y="0"/>
                </a:moveTo>
                <a:lnTo>
                  <a:pt x="5284281" y="0"/>
                </a:lnTo>
                <a:lnTo>
                  <a:pt x="5284281" y="1519231"/>
                </a:lnTo>
                <a:lnTo>
                  <a:pt x="0" y="151923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0130347" y="1232214"/>
            <a:ext cx="6450829" cy="7908294"/>
          </a:xfrm>
          <a:custGeom>
            <a:avLst/>
            <a:gdLst/>
            <a:ahLst/>
            <a:cxnLst/>
            <a:rect l="l" t="t" r="r" b="b"/>
            <a:pathLst>
              <a:path w="6450829" h="7908294">
                <a:moveTo>
                  <a:pt x="0" y="0"/>
                </a:moveTo>
                <a:lnTo>
                  <a:pt x="6450830" y="0"/>
                </a:lnTo>
                <a:lnTo>
                  <a:pt x="6450830" y="7908293"/>
                </a:lnTo>
                <a:lnTo>
                  <a:pt x="0" y="790829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9011" t="-28166" r="-6758" b="-5308"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438653" y="8894445"/>
            <a:ext cx="7083766" cy="444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-US" sz="1599" i="1" spc="115">
                <a:solidFill>
                  <a:srgbClr val="545454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Cheers to Monday</a:t>
            </a: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Amy Leneker (Wiley, 2026)</a:t>
            </a:r>
          </a:p>
          <a:p>
            <a:pPr algn="just">
              <a:lnSpc>
                <a:spcPts val="1260"/>
              </a:lnSpc>
            </a:pP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Research from Harvard Business Review,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  <a:hlinkClick r:id="rId11" tooltip="https://hbr.org/search?term=Rasmus%20Hougaard"/>
              </a:rPr>
              <a:t>Rasmus Hougaard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  <a:hlinkClick r:id="rId12" tooltip="https://hbr.org/search?term=Jacqueline%20Carter"/>
              </a:rPr>
              <a:t>Jacqueline Carter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 and 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  <a:hlinkClick r:id="rId13" tooltip="https://hbr.org/search?term=Marissa%20Afton"/>
              </a:rPr>
              <a:t>Marissa Afton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Dec.2021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128100" y="2669263"/>
            <a:ext cx="4556290" cy="2133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Ladder of </a:t>
            </a:r>
          </a:p>
          <a:p>
            <a:pPr algn="ctr">
              <a:lnSpc>
                <a:spcPts val="8399"/>
              </a:lnSpc>
            </a:pPr>
            <a:r>
              <a:rPr lang="en-US" sz="5999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Connection</a:t>
            </a:r>
          </a:p>
        </p:txBody>
      </p:sp>
      <p:sp>
        <p:nvSpPr>
          <p:cNvPr id="27" name="Freeform 27"/>
          <p:cNvSpPr/>
          <p:nvPr/>
        </p:nvSpPr>
        <p:spPr>
          <a:xfrm>
            <a:off x="10782014" y="4164190"/>
            <a:ext cx="5262410" cy="2157588"/>
          </a:xfrm>
          <a:custGeom>
            <a:avLst/>
            <a:gdLst/>
            <a:ahLst/>
            <a:cxnLst/>
            <a:rect l="l" t="t" r="r" b="b"/>
            <a:pathLst>
              <a:path w="5262410" h="2157588">
                <a:moveTo>
                  <a:pt x="0" y="0"/>
                </a:moveTo>
                <a:lnTo>
                  <a:pt x="5262411" y="0"/>
                </a:lnTo>
                <a:lnTo>
                  <a:pt x="5262411" y="2157588"/>
                </a:lnTo>
                <a:lnTo>
                  <a:pt x="0" y="215758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0479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81177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991676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405193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061892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9259088" y="2510689"/>
            <a:ext cx="2422099" cy="2422099"/>
          </a:xfrm>
          <a:custGeom>
            <a:avLst/>
            <a:gdLst/>
            <a:ahLst/>
            <a:cxnLst/>
            <a:rect l="l" t="t" r="r" b="b"/>
            <a:pathLst>
              <a:path w="2422099" h="2422099">
                <a:moveTo>
                  <a:pt x="0" y="0"/>
                </a:moveTo>
                <a:lnTo>
                  <a:pt x="2422099" y="0"/>
                </a:lnTo>
                <a:lnTo>
                  <a:pt x="2422099" y="2422100"/>
                </a:lnTo>
                <a:lnTo>
                  <a:pt x="0" y="24221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624368" y="3667130"/>
            <a:ext cx="5284281" cy="1519231"/>
          </a:xfrm>
          <a:custGeom>
            <a:avLst/>
            <a:gdLst/>
            <a:ahLst/>
            <a:cxnLst/>
            <a:rect l="l" t="t" r="r" b="b"/>
            <a:pathLst>
              <a:path w="5284281" h="1519231">
                <a:moveTo>
                  <a:pt x="0" y="0"/>
                </a:moveTo>
                <a:lnTo>
                  <a:pt x="5284281" y="0"/>
                </a:lnTo>
                <a:lnTo>
                  <a:pt x="5284281" y="1519231"/>
                </a:lnTo>
                <a:lnTo>
                  <a:pt x="0" y="151923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0130347" y="1232214"/>
            <a:ext cx="6450829" cy="7908294"/>
          </a:xfrm>
          <a:custGeom>
            <a:avLst/>
            <a:gdLst/>
            <a:ahLst/>
            <a:cxnLst/>
            <a:rect l="l" t="t" r="r" b="b"/>
            <a:pathLst>
              <a:path w="6450829" h="7908294">
                <a:moveTo>
                  <a:pt x="0" y="0"/>
                </a:moveTo>
                <a:lnTo>
                  <a:pt x="6450830" y="0"/>
                </a:lnTo>
                <a:lnTo>
                  <a:pt x="6450830" y="7908293"/>
                </a:lnTo>
                <a:lnTo>
                  <a:pt x="0" y="790829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9011" t="-28166" r="-6758" b="-5308"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438653" y="8894445"/>
            <a:ext cx="7083766" cy="444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-US" sz="1599" i="1" spc="115">
                <a:solidFill>
                  <a:srgbClr val="545454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Cheers to Monday</a:t>
            </a: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Amy Leneker (Wiley, 2026)</a:t>
            </a:r>
          </a:p>
          <a:p>
            <a:pPr algn="just">
              <a:lnSpc>
                <a:spcPts val="1260"/>
              </a:lnSpc>
            </a:pP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Research from Harvard Business Review,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  <a:hlinkClick r:id="rId11" tooltip="https://hbr.org/search?term=Rasmus%20Hougaard"/>
              </a:rPr>
              <a:t>Rasmus Hougaard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  <a:hlinkClick r:id="rId12" tooltip="https://hbr.org/search?term=Jacqueline%20Carter"/>
              </a:rPr>
              <a:t>Jacqueline Carter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 and 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  <a:hlinkClick r:id="rId13" tooltip="https://hbr.org/search?term=Marissa%20Afton"/>
              </a:rPr>
              <a:t>Marissa Afton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Dec.2021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128100" y="2669263"/>
            <a:ext cx="4556290" cy="2133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Ladder of </a:t>
            </a:r>
          </a:p>
          <a:p>
            <a:pPr algn="ctr">
              <a:lnSpc>
                <a:spcPts val="8399"/>
              </a:lnSpc>
            </a:pPr>
            <a:r>
              <a:rPr lang="en-US" sz="5999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Connection</a:t>
            </a:r>
          </a:p>
        </p:txBody>
      </p:sp>
      <p:sp>
        <p:nvSpPr>
          <p:cNvPr id="27" name="Freeform 27"/>
          <p:cNvSpPr/>
          <p:nvPr/>
        </p:nvSpPr>
        <p:spPr>
          <a:xfrm>
            <a:off x="10724557" y="2366121"/>
            <a:ext cx="5262410" cy="2157588"/>
          </a:xfrm>
          <a:custGeom>
            <a:avLst/>
            <a:gdLst/>
            <a:ahLst/>
            <a:cxnLst/>
            <a:rect l="l" t="t" r="r" b="b"/>
            <a:pathLst>
              <a:path w="5262410" h="2157588">
                <a:moveTo>
                  <a:pt x="0" y="0"/>
                </a:moveTo>
                <a:lnTo>
                  <a:pt x="5262410" y="0"/>
                </a:lnTo>
                <a:lnTo>
                  <a:pt x="5262410" y="2157589"/>
                </a:lnTo>
                <a:lnTo>
                  <a:pt x="0" y="215758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0479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81177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991676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405193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061892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9259088" y="2510689"/>
            <a:ext cx="2422099" cy="2422099"/>
          </a:xfrm>
          <a:custGeom>
            <a:avLst/>
            <a:gdLst/>
            <a:ahLst/>
            <a:cxnLst/>
            <a:rect l="l" t="t" r="r" b="b"/>
            <a:pathLst>
              <a:path w="2422099" h="2422099">
                <a:moveTo>
                  <a:pt x="0" y="0"/>
                </a:moveTo>
                <a:lnTo>
                  <a:pt x="2422099" y="0"/>
                </a:lnTo>
                <a:lnTo>
                  <a:pt x="2422099" y="2422100"/>
                </a:lnTo>
                <a:lnTo>
                  <a:pt x="0" y="24221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624368" y="3667130"/>
            <a:ext cx="5284281" cy="1519231"/>
          </a:xfrm>
          <a:custGeom>
            <a:avLst/>
            <a:gdLst/>
            <a:ahLst/>
            <a:cxnLst/>
            <a:rect l="l" t="t" r="r" b="b"/>
            <a:pathLst>
              <a:path w="5284281" h="1519231">
                <a:moveTo>
                  <a:pt x="0" y="0"/>
                </a:moveTo>
                <a:lnTo>
                  <a:pt x="5284281" y="0"/>
                </a:lnTo>
                <a:lnTo>
                  <a:pt x="5284281" y="1519231"/>
                </a:lnTo>
                <a:lnTo>
                  <a:pt x="0" y="151923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0130347" y="1232214"/>
            <a:ext cx="6450829" cy="7908294"/>
          </a:xfrm>
          <a:custGeom>
            <a:avLst/>
            <a:gdLst/>
            <a:ahLst/>
            <a:cxnLst/>
            <a:rect l="l" t="t" r="r" b="b"/>
            <a:pathLst>
              <a:path w="6450829" h="7908294">
                <a:moveTo>
                  <a:pt x="0" y="0"/>
                </a:moveTo>
                <a:lnTo>
                  <a:pt x="6450830" y="0"/>
                </a:lnTo>
                <a:lnTo>
                  <a:pt x="6450830" y="7908293"/>
                </a:lnTo>
                <a:lnTo>
                  <a:pt x="0" y="790829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9011" t="-28166" r="-6758" b="-5308"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438653" y="8894445"/>
            <a:ext cx="7083766" cy="444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-US" sz="1599" i="1" spc="115">
                <a:solidFill>
                  <a:srgbClr val="545454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Cheers to Monday</a:t>
            </a: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Amy Leneker (Wiley, 2026)</a:t>
            </a:r>
          </a:p>
          <a:p>
            <a:pPr algn="just">
              <a:lnSpc>
                <a:spcPts val="1260"/>
              </a:lnSpc>
            </a:pP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Research from Harvard Business Review,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  <a:hlinkClick r:id="rId11" tooltip="https://hbr.org/search?term=Rasmus%20Hougaard"/>
              </a:rPr>
              <a:t>Rasmus Hougaard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  <a:hlinkClick r:id="rId12" tooltip="https://hbr.org/search?term=Jacqueline%20Carter"/>
              </a:rPr>
              <a:t>Jacqueline Carter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 and 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  <a:hlinkClick r:id="rId13" tooltip="https://hbr.org/search?term=Marissa%20Afton"/>
              </a:rPr>
              <a:t>Marissa Afton</a:t>
            </a:r>
            <a:r>
              <a:rPr lang="en-US" sz="900" spc="6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Dec.2021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128100" y="2669263"/>
            <a:ext cx="4556290" cy="2133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Ladder of </a:t>
            </a:r>
          </a:p>
          <a:p>
            <a:pPr algn="ctr">
              <a:lnSpc>
                <a:spcPts val="8399"/>
              </a:lnSpc>
            </a:pPr>
            <a:r>
              <a:rPr lang="en-US" sz="5999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Connection</a:t>
            </a:r>
          </a:p>
        </p:txBody>
      </p:sp>
      <p:sp>
        <p:nvSpPr>
          <p:cNvPr id="27" name="Freeform 27"/>
          <p:cNvSpPr/>
          <p:nvPr/>
        </p:nvSpPr>
        <p:spPr>
          <a:xfrm>
            <a:off x="10766316" y="586686"/>
            <a:ext cx="5262410" cy="2157588"/>
          </a:xfrm>
          <a:custGeom>
            <a:avLst/>
            <a:gdLst/>
            <a:ahLst/>
            <a:cxnLst/>
            <a:rect l="l" t="t" r="r" b="b"/>
            <a:pathLst>
              <a:path w="5262410" h="2157588">
                <a:moveTo>
                  <a:pt x="0" y="0"/>
                </a:moveTo>
                <a:lnTo>
                  <a:pt x="5262411" y="0"/>
                </a:lnTo>
                <a:lnTo>
                  <a:pt x="5262411" y="2157588"/>
                </a:lnTo>
                <a:lnTo>
                  <a:pt x="0" y="215758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0479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81177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991676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405193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061892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46706" y="9092882"/>
            <a:ext cx="6711109" cy="283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-US" sz="1599" i="1" spc="115">
                <a:solidFill>
                  <a:srgbClr val="545454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Cheers to Monday</a:t>
            </a: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Amy Leneker (Wiley, 2026)</a:t>
            </a:r>
          </a:p>
        </p:txBody>
      </p:sp>
      <p:sp>
        <p:nvSpPr>
          <p:cNvPr id="23" name="Freeform 23"/>
          <p:cNvSpPr/>
          <p:nvPr/>
        </p:nvSpPr>
        <p:spPr>
          <a:xfrm>
            <a:off x="9259088" y="2510689"/>
            <a:ext cx="2422099" cy="2422099"/>
          </a:xfrm>
          <a:custGeom>
            <a:avLst/>
            <a:gdLst/>
            <a:ahLst/>
            <a:cxnLst/>
            <a:rect l="l" t="t" r="r" b="b"/>
            <a:pathLst>
              <a:path w="2422099" h="2422099">
                <a:moveTo>
                  <a:pt x="0" y="0"/>
                </a:moveTo>
                <a:lnTo>
                  <a:pt x="2422099" y="0"/>
                </a:lnTo>
                <a:lnTo>
                  <a:pt x="2422099" y="2422100"/>
                </a:lnTo>
                <a:lnTo>
                  <a:pt x="0" y="24221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1078261" y="5008778"/>
            <a:ext cx="5183611" cy="1490288"/>
          </a:xfrm>
          <a:custGeom>
            <a:avLst/>
            <a:gdLst/>
            <a:ahLst/>
            <a:cxnLst/>
            <a:rect l="l" t="t" r="r" b="b"/>
            <a:pathLst>
              <a:path w="5183611" h="1490288">
                <a:moveTo>
                  <a:pt x="0" y="0"/>
                </a:moveTo>
                <a:lnTo>
                  <a:pt x="5183611" y="0"/>
                </a:lnTo>
                <a:lnTo>
                  <a:pt x="5183611" y="1490288"/>
                </a:lnTo>
                <a:lnTo>
                  <a:pt x="0" y="149028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5" name="TextBox 25"/>
          <p:cNvSpPr txBox="1"/>
          <p:nvPr/>
        </p:nvSpPr>
        <p:spPr>
          <a:xfrm>
            <a:off x="2036465" y="3757865"/>
            <a:ext cx="14215071" cy="2321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99"/>
              </a:lnSpc>
            </a:pPr>
            <a:r>
              <a:rPr lang="en-US" sz="64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Stress thrives in isolation.</a:t>
            </a:r>
          </a:p>
          <a:p>
            <a:pPr algn="ctr">
              <a:lnSpc>
                <a:spcPts val="9099"/>
              </a:lnSpc>
            </a:pPr>
            <a:r>
              <a:rPr lang="en-US" sz="64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Relief comes through connection.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9211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990178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368164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750088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069636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8" y="0"/>
                </a:lnTo>
                <a:lnTo>
                  <a:pt x="2942588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478159" y="816749"/>
            <a:ext cx="16844033" cy="79889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00"/>
              </a:lnSpc>
              <a:spcBef>
                <a:spcPct val="0"/>
              </a:spcBef>
            </a:pPr>
            <a:r>
              <a:rPr lang="en-US" sz="50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algn="l">
              <a:lnSpc>
                <a:spcPts val="7000"/>
              </a:lnSpc>
              <a:spcBef>
                <a:spcPct val="0"/>
              </a:spcBef>
            </a:pPr>
            <a:endParaRPr lang="en-US" sz="5000" b="1">
              <a:solidFill>
                <a:srgbClr val="1B355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7000"/>
              </a:lnSpc>
              <a:spcBef>
                <a:spcPct val="0"/>
              </a:spcBef>
            </a:pPr>
            <a:endParaRPr lang="en-US" sz="5000" b="1">
              <a:solidFill>
                <a:srgbClr val="1B355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1B3550"/>
                </a:solidFill>
                <a:latin typeface="Poppins"/>
                <a:ea typeface="Poppins"/>
                <a:cs typeface="Poppins"/>
                <a:sym typeface="Poppins"/>
              </a:rPr>
              <a:t>Outside of work, </a:t>
            </a:r>
          </a:p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1B3550"/>
                </a:solidFill>
                <a:latin typeface="Poppins"/>
                <a:ea typeface="Poppins"/>
                <a:cs typeface="Poppins"/>
                <a:sym typeface="Poppins"/>
              </a:rPr>
              <a:t>what’s </a:t>
            </a:r>
            <a:r>
              <a:rPr lang="en-US" sz="50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one good thing </a:t>
            </a:r>
          </a:p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1B3550"/>
                </a:solidFill>
                <a:latin typeface="Poppins"/>
                <a:ea typeface="Poppins"/>
                <a:cs typeface="Poppins"/>
                <a:sym typeface="Poppins"/>
              </a:rPr>
              <a:t>in your life right now?</a:t>
            </a:r>
          </a:p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 b="1">
                <a:solidFill>
                  <a:srgbClr val="1B3550"/>
                </a:solidFill>
                <a:latin typeface="Poppins Bold"/>
                <a:ea typeface="Poppins Bold"/>
                <a:cs typeface="Poppins Bold"/>
                <a:sym typeface="Poppins Bold"/>
              </a:rPr>
              <a:t>  </a:t>
            </a:r>
          </a:p>
          <a:p>
            <a:pPr algn="ctr">
              <a:lnSpc>
                <a:spcPts val="7000"/>
              </a:lnSpc>
              <a:spcBef>
                <a:spcPct val="0"/>
              </a:spcBef>
            </a:pPr>
            <a:endParaRPr lang="en-US" sz="5000" b="1">
              <a:solidFill>
                <a:srgbClr val="1B355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7000"/>
              </a:lnSpc>
              <a:spcBef>
                <a:spcPct val="0"/>
              </a:spcBef>
            </a:pPr>
            <a:endParaRPr lang="en-US" sz="5000" b="1">
              <a:solidFill>
                <a:srgbClr val="1B355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22" name="Freeform 22"/>
          <p:cNvSpPr/>
          <p:nvPr/>
        </p:nvSpPr>
        <p:spPr>
          <a:xfrm>
            <a:off x="3209070" y="2286269"/>
            <a:ext cx="11669221" cy="5192804"/>
          </a:xfrm>
          <a:custGeom>
            <a:avLst/>
            <a:gdLst/>
            <a:ahLst/>
            <a:cxnLst/>
            <a:rect l="l" t="t" r="r" b="b"/>
            <a:pathLst>
              <a:path w="11669221" h="5192804">
                <a:moveTo>
                  <a:pt x="0" y="0"/>
                </a:moveTo>
                <a:lnTo>
                  <a:pt x="11669222" y="0"/>
                </a:lnTo>
                <a:lnTo>
                  <a:pt x="11669222" y="5192804"/>
                </a:lnTo>
                <a:lnTo>
                  <a:pt x="0" y="519280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" y="100479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81177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991676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405193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061892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6697508" y="5952699"/>
            <a:ext cx="1513693" cy="1513693"/>
          </a:xfrm>
          <a:custGeom>
            <a:avLst/>
            <a:gdLst/>
            <a:ahLst/>
            <a:cxnLst/>
            <a:rect l="l" t="t" r="r" b="b"/>
            <a:pathLst>
              <a:path w="1513693" h="1513693">
                <a:moveTo>
                  <a:pt x="0" y="0"/>
                </a:moveTo>
                <a:lnTo>
                  <a:pt x="1513692" y="0"/>
                </a:lnTo>
                <a:lnTo>
                  <a:pt x="1513692" y="1513693"/>
                </a:lnTo>
                <a:lnTo>
                  <a:pt x="0" y="151369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6898612" y="5841688"/>
            <a:ext cx="1569198" cy="1569198"/>
          </a:xfrm>
          <a:custGeom>
            <a:avLst/>
            <a:gdLst/>
            <a:ahLst/>
            <a:cxnLst/>
            <a:rect l="l" t="t" r="r" b="b"/>
            <a:pathLst>
              <a:path w="1569198" h="1569198">
                <a:moveTo>
                  <a:pt x="0" y="0"/>
                </a:moveTo>
                <a:lnTo>
                  <a:pt x="1569199" y="0"/>
                </a:lnTo>
                <a:lnTo>
                  <a:pt x="1569199" y="1569198"/>
                </a:lnTo>
                <a:lnTo>
                  <a:pt x="0" y="156919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6196750" y="5550353"/>
            <a:ext cx="2151867" cy="2151867"/>
          </a:xfrm>
          <a:custGeom>
            <a:avLst/>
            <a:gdLst/>
            <a:ahLst/>
            <a:cxnLst/>
            <a:rect l="l" t="t" r="r" b="b"/>
            <a:pathLst>
              <a:path w="2151867" h="2151867">
                <a:moveTo>
                  <a:pt x="0" y="0"/>
                </a:moveTo>
                <a:lnTo>
                  <a:pt x="2151867" y="0"/>
                </a:lnTo>
                <a:lnTo>
                  <a:pt x="2151867" y="2151867"/>
                </a:lnTo>
                <a:lnTo>
                  <a:pt x="0" y="215186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6349150" y="5702753"/>
            <a:ext cx="2151867" cy="2151867"/>
          </a:xfrm>
          <a:custGeom>
            <a:avLst/>
            <a:gdLst/>
            <a:ahLst/>
            <a:cxnLst/>
            <a:rect l="l" t="t" r="r" b="b"/>
            <a:pathLst>
              <a:path w="2151867" h="2151867">
                <a:moveTo>
                  <a:pt x="0" y="0"/>
                </a:moveTo>
                <a:lnTo>
                  <a:pt x="2151867" y="0"/>
                </a:lnTo>
                <a:lnTo>
                  <a:pt x="2151867" y="2151867"/>
                </a:lnTo>
                <a:lnTo>
                  <a:pt x="0" y="215186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5" name="TextBox 25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446706" y="9092882"/>
            <a:ext cx="6711109" cy="283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-US" sz="1599" i="1" spc="115">
                <a:solidFill>
                  <a:srgbClr val="545454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Cheers to Monday</a:t>
            </a:r>
            <a:r>
              <a:rPr lang="en-US" sz="1599" spc="115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, Amy Leneker (Wiley, 2026)</a:t>
            </a:r>
          </a:p>
        </p:txBody>
      </p:sp>
      <p:sp>
        <p:nvSpPr>
          <p:cNvPr id="27" name="Freeform 27"/>
          <p:cNvSpPr/>
          <p:nvPr/>
        </p:nvSpPr>
        <p:spPr>
          <a:xfrm>
            <a:off x="5887117" y="2021347"/>
            <a:ext cx="5519699" cy="5519699"/>
          </a:xfrm>
          <a:custGeom>
            <a:avLst/>
            <a:gdLst/>
            <a:ahLst/>
            <a:cxnLst/>
            <a:rect l="l" t="t" r="r" b="b"/>
            <a:pathLst>
              <a:path w="5519699" h="5519699">
                <a:moveTo>
                  <a:pt x="0" y="0"/>
                </a:moveTo>
                <a:lnTo>
                  <a:pt x="5519698" y="0"/>
                </a:lnTo>
                <a:lnTo>
                  <a:pt x="5519698" y="5519698"/>
                </a:lnTo>
                <a:lnTo>
                  <a:pt x="0" y="551969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162512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1"/>
                </a:lnTo>
                <a:lnTo>
                  <a:pt x="0" y="4739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5990178" y="1162512"/>
            <a:ext cx="267624" cy="267624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6368164" y="1162512"/>
            <a:ext cx="267624" cy="267624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750088" y="1162512"/>
            <a:ext cx="267624" cy="267624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4067365" y="4480894"/>
            <a:ext cx="12434611" cy="23483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138"/>
              </a:lnSpc>
            </a:pPr>
            <a:r>
              <a:rPr lang="en-US" sz="13670">
                <a:solidFill>
                  <a:srgbClr val="C7E6E3"/>
                </a:solidFill>
                <a:latin typeface="Holiday"/>
                <a:ea typeface="Holiday"/>
                <a:cs typeface="Holiday"/>
                <a:sym typeface="Holiday"/>
              </a:rPr>
              <a:t>with</a:t>
            </a:r>
          </a:p>
        </p:txBody>
      </p:sp>
      <p:sp>
        <p:nvSpPr>
          <p:cNvPr id="13" name="Freeform 13"/>
          <p:cNvSpPr/>
          <p:nvPr/>
        </p:nvSpPr>
        <p:spPr>
          <a:xfrm rot="1509857">
            <a:off x="16750691" y="3206714"/>
            <a:ext cx="830676" cy="751415"/>
          </a:xfrm>
          <a:custGeom>
            <a:avLst/>
            <a:gdLst/>
            <a:ahLst/>
            <a:cxnLst/>
            <a:rect l="l" t="t" r="r" b="b"/>
            <a:pathLst>
              <a:path w="830676" h="751415">
                <a:moveTo>
                  <a:pt x="0" y="0"/>
                </a:moveTo>
                <a:lnTo>
                  <a:pt x="830676" y="0"/>
                </a:lnTo>
                <a:lnTo>
                  <a:pt x="830676" y="751416"/>
                </a:lnTo>
                <a:lnTo>
                  <a:pt x="0" y="7514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117326" y="6439153"/>
            <a:ext cx="2456961" cy="153560"/>
          </a:xfrm>
          <a:custGeom>
            <a:avLst/>
            <a:gdLst/>
            <a:ahLst/>
            <a:cxnLst/>
            <a:rect l="l" t="t" r="r" b="b"/>
            <a:pathLst>
              <a:path w="2456961" h="153560">
                <a:moveTo>
                  <a:pt x="0" y="0"/>
                </a:moveTo>
                <a:lnTo>
                  <a:pt x="2456961" y="0"/>
                </a:lnTo>
                <a:lnTo>
                  <a:pt x="2456961" y="153560"/>
                </a:lnTo>
                <a:lnTo>
                  <a:pt x="0" y="15356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1867073" y="5371442"/>
            <a:ext cx="4768715" cy="1144492"/>
          </a:xfrm>
          <a:custGeom>
            <a:avLst/>
            <a:gdLst/>
            <a:ahLst/>
            <a:cxnLst/>
            <a:rect l="l" t="t" r="r" b="b"/>
            <a:pathLst>
              <a:path w="4768715" h="1144492">
                <a:moveTo>
                  <a:pt x="0" y="0"/>
                </a:moveTo>
                <a:lnTo>
                  <a:pt x="4768715" y="0"/>
                </a:lnTo>
                <a:lnTo>
                  <a:pt x="4768715" y="1144491"/>
                </a:lnTo>
                <a:lnTo>
                  <a:pt x="0" y="114449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2517248" y="2795022"/>
            <a:ext cx="15770752" cy="7491978"/>
          </a:xfrm>
          <a:custGeom>
            <a:avLst/>
            <a:gdLst/>
            <a:ahLst/>
            <a:cxnLst/>
            <a:rect l="l" t="t" r="r" b="b"/>
            <a:pathLst>
              <a:path w="15770752" h="7491978">
                <a:moveTo>
                  <a:pt x="0" y="0"/>
                </a:moveTo>
                <a:lnTo>
                  <a:pt x="15770752" y="0"/>
                </a:lnTo>
                <a:lnTo>
                  <a:pt x="15770752" y="7491978"/>
                </a:lnTo>
                <a:lnTo>
                  <a:pt x="0" y="749197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336" r="-336"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0" y="-33148"/>
            <a:ext cx="18288000" cy="3232229"/>
          </a:xfrm>
          <a:custGeom>
            <a:avLst/>
            <a:gdLst/>
            <a:ahLst/>
            <a:cxnLst/>
            <a:rect l="l" t="t" r="r" b="b"/>
            <a:pathLst>
              <a:path w="18288000" h="3232229">
                <a:moveTo>
                  <a:pt x="0" y="0"/>
                </a:moveTo>
                <a:lnTo>
                  <a:pt x="18288000" y="0"/>
                </a:lnTo>
                <a:lnTo>
                  <a:pt x="18288000" y="3232230"/>
                </a:lnTo>
                <a:lnTo>
                  <a:pt x="0" y="323223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1372" b="-51372"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-1964220" y="2795022"/>
            <a:ext cx="4481468" cy="7491978"/>
          </a:xfrm>
          <a:custGeom>
            <a:avLst/>
            <a:gdLst/>
            <a:ahLst/>
            <a:cxnLst/>
            <a:rect l="l" t="t" r="r" b="b"/>
            <a:pathLst>
              <a:path w="4481468" h="7491978">
                <a:moveTo>
                  <a:pt x="0" y="0"/>
                </a:moveTo>
                <a:lnTo>
                  <a:pt x="4481468" y="0"/>
                </a:lnTo>
                <a:lnTo>
                  <a:pt x="4481468" y="7491978"/>
                </a:lnTo>
                <a:lnTo>
                  <a:pt x="0" y="749197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336" r="-253945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0" y="-33148"/>
            <a:ext cx="18533317" cy="7242004"/>
          </a:xfrm>
          <a:custGeom>
            <a:avLst/>
            <a:gdLst/>
            <a:ahLst/>
            <a:cxnLst/>
            <a:rect l="l" t="t" r="r" b="b"/>
            <a:pathLst>
              <a:path w="18533317" h="7242004">
                <a:moveTo>
                  <a:pt x="0" y="0"/>
                </a:moveTo>
                <a:lnTo>
                  <a:pt x="18533317" y="0"/>
                </a:lnTo>
                <a:lnTo>
                  <a:pt x="18533317" y="7242004"/>
                </a:lnTo>
                <a:lnTo>
                  <a:pt x="0" y="724200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34975" t="-18087" b="-18087"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2517248" y="2846724"/>
            <a:ext cx="15770752" cy="7491978"/>
          </a:xfrm>
          <a:custGeom>
            <a:avLst/>
            <a:gdLst/>
            <a:ahLst/>
            <a:cxnLst/>
            <a:rect l="l" t="t" r="r" b="b"/>
            <a:pathLst>
              <a:path w="15770752" h="7491978">
                <a:moveTo>
                  <a:pt x="0" y="0"/>
                </a:moveTo>
                <a:lnTo>
                  <a:pt x="15770752" y="0"/>
                </a:lnTo>
                <a:lnTo>
                  <a:pt x="15770752" y="7491979"/>
                </a:lnTo>
                <a:lnTo>
                  <a:pt x="0" y="749197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336" r="-336"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476037" y="715208"/>
            <a:ext cx="8736862" cy="580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00"/>
              </a:lnSpc>
            </a:pPr>
            <a:r>
              <a:rPr lang="en-US" sz="7500" b="1">
                <a:solidFill>
                  <a:srgbClr val="408E9B"/>
                </a:solidFill>
                <a:latin typeface="Poppins Bold"/>
                <a:ea typeface="Poppins Bold"/>
                <a:cs typeface="Poppins Bold"/>
                <a:sym typeface="Poppins Bold"/>
              </a:rPr>
              <a:t>Amy Leneker</a:t>
            </a:r>
          </a:p>
          <a:p>
            <a:pPr algn="l">
              <a:lnSpc>
                <a:spcPts val="7000"/>
              </a:lnSpc>
            </a:pPr>
            <a:r>
              <a:rPr lang="en-US" sz="5000" b="1">
                <a:solidFill>
                  <a:srgbClr val="408E9B"/>
                </a:solidFill>
                <a:latin typeface="Poppins Bold"/>
                <a:ea typeface="Poppins Bold"/>
                <a:cs typeface="Poppins Bold"/>
                <a:sym typeface="Poppins Bold"/>
              </a:rPr>
              <a:t>Amy@AmyLeneker.com</a:t>
            </a:r>
          </a:p>
          <a:p>
            <a:pPr algn="l">
              <a:lnSpc>
                <a:spcPts val="7000"/>
              </a:lnSpc>
            </a:pPr>
            <a:r>
              <a:rPr lang="en-US" sz="5000" b="1">
                <a:solidFill>
                  <a:srgbClr val="408E9B"/>
                </a:solidFill>
                <a:latin typeface="Poppins Bold"/>
                <a:ea typeface="Poppins Bold"/>
                <a:cs typeface="Poppins Bold"/>
                <a:sym typeface="Poppins Bold"/>
              </a:rPr>
              <a:t>(360) 529-0290</a:t>
            </a:r>
          </a:p>
          <a:p>
            <a:pPr algn="l">
              <a:lnSpc>
                <a:spcPts val="10500"/>
              </a:lnSpc>
            </a:pPr>
            <a:endParaRPr lang="en-US" sz="5000" b="1">
              <a:solidFill>
                <a:srgbClr val="408E9B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10500"/>
              </a:lnSpc>
            </a:pPr>
            <a:endParaRPr lang="en-US" sz="5000" b="1">
              <a:solidFill>
                <a:srgbClr val="408E9B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06733" y="4172598"/>
            <a:ext cx="3231647" cy="323164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2419" y="109211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990178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368164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750088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069636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8" y="0"/>
                </a:lnTo>
                <a:lnTo>
                  <a:pt x="2942588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21" name="Group 21"/>
          <p:cNvGrpSpPr/>
          <p:nvPr/>
        </p:nvGrpSpPr>
        <p:grpSpPr>
          <a:xfrm>
            <a:off x="236505" y="6230990"/>
            <a:ext cx="7865550" cy="3172763"/>
            <a:chOff x="0" y="0"/>
            <a:chExt cx="2071585" cy="835625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071585" cy="835625"/>
            </a:xfrm>
            <a:custGeom>
              <a:avLst/>
              <a:gdLst/>
              <a:ahLst/>
              <a:cxnLst/>
              <a:rect l="l" t="t" r="r" b="b"/>
              <a:pathLst>
                <a:path w="2071585" h="835625">
                  <a:moveTo>
                    <a:pt x="0" y="0"/>
                  </a:moveTo>
                  <a:lnTo>
                    <a:pt x="2071585" y="0"/>
                  </a:lnTo>
                  <a:lnTo>
                    <a:pt x="2071585" y="835625"/>
                  </a:lnTo>
                  <a:lnTo>
                    <a:pt x="0" y="83562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-66675"/>
              <a:ext cx="2071585" cy="902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24" name="Freeform 24"/>
          <p:cNvSpPr/>
          <p:nvPr/>
        </p:nvSpPr>
        <p:spPr>
          <a:xfrm>
            <a:off x="357776" y="474707"/>
            <a:ext cx="7704447" cy="8461018"/>
          </a:xfrm>
          <a:custGeom>
            <a:avLst/>
            <a:gdLst/>
            <a:ahLst/>
            <a:cxnLst/>
            <a:rect l="l" t="t" r="r" b="b"/>
            <a:pathLst>
              <a:path w="7704447" h="8461018">
                <a:moveTo>
                  <a:pt x="0" y="0"/>
                </a:moveTo>
                <a:lnTo>
                  <a:pt x="7704447" y="0"/>
                </a:lnTo>
                <a:lnTo>
                  <a:pt x="7704447" y="8461018"/>
                </a:lnTo>
                <a:lnTo>
                  <a:pt x="0" y="846101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54525" t="-87610"/>
            </a:stretch>
          </a:blipFill>
        </p:spPr>
      </p:sp>
      <p:sp>
        <p:nvSpPr>
          <p:cNvPr id="25" name="TextBox 25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2419" y="109211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990178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368164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750088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069636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8" y="0"/>
                </a:lnTo>
                <a:lnTo>
                  <a:pt x="2942588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21" name="Group 21"/>
          <p:cNvGrpSpPr/>
          <p:nvPr/>
        </p:nvGrpSpPr>
        <p:grpSpPr>
          <a:xfrm>
            <a:off x="236505" y="6230990"/>
            <a:ext cx="7865550" cy="3172763"/>
            <a:chOff x="0" y="0"/>
            <a:chExt cx="2071585" cy="835625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071585" cy="835625"/>
            </a:xfrm>
            <a:custGeom>
              <a:avLst/>
              <a:gdLst/>
              <a:ahLst/>
              <a:cxnLst/>
              <a:rect l="l" t="t" r="r" b="b"/>
              <a:pathLst>
                <a:path w="2071585" h="835625">
                  <a:moveTo>
                    <a:pt x="0" y="0"/>
                  </a:moveTo>
                  <a:lnTo>
                    <a:pt x="2071585" y="0"/>
                  </a:lnTo>
                  <a:lnTo>
                    <a:pt x="2071585" y="835625"/>
                  </a:lnTo>
                  <a:lnTo>
                    <a:pt x="0" y="83562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-66675"/>
              <a:ext cx="2071585" cy="902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24" name="Freeform 24"/>
          <p:cNvSpPr/>
          <p:nvPr/>
        </p:nvSpPr>
        <p:spPr>
          <a:xfrm>
            <a:off x="357776" y="360088"/>
            <a:ext cx="2909642" cy="3195366"/>
          </a:xfrm>
          <a:custGeom>
            <a:avLst/>
            <a:gdLst/>
            <a:ahLst/>
            <a:cxnLst/>
            <a:rect l="l" t="t" r="r" b="b"/>
            <a:pathLst>
              <a:path w="2909642" h="3195366">
                <a:moveTo>
                  <a:pt x="0" y="0"/>
                </a:moveTo>
                <a:lnTo>
                  <a:pt x="2909642" y="0"/>
                </a:lnTo>
                <a:lnTo>
                  <a:pt x="2909642" y="3195366"/>
                </a:lnTo>
                <a:lnTo>
                  <a:pt x="0" y="319536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54525" t="-87610"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3451234" y="360088"/>
            <a:ext cx="9916274" cy="8700731"/>
          </a:xfrm>
          <a:custGeom>
            <a:avLst/>
            <a:gdLst/>
            <a:ahLst/>
            <a:cxnLst/>
            <a:rect l="l" t="t" r="r" b="b"/>
            <a:pathLst>
              <a:path w="9916274" h="8700731">
                <a:moveTo>
                  <a:pt x="0" y="0"/>
                </a:moveTo>
                <a:lnTo>
                  <a:pt x="9916274" y="0"/>
                </a:lnTo>
                <a:lnTo>
                  <a:pt x="9916274" y="8700731"/>
                </a:lnTo>
                <a:lnTo>
                  <a:pt x="0" y="870073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26" name="TextBox 26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2419" y="109211"/>
            <a:ext cx="18070310" cy="10068578"/>
            <a:chOff x="0" y="0"/>
            <a:chExt cx="4759259" cy="265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9259" cy="2651807"/>
            </a:xfrm>
            <a:custGeom>
              <a:avLst/>
              <a:gdLst/>
              <a:ahLst/>
              <a:cxnLst/>
              <a:rect l="l" t="t" r="r" b="b"/>
              <a:pathLst>
                <a:path w="4759259" h="2651807">
                  <a:moveTo>
                    <a:pt x="0" y="0"/>
                  </a:moveTo>
                  <a:lnTo>
                    <a:pt x="4759259" y="0"/>
                  </a:lnTo>
                  <a:lnTo>
                    <a:pt x="4759259" y="2651807"/>
                  </a:lnTo>
                  <a:lnTo>
                    <a:pt x="0" y="265180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759259" cy="268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990178" y="1162512"/>
            <a:ext cx="267624" cy="2676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84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368164" y="1162512"/>
            <a:ext cx="267624" cy="2676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9E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750088" y="1162512"/>
            <a:ext cx="267624" cy="2676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7E6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346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700000">
            <a:off x="8069636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8" y="0"/>
                </a:lnTo>
                <a:lnTo>
                  <a:pt x="2942588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0130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The Center for Joyful Work</a:t>
            </a:r>
          </a:p>
        </p:txBody>
      </p:sp>
      <p:sp>
        <p:nvSpPr>
          <p:cNvPr id="16" name="Freeform 16"/>
          <p:cNvSpPr/>
          <p:nvPr/>
        </p:nvSpPr>
        <p:spPr>
          <a:xfrm rot="2700000">
            <a:off x="716383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700000">
            <a:off x="4647958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700000">
            <a:off x="12014354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2700000">
            <a:off x="14629030" y="8021099"/>
            <a:ext cx="2942587" cy="2937237"/>
          </a:xfrm>
          <a:custGeom>
            <a:avLst/>
            <a:gdLst/>
            <a:ahLst/>
            <a:cxnLst/>
            <a:rect l="l" t="t" r="r" b="b"/>
            <a:pathLst>
              <a:path w="2942587" h="2937237">
                <a:moveTo>
                  <a:pt x="0" y="0"/>
                </a:moveTo>
                <a:lnTo>
                  <a:pt x="2942587" y="0"/>
                </a:lnTo>
                <a:lnTo>
                  <a:pt x="2942587" y="2937237"/>
                </a:lnTo>
                <a:lnTo>
                  <a:pt x="0" y="293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57776" y="9603526"/>
            <a:ext cx="473911" cy="473911"/>
          </a:xfrm>
          <a:custGeom>
            <a:avLst/>
            <a:gdLst/>
            <a:ahLst/>
            <a:cxnLst/>
            <a:rect l="l" t="t" r="r" b="b"/>
            <a:pathLst>
              <a:path w="473911" h="473911">
                <a:moveTo>
                  <a:pt x="0" y="0"/>
                </a:moveTo>
                <a:lnTo>
                  <a:pt x="473911" y="0"/>
                </a:lnTo>
                <a:lnTo>
                  <a:pt x="473911" y="473912"/>
                </a:lnTo>
                <a:lnTo>
                  <a:pt x="0" y="4739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21" name="Group 21"/>
          <p:cNvGrpSpPr/>
          <p:nvPr/>
        </p:nvGrpSpPr>
        <p:grpSpPr>
          <a:xfrm>
            <a:off x="236505" y="6230990"/>
            <a:ext cx="7865550" cy="3172763"/>
            <a:chOff x="0" y="0"/>
            <a:chExt cx="2071585" cy="835625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071585" cy="835625"/>
            </a:xfrm>
            <a:custGeom>
              <a:avLst/>
              <a:gdLst/>
              <a:ahLst/>
              <a:cxnLst/>
              <a:rect l="l" t="t" r="r" b="b"/>
              <a:pathLst>
                <a:path w="2071585" h="835625">
                  <a:moveTo>
                    <a:pt x="0" y="0"/>
                  </a:moveTo>
                  <a:lnTo>
                    <a:pt x="2071585" y="0"/>
                  </a:lnTo>
                  <a:lnTo>
                    <a:pt x="2071585" y="835625"/>
                  </a:lnTo>
                  <a:lnTo>
                    <a:pt x="0" y="83562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-66675"/>
              <a:ext cx="2071585" cy="902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24" name="Freeform 24"/>
          <p:cNvSpPr/>
          <p:nvPr/>
        </p:nvSpPr>
        <p:spPr>
          <a:xfrm>
            <a:off x="357776" y="360088"/>
            <a:ext cx="2909642" cy="3195366"/>
          </a:xfrm>
          <a:custGeom>
            <a:avLst/>
            <a:gdLst/>
            <a:ahLst/>
            <a:cxnLst/>
            <a:rect l="l" t="t" r="r" b="b"/>
            <a:pathLst>
              <a:path w="2909642" h="3195366">
                <a:moveTo>
                  <a:pt x="0" y="0"/>
                </a:moveTo>
                <a:lnTo>
                  <a:pt x="2909642" y="0"/>
                </a:lnTo>
                <a:lnTo>
                  <a:pt x="2909642" y="3195366"/>
                </a:lnTo>
                <a:lnTo>
                  <a:pt x="0" y="319536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54525" t="-87610"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3451234" y="360088"/>
            <a:ext cx="3641778" cy="3195366"/>
          </a:xfrm>
          <a:custGeom>
            <a:avLst/>
            <a:gdLst/>
            <a:ahLst/>
            <a:cxnLst/>
            <a:rect l="l" t="t" r="r" b="b"/>
            <a:pathLst>
              <a:path w="3641778" h="3195366">
                <a:moveTo>
                  <a:pt x="0" y="0"/>
                </a:moveTo>
                <a:lnTo>
                  <a:pt x="3641778" y="0"/>
                </a:lnTo>
                <a:lnTo>
                  <a:pt x="3641778" y="3195366"/>
                </a:lnTo>
                <a:lnTo>
                  <a:pt x="0" y="319536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7153743" y="302778"/>
            <a:ext cx="8506146" cy="8955522"/>
          </a:xfrm>
          <a:custGeom>
            <a:avLst/>
            <a:gdLst/>
            <a:ahLst/>
            <a:cxnLst/>
            <a:rect l="l" t="t" r="r" b="b"/>
            <a:pathLst>
              <a:path w="8506146" h="8955522">
                <a:moveTo>
                  <a:pt x="0" y="0"/>
                </a:moveTo>
                <a:lnTo>
                  <a:pt x="8506145" y="0"/>
                </a:lnTo>
                <a:lnTo>
                  <a:pt x="8506145" y="8955522"/>
                </a:lnTo>
                <a:lnTo>
                  <a:pt x="0" y="895552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7523" t="-91663" r="-273544" b="-10508"/>
            </a:stretch>
          </a:blipFill>
        </p:spPr>
      </p:sp>
      <p:sp>
        <p:nvSpPr>
          <p:cNvPr id="27" name="TextBox 27"/>
          <p:cNvSpPr txBox="1"/>
          <p:nvPr/>
        </p:nvSpPr>
        <p:spPr>
          <a:xfrm>
            <a:off x="11908557" y="9622994"/>
            <a:ext cx="576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spc="144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AmyLeneker.com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1714</Words>
  <Application>Microsoft Macintosh PowerPoint</Application>
  <PresentationFormat>Custom</PresentationFormat>
  <Paragraphs>354</Paragraphs>
  <Slides>61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8" baseType="lpstr">
      <vt:lpstr>Poppins</vt:lpstr>
      <vt:lpstr>Arial</vt:lpstr>
      <vt:lpstr>Poppins Bold</vt:lpstr>
      <vt:lpstr>Calibri</vt:lpstr>
      <vt:lpstr>Holiday</vt:lpstr>
      <vt:lpstr>Poppins Italics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Keynote_Amy Leneker_Cheers to Monday</dc:title>
  <cp:lastModifiedBy>Amy Leneker</cp:lastModifiedBy>
  <cp:revision>2</cp:revision>
  <dcterms:created xsi:type="dcterms:W3CDTF">2006-08-16T00:00:00Z</dcterms:created>
  <dcterms:modified xsi:type="dcterms:W3CDTF">2026-08-11T19:33:15Z</dcterms:modified>
  <dc:identifier>DAHDX6DuvwU</dc:identifier>
</cp:coreProperties>
</file>