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Holiday" pitchFamily="2" charset="0"/>
      <p:regular r:id="rId47"/>
    </p:embeddedFont>
    <p:embeddedFont>
      <p:font typeface="Poppins" pitchFamily="2" charset="77"/>
      <p:regular r:id="rId48"/>
      <p:bold r:id="rId49"/>
      <p:italic r:id="rId50"/>
      <p:boldItalic r:id="rId51"/>
    </p:embeddedFont>
    <p:embeddedFont>
      <p:font typeface="Poppins Bold" pitchFamily="2" charset="77"/>
      <p:regular r:id="rId52"/>
      <p:bold r:id="rId53"/>
    </p:embeddedFont>
    <p:embeddedFont>
      <p:font typeface="Poppins Italics" pitchFamily="2" charset="77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svg"/><Relationship Id="rId10" Type="http://schemas.openxmlformats.org/officeDocument/2006/relationships/image" Target="../media/image46.sv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46.sv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46.sv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46.sv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15.svg"/><Relationship Id="rId10" Type="http://schemas.openxmlformats.org/officeDocument/2006/relationships/image" Target="../media/image48.sv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5" Type="http://schemas.openxmlformats.org/officeDocument/2006/relationships/image" Target="../media/image54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5" Type="http://schemas.openxmlformats.org/officeDocument/2006/relationships/image" Target="../media/image54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5" Type="http://schemas.openxmlformats.org/officeDocument/2006/relationships/image" Target="../media/image54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hbr.org/search?term=Marissa%20Aft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hyperlink" Target="https://hbr.org/search?term=Jacqueline%20Car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hbr.org/search?term=Rasmus%20Hougaard" TargetMode="External"/><Relationship Id="rId5" Type="http://schemas.openxmlformats.org/officeDocument/2006/relationships/image" Target="../media/image15.svg"/><Relationship Id="rId15" Type="http://schemas.openxmlformats.org/officeDocument/2006/relationships/image" Target="../media/image54.sv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5.svg"/><Relationship Id="rId7" Type="http://schemas.openxmlformats.org/officeDocument/2006/relationships/image" Target="../media/image10.svg"/><Relationship Id="rId12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0.png"/><Relationship Id="rId5" Type="http://schemas.openxmlformats.org/officeDocument/2006/relationships/image" Target="../media/image56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975496" y="6950546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700000">
            <a:off x="6392804" y="6950546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700000">
            <a:off x="12101787" y="6950546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13114913" y="6950546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975496" y="7100925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6635561" y="7100925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700000">
            <a:off x="12323697" y="7100925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700000">
            <a:off x="13114913" y="7100925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700000">
            <a:off x="975496" y="727459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700000">
            <a:off x="6709989" y="727459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700000">
            <a:off x="12323697" y="727459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2700000">
            <a:off x="13114913" y="727459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700000">
            <a:off x="975496" y="746318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700000">
            <a:off x="6709989" y="746318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2700000">
            <a:off x="12323697" y="746318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700000">
            <a:off x="13114913" y="7463181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8"/>
                </a:lnTo>
                <a:lnTo>
                  <a:pt x="0" y="4189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700000">
            <a:off x="975496" y="76418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2700000">
            <a:off x="6709989" y="76418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2700000">
            <a:off x="12440938" y="76418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2700000">
            <a:off x="13114913" y="76418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2700000">
            <a:off x="975496" y="77942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2700000">
            <a:off x="12440938" y="77942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2700000">
            <a:off x="6709989" y="77942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2700000">
            <a:off x="13114913" y="7794297"/>
            <a:ext cx="4197591" cy="4189959"/>
          </a:xfrm>
          <a:custGeom>
            <a:avLst/>
            <a:gdLst/>
            <a:ahLst/>
            <a:cxnLst/>
            <a:rect l="l" t="t" r="r" b="b"/>
            <a:pathLst>
              <a:path w="4197591" h="4189959">
                <a:moveTo>
                  <a:pt x="0" y="0"/>
                </a:moveTo>
                <a:lnTo>
                  <a:pt x="4197591" y="0"/>
                </a:lnTo>
                <a:lnTo>
                  <a:pt x="4197591" y="4189959"/>
                </a:lnTo>
                <a:lnTo>
                  <a:pt x="0" y="418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9117326" y="6439153"/>
            <a:ext cx="2456961" cy="153560"/>
          </a:xfrm>
          <a:custGeom>
            <a:avLst/>
            <a:gdLst/>
            <a:ahLst/>
            <a:cxnLst/>
            <a:rect l="l" t="t" r="r" b="b"/>
            <a:pathLst>
              <a:path w="2456961" h="153560">
                <a:moveTo>
                  <a:pt x="0" y="0"/>
                </a:moveTo>
                <a:lnTo>
                  <a:pt x="2456961" y="0"/>
                </a:lnTo>
                <a:lnTo>
                  <a:pt x="2456961" y="153560"/>
                </a:lnTo>
                <a:lnTo>
                  <a:pt x="0" y="153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08845" y="8257998"/>
            <a:ext cx="18070310" cy="1919790"/>
          </a:xfrm>
          <a:custGeom>
            <a:avLst/>
            <a:gdLst/>
            <a:ahLst/>
            <a:cxnLst/>
            <a:rect l="l" t="t" r="r" b="b"/>
            <a:pathLst>
              <a:path w="18070310" h="1919790">
                <a:moveTo>
                  <a:pt x="0" y="0"/>
                </a:moveTo>
                <a:lnTo>
                  <a:pt x="18070310" y="0"/>
                </a:lnTo>
                <a:lnTo>
                  <a:pt x="18070310" y="1919791"/>
                </a:lnTo>
                <a:lnTo>
                  <a:pt x="0" y="1919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92760" r="-6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95508" y="53723"/>
            <a:ext cx="18096984" cy="10179554"/>
          </a:xfrm>
          <a:custGeom>
            <a:avLst/>
            <a:gdLst/>
            <a:ahLst/>
            <a:cxnLst/>
            <a:rect l="l" t="t" r="r" b="b"/>
            <a:pathLst>
              <a:path w="18096984" h="10179554">
                <a:moveTo>
                  <a:pt x="0" y="0"/>
                </a:moveTo>
                <a:lnTo>
                  <a:pt x="18096984" y="0"/>
                </a:lnTo>
                <a:lnTo>
                  <a:pt x="18096984" y="10179554"/>
                </a:lnTo>
                <a:lnTo>
                  <a:pt x="0" y="10179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-1290551" y="0"/>
            <a:ext cx="20815753" cy="10068578"/>
          </a:xfrm>
          <a:custGeom>
            <a:avLst/>
            <a:gdLst/>
            <a:ahLst/>
            <a:cxnLst/>
            <a:rect l="l" t="t" r="r" b="b"/>
            <a:pathLst>
              <a:path w="20815753" h="10068578">
                <a:moveTo>
                  <a:pt x="0" y="0"/>
                </a:moveTo>
                <a:lnTo>
                  <a:pt x="20815753" y="0"/>
                </a:lnTo>
                <a:lnTo>
                  <a:pt x="20815753" y="10068578"/>
                </a:lnTo>
                <a:lnTo>
                  <a:pt x="0" y="100685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3996" b="-327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Freeform 22"/>
          <p:cNvSpPr/>
          <p:nvPr/>
        </p:nvSpPr>
        <p:spPr>
          <a:xfrm>
            <a:off x="831687" y="2111779"/>
            <a:ext cx="16707318" cy="6166597"/>
          </a:xfrm>
          <a:custGeom>
            <a:avLst/>
            <a:gdLst/>
            <a:ahLst/>
            <a:cxnLst/>
            <a:rect l="l" t="t" r="r" b="b"/>
            <a:pathLst>
              <a:path w="16707318" h="6166597">
                <a:moveTo>
                  <a:pt x="0" y="0"/>
                </a:moveTo>
                <a:lnTo>
                  <a:pt x="16707318" y="0"/>
                </a:lnTo>
                <a:lnTo>
                  <a:pt x="16707318" y="6166597"/>
                </a:lnTo>
                <a:lnTo>
                  <a:pt x="0" y="6166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208" r="-4374" b="-25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Freeform 22"/>
          <p:cNvSpPr/>
          <p:nvPr/>
        </p:nvSpPr>
        <p:spPr>
          <a:xfrm>
            <a:off x="831687" y="2111779"/>
            <a:ext cx="16707318" cy="6166597"/>
          </a:xfrm>
          <a:custGeom>
            <a:avLst/>
            <a:gdLst/>
            <a:ahLst/>
            <a:cxnLst/>
            <a:rect l="l" t="t" r="r" b="b"/>
            <a:pathLst>
              <a:path w="16707318" h="6166597">
                <a:moveTo>
                  <a:pt x="0" y="0"/>
                </a:moveTo>
                <a:lnTo>
                  <a:pt x="16707318" y="0"/>
                </a:lnTo>
                <a:lnTo>
                  <a:pt x="16707318" y="6166597"/>
                </a:lnTo>
                <a:lnTo>
                  <a:pt x="0" y="6166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208" r="-4374" b="-25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4" name="Freeform 24"/>
          <p:cNvSpPr/>
          <p:nvPr/>
        </p:nvSpPr>
        <p:spPr>
          <a:xfrm rot="6260637">
            <a:off x="896134" y="2089159"/>
            <a:ext cx="7695978" cy="6108683"/>
          </a:xfrm>
          <a:custGeom>
            <a:avLst/>
            <a:gdLst/>
            <a:ahLst/>
            <a:cxnLst/>
            <a:rect l="l" t="t" r="r" b="b"/>
            <a:pathLst>
              <a:path w="7695978" h="6108683">
                <a:moveTo>
                  <a:pt x="0" y="0"/>
                </a:moveTo>
                <a:lnTo>
                  <a:pt x="7695978" y="0"/>
                </a:lnTo>
                <a:lnTo>
                  <a:pt x="7695978" y="6108682"/>
                </a:lnTo>
                <a:lnTo>
                  <a:pt x="0" y="6108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3" name="Freeform 23"/>
          <p:cNvSpPr/>
          <p:nvPr/>
        </p:nvSpPr>
        <p:spPr>
          <a:xfrm>
            <a:off x="543366" y="2399519"/>
            <a:ext cx="17226112" cy="5470498"/>
          </a:xfrm>
          <a:custGeom>
            <a:avLst/>
            <a:gdLst/>
            <a:ahLst/>
            <a:cxnLst/>
            <a:rect l="l" t="t" r="r" b="b"/>
            <a:pathLst>
              <a:path w="17226112" h="5470498">
                <a:moveTo>
                  <a:pt x="0" y="0"/>
                </a:moveTo>
                <a:lnTo>
                  <a:pt x="17226112" y="0"/>
                </a:lnTo>
                <a:lnTo>
                  <a:pt x="17226112" y="5470498"/>
                </a:lnTo>
                <a:lnTo>
                  <a:pt x="0" y="547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272" b="-214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682562" y="1028700"/>
            <a:ext cx="5850624" cy="5103728"/>
          </a:xfrm>
          <a:custGeom>
            <a:avLst/>
            <a:gdLst/>
            <a:ahLst/>
            <a:cxnLst/>
            <a:rect l="l" t="t" r="r" b="b"/>
            <a:pathLst>
              <a:path w="5850624" h="5103728">
                <a:moveTo>
                  <a:pt x="0" y="0"/>
                </a:moveTo>
                <a:lnTo>
                  <a:pt x="5850624" y="0"/>
                </a:lnTo>
                <a:lnTo>
                  <a:pt x="5850624" y="5103728"/>
                </a:lnTo>
                <a:lnTo>
                  <a:pt x="0" y="5103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03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4" name="Freeform 24"/>
          <p:cNvSpPr/>
          <p:nvPr/>
        </p:nvSpPr>
        <p:spPr>
          <a:xfrm>
            <a:off x="8938798" y="1296324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7" y="0"/>
                </a:lnTo>
                <a:lnTo>
                  <a:pt x="2468017" y="2490421"/>
                </a:lnTo>
                <a:lnTo>
                  <a:pt x="0" y="2490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986336" y="5902708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8" y="0"/>
                </a:lnTo>
                <a:lnTo>
                  <a:pt x="2468018" y="2490421"/>
                </a:lnTo>
                <a:lnTo>
                  <a:pt x="0" y="2490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723311">
            <a:off x="9196958" y="3813503"/>
            <a:ext cx="2468017" cy="2248080"/>
          </a:xfrm>
          <a:custGeom>
            <a:avLst/>
            <a:gdLst/>
            <a:ahLst/>
            <a:cxnLst/>
            <a:rect l="l" t="t" r="r" b="b"/>
            <a:pathLst>
              <a:path w="2468017" h="2248080">
                <a:moveTo>
                  <a:pt x="0" y="0"/>
                </a:moveTo>
                <a:lnTo>
                  <a:pt x="2468017" y="0"/>
                </a:lnTo>
                <a:lnTo>
                  <a:pt x="2468017" y="2248079"/>
                </a:lnTo>
                <a:lnTo>
                  <a:pt x="0" y="2248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27026" r="-118528" b="-137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23311">
            <a:off x="7661900" y="6286846"/>
            <a:ext cx="2468017" cy="2248080"/>
          </a:xfrm>
          <a:custGeom>
            <a:avLst/>
            <a:gdLst/>
            <a:ahLst/>
            <a:cxnLst/>
            <a:rect l="l" t="t" r="r" b="b"/>
            <a:pathLst>
              <a:path w="2468017" h="2248080">
                <a:moveTo>
                  <a:pt x="0" y="0"/>
                </a:moveTo>
                <a:lnTo>
                  <a:pt x="2468017" y="0"/>
                </a:lnTo>
                <a:lnTo>
                  <a:pt x="2468017" y="2248080"/>
                </a:lnTo>
                <a:lnTo>
                  <a:pt x="0" y="224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27026" r="-118528" b="-137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378009" y="5902708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7" y="0"/>
                </a:lnTo>
                <a:lnTo>
                  <a:pt x="2468017" y="2490421"/>
                </a:lnTo>
                <a:lnTo>
                  <a:pt x="0" y="2490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406815" y="2541535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8" y="0"/>
                </a:lnTo>
                <a:lnTo>
                  <a:pt x="2468018" y="2490420"/>
                </a:lnTo>
                <a:lnTo>
                  <a:pt x="0" y="249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406815" y="2541535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8" y="0"/>
                </a:lnTo>
                <a:lnTo>
                  <a:pt x="2468018" y="2490420"/>
                </a:lnTo>
                <a:lnTo>
                  <a:pt x="0" y="249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2518319" y="5902708"/>
            <a:ext cx="2468017" cy="2490421"/>
          </a:xfrm>
          <a:custGeom>
            <a:avLst/>
            <a:gdLst/>
            <a:ahLst/>
            <a:cxnLst/>
            <a:rect l="l" t="t" r="r" b="b"/>
            <a:pathLst>
              <a:path w="2468017" h="2490421">
                <a:moveTo>
                  <a:pt x="0" y="0"/>
                </a:moveTo>
                <a:lnTo>
                  <a:pt x="2468017" y="0"/>
                </a:lnTo>
                <a:lnTo>
                  <a:pt x="2468017" y="2490421"/>
                </a:lnTo>
                <a:lnTo>
                  <a:pt x="0" y="2490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528" t="-104934" r="-118528" b="-12377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3" name="Freeform 23"/>
          <p:cNvSpPr/>
          <p:nvPr/>
        </p:nvSpPr>
        <p:spPr>
          <a:xfrm>
            <a:off x="2730344" y="730336"/>
            <a:ext cx="12379647" cy="8095847"/>
          </a:xfrm>
          <a:custGeom>
            <a:avLst/>
            <a:gdLst/>
            <a:ahLst/>
            <a:cxnLst/>
            <a:rect l="l" t="t" r="r" b="b"/>
            <a:pathLst>
              <a:path w="12379647" h="8095847">
                <a:moveTo>
                  <a:pt x="0" y="0"/>
                </a:moveTo>
                <a:lnTo>
                  <a:pt x="12379647" y="0"/>
                </a:lnTo>
                <a:lnTo>
                  <a:pt x="12379647" y="8095846"/>
                </a:lnTo>
                <a:lnTo>
                  <a:pt x="0" y="8095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81" t="-46470" b="-5209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3" name="Freeform 23"/>
          <p:cNvSpPr/>
          <p:nvPr/>
        </p:nvSpPr>
        <p:spPr>
          <a:xfrm>
            <a:off x="3933081" y="634782"/>
            <a:ext cx="9535961" cy="8407643"/>
          </a:xfrm>
          <a:custGeom>
            <a:avLst/>
            <a:gdLst/>
            <a:ahLst/>
            <a:cxnLst/>
            <a:rect l="l" t="t" r="r" b="b"/>
            <a:pathLst>
              <a:path w="9535961" h="8407643">
                <a:moveTo>
                  <a:pt x="0" y="0"/>
                </a:moveTo>
                <a:lnTo>
                  <a:pt x="9535960" y="0"/>
                </a:lnTo>
                <a:lnTo>
                  <a:pt x="9535960" y="8407643"/>
                </a:lnTo>
                <a:lnTo>
                  <a:pt x="0" y="8407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600" r="-5377" b="-2879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Freeform 22"/>
          <p:cNvSpPr/>
          <p:nvPr/>
        </p:nvSpPr>
        <p:spPr>
          <a:xfrm>
            <a:off x="831687" y="2111779"/>
            <a:ext cx="16707318" cy="6166597"/>
          </a:xfrm>
          <a:custGeom>
            <a:avLst/>
            <a:gdLst/>
            <a:ahLst/>
            <a:cxnLst/>
            <a:rect l="l" t="t" r="r" b="b"/>
            <a:pathLst>
              <a:path w="16707318" h="6166597">
                <a:moveTo>
                  <a:pt x="0" y="0"/>
                </a:moveTo>
                <a:lnTo>
                  <a:pt x="16707318" y="0"/>
                </a:lnTo>
                <a:lnTo>
                  <a:pt x="16707318" y="6166597"/>
                </a:lnTo>
                <a:lnTo>
                  <a:pt x="0" y="6166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208" r="-4374" b="-25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4" name="Freeform 24"/>
          <p:cNvSpPr/>
          <p:nvPr/>
        </p:nvSpPr>
        <p:spPr>
          <a:xfrm rot="5841254">
            <a:off x="5490449" y="2228075"/>
            <a:ext cx="7695978" cy="6108683"/>
          </a:xfrm>
          <a:custGeom>
            <a:avLst/>
            <a:gdLst/>
            <a:ahLst/>
            <a:cxnLst/>
            <a:rect l="l" t="t" r="r" b="b"/>
            <a:pathLst>
              <a:path w="7695978" h="6108683">
                <a:moveTo>
                  <a:pt x="0" y="0"/>
                </a:moveTo>
                <a:lnTo>
                  <a:pt x="7695979" y="0"/>
                </a:lnTo>
                <a:lnTo>
                  <a:pt x="7695979" y="6108683"/>
                </a:lnTo>
                <a:lnTo>
                  <a:pt x="0" y="6108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821756" y="1323560"/>
            <a:ext cx="9253312" cy="7622415"/>
          </a:xfrm>
          <a:custGeom>
            <a:avLst/>
            <a:gdLst/>
            <a:ahLst/>
            <a:cxnLst/>
            <a:rect l="l" t="t" r="r" b="b"/>
            <a:pathLst>
              <a:path w="9253312" h="7622415">
                <a:moveTo>
                  <a:pt x="0" y="0"/>
                </a:moveTo>
                <a:lnTo>
                  <a:pt x="9253312" y="0"/>
                </a:lnTo>
                <a:lnTo>
                  <a:pt x="9253312" y="7622415"/>
                </a:lnTo>
                <a:lnTo>
                  <a:pt x="0" y="7622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546916" y="549056"/>
            <a:ext cx="9376754" cy="8591451"/>
          </a:xfrm>
          <a:custGeom>
            <a:avLst/>
            <a:gdLst/>
            <a:ahLst/>
            <a:cxnLst/>
            <a:rect l="l" t="t" r="r" b="b"/>
            <a:pathLst>
              <a:path w="9376754" h="8591451">
                <a:moveTo>
                  <a:pt x="0" y="0"/>
                </a:moveTo>
                <a:lnTo>
                  <a:pt x="9376754" y="0"/>
                </a:lnTo>
                <a:lnTo>
                  <a:pt x="9376754" y="8591451"/>
                </a:lnTo>
                <a:lnTo>
                  <a:pt x="0" y="8591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001537" y="883088"/>
            <a:ext cx="7706638" cy="8073620"/>
          </a:xfrm>
          <a:custGeom>
            <a:avLst/>
            <a:gdLst/>
            <a:ahLst/>
            <a:cxnLst/>
            <a:rect l="l" t="t" r="r" b="b"/>
            <a:pathLst>
              <a:path w="7706638" h="8073620">
                <a:moveTo>
                  <a:pt x="0" y="0"/>
                </a:moveTo>
                <a:lnTo>
                  <a:pt x="7706637" y="0"/>
                </a:lnTo>
                <a:lnTo>
                  <a:pt x="7706637" y="8073620"/>
                </a:lnTo>
                <a:lnTo>
                  <a:pt x="0" y="8073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494208" y="671161"/>
            <a:ext cx="12296478" cy="8927214"/>
          </a:xfrm>
          <a:custGeom>
            <a:avLst/>
            <a:gdLst/>
            <a:ahLst/>
            <a:cxnLst/>
            <a:rect l="l" t="t" r="r" b="b"/>
            <a:pathLst>
              <a:path w="12296478" h="8927214">
                <a:moveTo>
                  <a:pt x="0" y="0"/>
                </a:moveTo>
                <a:lnTo>
                  <a:pt x="12296479" y="0"/>
                </a:lnTo>
                <a:lnTo>
                  <a:pt x="12296479" y="8927214"/>
                </a:lnTo>
                <a:lnTo>
                  <a:pt x="0" y="892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238" r="-3319" b="-356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31687" y="672696"/>
            <a:ext cx="16734329" cy="8585604"/>
          </a:xfrm>
          <a:custGeom>
            <a:avLst/>
            <a:gdLst/>
            <a:ahLst/>
            <a:cxnLst/>
            <a:rect l="l" t="t" r="r" b="b"/>
            <a:pathLst>
              <a:path w="16734329" h="8585604">
                <a:moveTo>
                  <a:pt x="0" y="0"/>
                </a:moveTo>
                <a:lnTo>
                  <a:pt x="16734330" y="0"/>
                </a:lnTo>
                <a:lnTo>
                  <a:pt x="16734330" y="8585604"/>
                </a:lnTo>
                <a:lnTo>
                  <a:pt x="0" y="858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2731" b="-70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721983" y="732391"/>
            <a:ext cx="16844033" cy="90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8040" y="1095692"/>
            <a:ext cx="14799892" cy="8280401"/>
          </a:xfrm>
          <a:custGeom>
            <a:avLst/>
            <a:gdLst/>
            <a:ahLst/>
            <a:cxnLst/>
            <a:rect l="l" t="t" r="r" b="b"/>
            <a:pathLst>
              <a:path w="14799892" h="8280401">
                <a:moveTo>
                  <a:pt x="0" y="0"/>
                </a:moveTo>
                <a:lnTo>
                  <a:pt x="14799892" y="0"/>
                </a:lnTo>
                <a:lnTo>
                  <a:pt x="14799892" y="8280401"/>
                </a:lnTo>
                <a:lnTo>
                  <a:pt x="0" y="828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6712157">
            <a:off x="9977294" y="2619383"/>
            <a:ext cx="6577248" cy="5220691"/>
          </a:xfrm>
          <a:custGeom>
            <a:avLst/>
            <a:gdLst/>
            <a:ahLst/>
            <a:cxnLst/>
            <a:rect l="l" t="t" r="r" b="b"/>
            <a:pathLst>
              <a:path w="6577248" h="5220691">
                <a:moveTo>
                  <a:pt x="0" y="0"/>
                </a:moveTo>
                <a:lnTo>
                  <a:pt x="6577248" y="0"/>
                </a:lnTo>
                <a:lnTo>
                  <a:pt x="6577248" y="5220691"/>
                </a:lnTo>
                <a:lnTo>
                  <a:pt x="0" y="5220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960450" y="836293"/>
            <a:ext cx="8001812" cy="800181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D84A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-257175"/>
              <a:ext cx="660400" cy="993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6238"/>
                </a:lnSpc>
                <a:spcBef>
                  <a:spcPct val="0"/>
                </a:spcBef>
              </a:pPr>
              <a:r>
                <a:rPr lang="en-US" sz="11598" b="1">
                  <a:solidFill>
                    <a:srgbClr val="01010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Joy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66509" y="7563820"/>
            <a:ext cx="13684266" cy="1041863"/>
          </a:xfrm>
          <a:custGeom>
            <a:avLst/>
            <a:gdLst/>
            <a:ahLst/>
            <a:cxnLst/>
            <a:rect l="l" t="t" r="r" b="b"/>
            <a:pathLst>
              <a:path w="13684266" h="1041863">
                <a:moveTo>
                  <a:pt x="0" y="0"/>
                </a:moveTo>
                <a:lnTo>
                  <a:pt x="13684265" y="0"/>
                </a:lnTo>
                <a:lnTo>
                  <a:pt x="13684265" y="1041863"/>
                </a:lnTo>
                <a:lnTo>
                  <a:pt x="0" y="1041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80" t="-6357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5620" y="555370"/>
            <a:ext cx="14956761" cy="22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Situations That Prevent </a:t>
            </a:r>
          </a:p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 Once a Week or More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652263" y="761161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isolated or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disconnected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66509" y="6464483"/>
            <a:ext cx="13684266" cy="2141200"/>
          </a:xfrm>
          <a:custGeom>
            <a:avLst/>
            <a:gdLst/>
            <a:ahLst/>
            <a:cxnLst/>
            <a:rect l="l" t="t" r="r" b="b"/>
            <a:pathLst>
              <a:path w="13684266" h="2141200">
                <a:moveTo>
                  <a:pt x="0" y="0"/>
                </a:moveTo>
                <a:lnTo>
                  <a:pt x="13684265" y="0"/>
                </a:lnTo>
                <a:lnTo>
                  <a:pt x="13684265" y="2141200"/>
                </a:lnTo>
                <a:lnTo>
                  <a:pt x="0" y="2141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80" t="-2580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5620" y="555370"/>
            <a:ext cx="14956761" cy="22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Situations That Prevent </a:t>
            </a:r>
          </a:p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 Once a Week or More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652263" y="761161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isolated or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disconnected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652263" y="6783730"/>
            <a:ext cx="5789987" cy="44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Technology problems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66509" y="5486259"/>
            <a:ext cx="13684266" cy="3119424"/>
          </a:xfrm>
          <a:custGeom>
            <a:avLst/>
            <a:gdLst/>
            <a:ahLst/>
            <a:cxnLst/>
            <a:rect l="l" t="t" r="r" b="b"/>
            <a:pathLst>
              <a:path w="13684266" h="3119424">
                <a:moveTo>
                  <a:pt x="0" y="0"/>
                </a:moveTo>
                <a:lnTo>
                  <a:pt x="13684265" y="0"/>
                </a:lnTo>
                <a:lnTo>
                  <a:pt x="13684265" y="3119424"/>
                </a:lnTo>
                <a:lnTo>
                  <a:pt x="0" y="311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80" t="-1457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5620" y="555370"/>
            <a:ext cx="14956761" cy="22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Situations That Prevent </a:t>
            </a:r>
          </a:p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 Once a Week or More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652263" y="761161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isolated or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disconnected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652263" y="6783730"/>
            <a:ext cx="5789987" cy="44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Technology problems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652263" y="5701422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Sudden changes with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 explanation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66509" y="4442820"/>
            <a:ext cx="13684266" cy="4162863"/>
          </a:xfrm>
          <a:custGeom>
            <a:avLst/>
            <a:gdLst/>
            <a:ahLst/>
            <a:cxnLst/>
            <a:rect l="l" t="t" r="r" b="b"/>
            <a:pathLst>
              <a:path w="13684266" h="4162863">
                <a:moveTo>
                  <a:pt x="0" y="0"/>
                </a:moveTo>
                <a:lnTo>
                  <a:pt x="13684265" y="0"/>
                </a:lnTo>
                <a:lnTo>
                  <a:pt x="13684265" y="4162863"/>
                </a:lnTo>
                <a:lnTo>
                  <a:pt x="0" y="4162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80" t="-84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5620" y="555370"/>
            <a:ext cx="14956761" cy="22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Situations That Prevent </a:t>
            </a:r>
          </a:p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 Once a Week or More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652263" y="761161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isolated or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disconnected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652263" y="6783730"/>
            <a:ext cx="5789987" cy="44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Technology problems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652263" y="5701422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Sudden changes with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 explanation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-1652263" y="443129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underappreciated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5339" y="9059879"/>
            <a:ext cx="7894294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The State of Stress and Joy at Work, 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 Leneker, 2026.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66509" y="3334166"/>
            <a:ext cx="13684266" cy="5271517"/>
          </a:xfrm>
          <a:custGeom>
            <a:avLst/>
            <a:gdLst/>
            <a:ahLst/>
            <a:cxnLst/>
            <a:rect l="l" t="t" r="r" b="b"/>
            <a:pathLst>
              <a:path w="13684266" h="5271517">
                <a:moveTo>
                  <a:pt x="0" y="0"/>
                </a:moveTo>
                <a:lnTo>
                  <a:pt x="13684265" y="0"/>
                </a:lnTo>
                <a:lnTo>
                  <a:pt x="13684265" y="5271517"/>
                </a:lnTo>
                <a:lnTo>
                  <a:pt x="0" y="5271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780" t="-45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65620" y="555370"/>
            <a:ext cx="14956761" cy="22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 Situations That Prevent </a:t>
            </a:r>
          </a:p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z="4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 Once a Week or More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652263" y="761161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isolated or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disconnected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652263" y="6783730"/>
            <a:ext cx="5789987" cy="44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Technology problems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652263" y="5701422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Sudden changes with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 explanation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-1652263" y="4431290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Feeling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underappreciated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1652263" y="3427857"/>
            <a:ext cx="5789987" cy="8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Overwhelming </a:t>
            </a:r>
          </a:p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Workload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5963250" y="-1781099"/>
            <a:ext cx="7495879" cy="13849199"/>
          </a:xfrm>
          <a:custGeom>
            <a:avLst/>
            <a:gdLst/>
            <a:ahLst/>
            <a:cxnLst/>
            <a:rect l="l" t="t" r="r" b="b"/>
            <a:pathLst>
              <a:path w="7495879" h="13849199">
                <a:moveTo>
                  <a:pt x="0" y="0"/>
                </a:moveTo>
                <a:lnTo>
                  <a:pt x="7495878" y="0"/>
                </a:lnTo>
                <a:lnTo>
                  <a:pt x="7495878" y="13849198"/>
                </a:lnTo>
                <a:lnTo>
                  <a:pt x="0" y="13849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4486977" y="3498415"/>
            <a:ext cx="10821469" cy="312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77"/>
              </a:lnSpc>
            </a:pPr>
            <a:r>
              <a:rPr lang="en-US" sz="584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75% of Working Americans: </a:t>
            </a:r>
          </a:p>
          <a:p>
            <a:pPr algn="l">
              <a:lnSpc>
                <a:spcPts val="8177"/>
              </a:lnSpc>
              <a:spcBef>
                <a:spcPct val="0"/>
              </a:spcBef>
            </a:pPr>
            <a:r>
              <a:rPr lang="en-US" sz="584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Joy helps me cope with work stress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99724" y="365546"/>
            <a:ext cx="10021768" cy="8741958"/>
          </a:xfrm>
          <a:custGeom>
            <a:avLst/>
            <a:gdLst/>
            <a:ahLst/>
            <a:cxnLst/>
            <a:rect l="l" t="t" r="r" b="b"/>
            <a:pathLst>
              <a:path w="10021768" h="8741958">
                <a:moveTo>
                  <a:pt x="0" y="0"/>
                </a:moveTo>
                <a:lnTo>
                  <a:pt x="10021767" y="0"/>
                </a:lnTo>
                <a:lnTo>
                  <a:pt x="10021767" y="8741958"/>
                </a:lnTo>
                <a:lnTo>
                  <a:pt x="0" y="874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47" b="-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7558539">
            <a:off x="5753776" y="5158696"/>
            <a:ext cx="3523445" cy="2796735"/>
          </a:xfrm>
          <a:custGeom>
            <a:avLst/>
            <a:gdLst/>
            <a:ahLst/>
            <a:cxnLst/>
            <a:rect l="l" t="t" r="r" b="b"/>
            <a:pathLst>
              <a:path w="3523445" h="2796735">
                <a:moveTo>
                  <a:pt x="0" y="0"/>
                </a:moveTo>
                <a:lnTo>
                  <a:pt x="3523445" y="0"/>
                </a:lnTo>
                <a:lnTo>
                  <a:pt x="3523445" y="2796735"/>
                </a:lnTo>
                <a:lnTo>
                  <a:pt x="0" y="2796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898612" y="3365593"/>
            <a:ext cx="1299471" cy="1299471"/>
          </a:xfrm>
          <a:custGeom>
            <a:avLst/>
            <a:gdLst/>
            <a:ahLst/>
            <a:cxnLst/>
            <a:rect l="l" t="t" r="r" b="b"/>
            <a:pathLst>
              <a:path w="1299471" h="1299471">
                <a:moveTo>
                  <a:pt x="0" y="0"/>
                </a:moveTo>
                <a:lnTo>
                  <a:pt x="1299471" y="0"/>
                </a:lnTo>
                <a:lnTo>
                  <a:pt x="1299471" y="1299470"/>
                </a:lnTo>
                <a:lnTo>
                  <a:pt x="0" y="129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6" name="Freeform 26"/>
          <p:cNvSpPr/>
          <p:nvPr/>
        </p:nvSpPr>
        <p:spPr>
          <a:xfrm>
            <a:off x="9533186" y="3301966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9489259" y="5963226"/>
            <a:ext cx="1522413" cy="1522413"/>
          </a:xfrm>
          <a:custGeom>
            <a:avLst/>
            <a:gdLst/>
            <a:ahLst/>
            <a:cxnLst/>
            <a:rect l="l" t="t" r="r" b="b"/>
            <a:pathLst>
              <a:path w="1522413" h="1522413">
                <a:moveTo>
                  <a:pt x="0" y="0"/>
                </a:moveTo>
                <a:lnTo>
                  <a:pt x="1522413" y="0"/>
                </a:lnTo>
                <a:lnTo>
                  <a:pt x="1522413" y="1522413"/>
                </a:lnTo>
                <a:lnTo>
                  <a:pt x="0" y="1522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99724" y="365546"/>
            <a:ext cx="10021768" cy="8741958"/>
          </a:xfrm>
          <a:custGeom>
            <a:avLst/>
            <a:gdLst/>
            <a:ahLst/>
            <a:cxnLst/>
            <a:rect l="l" t="t" r="r" b="b"/>
            <a:pathLst>
              <a:path w="10021768" h="8741958">
                <a:moveTo>
                  <a:pt x="0" y="0"/>
                </a:moveTo>
                <a:lnTo>
                  <a:pt x="10021767" y="0"/>
                </a:lnTo>
                <a:lnTo>
                  <a:pt x="10021767" y="8741958"/>
                </a:lnTo>
                <a:lnTo>
                  <a:pt x="0" y="874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47" b="-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7558539">
            <a:off x="8381006" y="5311178"/>
            <a:ext cx="3523445" cy="2796735"/>
          </a:xfrm>
          <a:custGeom>
            <a:avLst/>
            <a:gdLst/>
            <a:ahLst/>
            <a:cxnLst/>
            <a:rect l="l" t="t" r="r" b="b"/>
            <a:pathLst>
              <a:path w="3523445" h="2796735">
                <a:moveTo>
                  <a:pt x="0" y="0"/>
                </a:moveTo>
                <a:lnTo>
                  <a:pt x="3523445" y="0"/>
                </a:lnTo>
                <a:lnTo>
                  <a:pt x="3523445" y="2796735"/>
                </a:lnTo>
                <a:lnTo>
                  <a:pt x="0" y="2796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898612" y="3365593"/>
            <a:ext cx="1299471" cy="1299471"/>
          </a:xfrm>
          <a:custGeom>
            <a:avLst/>
            <a:gdLst/>
            <a:ahLst/>
            <a:cxnLst/>
            <a:rect l="l" t="t" r="r" b="b"/>
            <a:pathLst>
              <a:path w="1299471" h="1299471">
                <a:moveTo>
                  <a:pt x="0" y="0"/>
                </a:moveTo>
                <a:lnTo>
                  <a:pt x="1299471" y="0"/>
                </a:lnTo>
                <a:lnTo>
                  <a:pt x="1299471" y="1299470"/>
                </a:lnTo>
                <a:lnTo>
                  <a:pt x="0" y="129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533186" y="3301966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697508" y="5952699"/>
            <a:ext cx="1513693" cy="1513693"/>
          </a:xfrm>
          <a:custGeom>
            <a:avLst/>
            <a:gdLst/>
            <a:ahLst/>
            <a:cxnLst/>
            <a:rect l="l" t="t" r="r" b="b"/>
            <a:pathLst>
              <a:path w="1513693" h="1513693">
                <a:moveTo>
                  <a:pt x="0" y="0"/>
                </a:moveTo>
                <a:lnTo>
                  <a:pt x="1513692" y="0"/>
                </a:lnTo>
                <a:lnTo>
                  <a:pt x="1513692" y="1513693"/>
                </a:lnTo>
                <a:lnTo>
                  <a:pt x="0" y="1513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898612" y="5841688"/>
            <a:ext cx="1569198" cy="1569198"/>
          </a:xfrm>
          <a:custGeom>
            <a:avLst/>
            <a:gdLst/>
            <a:ahLst/>
            <a:cxnLst/>
            <a:rect l="l" t="t" r="r" b="b"/>
            <a:pathLst>
              <a:path w="1569198" h="1569198">
                <a:moveTo>
                  <a:pt x="0" y="0"/>
                </a:moveTo>
                <a:lnTo>
                  <a:pt x="1569199" y="0"/>
                </a:lnTo>
                <a:lnTo>
                  <a:pt x="1569199" y="1569198"/>
                </a:lnTo>
                <a:lnTo>
                  <a:pt x="0" y="1569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196750" y="55503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349150" y="57027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290318" y="5471682"/>
            <a:ext cx="2360957" cy="2308408"/>
          </a:xfrm>
          <a:custGeom>
            <a:avLst/>
            <a:gdLst/>
            <a:ahLst/>
            <a:cxnLst/>
            <a:rect l="l" t="t" r="r" b="b"/>
            <a:pathLst>
              <a:path w="2360957" h="2308408">
                <a:moveTo>
                  <a:pt x="0" y="0"/>
                </a:moveTo>
                <a:lnTo>
                  <a:pt x="2360958" y="0"/>
                </a:lnTo>
                <a:lnTo>
                  <a:pt x="2360958" y="2308407"/>
                </a:lnTo>
                <a:lnTo>
                  <a:pt x="0" y="23084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071" r="-6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4483" y="120396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34062" y="0"/>
            <a:ext cx="19158773" cy="10896552"/>
          </a:xfrm>
          <a:custGeom>
            <a:avLst/>
            <a:gdLst/>
            <a:ahLst/>
            <a:cxnLst/>
            <a:rect l="l" t="t" r="r" b="b"/>
            <a:pathLst>
              <a:path w="19158773" h="10896552">
                <a:moveTo>
                  <a:pt x="0" y="0"/>
                </a:moveTo>
                <a:lnTo>
                  <a:pt x="19158773" y="0"/>
                </a:lnTo>
                <a:lnTo>
                  <a:pt x="19158773" y="10896552"/>
                </a:lnTo>
                <a:lnTo>
                  <a:pt x="0" y="1089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99724" y="365546"/>
            <a:ext cx="10021768" cy="8741958"/>
          </a:xfrm>
          <a:custGeom>
            <a:avLst/>
            <a:gdLst/>
            <a:ahLst/>
            <a:cxnLst/>
            <a:rect l="l" t="t" r="r" b="b"/>
            <a:pathLst>
              <a:path w="10021768" h="8741958">
                <a:moveTo>
                  <a:pt x="0" y="0"/>
                </a:moveTo>
                <a:lnTo>
                  <a:pt x="10021767" y="0"/>
                </a:lnTo>
                <a:lnTo>
                  <a:pt x="10021767" y="8741958"/>
                </a:lnTo>
                <a:lnTo>
                  <a:pt x="0" y="874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47" b="-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7558539">
            <a:off x="6156863" y="2823357"/>
            <a:ext cx="2782969" cy="2208982"/>
          </a:xfrm>
          <a:custGeom>
            <a:avLst/>
            <a:gdLst/>
            <a:ahLst/>
            <a:cxnLst/>
            <a:rect l="l" t="t" r="r" b="b"/>
            <a:pathLst>
              <a:path w="2782969" h="2208982">
                <a:moveTo>
                  <a:pt x="0" y="0"/>
                </a:moveTo>
                <a:lnTo>
                  <a:pt x="2782969" y="0"/>
                </a:lnTo>
                <a:lnTo>
                  <a:pt x="2782969" y="2208981"/>
                </a:lnTo>
                <a:lnTo>
                  <a:pt x="0" y="2208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533186" y="3301966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697508" y="5952699"/>
            <a:ext cx="1513693" cy="1513693"/>
          </a:xfrm>
          <a:custGeom>
            <a:avLst/>
            <a:gdLst/>
            <a:ahLst/>
            <a:cxnLst/>
            <a:rect l="l" t="t" r="r" b="b"/>
            <a:pathLst>
              <a:path w="1513693" h="1513693">
                <a:moveTo>
                  <a:pt x="0" y="0"/>
                </a:moveTo>
                <a:lnTo>
                  <a:pt x="1513692" y="0"/>
                </a:lnTo>
                <a:lnTo>
                  <a:pt x="1513692" y="1513693"/>
                </a:lnTo>
                <a:lnTo>
                  <a:pt x="0" y="1513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898612" y="5841688"/>
            <a:ext cx="1569198" cy="1569198"/>
          </a:xfrm>
          <a:custGeom>
            <a:avLst/>
            <a:gdLst/>
            <a:ahLst/>
            <a:cxnLst/>
            <a:rect l="l" t="t" r="r" b="b"/>
            <a:pathLst>
              <a:path w="1569198" h="1569198">
                <a:moveTo>
                  <a:pt x="0" y="0"/>
                </a:moveTo>
                <a:lnTo>
                  <a:pt x="1569199" y="0"/>
                </a:lnTo>
                <a:lnTo>
                  <a:pt x="1569199" y="1569198"/>
                </a:lnTo>
                <a:lnTo>
                  <a:pt x="0" y="1569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196750" y="55503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349150" y="57027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290318" y="5462365"/>
            <a:ext cx="2360957" cy="2317724"/>
          </a:xfrm>
          <a:custGeom>
            <a:avLst/>
            <a:gdLst/>
            <a:ahLst/>
            <a:cxnLst/>
            <a:rect l="l" t="t" r="r" b="b"/>
            <a:pathLst>
              <a:path w="2360957" h="2317724">
                <a:moveTo>
                  <a:pt x="0" y="0"/>
                </a:moveTo>
                <a:lnTo>
                  <a:pt x="2360958" y="0"/>
                </a:lnTo>
                <a:lnTo>
                  <a:pt x="2360958" y="2317724"/>
                </a:lnTo>
                <a:lnTo>
                  <a:pt x="0" y="2317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637" r="-6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31" name="Freeform 31"/>
          <p:cNvSpPr/>
          <p:nvPr/>
        </p:nvSpPr>
        <p:spPr>
          <a:xfrm>
            <a:off x="9601738" y="5952699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99724" y="365546"/>
            <a:ext cx="10021768" cy="8741958"/>
          </a:xfrm>
          <a:custGeom>
            <a:avLst/>
            <a:gdLst/>
            <a:ahLst/>
            <a:cxnLst/>
            <a:rect l="l" t="t" r="r" b="b"/>
            <a:pathLst>
              <a:path w="10021768" h="8741958">
                <a:moveTo>
                  <a:pt x="0" y="0"/>
                </a:moveTo>
                <a:lnTo>
                  <a:pt x="10021767" y="0"/>
                </a:lnTo>
                <a:lnTo>
                  <a:pt x="10021767" y="8741958"/>
                </a:lnTo>
                <a:lnTo>
                  <a:pt x="0" y="874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47" b="-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7558539">
            <a:off x="8698708" y="2689156"/>
            <a:ext cx="3046957" cy="2418522"/>
          </a:xfrm>
          <a:custGeom>
            <a:avLst/>
            <a:gdLst/>
            <a:ahLst/>
            <a:cxnLst/>
            <a:rect l="l" t="t" r="r" b="b"/>
            <a:pathLst>
              <a:path w="3046957" h="2418522">
                <a:moveTo>
                  <a:pt x="0" y="0"/>
                </a:moveTo>
                <a:lnTo>
                  <a:pt x="3046957" y="0"/>
                </a:lnTo>
                <a:lnTo>
                  <a:pt x="3046957" y="2418522"/>
                </a:lnTo>
                <a:lnTo>
                  <a:pt x="0" y="2418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697508" y="5952699"/>
            <a:ext cx="1513693" cy="1513693"/>
          </a:xfrm>
          <a:custGeom>
            <a:avLst/>
            <a:gdLst/>
            <a:ahLst/>
            <a:cxnLst/>
            <a:rect l="l" t="t" r="r" b="b"/>
            <a:pathLst>
              <a:path w="1513693" h="1513693">
                <a:moveTo>
                  <a:pt x="0" y="0"/>
                </a:moveTo>
                <a:lnTo>
                  <a:pt x="1513692" y="0"/>
                </a:lnTo>
                <a:lnTo>
                  <a:pt x="1513692" y="1513693"/>
                </a:lnTo>
                <a:lnTo>
                  <a:pt x="0" y="1513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898612" y="5841688"/>
            <a:ext cx="1569198" cy="1569198"/>
          </a:xfrm>
          <a:custGeom>
            <a:avLst/>
            <a:gdLst/>
            <a:ahLst/>
            <a:cxnLst/>
            <a:rect l="l" t="t" r="r" b="b"/>
            <a:pathLst>
              <a:path w="1569198" h="1569198">
                <a:moveTo>
                  <a:pt x="0" y="0"/>
                </a:moveTo>
                <a:lnTo>
                  <a:pt x="1569199" y="0"/>
                </a:lnTo>
                <a:lnTo>
                  <a:pt x="1569199" y="1569198"/>
                </a:lnTo>
                <a:lnTo>
                  <a:pt x="0" y="1569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196750" y="55503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349150" y="57027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290318" y="5397150"/>
            <a:ext cx="2360957" cy="2382939"/>
          </a:xfrm>
          <a:custGeom>
            <a:avLst/>
            <a:gdLst/>
            <a:ahLst/>
            <a:cxnLst/>
            <a:rect l="l" t="t" r="r" b="b"/>
            <a:pathLst>
              <a:path w="2360957" h="2382939">
                <a:moveTo>
                  <a:pt x="0" y="0"/>
                </a:moveTo>
                <a:lnTo>
                  <a:pt x="2360958" y="0"/>
                </a:lnTo>
                <a:lnTo>
                  <a:pt x="2360958" y="2382939"/>
                </a:lnTo>
                <a:lnTo>
                  <a:pt x="0" y="23829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691" r="-6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30" name="Freeform 30"/>
          <p:cNvSpPr/>
          <p:nvPr/>
        </p:nvSpPr>
        <p:spPr>
          <a:xfrm>
            <a:off x="9601738" y="5952699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898612" y="3301966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040419" y="398549"/>
            <a:ext cx="10021768" cy="8741958"/>
          </a:xfrm>
          <a:custGeom>
            <a:avLst/>
            <a:gdLst/>
            <a:ahLst/>
            <a:cxnLst/>
            <a:rect l="l" t="t" r="r" b="b"/>
            <a:pathLst>
              <a:path w="10021768" h="8741958">
                <a:moveTo>
                  <a:pt x="0" y="0"/>
                </a:moveTo>
                <a:lnTo>
                  <a:pt x="10021768" y="0"/>
                </a:lnTo>
                <a:lnTo>
                  <a:pt x="10021768" y="8741958"/>
                </a:lnTo>
                <a:lnTo>
                  <a:pt x="0" y="874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47" b="-3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697508" y="5952699"/>
            <a:ext cx="1513693" cy="1513693"/>
          </a:xfrm>
          <a:custGeom>
            <a:avLst/>
            <a:gdLst/>
            <a:ahLst/>
            <a:cxnLst/>
            <a:rect l="l" t="t" r="r" b="b"/>
            <a:pathLst>
              <a:path w="1513693" h="1513693">
                <a:moveTo>
                  <a:pt x="0" y="0"/>
                </a:moveTo>
                <a:lnTo>
                  <a:pt x="1513692" y="0"/>
                </a:lnTo>
                <a:lnTo>
                  <a:pt x="1513692" y="1513693"/>
                </a:lnTo>
                <a:lnTo>
                  <a:pt x="0" y="1513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898612" y="5841688"/>
            <a:ext cx="1569198" cy="1569198"/>
          </a:xfrm>
          <a:custGeom>
            <a:avLst/>
            <a:gdLst/>
            <a:ahLst/>
            <a:cxnLst/>
            <a:rect l="l" t="t" r="r" b="b"/>
            <a:pathLst>
              <a:path w="1569198" h="1569198">
                <a:moveTo>
                  <a:pt x="0" y="0"/>
                </a:moveTo>
                <a:lnTo>
                  <a:pt x="1569199" y="0"/>
                </a:lnTo>
                <a:lnTo>
                  <a:pt x="1569199" y="1569198"/>
                </a:lnTo>
                <a:lnTo>
                  <a:pt x="0" y="1569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196750" y="55503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349150" y="5702753"/>
            <a:ext cx="2151867" cy="2151867"/>
          </a:xfrm>
          <a:custGeom>
            <a:avLst/>
            <a:gdLst/>
            <a:ahLst/>
            <a:cxnLst/>
            <a:rect l="l" t="t" r="r" b="b"/>
            <a:pathLst>
              <a:path w="2151867" h="2151867">
                <a:moveTo>
                  <a:pt x="0" y="0"/>
                </a:moveTo>
                <a:lnTo>
                  <a:pt x="2151867" y="0"/>
                </a:lnTo>
                <a:lnTo>
                  <a:pt x="2151867" y="2151867"/>
                </a:lnTo>
                <a:lnTo>
                  <a:pt x="0" y="2151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290318" y="5397150"/>
            <a:ext cx="2360957" cy="2382939"/>
          </a:xfrm>
          <a:custGeom>
            <a:avLst/>
            <a:gdLst/>
            <a:ahLst/>
            <a:cxnLst/>
            <a:rect l="l" t="t" r="r" b="b"/>
            <a:pathLst>
              <a:path w="2360957" h="2382939">
                <a:moveTo>
                  <a:pt x="0" y="0"/>
                </a:moveTo>
                <a:lnTo>
                  <a:pt x="2360958" y="0"/>
                </a:lnTo>
                <a:lnTo>
                  <a:pt x="2360958" y="2382939"/>
                </a:lnTo>
                <a:lnTo>
                  <a:pt x="0" y="238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691" r="-6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9" name="Freeform 29"/>
          <p:cNvSpPr/>
          <p:nvPr/>
        </p:nvSpPr>
        <p:spPr>
          <a:xfrm>
            <a:off x="9601738" y="5952699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898612" y="3301966"/>
            <a:ext cx="1434559" cy="1434559"/>
          </a:xfrm>
          <a:custGeom>
            <a:avLst/>
            <a:gdLst/>
            <a:ahLst/>
            <a:cxnLst/>
            <a:rect l="l" t="t" r="r" b="b"/>
            <a:pathLst>
              <a:path w="1434559" h="1434559">
                <a:moveTo>
                  <a:pt x="0" y="0"/>
                </a:moveTo>
                <a:lnTo>
                  <a:pt x="1434559" y="0"/>
                </a:lnTo>
                <a:lnTo>
                  <a:pt x="1434559" y="1434559"/>
                </a:lnTo>
                <a:lnTo>
                  <a:pt x="0" y="1434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181333" y="2600516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099"/>
                </a:lnTo>
                <a:lnTo>
                  <a:pt x="0" y="242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259747" y="5498496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100" y="0"/>
                </a:lnTo>
                <a:lnTo>
                  <a:pt x="2422100" y="2422099"/>
                </a:lnTo>
                <a:lnTo>
                  <a:pt x="0" y="242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9259088" y="545892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7683211" y="4583862"/>
            <a:ext cx="2671993" cy="1626576"/>
          </a:xfrm>
          <a:custGeom>
            <a:avLst/>
            <a:gdLst/>
            <a:ahLst/>
            <a:cxnLst/>
            <a:rect l="l" t="t" r="r" b="b"/>
            <a:pathLst>
              <a:path w="2671993" h="1626576">
                <a:moveTo>
                  <a:pt x="0" y="0"/>
                </a:moveTo>
                <a:lnTo>
                  <a:pt x="2671993" y="0"/>
                </a:lnTo>
                <a:lnTo>
                  <a:pt x="2671993" y="1626576"/>
                </a:lnTo>
                <a:lnTo>
                  <a:pt x="0" y="1626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3" name="Freeform 23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02215" y="876587"/>
            <a:ext cx="15378962" cy="8112402"/>
          </a:xfrm>
          <a:custGeom>
            <a:avLst/>
            <a:gdLst/>
            <a:ahLst/>
            <a:cxnLst/>
            <a:rect l="l" t="t" r="r" b="b"/>
            <a:pathLst>
              <a:path w="15378962" h="8112402">
                <a:moveTo>
                  <a:pt x="0" y="0"/>
                </a:moveTo>
                <a:lnTo>
                  <a:pt x="15378962" y="0"/>
                </a:lnTo>
                <a:lnTo>
                  <a:pt x="15378962" y="8112403"/>
                </a:lnTo>
                <a:lnTo>
                  <a:pt x="0" y="8112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01180" y="1576223"/>
            <a:ext cx="7859626" cy="1868931"/>
          </a:xfrm>
          <a:custGeom>
            <a:avLst/>
            <a:gdLst/>
            <a:ahLst/>
            <a:cxnLst/>
            <a:rect l="l" t="t" r="r" b="b"/>
            <a:pathLst>
              <a:path w="6500629" h="1868931">
                <a:moveTo>
                  <a:pt x="0" y="0"/>
                </a:moveTo>
                <a:lnTo>
                  <a:pt x="6500628" y="0"/>
                </a:lnTo>
                <a:lnTo>
                  <a:pt x="6500628" y="1868931"/>
                </a:lnTo>
                <a:lnTo>
                  <a:pt x="0" y="18689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840355" y="1959810"/>
            <a:ext cx="5351645" cy="1076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Compassion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812712" y="1232214"/>
            <a:ext cx="3086100" cy="906058"/>
            <a:chOff x="0" y="0"/>
            <a:chExt cx="812800" cy="2386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942597" y="3117468"/>
            <a:ext cx="3086100" cy="906058"/>
            <a:chOff x="0" y="0"/>
            <a:chExt cx="812800" cy="2386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908557" y="5004601"/>
            <a:ext cx="3086100" cy="906058"/>
            <a:chOff x="0" y="0"/>
            <a:chExt cx="812800" cy="2386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322279" y="6858200"/>
            <a:ext cx="3915261" cy="906058"/>
            <a:chOff x="0" y="0"/>
            <a:chExt cx="1031180" cy="23863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31180" cy="238633"/>
            </a:xfrm>
            <a:custGeom>
              <a:avLst/>
              <a:gdLst/>
              <a:ahLst/>
              <a:cxnLst/>
              <a:rect l="l" t="t" r="r" b="b"/>
              <a:pathLst>
                <a:path w="1031180" h="238633">
                  <a:moveTo>
                    <a:pt x="0" y="0"/>
                  </a:moveTo>
                  <a:lnTo>
                    <a:pt x="1031180" y="0"/>
                  </a:lnTo>
                  <a:lnTo>
                    <a:pt x="103118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103118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812712" y="1232214"/>
            <a:ext cx="3086100" cy="906058"/>
            <a:chOff x="0" y="0"/>
            <a:chExt cx="812800" cy="2386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942597" y="3117468"/>
            <a:ext cx="3086100" cy="906058"/>
            <a:chOff x="0" y="0"/>
            <a:chExt cx="812800" cy="2386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908557" y="5004601"/>
            <a:ext cx="3086100" cy="906058"/>
            <a:chOff x="0" y="0"/>
            <a:chExt cx="812800" cy="2386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812712" y="1232214"/>
            <a:ext cx="3086100" cy="906058"/>
            <a:chOff x="0" y="0"/>
            <a:chExt cx="812800" cy="2386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942597" y="3117468"/>
            <a:ext cx="3086100" cy="906058"/>
            <a:chOff x="0" y="0"/>
            <a:chExt cx="812800" cy="2386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812712" y="1232214"/>
            <a:ext cx="3086100" cy="906058"/>
            <a:chOff x="0" y="0"/>
            <a:chExt cx="812800" cy="2386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38633"/>
            </a:xfrm>
            <a:custGeom>
              <a:avLst/>
              <a:gdLst/>
              <a:ahLst/>
              <a:cxnLst/>
              <a:rect l="l" t="t" r="r" b="b"/>
              <a:pathLst>
                <a:path w="812800" h="238633">
                  <a:moveTo>
                    <a:pt x="0" y="0"/>
                  </a:moveTo>
                  <a:lnTo>
                    <a:pt x="812800" y="0"/>
                  </a:lnTo>
                  <a:lnTo>
                    <a:pt x="812800" y="238633"/>
                  </a:lnTo>
                  <a:lnTo>
                    <a:pt x="0" y="2386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812800" cy="305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20201" y="147153"/>
            <a:ext cx="7633307" cy="9992693"/>
          </a:xfrm>
          <a:custGeom>
            <a:avLst/>
            <a:gdLst/>
            <a:ahLst/>
            <a:cxnLst/>
            <a:rect l="l" t="t" r="r" b="b"/>
            <a:pathLst>
              <a:path w="7633307" h="9992693">
                <a:moveTo>
                  <a:pt x="0" y="0"/>
                </a:moveTo>
                <a:lnTo>
                  <a:pt x="7633307" y="0"/>
                </a:lnTo>
                <a:lnTo>
                  <a:pt x="7633307" y="9992694"/>
                </a:lnTo>
                <a:lnTo>
                  <a:pt x="0" y="9992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112191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937912" y="4435990"/>
            <a:ext cx="2746310" cy="789564"/>
          </a:xfrm>
          <a:custGeom>
            <a:avLst/>
            <a:gdLst/>
            <a:ahLst/>
            <a:cxnLst/>
            <a:rect l="l" t="t" r="r" b="b"/>
            <a:pathLst>
              <a:path w="2746310" h="789564">
                <a:moveTo>
                  <a:pt x="0" y="0"/>
                </a:moveTo>
                <a:lnTo>
                  <a:pt x="2746310" y="0"/>
                </a:lnTo>
                <a:lnTo>
                  <a:pt x="2746310" y="789564"/>
                </a:lnTo>
                <a:lnTo>
                  <a:pt x="0" y="789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569486"/>
            <a:ext cx="15770230" cy="3559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B3550"/>
                </a:solidFill>
                <a:latin typeface="Poppins"/>
                <a:ea typeface="Poppins"/>
                <a:cs typeface="Poppins"/>
                <a:sym typeface="Poppins"/>
              </a:rPr>
              <a:t>A hard truth—and a </a:t>
            </a:r>
            <a:r>
              <a:rPr lang="en-US" sz="500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hopeful</a:t>
            </a:r>
            <a:r>
              <a:rPr lang="en-US" sz="5000">
                <a:solidFill>
                  <a:srgbClr val="1B3550"/>
                </a:solidFill>
                <a:latin typeface="Poppins"/>
                <a:ea typeface="Poppins"/>
                <a:cs typeface="Poppins"/>
                <a:sym typeface="Poppins"/>
              </a:rPr>
              <a:t> one.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B35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837913" y="6232435"/>
            <a:ext cx="5262410" cy="2157588"/>
          </a:xfrm>
          <a:custGeom>
            <a:avLst/>
            <a:gdLst/>
            <a:ahLst/>
            <a:cxnLst/>
            <a:rect l="l" t="t" r="r" b="b"/>
            <a:pathLst>
              <a:path w="5262410" h="2157588">
                <a:moveTo>
                  <a:pt x="0" y="0"/>
                </a:moveTo>
                <a:lnTo>
                  <a:pt x="5262410" y="0"/>
                </a:lnTo>
                <a:lnTo>
                  <a:pt x="5262410" y="2157588"/>
                </a:lnTo>
                <a:lnTo>
                  <a:pt x="0" y="2157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782014" y="4164190"/>
            <a:ext cx="5262410" cy="2157588"/>
          </a:xfrm>
          <a:custGeom>
            <a:avLst/>
            <a:gdLst/>
            <a:ahLst/>
            <a:cxnLst/>
            <a:rect l="l" t="t" r="r" b="b"/>
            <a:pathLst>
              <a:path w="5262410" h="2157588">
                <a:moveTo>
                  <a:pt x="0" y="0"/>
                </a:moveTo>
                <a:lnTo>
                  <a:pt x="5262411" y="0"/>
                </a:lnTo>
                <a:lnTo>
                  <a:pt x="5262411" y="2157588"/>
                </a:lnTo>
                <a:lnTo>
                  <a:pt x="0" y="2157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724557" y="2366121"/>
            <a:ext cx="5262410" cy="2157588"/>
          </a:xfrm>
          <a:custGeom>
            <a:avLst/>
            <a:gdLst/>
            <a:ahLst/>
            <a:cxnLst/>
            <a:rect l="l" t="t" r="r" b="b"/>
            <a:pathLst>
              <a:path w="5262410" h="2157588">
                <a:moveTo>
                  <a:pt x="0" y="0"/>
                </a:moveTo>
                <a:lnTo>
                  <a:pt x="5262410" y="0"/>
                </a:lnTo>
                <a:lnTo>
                  <a:pt x="5262410" y="2157589"/>
                </a:lnTo>
                <a:lnTo>
                  <a:pt x="0" y="2157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368" y="3667130"/>
            <a:ext cx="5284281" cy="1519231"/>
          </a:xfrm>
          <a:custGeom>
            <a:avLst/>
            <a:gdLst/>
            <a:ahLst/>
            <a:cxnLst/>
            <a:rect l="l" t="t" r="r" b="b"/>
            <a:pathLst>
              <a:path w="5284281" h="1519231">
                <a:moveTo>
                  <a:pt x="0" y="0"/>
                </a:moveTo>
                <a:lnTo>
                  <a:pt x="5284281" y="0"/>
                </a:lnTo>
                <a:lnTo>
                  <a:pt x="5284281" y="1519231"/>
                </a:lnTo>
                <a:lnTo>
                  <a:pt x="0" y="151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130347" y="1232214"/>
            <a:ext cx="6450829" cy="7908294"/>
          </a:xfrm>
          <a:custGeom>
            <a:avLst/>
            <a:gdLst/>
            <a:ahLst/>
            <a:cxnLst/>
            <a:rect l="l" t="t" r="r" b="b"/>
            <a:pathLst>
              <a:path w="6450829" h="7908294">
                <a:moveTo>
                  <a:pt x="0" y="0"/>
                </a:moveTo>
                <a:lnTo>
                  <a:pt x="6450830" y="0"/>
                </a:lnTo>
                <a:lnTo>
                  <a:pt x="6450830" y="7908293"/>
                </a:lnTo>
                <a:lnTo>
                  <a:pt x="0" y="7908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11" t="-28166" r="-6758" b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653" y="8894445"/>
            <a:ext cx="7083766" cy="44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  <a:p>
            <a:pPr algn="just">
              <a:lnSpc>
                <a:spcPts val="1260"/>
              </a:lnSpc>
            </a:pP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Research from Harvard Business Review,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1" tooltip="https://hbr.org/search?term=Rasmus%20Hougaard"/>
              </a:rPr>
              <a:t>Rasmus Hougaard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2" tooltip="https://hbr.org/search?term=Jacqueline%20Carter"/>
              </a:rPr>
              <a:t>Jacqueline Carter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  <a:hlinkClick r:id="rId13" tooltip="https://hbr.org/search?term=Marissa%20Afton"/>
              </a:rPr>
              <a:t>Marissa Afton</a:t>
            </a:r>
            <a:r>
              <a:rPr lang="en-US" sz="900" spc="6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Dec.2021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28100" y="2669263"/>
            <a:ext cx="4556290" cy="21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Ladder of 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Connection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766316" y="586686"/>
            <a:ext cx="5262410" cy="2157588"/>
          </a:xfrm>
          <a:custGeom>
            <a:avLst/>
            <a:gdLst/>
            <a:ahLst/>
            <a:cxnLst/>
            <a:rect l="l" t="t" r="r" b="b"/>
            <a:pathLst>
              <a:path w="5262410" h="2157588">
                <a:moveTo>
                  <a:pt x="0" y="0"/>
                </a:moveTo>
                <a:lnTo>
                  <a:pt x="5262411" y="0"/>
                </a:lnTo>
                <a:lnTo>
                  <a:pt x="5262411" y="2157588"/>
                </a:lnTo>
                <a:lnTo>
                  <a:pt x="0" y="2157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845" y="100479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1177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91676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05193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1892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6706" y="9092882"/>
            <a:ext cx="671110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1599" i="1" spc="115">
                <a:solidFill>
                  <a:srgbClr val="545454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Cheers to Monday</a:t>
            </a:r>
            <a:r>
              <a:rPr lang="en-US" sz="1599" spc="115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Amy Leneker (Wiley, 2026)</a:t>
            </a:r>
          </a:p>
        </p:txBody>
      </p:sp>
      <p:sp>
        <p:nvSpPr>
          <p:cNvPr id="23" name="Freeform 23"/>
          <p:cNvSpPr/>
          <p:nvPr/>
        </p:nvSpPr>
        <p:spPr>
          <a:xfrm>
            <a:off x="9259088" y="2510689"/>
            <a:ext cx="2422099" cy="2422099"/>
          </a:xfrm>
          <a:custGeom>
            <a:avLst/>
            <a:gdLst/>
            <a:ahLst/>
            <a:cxnLst/>
            <a:rect l="l" t="t" r="r" b="b"/>
            <a:pathLst>
              <a:path w="2422099" h="2422099">
                <a:moveTo>
                  <a:pt x="0" y="0"/>
                </a:moveTo>
                <a:lnTo>
                  <a:pt x="2422099" y="0"/>
                </a:lnTo>
                <a:lnTo>
                  <a:pt x="2422099" y="2422100"/>
                </a:lnTo>
                <a:lnTo>
                  <a:pt x="0" y="242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078261" y="5008778"/>
            <a:ext cx="5183611" cy="1490288"/>
          </a:xfrm>
          <a:custGeom>
            <a:avLst/>
            <a:gdLst/>
            <a:ahLst/>
            <a:cxnLst/>
            <a:rect l="l" t="t" r="r" b="b"/>
            <a:pathLst>
              <a:path w="5183611" h="1490288">
                <a:moveTo>
                  <a:pt x="0" y="0"/>
                </a:moveTo>
                <a:lnTo>
                  <a:pt x="5183611" y="0"/>
                </a:lnTo>
                <a:lnTo>
                  <a:pt x="5183611" y="1490288"/>
                </a:lnTo>
                <a:lnTo>
                  <a:pt x="0" y="1490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036465" y="3757865"/>
            <a:ext cx="14215071" cy="232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Stress thrives in isolation.</a:t>
            </a:r>
          </a:p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Relief comes through connection.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62512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1"/>
                </a:lnTo>
                <a:lnTo>
                  <a:pt x="0" y="473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067365" y="4480894"/>
            <a:ext cx="12434611" cy="2348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38"/>
              </a:lnSpc>
            </a:pPr>
            <a:r>
              <a:rPr lang="en-US" sz="13670">
                <a:solidFill>
                  <a:srgbClr val="C7E6E3"/>
                </a:solidFill>
                <a:latin typeface="Holiday"/>
                <a:ea typeface="Holiday"/>
                <a:cs typeface="Holiday"/>
                <a:sym typeface="Holiday"/>
              </a:rPr>
              <a:t>with</a:t>
            </a:r>
          </a:p>
        </p:txBody>
      </p:sp>
      <p:sp>
        <p:nvSpPr>
          <p:cNvPr id="13" name="Freeform 13"/>
          <p:cNvSpPr/>
          <p:nvPr/>
        </p:nvSpPr>
        <p:spPr>
          <a:xfrm rot="1509857">
            <a:off x="16750691" y="3206714"/>
            <a:ext cx="830676" cy="751415"/>
          </a:xfrm>
          <a:custGeom>
            <a:avLst/>
            <a:gdLst/>
            <a:ahLst/>
            <a:cxnLst/>
            <a:rect l="l" t="t" r="r" b="b"/>
            <a:pathLst>
              <a:path w="830676" h="751415">
                <a:moveTo>
                  <a:pt x="0" y="0"/>
                </a:moveTo>
                <a:lnTo>
                  <a:pt x="830676" y="0"/>
                </a:lnTo>
                <a:lnTo>
                  <a:pt x="830676" y="751416"/>
                </a:lnTo>
                <a:lnTo>
                  <a:pt x="0" y="751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17326" y="6439153"/>
            <a:ext cx="2456961" cy="153560"/>
          </a:xfrm>
          <a:custGeom>
            <a:avLst/>
            <a:gdLst/>
            <a:ahLst/>
            <a:cxnLst/>
            <a:rect l="l" t="t" r="r" b="b"/>
            <a:pathLst>
              <a:path w="2456961" h="153560">
                <a:moveTo>
                  <a:pt x="0" y="0"/>
                </a:moveTo>
                <a:lnTo>
                  <a:pt x="2456961" y="0"/>
                </a:lnTo>
                <a:lnTo>
                  <a:pt x="2456961" y="153560"/>
                </a:lnTo>
                <a:lnTo>
                  <a:pt x="0" y="153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67073" y="5371442"/>
            <a:ext cx="4768715" cy="1144492"/>
          </a:xfrm>
          <a:custGeom>
            <a:avLst/>
            <a:gdLst/>
            <a:ahLst/>
            <a:cxnLst/>
            <a:rect l="l" t="t" r="r" b="b"/>
            <a:pathLst>
              <a:path w="4768715" h="1144492">
                <a:moveTo>
                  <a:pt x="0" y="0"/>
                </a:moveTo>
                <a:lnTo>
                  <a:pt x="4768715" y="0"/>
                </a:lnTo>
                <a:lnTo>
                  <a:pt x="4768715" y="1144491"/>
                </a:lnTo>
                <a:lnTo>
                  <a:pt x="0" y="11444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517248" y="2795022"/>
            <a:ext cx="15770752" cy="7491978"/>
          </a:xfrm>
          <a:custGeom>
            <a:avLst/>
            <a:gdLst/>
            <a:ahLst/>
            <a:cxnLst/>
            <a:rect l="l" t="t" r="r" b="b"/>
            <a:pathLst>
              <a:path w="15770752" h="7491978">
                <a:moveTo>
                  <a:pt x="0" y="0"/>
                </a:moveTo>
                <a:lnTo>
                  <a:pt x="15770752" y="0"/>
                </a:lnTo>
                <a:lnTo>
                  <a:pt x="15770752" y="7491978"/>
                </a:lnTo>
                <a:lnTo>
                  <a:pt x="0" y="7491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6" r="-3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-33148"/>
            <a:ext cx="18288000" cy="3232229"/>
          </a:xfrm>
          <a:custGeom>
            <a:avLst/>
            <a:gdLst/>
            <a:ahLst/>
            <a:cxnLst/>
            <a:rect l="l" t="t" r="r" b="b"/>
            <a:pathLst>
              <a:path w="18288000" h="3232229">
                <a:moveTo>
                  <a:pt x="0" y="0"/>
                </a:moveTo>
                <a:lnTo>
                  <a:pt x="18288000" y="0"/>
                </a:lnTo>
                <a:lnTo>
                  <a:pt x="18288000" y="3232230"/>
                </a:lnTo>
                <a:lnTo>
                  <a:pt x="0" y="3232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1372" b="-513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964220" y="2795022"/>
            <a:ext cx="4481468" cy="7491978"/>
          </a:xfrm>
          <a:custGeom>
            <a:avLst/>
            <a:gdLst/>
            <a:ahLst/>
            <a:cxnLst/>
            <a:rect l="l" t="t" r="r" b="b"/>
            <a:pathLst>
              <a:path w="4481468" h="7491978">
                <a:moveTo>
                  <a:pt x="0" y="0"/>
                </a:moveTo>
                <a:lnTo>
                  <a:pt x="4481468" y="0"/>
                </a:lnTo>
                <a:lnTo>
                  <a:pt x="4481468" y="7491978"/>
                </a:lnTo>
                <a:lnTo>
                  <a:pt x="0" y="7491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6" r="-253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0" y="-33148"/>
            <a:ext cx="18533317" cy="7242004"/>
          </a:xfrm>
          <a:custGeom>
            <a:avLst/>
            <a:gdLst/>
            <a:ahLst/>
            <a:cxnLst/>
            <a:rect l="l" t="t" r="r" b="b"/>
            <a:pathLst>
              <a:path w="18533317" h="7242004">
                <a:moveTo>
                  <a:pt x="0" y="0"/>
                </a:moveTo>
                <a:lnTo>
                  <a:pt x="18533317" y="0"/>
                </a:lnTo>
                <a:lnTo>
                  <a:pt x="18533317" y="7242004"/>
                </a:lnTo>
                <a:lnTo>
                  <a:pt x="0" y="7242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975" t="-18087" b="-18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517248" y="2846724"/>
            <a:ext cx="15770752" cy="7491978"/>
          </a:xfrm>
          <a:custGeom>
            <a:avLst/>
            <a:gdLst/>
            <a:ahLst/>
            <a:cxnLst/>
            <a:rect l="l" t="t" r="r" b="b"/>
            <a:pathLst>
              <a:path w="15770752" h="7491978">
                <a:moveTo>
                  <a:pt x="0" y="0"/>
                </a:moveTo>
                <a:lnTo>
                  <a:pt x="15770752" y="0"/>
                </a:lnTo>
                <a:lnTo>
                  <a:pt x="15770752" y="7491979"/>
                </a:lnTo>
                <a:lnTo>
                  <a:pt x="0" y="7491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6" r="-3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3177750"/>
            <a:ext cx="8736862" cy="580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 b="1">
                <a:solidFill>
                  <a:srgbClr val="408E9B"/>
                </a:solidFill>
                <a:latin typeface="Poppins Bold"/>
                <a:ea typeface="Poppins Bold"/>
                <a:cs typeface="Poppins Bold"/>
                <a:sym typeface="Poppins Bold"/>
              </a:rPr>
              <a:t>Amy Leneker</a:t>
            </a:r>
          </a:p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408E9B"/>
                </a:solidFill>
                <a:latin typeface="Poppins Bold"/>
                <a:ea typeface="Poppins Bold"/>
                <a:cs typeface="Poppins Bold"/>
                <a:sym typeface="Poppins Bold"/>
              </a:rPr>
              <a:t>Amy@AmyLeneker.com</a:t>
            </a:r>
          </a:p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408E9B"/>
                </a:solidFill>
                <a:latin typeface="Poppins Bold"/>
                <a:ea typeface="Poppins Bold"/>
                <a:cs typeface="Poppins Bold"/>
                <a:sym typeface="Poppins Bold"/>
              </a:rPr>
              <a:t>(360) 529-0290</a:t>
            </a:r>
          </a:p>
          <a:p>
            <a:pPr algn="l">
              <a:lnSpc>
                <a:spcPts val="10500"/>
              </a:lnSpc>
            </a:pPr>
            <a:endParaRPr lang="en-US" sz="5000" b="1">
              <a:solidFill>
                <a:srgbClr val="408E9B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0500"/>
              </a:lnSpc>
            </a:pPr>
            <a:endParaRPr lang="en-US" sz="5000" b="1">
              <a:solidFill>
                <a:srgbClr val="408E9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21983" y="732391"/>
            <a:ext cx="16844033" cy="710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B3550"/>
                </a:solidFill>
                <a:latin typeface="Poppins"/>
                <a:ea typeface="Poppins"/>
                <a:cs typeface="Poppins"/>
                <a:sym typeface="Poppins"/>
              </a:rPr>
              <a:t> Stress is undermining success;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1B35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B3550"/>
                </a:solidFill>
                <a:latin typeface="Poppins"/>
                <a:ea typeface="Poppins"/>
                <a:cs typeface="Poppins"/>
                <a:sym typeface="Poppins"/>
              </a:rPr>
              <a:t>is part of the solution.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62098" y="4392077"/>
            <a:ext cx="3256062" cy="227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8"/>
              </a:lnSpc>
            </a:pPr>
            <a:r>
              <a:rPr lang="en-US" sz="1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JOY</a:t>
            </a:r>
          </a:p>
        </p:txBody>
      </p:sp>
      <p:sp>
        <p:nvSpPr>
          <p:cNvPr id="23" name="Freeform 23"/>
          <p:cNvSpPr/>
          <p:nvPr/>
        </p:nvSpPr>
        <p:spPr>
          <a:xfrm>
            <a:off x="6908332" y="4355066"/>
            <a:ext cx="4498483" cy="2738452"/>
          </a:xfrm>
          <a:custGeom>
            <a:avLst/>
            <a:gdLst/>
            <a:ahLst/>
            <a:cxnLst/>
            <a:rect l="l" t="t" r="r" b="b"/>
            <a:pathLst>
              <a:path w="4498483" h="2738452">
                <a:moveTo>
                  <a:pt x="0" y="0"/>
                </a:moveTo>
                <a:lnTo>
                  <a:pt x="4498483" y="0"/>
                </a:lnTo>
                <a:lnTo>
                  <a:pt x="4498483" y="2738452"/>
                </a:lnTo>
                <a:lnTo>
                  <a:pt x="0" y="2738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5814388" y="-1033286"/>
            <a:ext cx="6686371" cy="12353572"/>
          </a:xfrm>
          <a:custGeom>
            <a:avLst/>
            <a:gdLst/>
            <a:ahLst/>
            <a:cxnLst/>
            <a:rect l="l" t="t" r="r" b="b"/>
            <a:pathLst>
              <a:path w="6686371" h="12353572">
                <a:moveTo>
                  <a:pt x="0" y="0"/>
                </a:moveTo>
                <a:lnTo>
                  <a:pt x="6686371" y="0"/>
                </a:lnTo>
                <a:lnTo>
                  <a:pt x="6686371" y="12353572"/>
                </a:lnTo>
                <a:lnTo>
                  <a:pt x="0" y="12353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45109" y="2053886"/>
            <a:ext cx="16644610" cy="440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7"/>
              </a:lnSpc>
              <a:spcBef>
                <a:spcPct val="0"/>
              </a:spcBef>
            </a:pPr>
            <a:r>
              <a:rPr lang="en-US" sz="494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6917"/>
              </a:lnSpc>
              <a:spcBef>
                <a:spcPct val="0"/>
              </a:spcBef>
            </a:pPr>
            <a:endParaRPr lang="en-US" sz="494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917"/>
              </a:lnSpc>
              <a:spcBef>
                <a:spcPct val="0"/>
              </a:spcBef>
            </a:pPr>
            <a:endParaRPr lang="en-US" sz="4940" b="1">
              <a:solidFill>
                <a:srgbClr val="1B35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One good thing?</a:t>
            </a:r>
          </a:p>
          <a:p>
            <a:pPr algn="ctr">
              <a:lnSpc>
                <a:spcPts val="6917"/>
              </a:lnSpc>
              <a:spcBef>
                <a:spcPct val="0"/>
              </a:spcBef>
            </a:pPr>
            <a:r>
              <a:rPr lang="en-US" sz="4940" b="1">
                <a:solidFill>
                  <a:srgbClr val="1B3550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36505" y="6230990"/>
            <a:ext cx="7865550" cy="3172763"/>
            <a:chOff x="0" y="0"/>
            <a:chExt cx="2071585" cy="8356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71585" cy="835625"/>
            </a:xfrm>
            <a:custGeom>
              <a:avLst/>
              <a:gdLst/>
              <a:ahLst/>
              <a:cxnLst/>
              <a:rect l="l" t="t" r="r" b="b"/>
              <a:pathLst>
                <a:path w="2071585" h="835625">
                  <a:moveTo>
                    <a:pt x="0" y="0"/>
                  </a:moveTo>
                  <a:lnTo>
                    <a:pt x="2071585" y="0"/>
                  </a:lnTo>
                  <a:lnTo>
                    <a:pt x="2071585" y="835625"/>
                  </a:lnTo>
                  <a:lnTo>
                    <a:pt x="0" y="835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071585" cy="90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57776" y="474707"/>
            <a:ext cx="7704447" cy="8461018"/>
          </a:xfrm>
          <a:custGeom>
            <a:avLst/>
            <a:gdLst/>
            <a:ahLst/>
            <a:cxnLst/>
            <a:rect l="l" t="t" r="r" b="b"/>
            <a:pathLst>
              <a:path w="7704447" h="8461018">
                <a:moveTo>
                  <a:pt x="0" y="0"/>
                </a:moveTo>
                <a:lnTo>
                  <a:pt x="7704447" y="0"/>
                </a:lnTo>
                <a:lnTo>
                  <a:pt x="7704447" y="8461018"/>
                </a:lnTo>
                <a:lnTo>
                  <a:pt x="0" y="846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525" t="-87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36505" y="6230990"/>
            <a:ext cx="7865550" cy="3172763"/>
            <a:chOff x="0" y="0"/>
            <a:chExt cx="2071585" cy="8356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71585" cy="835625"/>
            </a:xfrm>
            <a:custGeom>
              <a:avLst/>
              <a:gdLst/>
              <a:ahLst/>
              <a:cxnLst/>
              <a:rect l="l" t="t" r="r" b="b"/>
              <a:pathLst>
                <a:path w="2071585" h="835625">
                  <a:moveTo>
                    <a:pt x="0" y="0"/>
                  </a:moveTo>
                  <a:lnTo>
                    <a:pt x="2071585" y="0"/>
                  </a:lnTo>
                  <a:lnTo>
                    <a:pt x="2071585" y="835625"/>
                  </a:lnTo>
                  <a:lnTo>
                    <a:pt x="0" y="835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071585" cy="90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57776" y="360088"/>
            <a:ext cx="2909642" cy="3195366"/>
          </a:xfrm>
          <a:custGeom>
            <a:avLst/>
            <a:gdLst/>
            <a:ahLst/>
            <a:cxnLst/>
            <a:rect l="l" t="t" r="r" b="b"/>
            <a:pathLst>
              <a:path w="2909642" h="3195366">
                <a:moveTo>
                  <a:pt x="0" y="0"/>
                </a:moveTo>
                <a:lnTo>
                  <a:pt x="2909642" y="0"/>
                </a:lnTo>
                <a:lnTo>
                  <a:pt x="2909642" y="3195366"/>
                </a:lnTo>
                <a:lnTo>
                  <a:pt x="0" y="3195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525" t="-87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451234" y="360088"/>
            <a:ext cx="9916274" cy="8700731"/>
          </a:xfrm>
          <a:custGeom>
            <a:avLst/>
            <a:gdLst/>
            <a:ahLst/>
            <a:cxnLst/>
            <a:rect l="l" t="t" r="r" b="b"/>
            <a:pathLst>
              <a:path w="9916274" h="8700731">
                <a:moveTo>
                  <a:pt x="0" y="0"/>
                </a:moveTo>
                <a:lnTo>
                  <a:pt x="9916274" y="0"/>
                </a:lnTo>
                <a:lnTo>
                  <a:pt x="9916274" y="8700731"/>
                </a:lnTo>
                <a:lnTo>
                  <a:pt x="0" y="87007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A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419" y="109211"/>
            <a:ext cx="18070310" cy="10068578"/>
            <a:chOff x="0" y="0"/>
            <a:chExt cx="4759259" cy="265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9259" cy="2651807"/>
            </a:xfrm>
            <a:custGeom>
              <a:avLst/>
              <a:gdLst/>
              <a:ahLst/>
              <a:cxnLst/>
              <a:rect l="l" t="t" r="r" b="b"/>
              <a:pathLst>
                <a:path w="4759259" h="2651807">
                  <a:moveTo>
                    <a:pt x="0" y="0"/>
                  </a:moveTo>
                  <a:lnTo>
                    <a:pt x="4759259" y="0"/>
                  </a:lnTo>
                  <a:lnTo>
                    <a:pt x="4759259" y="2651807"/>
                  </a:lnTo>
                  <a:lnTo>
                    <a:pt x="0" y="2651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59259" cy="2689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90178" y="1162512"/>
            <a:ext cx="267624" cy="2676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68164" y="1162512"/>
            <a:ext cx="267624" cy="2676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9E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50088" y="1162512"/>
            <a:ext cx="267624" cy="2676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E6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8069636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8" y="0"/>
                </a:lnTo>
                <a:lnTo>
                  <a:pt x="2942588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0130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The Center for Joyful Work</a:t>
            </a:r>
          </a:p>
        </p:txBody>
      </p:sp>
      <p:sp>
        <p:nvSpPr>
          <p:cNvPr id="16" name="Freeform 16"/>
          <p:cNvSpPr/>
          <p:nvPr/>
        </p:nvSpPr>
        <p:spPr>
          <a:xfrm rot="2700000">
            <a:off x="716383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4647958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700000">
            <a:off x="12014354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700000">
            <a:off x="14629030" y="8021099"/>
            <a:ext cx="2942587" cy="2937237"/>
          </a:xfrm>
          <a:custGeom>
            <a:avLst/>
            <a:gdLst/>
            <a:ahLst/>
            <a:cxnLst/>
            <a:rect l="l" t="t" r="r" b="b"/>
            <a:pathLst>
              <a:path w="2942587" h="2937237">
                <a:moveTo>
                  <a:pt x="0" y="0"/>
                </a:moveTo>
                <a:lnTo>
                  <a:pt x="2942587" y="0"/>
                </a:lnTo>
                <a:lnTo>
                  <a:pt x="2942587" y="2937237"/>
                </a:lnTo>
                <a:lnTo>
                  <a:pt x="0" y="2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776" y="9603526"/>
            <a:ext cx="473911" cy="473911"/>
          </a:xfrm>
          <a:custGeom>
            <a:avLst/>
            <a:gdLst/>
            <a:ahLst/>
            <a:cxnLst/>
            <a:rect l="l" t="t" r="r" b="b"/>
            <a:pathLst>
              <a:path w="473911" h="473911">
                <a:moveTo>
                  <a:pt x="0" y="0"/>
                </a:moveTo>
                <a:lnTo>
                  <a:pt x="473911" y="0"/>
                </a:lnTo>
                <a:lnTo>
                  <a:pt x="473911" y="473912"/>
                </a:lnTo>
                <a:lnTo>
                  <a:pt x="0" y="47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36505" y="6230990"/>
            <a:ext cx="7865550" cy="3172763"/>
            <a:chOff x="0" y="0"/>
            <a:chExt cx="2071585" cy="8356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71585" cy="835625"/>
            </a:xfrm>
            <a:custGeom>
              <a:avLst/>
              <a:gdLst/>
              <a:ahLst/>
              <a:cxnLst/>
              <a:rect l="l" t="t" r="r" b="b"/>
              <a:pathLst>
                <a:path w="2071585" h="835625">
                  <a:moveTo>
                    <a:pt x="0" y="0"/>
                  </a:moveTo>
                  <a:lnTo>
                    <a:pt x="2071585" y="0"/>
                  </a:lnTo>
                  <a:lnTo>
                    <a:pt x="2071585" y="835625"/>
                  </a:lnTo>
                  <a:lnTo>
                    <a:pt x="0" y="835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071585" cy="90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57776" y="360088"/>
            <a:ext cx="2909642" cy="3195366"/>
          </a:xfrm>
          <a:custGeom>
            <a:avLst/>
            <a:gdLst/>
            <a:ahLst/>
            <a:cxnLst/>
            <a:rect l="l" t="t" r="r" b="b"/>
            <a:pathLst>
              <a:path w="2909642" h="3195366">
                <a:moveTo>
                  <a:pt x="0" y="0"/>
                </a:moveTo>
                <a:lnTo>
                  <a:pt x="2909642" y="0"/>
                </a:lnTo>
                <a:lnTo>
                  <a:pt x="2909642" y="3195366"/>
                </a:lnTo>
                <a:lnTo>
                  <a:pt x="0" y="3195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525" t="-87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451234" y="360088"/>
            <a:ext cx="3641778" cy="3195366"/>
          </a:xfrm>
          <a:custGeom>
            <a:avLst/>
            <a:gdLst/>
            <a:ahLst/>
            <a:cxnLst/>
            <a:rect l="l" t="t" r="r" b="b"/>
            <a:pathLst>
              <a:path w="3641778" h="3195366">
                <a:moveTo>
                  <a:pt x="0" y="0"/>
                </a:moveTo>
                <a:lnTo>
                  <a:pt x="3641778" y="0"/>
                </a:lnTo>
                <a:lnTo>
                  <a:pt x="3641778" y="3195366"/>
                </a:lnTo>
                <a:lnTo>
                  <a:pt x="0" y="31953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153743" y="302778"/>
            <a:ext cx="8506146" cy="8955522"/>
          </a:xfrm>
          <a:custGeom>
            <a:avLst/>
            <a:gdLst/>
            <a:ahLst/>
            <a:cxnLst/>
            <a:rect l="l" t="t" r="r" b="b"/>
            <a:pathLst>
              <a:path w="8506146" h="8955522">
                <a:moveTo>
                  <a:pt x="0" y="0"/>
                </a:moveTo>
                <a:lnTo>
                  <a:pt x="8506145" y="0"/>
                </a:lnTo>
                <a:lnTo>
                  <a:pt x="8506145" y="8955522"/>
                </a:lnTo>
                <a:lnTo>
                  <a:pt x="0" y="895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23" t="-91663" r="-273544" b="-105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1908557" y="9622994"/>
            <a:ext cx="5764261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AmyLeneker.com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1139</Words>
  <Application>Microsoft Macintosh PowerPoint</Application>
  <PresentationFormat>Custom</PresentationFormat>
  <Paragraphs>205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Poppins Italics</vt:lpstr>
      <vt:lpstr>Poppins</vt:lpstr>
      <vt:lpstr>Calibri</vt:lpstr>
      <vt:lpstr>Poppins Bold</vt:lpstr>
      <vt:lpstr>Holiday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Keynote_Amy Leneker_Cheers to Monday</dc:title>
  <cp:lastModifiedBy>Amy Leneker</cp:lastModifiedBy>
  <cp:revision>2</cp:revision>
  <dcterms:created xsi:type="dcterms:W3CDTF">2006-08-16T00:00:00Z</dcterms:created>
  <dcterms:modified xsi:type="dcterms:W3CDTF">2026-03-16T19:06:28Z</dcterms:modified>
  <dc:identifier>DAHDX6DuvwU</dc:identifier>
</cp:coreProperties>
</file>