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91" r:id="rId3"/>
    <p:sldId id="289" r:id="rId4"/>
    <p:sldId id="256" r:id="rId5"/>
    <p:sldId id="259" r:id="rId6"/>
    <p:sldId id="265" r:id="rId7"/>
    <p:sldId id="285" r:id="rId8"/>
    <p:sldId id="268" r:id="rId9"/>
    <p:sldId id="286" r:id="rId10"/>
    <p:sldId id="266" r:id="rId11"/>
    <p:sldId id="287" r:id="rId12"/>
    <p:sldId id="267" r:id="rId13"/>
    <p:sldId id="269" r:id="rId14"/>
    <p:sldId id="293" r:id="rId15"/>
    <p:sldId id="290" r:id="rId16"/>
    <p:sldId id="270" r:id="rId17"/>
    <p:sldId id="292" r:id="rId18"/>
    <p:sldId id="272" r:id="rId19"/>
    <p:sldId id="302" r:id="rId20"/>
    <p:sldId id="273" r:id="rId21"/>
    <p:sldId id="294" r:id="rId22"/>
    <p:sldId id="274" r:id="rId23"/>
    <p:sldId id="275" r:id="rId24"/>
    <p:sldId id="279" r:id="rId25"/>
    <p:sldId id="277" r:id="rId26"/>
    <p:sldId id="299" r:id="rId27"/>
    <p:sldId id="278" r:id="rId28"/>
    <p:sldId id="280" r:id="rId29"/>
    <p:sldId id="281" r:id="rId30"/>
    <p:sldId id="282" r:id="rId31"/>
    <p:sldId id="295" r:id="rId32"/>
    <p:sldId id="296" r:id="rId33"/>
    <p:sldId id="283" r:id="rId34"/>
    <p:sldId id="284" r:id="rId35"/>
    <p:sldId id="298" r:id="rId36"/>
    <p:sldId id="297" r:id="rId37"/>
    <p:sldId id="300" r:id="rId38"/>
    <p:sldId id="30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p:scale>
          <a:sx n="68" d="100"/>
          <a:sy n="68" d="100"/>
        </p:scale>
        <p:origin x="7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03AF5-312F-4A4B-83DA-07A346ECF7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A302B2-DB48-4843-815F-4C9896B049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E76155-2AE8-4BB9-B99B-A2CC67490BB3}"/>
              </a:ext>
            </a:extLst>
          </p:cNvPr>
          <p:cNvSpPr>
            <a:spLocks noGrp="1"/>
          </p:cNvSpPr>
          <p:nvPr>
            <p:ph type="dt" sz="half" idx="10"/>
          </p:nvPr>
        </p:nvSpPr>
        <p:spPr/>
        <p:txBody>
          <a:bodyPr/>
          <a:lstStyle/>
          <a:p>
            <a:fld id="{78930A50-98E1-4BAB-B3CB-98ACA409A0A8}" type="datetimeFigureOut">
              <a:rPr lang="en-US" smtClean="0"/>
              <a:t>10/18/2019</a:t>
            </a:fld>
            <a:endParaRPr lang="en-US"/>
          </a:p>
        </p:txBody>
      </p:sp>
      <p:sp>
        <p:nvSpPr>
          <p:cNvPr id="5" name="Footer Placeholder 4">
            <a:extLst>
              <a:ext uri="{FF2B5EF4-FFF2-40B4-BE49-F238E27FC236}">
                <a16:creationId xmlns:a16="http://schemas.microsoft.com/office/drawing/2014/main" id="{DCC0DF0D-7606-4138-BC1D-98128A454F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287DAE-465E-47BC-AF3A-91DD9B2B1C6B}"/>
              </a:ext>
            </a:extLst>
          </p:cNvPr>
          <p:cNvSpPr>
            <a:spLocks noGrp="1"/>
          </p:cNvSpPr>
          <p:nvPr>
            <p:ph type="sldNum" sz="quarter" idx="12"/>
          </p:nvPr>
        </p:nvSpPr>
        <p:spPr/>
        <p:txBody>
          <a:bodyPr/>
          <a:lstStyle/>
          <a:p>
            <a:fld id="{A3B84468-3474-49A2-9FD9-FC9D67DC87DB}" type="slidenum">
              <a:rPr lang="en-US" smtClean="0"/>
              <a:t>‹#›</a:t>
            </a:fld>
            <a:endParaRPr lang="en-US"/>
          </a:p>
        </p:txBody>
      </p:sp>
    </p:spTree>
    <p:extLst>
      <p:ext uri="{BB962C8B-B14F-4D97-AF65-F5344CB8AC3E}">
        <p14:creationId xmlns:p14="http://schemas.microsoft.com/office/powerpoint/2010/main" val="3815316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8DFDA-060E-4676-97A5-B52035F2A6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E38DBD-C273-4B9D-BC98-898EAB29AC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52C48C-DF4A-4559-B610-5B5E03AB2B8A}"/>
              </a:ext>
            </a:extLst>
          </p:cNvPr>
          <p:cNvSpPr>
            <a:spLocks noGrp="1"/>
          </p:cNvSpPr>
          <p:nvPr>
            <p:ph type="dt" sz="half" idx="10"/>
          </p:nvPr>
        </p:nvSpPr>
        <p:spPr/>
        <p:txBody>
          <a:bodyPr/>
          <a:lstStyle/>
          <a:p>
            <a:fld id="{78930A50-98E1-4BAB-B3CB-98ACA409A0A8}" type="datetimeFigureOut">
              <a:rPr lang="en-US" smtClean="0"/>
              <a:t>10/18/2019</a:t>
            </a:fld>
            <a:endParaRPr lang="en-US"/>
          </a:p>
        </p:txBody>
      </p:sp>
      <p:sp>
        <p:nvSpPr>
          <p:cNvPr id="5" name="Footer Placeholder 4">
            <a:extLst>
              <a:ext uri="{FF2B5EF4-FFF2-40B4-BE49-F238E27FC236}">
                <a16:creationId xmlns:a16="http://schemas.microsoft.com/office/drawing/2014/main" id="{C25320AE-AA9B-4587-A33B-665C6A1379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D4DE1F-CAB2-442E-936E-646DD40902CC}"/>
              </a:ext>
            </a:extLst>
          </p:cNvPr>
          <p:cNvSpPr>
            <a:spLocks noGrp="1"/>
          </p:cNvSpPr>
          <p:nvPr>
            <p:ph type="sldNum" sz="quarter" idx="12"/>
          </p:nvPr>
        </p:nvSpPr>
        <p:spPr/>
        <p:txBody>
          <a:bodyPr/>
          <a:lstStyle/>
          <a:p>
            <a:fld id="{A3B84468-3474-49A2-9FD9-FC9D67DC87DB}" type="slidenum">
              <a:rPr lang="en-US" smtClean="0"/>
              <a:t>‹#›</a:t>
            </a:fld>
            <a:endParaRPr lang="en-US"/>
          </a:p>
        </p:txBody>
      </p:sp>
    </p:spTree>
    <p:extLst>
      <p:ext uri="{BB962C8B-B14F-4D97-AF65-F5344CB8AC3E}">
        <p14:creationId xmlns:p14="http://schemas.microsoft.com/office/powerpoint/2010/main" val="2578738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05D934-73E8-43AB-9A82-5BFCF9A7CB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27A43D-A739-442B-AF58-6EA0D3F6A9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88EAE6-3281-4461-80C9-9BC19D70E48A}"/>
              </a:ext>
            </a:extLst>
          </p:cNvPr>
          <p:cNvSpPr>
            <a:spLocks noGrp="1"/>
          </p:cNvSpPr>
          <p:nvPr>
            <p:ph type="dt" sz="half" idx="10"/>
          </p:nvPr>
        </p:nvSpPr>
        <p:spPr/>
        <p:txBody>
          <a:bodyPr/>
          <a:lstStyle/>
          <a:p>
            <a:fld id="{78930A50-98E1-4BAB-B3CB-98ACA409A0A8}" type="datetimeFigureOut">
              <a:rPr lang="en-US" smtClean="0"/>
              <a:t>10/18/2019</a:t>
            </a:fld>
            <a:endParaRPr lang="en-US"/>
          </a:p>
        </p:txBody>
      </p:sp>
      <p:sp>
        <p:nvSpPr>
          <p:cNvPr id="5" name="Footer Placeholder 4">
            <a:extLst>
              <a:ext uri="{FF2B5EF4-FFF2-40B4-BE49-F238E27FC236}">
                <a16:creationId xmlns:a16="http://schemas.microsoft.com/office/drawing/2014/main" id="{DF5B83B4-8468-4FA0-8E36-D916540EB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00F0B4-EDD5-44D6-AA8E-68DDB9093670}"/>
              </a:ext>
            </a:extLst>
          </p:cNvPr>
          <p:cNvSpPr>
            <a:spLocks noGrp="1"/>
          </p:cNvSpPr>
          <p:nvPr>
            <p:ph type="sldNum" sz="quarter" idx="12"/>
          </p:nvPr>
        </p:nvSpPr>
        <p:spPr/>
        <p:txBody>
          <a:bodyPr/>
          <a:lstStyle/>
          <a:p>
            <a:fld id="{A3B84468-3474-49A2-9FD9-FC9D67DC87DB}" type="slidenum">
              <a:rPr lang="en-US" smtClean="0"/>
              <a:t>‹#›</a:t>
            </a:fld>
            <a:endParaRPr lang="en-US"/>
          </a:p>
        </p:txBody>
      </p:sp>
    </p:spTree>
    <p:extLst>
      <p:ext uri="{BB962C8B-B14F-4D97-AF65-F5344CB8AC3E}">
        <p14:creationId xmlns:p14="http://schemas.microsoft.com/office/powerpoint/2010/main" val="3946799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46506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6D6A9-B95C-4725-A219-E1F2D67C56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703F76-FD02-4539-8151-B5E7DC306D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F87AE3-1841-44EF-B886-398AC087D60B}"/>
              </a:ext>
            </a:extLst>
          </p:cNvPr>
          <p:cNvSpPr>
            <a:spLocks noGrp="1"/>
          </p:cNvSpPr>
          <p:nvPr>
            <p:ph type="dt" sz="half" idx="10"/>
          </p:nvPr>
        </p:nvSpPr>
        <p:spPr/>
        <p:txBody>
          <a:bodyPr/>
          <a:lstStyle/>
          <a:p>
            <a:fld id="{78930A50-98E1-4BAB-B3CB-98ACA409A0A8}" type="datetimeFigureOut">
              <a:rPr lang="en-US" smtClean="0"/>
              <a:t>10/18/2019</a:t>
            </a:fld>
            <a:endParaRPr lang="en-US"/>
          </a:p>
        </p:txBody>
      </p:sp>
      <p:sp>
        <p:nvSpPr>
          <p:cNvPr id="5" name="Footer Placeholder 4">
            <a:extLst>
              <a:ext uri="{FF2B5EF4-FFF2-40B4-BE49-F238E27FC236}">
                <a16:creationId xmlns:a16="http://schemas.microsoft.com/office/drawing/2014/main" id="{661A814D-DB42-4C46-AE3E-4F549E3A45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21C353-007A-4865-88FE-415DED027B8D}"/>
              </a:ext>
            </a:extLst>
          </p:cNvPr>
          <p:cNvSpPr>
            <a:spLocks noGrp="1"/>
          </p:cNvSpPr>
          <p:nvPr>
            <p:ph type="sldNum" sz="quarter" idx="12"/>
          </p:nvPr>
        </p:nvSpPr>
        <p:spPr/>
        <p:txBody>
          <a:bodyPr/>
          <a:lstStyle/>
          <a:p>
            <a:fld id="{A3B84468-3474-49A2-9FD9-FC9D67DC87DB}" type="slidenum">
              <a:rPr lang="en-US" smtClean="0"/>
              <a:t>‹#›</a:t>
            </a:fld>
            <a:endParaRPr lang="en-US"/>
          </a:p>
        </p:txBody>
      </p:sp>
    </p:spTree>
    <p:extLst>
      <p:ext uri="{BB962C8B-B14F-4D97-AF65-F5344CB8AC3E}">
        <p14:creationId xmlns:p14="http://schemas.microsoft.com/office/powerpoint/2010/main" val="2536628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18196-7992-4E9A-82B2-AA99095C15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5582D5-B9CC-42AE-A1DF-5B06DA5167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6A1874-A8EF-42C6-9291-0F586D9A8D0C}"/>
              </a:ext>
            </a:extLst>
          </p:cNvPr>
          <p:cNvSpPr>
            <a:spLocks noGrp="1"/>
          </p:cNvSpPr>
          <p:nvPr>
            <p:ph type="dt" sz="half" idx="10"/>
          </p:nvPr>
        </p:nvSpPr>
        <p:spPr/>
        <p:txBody>
          <a:bodyPr/>
          <a:lstStyle/>
          <a:p>
            <a:fld id="{78930A50-98E1-4BAB-B3CB-98ACA409A0A8}" type="datetimeFigureOut">
              <a:rPr lang="en-US" smtClean="0"/>
              <a:t>10/18/2019</a:t>
            </a:fld>
            <a:endParaRPr lang="en-US"/>
          </a:p>
        </p:txBody>
      </p:sp>
      <p:sp>
        <p:nvSpPr>
          <p:cNvPr id="5" name="Footer Placeholder 4">
            <a:extLst>
              <a:ext uri="{FF2B5EF4-FFF2-40B4-BE49-F238E27FC236}">
                <a16:creationId xmlns:a16="http://schemas.microsoft.com/office/drawing/2014/main" id="{6230E48E-56BB-4AF1-AAF2-EBDEB38E09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628F4E-CC77-4149-A48B-09AC1E3EACFA}"/>
              </a:ext>
            </a:extLst>
          </p:cNvPr>
          <p:cNvSpPr>
            <a:spLocks noGrp="1"/>
          </p:cNvSpPr>
          <p:nvPr>
            <p:ph type="sldNum" sz="quarter" idx="12"/>
          </p:nvPr>
        </p:nvSpPr>
        <p:spPr/>
        <p:txBody>
          <a:bodyPr/>
          <a:lstStyle/>
          <a:p>
            <a:fld id="{A3B84468-3474-49A2-9FD9-FC9D67DC87DB}" type="slidenum">
              <a:rPr lang="en-US" smtClean="0"/>
              <a:t>‹#›</a:t>
            </a:fld>
            <a:endParaRPr lang="en-US"/>
          </a:p>
        </p:txBody>
      </p:sp>
    </p:spTree>
    <p:extLst>
      <p:ext uri="{BB962C8B-B14F-4D97-AF65-F5344CB8AC3E}">
        <p14:creationId xmlns:p14="http://schemas.microsoft.com/office/powerpoint/2010/main" val="1629595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1C2B6-4F59-4907-B91D-C548EBB248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1ABA37-136B-425A-8D6A-208ACC31E1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643536-9B4C-4722-A5C8-9C88906CDF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5ECC80-00E7-440C-8A48-03A01F492161}"/>
              </a:ext>
            </a:extLst>
          </p:cNvPr>
          <p:cNvSpPr>
            <a:spLocks noGrp="1"/>
          </p:cNvSpPr>
          <p:nvPr>
            <p:ph type="dt" sz="half" idx="10"/>
          </p:nvPr>
        </p:nvSpPr>
        <p:spPr/>
        <p:txBody>
          <a:bodyPr/>
          <a:lstStyle/>
          <a:p>
            <a:fld id="{78930A50-98E1-4BAB-B3CB-98ACA409A0A8}" type="datetimeFigureOut">
              <a:rPr lang="en-US" smtClean="0"/>
              <a:t>10/18/2019</a:t>
            </a:fld>
            <a:endParaRPr lang="en-US"/>
          </a:p>
        </p:txBody>
      </p:sp>
      <p:sp>
        <p:nvSpPr>
          <p:cNvPr id="6" name="Footer Placeholder 5">
            <a:extLst>
              <a:ext uri="{FF2B5EF4-FFF2-40B4-BE49-F238E27FC236}">
                <a16:creationId xmlns:a16="http://schemas.microsoft.com/office/drawing/2014/main" id="{7A5AEF47-4A2F-42FF-A13F-8FC7BFC236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E9B9F4-C27B-4264-AFFD-B3EDC1CDE5FE}"/>
              </a:ext>
            </a:extLst>
          </p:cNvPr>
          <p:cNvSpPr>
            <a:spLocks noGrp="1"/>
          </p:cNvSpPr>
          <p:nvPr>
            <p:ph type="sldNum" sz="quarter" idx="12"/>
          </p:nvPr>
        </p:nvSpPr>
        <p:spPr/>
        <p:txBody>
          <a:bodyPr/>
          <a:lstStyle/>
          <a:p>
            <a:fld id="{A3B84468-3474-49A2-9FD9-FC9D67DC87DB}" type="slidenum">
              <a:rPr lang="en-US" smtClean="0"/>
              <a:t>‹#›</a:t>
            </a:fld>
            <a:endParaRPr lang="en-US"/>
          </a:p>
        </p:txBody>
      </p:sp>
    </p:spTree>
    <p:extLst>
      <p:ext uri="{BB962C8B-B14F-4D97-AF65-F5344CB8AC3E}">
        <p14:creationId xmlns:p14="http://schemas.microsoft.com/office/powerpoint/2010/main" val="233647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BA14D-92B5-4BCC-AB30-36DAD17AEB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DACC19-46AA-4B53-8B36-5E7E031C7C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8DC06B-9F5C-49D8-A3A6-FCF7C5ECF0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3E615E-2C44-4BA4-BF68-D777E50964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21F123-1B2B-478E-B401-292EC13E1A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7CD64C-FEDA-4EB0-A3AE-39930685348C}"/>
              </a:ext>
            </a:extLst>
          </p:cNvPr>
          <p:cNvSpPr>
            <a:spLocks noGrp="1"/>
          </p:cNvSpPr>
          <p:nvPr>
            <p:ph type="dt" sz="half" idx="10"/>
          </p:nvPr>
        </p:nvSpPr>
        <p:spPr/>
        <p:txBody>
          <a:bodyPr/>
          <a:lstStyle/>
          <a:p>
            <a:fld id="{78930A50-98E1-4BAB-B3CB-98ACA409A0A8}" type="datetimeFigureOut">
              <a:rPr lang="en-US" smtClean="0"/>
              <a:t>10/18/2019</a:t>
            </a:fld>
            <a:endParaRPr lang="en-US"/>
          </a:p>
        </p:txBody>
      </p:sp>
      <p:sp>
        <p:nvSpPr>
          <p:cNvPr id="8" name="Footer Placeholder 7">
            <a:extLst>
              <a:ext uri="{FF2B5EF4-FFF2-40B4-BE49-F238E27FC236}">
                <a16:creationId xmlns:a16="http://schemas.microsoft.com/office/drawing/2014/main" id="{EE10E7C4-B21C-4140-AA56-820932F8B3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C6E648-2B04-4DBD-A289-EB68E411D6D6}"/>
              </a:ext>
            </a:extLst>
          </p:cNvPr>
          <p:cNvSpPr>
            <a:spLocks noGrp="1"/>
          </p:cNvSpPr>
          <p:nvPr>
            <p:ph type="sldNum" sz="quarter" idx="12"/>
          </p:nvPr>
        </p:nvSpPr>
        <p:spPr/>
        <p:txBody>
          <a:bodyPr/>
          <a:lstStyle/>
          <a:p>
            <a:fld id="{A3B84468-3474-49A2-9FD9-FC9D67DC87DB}" type="slidenum">
              <a:rPr lang="en-US" smtClean="0"/>
              <a:t>‹#›</a:t>
            </a:fld>
            <a:endParaRPr lang="en-US"/>
          </a:p>
        </p:txBody>
      </p:sp>
    </p:spTree>
    <p:extLst>
      <p:ext uri="{BB962C8B-B14F-4D97-AF65-F5344CB8AC3E}">
        <p14:creationId xmlns:p14="http://schemas.microsoft.com/office/powerpoint/2010/main" val="1288689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FF83B-C11E-4AB7-B1C7-CDFE55FED6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10B1A7-F6B8-4E9F-89A5-EDAA32980C78}"/>
              </a:ext>
            </a:extLst>
          </p:cNvPr>
          <p:cNvSpPr>
            <a:spLocks noGrp="1"/>
          </p:cNvSpPr>
          <p:nvPr>
            <p:ph type="dt" sz="half" idx="10"/>
          </p:nvPr>
        </p:nvSpPr>
        <p:spPr/>
        <p:txBody>
          <a:bodyPr/>
          <a:lstStyle/>
          <a:p>
            <a:fld id="{78930A50-98E1-4BAB-B3CB-98ACA409A0A8}" type="datetimeFigureOut">
              <a:rPr lang="en-US" smtClean="0"/>
              <a:t>10/18/2019</a:t>
            </a:fld>
            <a:endParaRPr lang="en-US"/>
          </a:p>
        </p:txBody>
      </p:sp>
      <p:sp>
        <p:nvSpPr>
          <p:cNvPr id="4" name="Footer Placeholder 3">
            <a:extLst>
              <a:ext uri="{FF2B5EF4-FFF2-40B4-BE49-F238E27FC236}">
                <a16:creationId xmlns:a16="http://schemas.microsoft.com/office/drawing/2014/main" id="{8F8870A9-F29D-4250-884F-0E69E57F67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3A07DC-202D-46C9-B5A1-56A7D70BF2B5}"/>
              </a:ext>
            </a:extLst>
          </p:cNvPr>
          <p:cNvSpPr>
            <a:spLocks noGrp="1"/>
          </p:cNvSpPr>
          <p:nvPr>
            <p:ph type="sldNum" sz="quarter" idx="12"/>
          </p:nvPr>
        </p:nvSpPr>
        <p:spPr/>
        <p:txBody>
          <a:bodyPr/>
          <a:lstStyle/>
          <a:p>
            <a:fld id="{A3B84468-3474-49A2-9FD9-FC9D67DC87DB}" type="slidenum">
              <a:rPr lang="en-US" smtClean="0"/>
              <a:t>‹#›</a:t>
            </a:fld>
            <a:endParaRPr lang="en-US"/>
          </a:p>
        </p:txBody>
      </p:sp>
    </p:spTree>
    <p:extLst>
      <p:ext uri="{BB962C8B-B14F-4D97-AF65-F5344CB8AC3E}">
        <p14:creationId xmlns:p14="http://schemas.microsoft.com/office/powerpoint/2010/main" val="469998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1ADB21-F71A-44A0-ADD6-A81769182067}"/>
              </a:ext>
            </a:extLst>
          </p:cNvPr>
          <p:cNvSpPr>
            <a:spLocks noGrp="1"/>
          </p:cNvSpPr>
          <p:nvPr>
            <p:ph type="dt" sz="half" idx="10"/>
          </p:nvPr>
        </p:nvSpPr>
        <p:spPr/>
        <p:txBody>
          <a:bodyPr/>
          <a:lstStyle/>
          <a:p>
            <a:fld id="{78930A50-98E1-4BAB-B3CB-98ACA409A0A8}" type="datetimeFigureOut">
              <a:rPr lang="en-US" smtClean="0"/>
              <a:t>10/18/2019</a:t>
            </a:fld>
            <a:endParaRPr lang="en-US"/>
          </a:p>
        </p:txBody>
      </p:sp>
      <p:sp>
        <p:nvSpPr>
          <p:cNvPr id="3" name="Footer Placeholder 2">
            <a:extLst>
              <a:ext uri="{FF2B5EF4-FFF2-40B4-BE49-F238E27FC236}">
                <a16:creationId xmlns:a16="http://schemas.microsoft.com/office/drawing/2014/main" id="{F3DAFA83-62A2-4451-9972-C5A4E169F4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D43C73-BCA3-4C26-9A3E-47994CB6B14C}"/>
              </a:ext>
            </a:extLst>
          </p:cNvPr>
          <p:cNvSpPr>
            <a:spLocks noGrp="1"/>
          </p:cNvSpPr>
          <p:nvPr>
            <p:ph type="sldNum" sz="quarter" idx="12"/>
          </p:nvPr>
        </p:nvSpPr>
        <p:spPr/>
        <p:txBody>
          <a:bodyPr/>
          <a:lstStyle/>
          <a:p>
            <a:fld id="{A3B84468-3474-49A2-9FD9-FC9D67DC87DB}" type="slidenum">
              <a:rPr lang="en-US" smtClean="0"/>
              <a:t>‹#›</a:t>
            </a:fld>
            <a:endParaRPr lang="en-US"/>
          </a:p>
        </p:txBody>
      </p:sp>
    </p:spTree>
    <p:extLst>
      <p:ext uri="{BB962C8B-B14F-4D97-AF65-F5344CB8AC3E}">
        <p14:creationId xmlns:p14="http://schemas.microsoft.com/office/powerpoint/2010/main" val="3208113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A81D6-5B9B-4561-B08A-5ADFABA8E0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A52DD7-48A7-4A8A-BE07-76A4DEA4B2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CFEDA9-7ABC-4301-B787-17B040F641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4D449F-8E56-443B-AC08-67B2225A90D5}"/>
              </a:ext>
            </a:extLst>
          </p:cNvPr>
          <p:cNvSpPr>
            <a:spLocks noGrp="1"/>
          </p:cNvSpPr>
          <p:nvPr>
            <p:ph type="dt" sz="half" idx="10"/>
          </p:nvPr>
        </p:nvSpPr>
        <p:spPr/>
        <p:txBody>
          <a:bodyPr/>
          <a:lstStyle/>
          <a:p>
            <a:fld id="{78930A50-98E1-4BAB-B3CB-98ACA409A0A8}" type="datetimeFigureOut">
              <a:rPr lang="en-US" smtClean="0"/>
              <a:t>10/18/2019</a:t>
            </a:fld>
            <a:endParaRPr lang="en-US"/>
          </a:p>
        </p:txBody>
      </p:sp>
      <p:sp>
        <p:nvSpPr>
          <p:cNvPr id="6" name="Footer Placeholder 5">
            <a:extLst>
              <a:ext uri="{FF2B5EF4-FFF2-40B4-BE49-F238E27FC236}">
                <a16:creationId xmlns:a16="http://schemas.microsoft.com/office/drawing/2014/main" id="{F8AADC66-B433-4C53-AC5D-21D12082F2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87BD06-B555-4A34-BC29-7DF30A20E6C4}"/>
              </a:ext>
            </a:extLst>
          </p:cNvPr>
          <p:cNvSpPr>
            <a:spLocks noGrp="1"/>
          </p:cNvSpPr>
          <p:nvPr>
            <p:ph type="sldNum" sz="quarter" idx="12"/>
          </p:nvPr>
        </p:nvSpPr>
        <p:spPr/>
        <p:txBody>
          <a:bodyPr/>
          <a:lstStyle/>
          <a:p>
            <a:fld id="{A3B84468-3474-49A2-9FD9-FC9D67DC87DB}" type="slidenum">
              <a:rPr lang="en-US" smtClean="0"/>
              <a:t>‹#›</a:t>
            </a:fld>
            <a:endParaRPr lang="en-US"/>
          </a:p>
        </p:txBody>
      </p:sp>
    </p:spTree>
    <p:extLst>
      <p:ext uri="{BB962C8B-B14F-4D97-AF65-F5344CB8AC3E}">
        <p14:creationId xmlns:p14="http://schemas.microsoft.com/office/powerpoint/2010/main" val="133258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FF644-6B3F-4380-811C-C63ADB1E4D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F3D9AC-F77B-401D-94A2-18DAF00F2C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1C6AE9-7F7D-4AF3-8D76-60EF5FFD69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906147-E1C3-490F-B9FC-E530E754BDFB}"/>
              </a:ext>
            </a:extLst>
          </p:cNvPr>
          <p:cNvSpPr>
            <a:spLocks noGrp="1"/>
          </p:cNvSpPr>
          <p:nvPr>
            <p:ph type="dt" sz="half" idx="10"/>
          </p:nvPr>
        </p:nvSpPr>
        <p:spPr/>
        <p:txBody>
          <a:bodyPr/>
          <a:lstStyle/>
          <a:p>
            <a:fld id="{78930A50-98E1-4BAB-B3CB-98ACA409A0A8}" type="datetimeFigureOut">
              <a:rPr lang="en-US" smtClean="0"/>
              <a:t>10/18/2019</a:t>
            </a:fld>
            <a:endParaRPr lang="en-US"/>
          </a:p>
        </p:txBody>
      </p:sp>
      <p:sp>
        <p:nvSpPr>
          <p:cNvPr id="6" name="Footer Placeholder 5">
            <a:extLst>
              <a:ext uri="{FF2B5EF4-FFF2-40B4-BE49-F238E27FC236}">
                <a16:creationId xmlns:a16="http://schemas.microsoft.com/office/drawing/2014/main" id="{489DBCC1-3F7F-4204-9764-652A1B6C59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1B8A36-4E2E-4910-96C0-CAA38169E470}"/>
              </a:ext>
            </a:extLst>
          </p:cNvPr>
          <p:cNvSpPr>
            <a:spLocks noGrp="1"/>
          </p:cNvSpPr>
          <p:nvPr>
            <p:ph type="sldNum" sz="quarter" idx="12"/>
          </p:nvPr>
        </p:nvSpPr>
        <p:spPr/>
        <p:txBody>
          <a:bodyPr/>
          <a:lstStyle/>
          <a:p>
            <a:fld id="{A3B84468-3474-49A2-9FD9-FC9D67DC87DB}" type="slidenum">
              <a:rPr lang="en-US" smtClean="0"/>
              <a:t>‹#›</a:t>
            </a:fld>
            <a:endParaRPr lang="en-US"/>
          </a:p>
        </p:txBody>
      </p:sp>
    </p:spTree>
    <p:extLst>
      <p:ext uri="{BB962C8B-B14F-4D97-AF65-F5344CB8AC3E}">
        <p14:creationId xmlns:p14="http://schemas.microsoft.com/office/powerpoint/2010/main" val="1569960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F80EEF-A567-46E6-A66E-142EBCE62F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FC9AA1-CC6B-44D8-8B10-0C839E2DB4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55059A-30F3-4F8D-819F-72DAC0EAA4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30A50-98E1-4BAB-B3CB-98ACA409A0A8}" type="datetimeFigureOut">
              <a:rPr lang="en-US" smtClean="0"/>
              <a:t>10/18/2019</a:t>
            </a:fld>
            <a:endParaRPr lang="en-US"/>
          </a:p>
        </p:txBody>
      </p:sp>
      <p:sp>
        <p:nvSpPr>
          <p:cNvPr id="5" name="Footer Placeholder 4">
            <a:extLst>
              <a:ext uri="{FF2B5EF4-FFF2-40B4-BE49-F238E27FC236}">
                <a16:creationId xmlns:a16="http://schemas.microsoft.com/office/drawing/2014/main" id="{0CA2E225-6DE1-400E-9C9A-0F545E5D05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6EB638-D4F1-4F1F-BA2C-7EB2DA894F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B84468-3474-49A2-9FD9-FC9D67DC87DB}" type="slidenum">
              <a:rPr lang="en-US" smtClean="0"/>
              <a:t>‹#›</a:t>
            </a:fld>
            <a:endParaRPr lang="en-US"/>
          </a:p>
        </p:txBody>
      </p:sp>
    </p:spTree>
    <p:extLst>
      <p:ext uri="{BB962C8B-B14F-4D97-AF65-F5344CB8AC3E}">
        <p14:creationId xmlns:p14="http://schemas.microsoft.com/office/powerpoint/2010/main" val="1387857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5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a:p>
            <a:r>
              <a:rPr lang="en-US" sz="4000" b="1" u="sng" dirty="0"/>
              <a:t>Welcome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7839" y="1030288"/>
            <a:ext cx="6096000" cy="2219325"/>
          </a:xfrm>
          <a:prstGeom prst="rect">
            <a:avLst/>
          </a:prstGeom>
        </p:spPr>
      </p:pic>
    </p:spTree>
    <p:extLst>
      <p:ext uri="{BB962C8B-B14F-4D97-AF65-F5344CB8AC3E}">
        <p14:creationId xmlns:p14="http://schemas.microsoft.com/office/powerpoint/2010/main" val="4275090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5E1C86D-643D-4A2A-AF4B-3EDF1A13FDDB}"/>
              </a:ext>
            </a:extLst>
          </p:cNvPr>
          <p:cNvSpPr>
            <a:spLocks noGrp="1"/>
          </p:cNvSpPr>
          <p:nvPr>
            <p:ph type="subTitle" idx="1"/>
          </p:nvPr>
        </p:nvSpPr>
        <p:spPr>
          <a:xfrm>
            <a:off x="6096000" y="548640"/>
            <a:ext cx="5818632" cy="5861304"/>
          </a:xfrm>
        </p:spPr>
        <p:txBody>
          <a:bodyPr vert="horz" lIns="91440" tIns="45720" rIns="91440" bIns="45720" rtlCol="0" anchor="t">
            <a:noAutofit/>
          </a:bodyPr>
          <a:lstStyle/>
          <a:p>
            <a:pPr marL="514350" indent="-182880" algn="l">
              <a:buFont typeface="Wingdings" pitchFamily="2" charset="2"/>
              <a:buChar char="§"/>
            </a:pPr>
            <a:r>
              <a:rPr lang="en-US" sz="4000" b="1" dirty="0"/>
              <a:t>a. This myth refers to the inability of older persons to remain lifelong learners. </a:t>
            </a:r>
          </a:p>
          <a:p>
            <a:pPr marL="331470" algn="l"/>
            <a:endParaRPr lang="en-US" sz="4000" b="1" dirty="0"/>
          </a:p>
          <a:p>
            <a:pPr marL="514350" indent="-182880" algn="l">
              <a:buFont typeface="Wingdings" pitchFamily="2" charset="2"/>
              <a:buChar char="§"/>
            </a:pPr>
            <a:r>
              <a:rPr lang="en-US" sz="4000" b="1" dirty="0"/>
              <a:t>b. Remember our society is age graded.</a:t>
            </a:r>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Related image">
            <a:extLst>
              <a:ext uri="{FF2B5EF4-FFF2-40B4-BE49-F238E27FC236}">
                <a16:creationId xmlns:a16="http://schemas.microsoft.com/office/drawing/2014/main" id="{A3C198A3-EF5D-4784-B579-7502E65260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27" r="3163"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268815-D218-4FD8-9ED1-3CFFF498754F}"/>
              </a:ext>
            </a:extLst>
          </p:cNvPr>
          <p:cNvSpPr>
            <a:spLocks noGrp="1"/>
          </p:cNvSpPr>
          <p:nvPr>
            <p:ph type="ctrTitle"/>
          </p:nvPr>
        </p:nvSpPr>
        <p:spPr>
          <a:xfrm>
            <a:off x="277368" y="1623526"/>
            <a:ext cx="4645250" cy="3284375"/>
          </a:xfrm>
        </p:spPr>
        <p:txBody>
          <a:bodyPr vert="horz" lIns="91440" tIns="45720" rIns="91440" bIns="45720" rtlCol="0" anchor="b">
            <a:normAutofit fontScale="90000"/>
          </a:bodyPr>
          <a:lstStyle/>
          <a:p>
            <a:pPr algn="l"/>
            <a:r>
              <a:rPr lang="en-US" sz="5100" b="1" spc="200" dirty="0">
                <a:solidFill>
                  <a:schemeClr val="bg1"/>
                </a:solidFill>
              </a:rPr>
              <a:t>Myth #2: You can’t teach an old dog new tricks.</a:t>
            </a:r>
            <a:br>
              <a:rPr lang="en-US" sz="5100" b="1" spc="200" dirty="0">
                <a:solidFill>
                  <a:schemeClr val="bg1"/>
                </a:solidFill>
              </a:rPr>
            </a:br>
            <a:endParaRPr lang="en-US" sz="5100" b="1" spc="200" dirty="0">
              <a:solidFill>
                <a:schemeClr val="bg1"/>
              </a:solidFill>
            </a:endParaRPr>
          </a:p>
        </p:txBody>
      </p:sp>
    </p:spTree>
    <p:extLst>
      <p:ext uri="{BB962C8B-B14F-4D97-AF65-F5344CB8AC3E}">
        <p14:creationId xmlns:p14="http://schemas.microsoft.com/office/powerpoint/2010/main" val="34176797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5E1C86D-643D-4A2A-AF4B-3EDF1A13FDDB}"/>
              </a:ext>
            </a:extLst>
          </p:cNvPr>
          <p:cNvSpPr>
            <a:spLocks noGrp="1"/>
          </p:cNvSpPr>
          <p:nvPr>
            <p:ph type="subTitle" idx="1"/>
          </p:nvPr>
        </p:nvSpPr>
        <p:spPr>
          <a:xfrm>
            <a:off x="6096000" y="548640"/>
            <a:ext cx="5818632" cy="5861304"/>
          </a:xfrm>
        </p:spPr>
        <p:txBody>
          <a:bodyPr vert="horz" lIns="91440" tIns="45720" rIns="91440" bIns="45720" rtlCol="0" anchor="t">
            <a:noAutofit/>
          </a:bodyPr>
          <a:lstStyle/>
          <a:p>
            <a:pPr marL="514350" indent="-182880" algn="l">
              <a:buFont typeface="Wingdings" pitchFamily="2" charset="2"/>
              <a:buChar char="§"/>
            </a:pPr>
            <a:endParaRPr lang="en-US" sz="4000" b="1" dirty="0"/>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Related image">
            <a:extLst>
              <a:ext uri="{FF2B5EF4-FFF2-40B4-BE49-F238E27FC236}">
                <a16:creationId xmlns:a16="http://schemas.microsoft.com/office/drawing/2014/main" id="{A3C198A3-EF5D-4784-B579-7502E65260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27" r="3163"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268815-D218-4FD8-9ED1-3CFFF498754F}"/>
              </a:ext>
            </a:extLst>
          </p:cNvPr>
          <p:cNvSpPr>
            <a:spLocks noGrp="1"/>
          </p:cNvSpPr>
          <p:nvPr>
            <p:ph type="ctrTitle"/>
          </p:nvPr>
        </p:nvSpPr>
        <p:spPr>
          <a:xfrm>
            <a:off x="277368" y="1623526"/>
            <a:ext cx="4645250" cy="3284375"/>
          </a:xfrm>
        </p:spPr>
        <p:txBody>
          <a:bodyPr vert="horz" lIns="91440" tIns="45720" rIns="91440" bIns="45720" rtlCol="0" anchor="b">
            <a:normAutofit/>
          </a:bodyPr>
          <a:lstStyle/>
          <a:p>
            <a:pPr algn="l"/>
            <a:r>
              <a:rPr lang="en-US" sz="5100" b="1" spc="200" dirty="0">
                <a:solidFill>
                  <a:schemeClr val="bg1"/>
                </a:solidFill>
              </a:rPr>
              <a:t>Hold on Vera. I need to re-set the GPS.</a:t>
            </a:r>
            <a:br>
              <a:rPr lang="en-US" sz="5100" b="1" spc="200" dirty="0">
                <a:solidFill>
                  <a:schemeClr val="bg1"/>
                </a:solidFill>
              </a:rPr>
            </a:br>
            <a:endParaRPr lang="en-US" sz="5100" b="1" spc="2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7960" y="-16561"/>
            <a:ext cx="4996535" cy="6863123"/>
          </a:xfrm>
          <a:prstGeom prst="rect">
            <a:avLst/>
          </a:prstGeom>
        </p:spPr>
      </p:pic>
    </p:spTree>
    <p:extLst>
      <p:ext uri="{BB962C8B-B14F-4D97-AF65-F5344CB8AC3E}">
        <p14:creationId xmlns:p14="http://schemas.microsoft.com/office/powerpoint/2010/main" val="30304715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5E1C86D-643D-4A2A-AF4B-3EDF1A13FDDB}"/>
              </a:ext>
            </a:extLst>
          </p:cNvPr>
          <p:cNvSpPr>
            <a:spLocks noGrp="1"/>
          </p:cNvSpPr>
          <p:nvPr>
            <p:ph type="subTitle" idx="1"/>
          </p:nvPr>
        </p:nvSpPr>
        <p:spPr>
          <a:xfrm>
            <a:off x="6096000" y="548640"/>
            <a:ext cx="5818632" cy="5861304"/>
          </a:xfrm>
        </p:spPr>
        <p:txBody>
          <a:bodyPr vert="horz" lIns="91440" tIns="45720" rIns="91440" bIns="45720" rtlCol="0" anchor="t">
            <a:noAutofit/>
          </a:bodyPr>
          <a:lstStyle/>
          <a:p>
            <a:pPr marL="902970" indent="-571500" algn="l">
              <a:buFont typeface="Wingdings" panose="05000000000000000000" pitchFamily="2" charset="2"/>
              <a:buChar char="§"/>
            </a:pPr>
            <a:r>
              <a:rPr lang="en-US" sz="4000" b="1" dirty="0"/>
              <a:t>c. Young operate as if there were three distinct periods of life: education, work and retirement.</a:t>
            </a:r>
          </a:p>
          <a:p>
            <a:pPr marL="331470" algn="l"/>
            <a:endParaRPr lang="en-US" sz="4000" b="1" dirty="0"/>
          </a:p>
          <a:p>
            <a:pPr marL="902970" indent="-571500" algn="l">
              <a:buFont typeface="Wingdings" panose="05000000000000000000" pitchFamily="2" charset="2"/>
              <a:buChar char="§"/>
            </a:pPr>
            <a:r>
              <a:rPr lang="en-US" sz="4000" b="1" dirty="0"/>
              <a:t>d. Most Churches also support age graded Sunday School classes.  </a:t>
            </a:r>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Related image">
            <a:extLst>
              <a:ext uri="{FF2B5EF4-FFF2-40B4-BE49-F238E27FC236}">
                <a16:creationId xmlns:a16="http://schemas.microsoft.com/office/drawing/2014/main" id="{A3C198A3-EF5D-4784-B579-7502E65260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27" r="3163"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268815-D218-4FD8-9ED1-3CFFF498754F}"/>
              </a:ext>
            </a:extLst>
          </p:cNvPr>
          <p:cNvSpPr>
            <a:spLocks noGrp="1"/>
          </p:cNvSpPr>
          <p:nvPr>
            <p:ph type="ctrTitle"/>
          </p:nvPr>
        </p:nvSpPr>
        <p:spPr>
          <a:xfrm>
            <a:off x="277368" y="1623526"/>
            <a:ext cx="4645250" cy="3284375"/>
          </a:xfrm>
        </p:spPr>
        <p:txBody>
          <a:bodyPr vert="horz" lIns="91440" tIns="45720" rIns="91440" bIns="45720" rtlCol="0" anchor="b">
            <a:normAutofit fontScale="90000"/>
          </a:bodyPr>
          <a:lstStyle/>
          <a:p>
            <a:pPr algn="l"/>
            <a:r>
              <a:rPr lang="en-US" sz="5100" b="1" spc="200" dirty="0">
                <a:solidFill>
                  <a:schemeClr val="bg1"/>
                </a:solidFill>
              </a:rPr>
              <a:t>Myth #2: You can’t teach an old dog new tricks.</a:t>
            </a:r>
            <a:br>
              <a:rPr lang="en-US" sz="5100" b="1" spc="200" dirty="0">
                <a:solidFill>
                  <a:schemeClr val="bg1"/>
                </a:solidFill>
              </a:rPr>
            </a:br>
            <a:endParaRPr lang="en-US" sz="5100" b="1" spc="200" dirty="0">
              <a:solidFill>
                <a:schemeClr val="bg1"/>
              </a:solidFill>
            </a:endParaRPr>
          </a:p>
        </p:txBody>
      </p:sp>
    </p:spTree>
    <p:extLst>
      <p:ext uri="{BB962C8B-B14F-4D97-AF65-F5344CB8AC3E}">
        <p14:creationId xmlns:p14="http://schemas.microsoft.com/office/powerpoint/2010/main" val="14829410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5E1C86D-643D-4A2A-AF4B-3EDF1A13FDDB}"/>
              </a:ext>
            </a:extLst>
          </p:cNvPr>
          <p:cNvSpPr>
            <a:spLocks noGrp="1"/>
          </p:cNvSpPr>
          <p:nvPr>
            <p:ph type="subTitle" idx="1"/>
          </p:nvPr>
        </p:nvSpPr>
        <p:spPr>
          <a:xfrm>
            <a:off x="5741850" y="548640"/>
            <a:ext cx="6172782" cy="5861304"/>
          </a:xfrm>
        </p:spPr>
        <p:txBody>
          <a:bodyPr vert="horz" lIns="91440" tIns="45720" rIns="91440" bIns="45720" rtlCol="0" anchor="t">
            <a:noAutofit/>
          </a:bodyPr>
          <a:lstStyle/>
          <a:p>
            <a:pPr marL="902970" indent="-571500" algn="l">
              <a:buFont typeface="Wingdings" panose="05000000000000000000" pitchFamily="2" charset="2"/>
              <a:buChar char="§"/>
            </a:pPr>
            <a:r>
              <a:rPr lang="en-US" sz="4000" b="1" dirty="0"/>
              <a:t>e. Reality…. Research suggests that though seniors may require a slower pace to learn new information, but they can do it and act on it more effectively than young people. </a:t>
            </a:r>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Related image">
            <a:extLst>
              <a:ext uri="{FF2B5EF4-FFF2-40B4-BE49-F238E27FC236}">
                <a16:creationId xmlns:a16="http://schemas.microsoft.com/office/drawing/2014/main" id="{A3C198A3-EF5D-4784-B579-7502E65260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27" r="3163"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268815-D218-4FD8-9ED1-3CFFF498754F}"/>
              </a:ext>
            </a:extLst>
          </p:cNvPr>
          <p:cNvSpPr>
            <a:spLocks noGrp="1"/>
          </p:cNvSpPr>
          <p:nvPr>
            <p:ph type="ctrTitle"/>
          </p:nvPr>
        </p:nvSpPr>
        <p:spPr>
          <a:xfrm>
            <a:off x="277368" y="1623526"/>
            <a:ext cx="4645250" cy="3284375"/>
          </a:xfrm>
        </p:spPr>
        <p:txBody>
          <a:bodyPr vert="horz" lIns="91440" tIns="45720" rIns="91440" bIns="45720" rtlCol="0" anchor="b">
            <a:normAutofit fontScale="90000"/>
          </a:bodyPr>
          <a:lstStyle/>
          <a:p>
            <a:pPr algn="l"/>
            <a:r>
              <a:rPr lang="en-US" sz="5100" b="1" spc="200" dirty="0">
                <a:solidFill>
                  <a:schemeClr val="bg1"/>
                </a:solidFill>
              </a:rPr>
              <a:t>Myth #2: You can’t teach an old dog new tricks.</a:t>
            </a:r>
            <a:br>
              <a:rPr lang="en-US" sz="5100" b="1" spc="200" dirty="0">
                <a:solidFill>
                  <a:schemeClr val="bg1"/>
                </a:solidFill>
              </a:rPr>
            </a:br>
            <a:endParaRPr lang="en-US" sz="5100" b="1" spc="200" dirty="0">
              <a:solidFill>
                <a:schemeClr val="bg1"/>
              </a:solidFill>
            </a:endParaRPr>
          </a:p>
        </p:txBody>
      </p:sp>
    </p:spTree>
    <p:extLst>
      <p:ext uri="{BB962C8B-B14F-4D97-AF65-F5344CB8AC3E}">
        <p14:creationId xmlns:p14="http://schemas.microsoft.com/office/powerpoint/2010/main" val="134072536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5E1C86D-643D-4A2A-AF4B-3EDF1A13FDDB}"/>
              </a:ext>
            </a:extLst>
          </p:cNvPr>
          <p:cNvSpPr>
            <a:spLocks noGrp="1"/>
          </p:cNvSpPr>
          <p:nvPr>
            <p:ph type="subTitle" idx="1"/>
          </p:nvPr>
        </p:nvSpPr>
        <p:spPr>
          <a:xfrm>
            <a:off x="5830341" y="0"/>
            <a:ext cx="6172782" cy="6359652"/>
          </a:xfrm>
        </p:spPr>
        <p:txBody>
          <a:bodyPr vert="horz" lIns="91440" tIns="45720" rIns="91440" bIns="45720" rtlCol="0" anchor="t">
            <a:noAutofit/>
          </a:bodyPr>
          <a:lstStyle/>
          <a:p>
            <a:pPr marL="331470" algn="l"/>
            <a:r>
              <a:rPr lang="en-US" sz="3200" b="1" dirty="0"/>
              <a:t>“Add to your faith goodness; and to goodness knowledge; and to knowledge, self control; and to self control, perseverance; and to perseverance, godliness; and to godliness, brotherly kindness; and to brotherly kindness, love. For if you possess these qualities in increasing measure, they will keep you from being ineffective and unproductive in your knowledge of Jesus Christ.”</a:t>
            </a:r>
          </a:p>
          <a:p>
            <a:pPr marL="331470" algn="l"/>
            <a:r>
              <a:rPr lang="en-US" sz="3200" b="1" dirty="0"/>
              <a:t>2 Peter 1:5-8</a:t>
            </a:r>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Related image">
            <a:extLst>
              <a:ext uri="{FF2B5EF4-FFF2-40B4-BE49-F238E27FC236}">
                <a16:creationId xmlns:a16="http://schemas.microsoft.com/office/drawing/2014/main" id="{A3C198A3-EF5D-4784-B579-7502E65260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27" r="3163"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268815-D218-4FD8-9ED1-3CFFF498754F}"/>
              </a:ext>
            </a:extLst>
          </p:cNvPr>
          <p:cNvSpPr>
            <a:spLocks noGrp="1"/>
          </p:cNvSpPr>
          <p:nvPr>
            <p:ph type="ctrTitle"/>
          </p:nvPr>
        </p:nvSpPr>
        <p:spPr>
          <a:xfrm>
            <a:off x="277368" y="1623526"/>
            <a:ext cx="4645250" cy="3284375"/>
          </a:xfrm>
        </p:spPr>
        <p:txBody>
          <a:bodyPr vert="horz" lIns="91440" tIns="45720" rIns="91440" bIns="45720" rtlCol="0" anchor="b">
            <a:normAutofit fontScale="90000"/>
          </a:bodyPr>
          <a:lstStyle/>
          <a:p>
            <a:pPr algn="l"/>
            <a:r>
              <a:rPr lang="en-US" sz="5100" b="1" spc="200" dirty="0">
                <a:solidFill>
                  <a:schemeClr val="bg1"/>
                </a:solidFill>
              </a:rPr>
              <a:t>Myth #2: You can’t teach an old dog new tricks.</a:t>
            </a:r>
            <a:br>
              <a:rPr lang="en-US" sz="5100" b="1" spc="200" dirty="0">
                <a:solidFill>
                  <a:schemeClr val="bg1"/>
                </a:solidFill>
              </a:rPr>
            </a:br>
            <a:endParaRPr lang="en-US" sz="5100" b="1" spc="200" dirty="0">
              <a:solidFill>
                <a:schemeClr val="bg1"/>
              </a:solidFill>
            </a:endParaRPr>
          </a:p>
        </p:txBody>
      </p:sp>
    </p:spTree>
    <p:extLst>
      <p:ext uri="{BB962C8B-B14F-4D97-AF65-F5344CB8AC3E}">
        <p14:creationId xmlns:p14="http://schemas.microsoft.com/office/powerpoint/2010/main" val="309687013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5E1C86D-643D-4A2A-AF4B-3EDF1A13FDDB}"/>
              </a:ext>
            </a:extLst>
          </p:cNvPr>
          <p:cNvSpPr>
            <a:spLocks noGrp="1"/>
          </p:cNvSpPr>
          <p:nvPr>
            <p:ph type="subTitle" idx="1"/>
          </p:nvPr>
        </p:nvSpPr>
        <p:spPr>
          <a:xfrm>
            <a:off x="5741850" y="548640"/>
            <a:ext cx="6172782" cy="5861304"/>
          </a:xfrm>
        </p:spPr>
        <p:txBody>
          <a:bodyPr vert="horz" lIns="91440" tIns="45720" rIns="91440" bIns="45720" rtlCol="0" anchor="t">
            <a:noAutofit/>
          </a:bodyPr>
          <a:lstStyle/>
          <a:p>
            <a:pPr marL="331470" algn="l"/>
            <a:endParaRPr lang="en-US" sz="4000" b="1" dirty="0"/>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Related image">
            <a:extLst>
              <a:ext uri="{FF2B5EF4-FFF2-40B4-BE49-F238E27FC236}">
                <a16:creationId xmlns:a16="http://schemas.microsoft.com/office/drawing/2014/main" id="{A3C198A3-EF5D-4784-B579-7502E65260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27" r="3163"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268815-D218-4FD8-9ED1-3CFFF498754F}"/>
              </a:ext>
            </a:extLst>
          </p:cNvPr>
          <p:cNvSpPr>
            <a:spLocks noGrp="1"/>
          </p:cNvSpPr>
          <p:nvPr>
            <p:ph type="ctrTitle"/>
          </p:nvPr>
        </p:nvSpPr>
        <p:spPr>
          <a:xfrm>
            <a:off x="277368" y="1623526"/>
            <a:ext cx="4645250" cy="3284375"/>
          </a:xfrm>
        </p:spPr>
        <p:txBody>
          <a:bodyPr vert="horz" lIns="91440" tIns="45720" rIns="91440" bIns="45720" rtlCol="0" anchor="b">
            <a:normAutofit fontScale="90000"/>
          </a:bodyPr>
          <a:lstStyle/>
          <a:p>
            <a:pPr algn="l"/>
            <a:r>
              <a:rPr lang="en-US" sz="5100" b="1" spc="200" dirty="0">
                <a:solidFill>
                  <a:schemeClr val="bg1"/>
                </a:solidFill>
              </a:rPr>
              <a:t>Myth #2: You can’t teach an old dog new tricks.</a:t>
            </a:r>
            <a:br>
              <a:rPr lang="en-US" sz="5100" b="1" spc="200" dirty="0">
                <a:solidFill>
                  <a:schemeClr val="bg1"/>
                </a:solidFill>
              </a:rPr>
            </a:br>
            <a:endParaRPr lang="en-US" sz="5100" b="1" spc="2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4154" y="-163287"/>
            <a:ext cx="5996066" cy="6858000"/>
          </a:xfrm>
          <a:prstGeom prst="rect">
            <a:avLst/>
          </a:prstGeom>
        </p:spPr>
      </p:pic>
    </p:spTree>
    <p:extLst>
      <p:ext uri="{BB962C8B-B14F-4D97-AF65-F5344CB8AC3E}">
        <p14:creationId xmlns:p14="http://schemas.microsoft.com/office/powerpoint/2010/main" val="50999524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5E1C86D-643D-4A2A-AF4B-3EDF1A13FDDB}"/>
              </a:ext>
            </a:extLst>
          </p:cNvPr>
          <p:cNvSpPr>
            <a:spLocks noGrp="1"/>
          </p:cNvSpPr>
          <p:nvPr>
            <p:ph type="subTitle" idx="1"/>
          </p:nvPr>
        </p:nvSpPr>
        <p:spPr>
          <a:xfrm>
            <a:off x="5199967" y="0"/>
            <a:ext cx="6834718" cy="6858000"/>
          </a:xfrm>
        </p:spPr>
        <p:txBody>
          <a:bodyPr vert="horz" lIns="91440" tIns="45720" rIns="91440" bIns="45720" rtlCol="0" anchor="t">
            <a:noAutofit/>
          </a:bodyPr>
          <a:lstStyle/>
          <a:p>
            <a:pPr marL="902970" indent="-571500" algn="l">
              <a:buFont typeface="Wingdings" panose="05000000000000000000" pitchFamily="2" charset="2"/>
              <a:buChar char="§"/>
            </a:pPr>
            <a:r>
              <a:rPr lang="en-US" sz="4000" b="1" dirty="0"/>
              <a:t>f. Yet the biblical model suggests that the old should teach the young.  (Ps 71).</a:t>
            </a:r>
          </a:p>
          <a:p>
            <a:pPr marL="902970" indent="-571500" algn="l">
              <a:buFont typeface="Wingdings" panose="05000000000000000000" pitchFamily="2" charset="2"/>
              <a:buChar char="§"/>
            </a:pPr>
            <a:r>
              <a:rPr lang="en-US" sz="3200" b="1" dirty="0"/>
              <a:t>I think it is right to refresh your memory as long as I live in the tent of this body, because I know that I will soon be put aside, as our Lord Jesus Christ has made clear to me. And I will make every effort to see that after my departure you will always be able to remember these things.             2 Peter 1:13-15. </a:t>
            </a:r>
          </a:p>
          <a:p>
            <a:pPr marL="331470" algn="l"/>
            <a:endParaRPr lang="en-US" sz="4000" b="1" dirty="0"/>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Related image">
            <a:extLst>
              <a:ext uri="{FF2B5EF4-FFF2-40B4-BE49-F238E27FC236}">
                <a16:creationId xmlns:a16="http://schemas.microsoft.com/office/drawing/2014/main" id="{A3C198A3-EF5D-4784-B579-7502E65260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27" r="3163"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268815-D218-4FD8-9ED1-3CFFF498754F}"/>
              </a:ext>
            </a:extLst>
          </p:cNvPr>
          <p:cNvSpPr>
            <a:spLocks noGrp="1"/>
          </p:cNvSpPr>
          <p:nvPr>
            <p:ph type="ctrTitle"/>
          </p:nvPr>
        </p:nvSpPr>
        <p:spPr>
          <a:xfrm>
            <a:off x="277368" y="1623526"/>
            <a:ext cx="4645250" cy="3284375"/>
          </a:xfrm>
        </p:spPr>
        <p:txBody>
          <a:bodyPr vert="horz" lIns="91440" tIns="45720" rIns="91440" bIns="45720" rtlCol="0" anchor="b">
            <a:normAutofit fontScale="90000"/>
          </a:bodyPr>
          <a:lstStyle/>
          <a:p>
            <a:pPr algn="l"/>
            <a:r>
              <a:rPr lang="en-US" sz="5100" b="1" spc="200" dirty="0">
                <a:solidFill>
                  <a:schemeClr val="bg1"/>
                </a:solidFill>
              </a:rPr>
              <a:t>Myth #2: You can’t teach an old dog new tricks.</a:t>
            </a:r>
            <a:br>
              <a:rPr lang="en-US" sz="5100" b="1" spc="200" dirty="0">
                <a:solidFill>
                  <a:schemeClr val="bg1"/>
                </a:solidFill>
              </a:rPr>
            </a:br>
            <a:endParaRPr lang="en-US" sz="5100" b="1" spc="200" dirty="0">
              <a:solidFill>
                <a:schemeClr val="bg1"/>
              </a:solidFill>
            </a:endParaRPr>
          </a:p>
        </p:txBody>
      </p:sp>
    </p:spTree>
    <p:extLst>
      <p:ext uri="{BB962C8B-B14F-4D97-AF65-F5344CB8AC3E}">
        <p14:creationId xmlns:p14="http://schemas.microsoft.com/office/powerpoint/2010/main" val="281999023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5E1C86D-643D-4A2A-AF4B-3EDF1A13FDDB}"/>
              </a:ext>
            </a:extLst>
          </p:cNvPr>
          <p:cNvSpPr>
            <a:spLocks noGrp="1"/>
          </p:cNvSpPr>
          <p:nvPr>
            <p:ph type="subTitle" idx="1"/>
          </p:nvPr>
        </p:nvSpPr>
        <p:spPr>
          <a:xfrm>
            <a:off x="5741850" y="149288"/>
            <a:ext cx="6172782" cy="6409944"/>
          </a:xfrm>
        </p:spPr>
        <p:txBody>
          <a:bodyPr vert="horz" lIns="91440" tIns="45720" rIns="91440" bIns="45720" rtlCol="0" anchor="t">
            <a:noAutofit/>
          </a:bodyPr>
          <a:lstStyle/>
          <a:p>
            <a:pPr marL="1074420" indent="-742950" algn="l">
              <a:buFont typeface="Wingdings" panose="05000000000000000000" pitchFamily="2" charset="2"/>
              <a:buChar char="§"/>
            </a:pPr>
            <a:r>
              <a:rPr lang="en-US" sz="4000" b="1" dirty="0"/>
              <a:t>a. This myth suggests that it is to late to reduce the risk of disease and disability. </a:t>
            </a:r>
          </a:p>
          <a:p>
            <a:pPr marL="331470" algn="l"/>
            <a:endParaRPr lang="en-US" sz="1600" b="1" dirty="0"/>
          </a:p>
          <a:p>
            <a:pPr marL="902970" indent="-571500" algn="l">
              <a:buFont typeface="Wingdings" panose="05000000000000000000" pitchFamily="2" charset="2"/>
              <a:buChar char="§"/>
            </a:pPr>
            <a:r>
              <a:rPr lang="en-US" sz="4000" b="1" dirty="0"/>
              <a:t>b. Reality…. Older adults who lose excessive weight, stop smoking and begin to exercise experience significant health changes. </a:t>
            </a:r>
          </a:p>
          <a:p>
            <a:pPr marL="331470" algn="l"/>
            <a:endParaRPr lang="en-US" sz="4000" b="1" dirty="0"/>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Related image">
            <a:extLst>
              <a:ext uri="{FF2B5EF4-FFF2-40B4-BE49-F238E27FC236}">
                <a16:creationId xmlns:a16="http://schemas.microsoft.com/office/drawing/2014/main" id="{A3C198A3-EF5D-4784-B579-7502E65260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27" r="3163" b="1"/>
          <a:stretch/>
        </p:blipFill>
        <p:spPr bwMode="auto">
          <a:xfrm>
            <a:off x="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268815-D218-4FD8-9ED1-3CFFF498754F}"/>
              </a:ext>
            </a:extLst>
          </p:cNvPr>
          <p:cNvSpPr>
            <a:spLocks noGrp="1"/>
          </p:cNvSpPr>
          <p:nvPr>
            <p:ph type="ctrTitle"/>
          </p:nvPr>
        </p:nvSpPr>
        <p:spPr>
          <a:xfrm>
            <a:off x="277368" y="1623526"/>
            <a:ext cx="4645250" cy="3284375"/>
          </a:xfrm>
        </p:spPr>
        <p:txBody>
          <a:bodyPr vert="horz" lIns="91440" tIns="45720" rIns="91440" bIns="45720" rtlCol="0" anchor="b">
            <a:normAutofit/>
          </a:bodyPr>
          <a:lstStyle/>
          <a:p>
            <a:pPr algn="l"/>
            <a:r>
              <a:rPr lang="en-US" sz="5100" b="1" spc="200" dirty="0">
                <a:solidFill>
                  <a:schemeClr val="bg1"/>
                </a:solidFill>
              </a:rPr>
              <a:t>Myth #3: The horse is out of the barn.</a:t>
            </a:r>
            <a:br>
              <a:rPr lang="en-US" sz="5100" b="1" spc="200" dirty="0">
                <a:solidFill>
                  <a:schemeClr val="bg1"/>
                </a:solidFill>
              </a:rPr>
            </a:br>
            <a:endParaRPr lang="en-US" sz="5100" b="1" spc="200" dirty="0">
              <a:solidFill>
                <a:schemeClr val="bg1"/>
              </a:solidFill>
            </a:endParaRPr>
          </a:p>
        </p:txBody>
      </p:sp>
    </p:spTree>
    <p:extLst>
      <p:ext uri="{BB962C8B-B14F-4D97-AF65-F5344CB8AC3E}">
        <p14:creationId xmlns:p14="http://schemas.microsoft.com/office/powerpoint/2010/main" val="363709022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5E1C86D-643D-4A2A-AF4B-3EDF1A13FDDB}"/>
              </a:ext>
            </a:extLst>
          </p:cNvPr>
          <p:cNvSpPr>
            <a:spLocks noGrp="1"/>
          </p:cNvSpPr>
          <p:nvPr>
            <p:ph type="subTitle" idx="1"/>
          </p:nvPr>
        </p:nvSpPr>
        <p:spPr>
          <a:xfrm>
            <a:off x="5741850" y="149288"/>
            <a:ext cx="6172782" cy="6409944"/>
          </a:xfrm>
        </p:spPr>
        <p:txBody>
          <a:bodyPr vert="horz" lIns="91440" tIns="45720" rIns="91440" bIns="45720" rtlCol="0" anchor="t">
            <a:noAutofit/>
          </a:bodyPr>
          <a:lstStyle/>
          <a:p>
            <a:pPr marL="1074420" indent="-742950" algn="l">
              <a:buFont typeface="Wingdings" panose="05000000000000000000" pitchFamily="2" charset="2"/>
              <a:buChar char="§"/>
            </a:pPr>
            <a:r>
              <a:rPr lang="en-US" sz="4000" b="1" dirty="0"/>
              <a:t>c.	Though with age the body does lose physical function, many reductions in physical performance are reversable. </a:t>
            </a:r>
          </a:p>
          <a:p>
            <a:pPr marL="331470" algn="l"/>
            <a:endParaRPr lang="en-US" sz="4000" b="1" dirty="0"/>
          </a:p>
          <a:p>
            <a:pPr marL="1074420" indent="-742950" algn="l">
              <a:buFont typeface="Wingdings" panose="05000000000000000000" pitchFamily="2" charset="2"/>
              <a:buChar char="§"/>
            </a:pPr>
            <a:r>
              <a:rPr lang="en-US" sz="4000" b="1" dirty="0"/>
              <a:t>d.	It is never too late to start making healthy lifestyle changes. </a:t>
            </a:r>
          </a:p>
          <a:p>
            <a:pPr marL="331470" algn="l"/>
            <a:endParaRPr lang="en-US" sz="4000" b="1" dirty="0"/>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Related image">
            <a:extLst>
              <a:ext uri="{FF2B5EF4-FFF2-40B4-BE49-F238E27FC236}">
                <a16:creationId xmlns:a16="http://schemas.microsoft.com/office/drawing/2014/main" id="{A3C198A3-EF5D-4784-B579-7502E65260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27" r="3163"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268815-D218-4FD8-9ED1-3CFFF498754F}"/>
              </a:ext>
            </a:extLst>
          </p:cNvPr>
          <p:cNvSpPr>
            <a:spLocks noGrp="1"/>
          </p:cNvSpPr>
          <p:nvPr>
            <p:ph type="ctrTitle"/>
          </p:nvPr>
        </p:nvSpPr>
        <p:spPr>
          <a:xfrm>
            <a:off x="277368" y="1623526"/>
            <a:ext cx="4645250" cy="3284375"/>
          </a:xfrm>
        </p:spPr>
        <p:txBody>
          <a:bodyPr vert="horz" lIns="91440" tIns="45720" rIns="91440" bIns="45720" rtlCol="0" anchor="b">
            <a:normAutofit/>
          </a:bodyPr>
          <a:lstStyle/>
          <a:p>
            <a:pPr algn="l"/>
            <a:r>
              <a:rPr lang="en-US" sz="5100" b="1" spc="200" dirty="0">
                <a:solidFill>
                  <a:schemeClr val="bg1"/>
                </a:solidFill>
              </a:rPr>
              <a:t>Myth #3: The horse is out of the barn.</a:t>
            </a:r>
            <a:br>
              <a:rPr lang="en-US" sz="5100" b="1" spc="200" dirty="0">
                <a:solidFill>
                  <a:schemeClr val="bg1"/>
                </a:solidFill>
              </a:rPr>
            </a:br>
            <a:endParaRPr lang="en-US" sz="5100" b="1" spc="200" dirty="0">
              <a:solidFill>
                <a:schemeClr val="bg1"/>
              </a:solidFill>
            </a:endParaRPr>
          </a:p>
        </p:txBody>
      </p:sp>
    </p:spTree>
    <p:extLst>
      <p:ext uri="{BB962C8B-B14F-4D97-AF65-F5344CB8AC3E}">
        <p14:creationId xmlns:p14="http://schemas.microsoft.com/office/powerpoint/2010/main" val="155694024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5E1C86D-643D-4A2A-AF4B-3EDF1A13FDDB}"/>
              </a:ext>
            </a:extLst>
          </p:cNvPr>
          <p:cNvSpPr>
            <a:spLocks noGrp="1"/>
          </p:cNvSpPr>
          <p:nvPr>
            <p:ph type="subTitle" idx="1"/>
          </p:nvPr>
        </p:nvSpPr>
        <p:spPr>
          <a:xfrm>
            <a:off x="5741850" y="149288"/>
            <a:ext cx="6172782" cy="6409944"/>
          </a:xfrm>
        </p:spPr>
        <p:txBody>
          <a:bodyPr vert="horz" lIns="91440" tIns="45720" rIns="91440" bIns="45720" rtlCol="0" anchor="t">
            <a:noAutofit/>
          </a:bodyPr>
          <a:lstStyle/>
          <a:p>
            <a:pPr marL="331470" algn="l"/>
            <a:endParaRPr lang="en-US" sz="4000" b="1" dirty="0"/>
          </a:p>
          <a:p>
            <a:pPr marL="331470" algn="l"/>
            <a:endParaRPr lang="en-US" sz="4000" b="1" dirty="0"/>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Related image">
            <a:extLst>
              <a:ext uri="{FF2B5EF4-FFF2-40B4-BE49-F238E27FC236}">
                <a16:creationId xmlns:a16="http://schemas.microsoft.com/office/drawing/2014/main" id="{A3C198A3-EF5D-4784-B579-7502E65260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27" r="3163"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268815-D218-4FD8-9ED1-3CFFF498754F}"/>
              </a:ext>
            </a:extLst>
          </p:cNvPr>
          <p:cNvSpPr>
            <a:spLocks noGrp="1"/>
          </p:cNvSpPr>
          <p:nvPr>
            <p:ph type="ctrTitle"/>
          </p:nvPr>
        </p:nvSpPr>
        <p:spPr>
          <a:xfrm>
            <a:off x="277368" y="1623526"/>
            <a:ext cx="4645250" cy="3284375"/>
          </a:xfrm>
        </p:spPr>
        <p:txBody>
          <a:bodyPr vert="horz" lIns="91440" tIns="45720" rIns="91440" bIns="45720" rtlCol="0" anchor="b">
            <a:normAutofit/>
          </a:bodyPr>
          <a:lstStyle/>
          <a:p>
            <a:pPr algn="l"/>
            <a:endParaRPr lang="en-US" sz="5100" b="1" spc="2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591" y="149288"/>
            <a:ext cx="9824970" cy="6537699"/>
          </a:xfrm>
          <a:prstGeom prst="rect">
            <a:avLst/>
          </a:prstGeom>
        </p:spPr>
      </p:pic>
    </p:spTree>
    <p:extLst>
      <p:ext uri="{BB962C8B-B14F-4D97-AF65-F5344CB8AC3E}">
        <p14:creationId xmlns:p14="http://schemas.microsoft.com/office/powerpoint/2010/main" val="282207884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339483"/>
          </a:xfrm>
        </p:spPr>
        <p:txBody>
          <a:bodyPr/>
          <a:lstStyle/>
          <a:p>
            <a:r>
              <a:rPr lang="en-US" b="1" dirty="0"/>
              <a:t>Myths</a:t>
            </a:r>
          </a:p>
        </p:txBody>
      </p:sp>
      <p:sp>
        <p:nvSpPr>
          <p:cNvPr id="3" name="Subtitle 2"/>
          <p:cNvSpPr>
            <a:spLocks noGrp="1"/>
          </p:cNvSpPr>
          <p:nvPr>
            <p:ph type="subTitle" idx="1"/>
          </p:nvPr>
        </p:nvSpPr>
        <p:spPr>
          <a:xfrm>
            <a:off x="1524000" y="2841675"/>
            <a:ext cx="9144000" cy="3736106"/>
          </a:xfrm>
        </p:spPr>
        <p:txBody>
          <a:bodyPr>
            <a:normAutofit fontScale="32500" lnSpcReduction="20000"/>
          </a:bodyPr>
          <a:lstStyle/>
          <a:p>
            <a:pPr marL="457200" indent="-457200" algn="l">
              <a:buAutoNum type="arabicPeriod"/>
            </a:pPr>
            <a:r>
              <a:rPr lang="en-US" sz="11100" b="1" dirty="0"/>
              <a:t>To be old is to be sick.</a:t>
            </a:r>
          </a:p>
          <a:p>
            <a:pPr marL="457200" indent="-457200" algn="l">
              <a:buAutoNum type="arabicPeriod"/>
            </a:pPr>
            <a:r>
              <a:rPr lang="en-US" sz="11100" b="1" dirty="0"/>
              <a:t>You can’t teach an old dog new tricks.</a:t>
            </a:r>
          </a:p>
          <a:p>
            <a:pPr marL="457200" indent="-457200" algn="l">
              <a:buAutoNum type="arabicPeriod"/>
            </a:pPr>
            <a:r>
              <a:rPr lang="en-US" sz="11100" b="1" dirty="0"/>
              <a:t>The horse is out of the barn.</a:t>
            </a:r>
          </a:p>
          <a:p>
            <a:pPr marL="457200" indent="-457200" algn="l">
              <a:buAutoNum type="arabicPeriod"/>
            </a:pPr>
            <a:r>
              <a:rPr lang="en-US" sz="11100" b="1" dirty="0"/>
              <a:t>The secret to successful aging is to choose your parents wisely.</a:t>
            </a:r>
          </a:p>
          <a:p>
            <a:pPr marL="457200" indent="-457200" algn="l">
              <a:buAutoNum type="arabicPeriod"/>
            </a:pPr>
            <a:r>
              <a:rPr lang="en-US" sz="11100" b="1" dirty="0"/>
              <a:t>The lights may be on, but the voltage is low.</a:t>
            </a:r>
          </a:p>
          <a:p>
            <a:pPr marL="457200" indent="-457200" algn="l">
              <a:buAutoNum type="arabicPeriod"/>
            </a:pPr>
            <a:r>
              <a:rPr lang="en-US" sz="11100" b="1" dirty="0"/>
              <a:t>The elderly do not pull their own weight.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181" y="-320210"/>
            <a:ext cx="6096000" cy="2219325"/>
          </a:xfrm>
          <a:prstGeom prst="rect">
            <a:avLst/>
          </a:prstGeom>
        </p:spPr>
      </p:pic>
    </p:spTree>
    <p:extLst>
      <p:ext uri="{BB962C8B-B14F-4D97-AF65-F5344CB8AC3E}">
        <p14:creationId xmlns:p14="http://schemas.microsoft.com/office/powerpoint/2010/main" val="1907991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5E1C86D-643D-4A2A-AF4B-3EDF1A13FDDB}"/>
              </a:ext>
            </a:extLst>
          </p:cNvPr>
          <p:cNvSpPr>
            <a:spLocks noGrp="1"/>
          </p:cNvSpPr>
          <p:nvPr>
            <p:ph type="subTitle" idx="1"/>
          </p:nvPr>
        </p:nvSpPr>
        <p:spPr>
          <a:xfrm>
            <a:off x="5741850" y="149288"/>
            <a:ext cx="6172782" cy="6409944"/>
          </a:xfrm>
        </p:spPr>
        <p:txBody>
          <a:bodyPr vert="horz" lIns="91440" tIns="45720" rIns="91440" bIns="45720" rtlCol="0" anchor="t">
            <a:noAutofit/>
          </a:bodyPr>
          <a:lstStyle/>
          <a:p>
            <a:pPr marL="331470" algn="l"/>
            <a:endParaRPr lang="en-US" sz="4000" b="1" dirty="0"/>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Related image">
            <a:extLst>
              <a:ext uri="{FF2B5EF4-FFF2-40B4-BE49-F238E27FC236}">
                <a16:creationId xmlns:a16="http://schemas.microsoft.com/office/drawing/2014/main" id="{A3C198A3-EF5D-4784-B579-7502E65260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27" r="3163"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268815-D218-4FD8-9ED1-3CFFF498754F}"/>
              </a:ext>
            </a:extLst>
          </p:cNvPr>
          <p:cNvSpPr>
            <a:spLocks noGrp="1"/>
          </p:cNvSpPr>
          <p:nvPr>
            <p:ph type="ctrTitle"/>
          </p:nvPr>
        </p:nvSpPr>
        <p:spPr>
          <a:xfrm>
            <a:off x="277368" y="1623526"/>
            <a:ext cx="4645250" cy="3284375"/>
          </a:xfrm>
        </p:spPr>
        <p:txBody>
          <a:bodyPr vert="horz" lIns="91440" tIns="45720" rIns="91440" bIns="45720" rtlCol="0" anchor="b">
            <a:normAutofit fontScale="90000"/>
          </a:bodyPr>
          <a:lstStyle/>
          <a:p>
            <a:pPr algn="l"/>
            <a:r>
              <a:rPr lang="en-US" sz="5100" b="1" spc="200" dirty="0">
                <a:solidFill>
                  <a:schemeClr val="bg1"/>
                </a:solidFill>
              </a:rPr>
              <a:t>Myth #4: The secret to successful aging is to choose your parents wisely.</a:t>
            </a:r>
            <a:br>
              <a:rPr lang="en-US" sz="5100" b="1" spc="200" dirty="0">
                <a:solidFill>
                  <a:schemeClr val="bg1"/>
                </a:solidFill>
              </a:rPr>
            </a:br>
            <a:endParaRPr lang="en-US" sz="5100" b="1" spc="2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5773" y="-163287"/>
            <a:ext cx="5260211" cy="6858000"/>
          </a:xfrm>
          <a:prstGeom prst="rect">
            <a:avLst/>
          </a:prstGeom>
        </p:spPr>
      </p:pic>
    </p:spTree>
    <p:extLst>
      <p:ext uri="{BB962C8B-B14F-4D97-AF65-F5344CB8AC3E}">
        <p14:creationId xmlns:p14="http://schemas.microsoft.com/office/powerpoint/2010/main" val="2677366296"/>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5E1C86D-643D-4A2A-AF4B-3EDF1A13FDDB}"/>
              </a:ext>
            </a:extLst>
          </p:cNvPr>
          <p:cNvSpPr>
            <a:spLocks noGrp="1"/>
          </p:cNvSpPr>
          <p:nvPr>
            <p:ph type="subTitle" idx="1"/>
          </p:nvPr>
        </p:nvSpPr>
        <p:spPr>
          <a:xfrm>
            <a:off x="5741850" y="149288"/>
            <a:ext cx="6172782" cy="6409944"/>
          </a:xfrm>
        </p:spPr>
        <p:txBody>
          <a:bodyPr vert="horz" lIns="91440" tIns="45720" rIns="91440" bIns="45720" rtlCol="0" anchor="t">
            <a:noAutofit/>
          </a:bodyPr>
          <a:lstStyle/>
          <a:p>
            <a:pPr marL="1074420" indent="-742950" algn="l">
              <a:buFont typeface="Wingdings" panose="05000000000000000000" pitchFamily="2" charset="2"/>
              <a:buChar char="§"/>
            </a:pPr>
            <a:r>
              <a:rPr lang="en-US" sz="4000" b="1" dirty="0"/>
              <a:t>a.	Many people say, well my parents had arthritis, Parkinson’s, eye problems or many other diseases. </a:t>
            </a:r>
          </a:p>
          <a:p>
            <a:pPr marL="331470" algn="l"/>
            <a:endParaRPr lang="en-US" sz="4000" b="1" dirty="0"/>
          </a:p>
          <a:p>
            <a:pPr marL="1074420" indent="-742950" algn="l">
              <a:buFont typeface="Wingdings" panose="05000000000000000000" pitchFamily="2" charset="2"/>
              <a:buChar char="§"/>
            </a:pPr>
            <a:r>
              <a:rPr lang="en-US" sz="4000" b="1" dirty="0"/>
              <a:t>b.	Reality…. The role of genetics in aging has been overemphasized. </a:t>
            </a:r>
          </a:p>
          <a:p>
            <a:pPr marL="331470" algn="l"/>
            <a:endParaRPr lang="en-US" sz="4000" b="1" dirty="0"/>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Related image">
            <a:extLst>
              <a:ext uri="{FF2B5EF4-FFF2-40B4-BE49-F238E27FC236}">
                <a16:creationId xmlns:a16="http://schemas.microsoft.com/office/drawing/2014/main" id="{A3C198A3-EF5D-4784-B579-7502E65260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27" r="3163"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268815-D218-4FD8-9ED1-3CFFF498754F}"/>
              </a:ext>
            </a:extLst>
          </p:cNvPr>
          <p:cNvSpPr>
            <a:spLocks noGrp="1"/>
          </p:cNvSpPr>
          <p:nvPr>
            <p:ph type="ctrTitle"/>
          </p:nvPr>
        </p:nvSpPr>
        <p:spPr>
          <a:xfrm>
            <a:off x="277368" y="1623526"/>
            <a:ext cx="4645250" cy="3284375"/>
          </a:xfrm>
        </p:spPr>
        <p:txBody>
          <a:bodyPr vert="horz" lIns="91440" tIns="45720" rIns="91440" bIns="45720" rtlCol="0" anchor="b">
            <a:normAutofit fontScale="90000"/>
          </a:bodyPr>
          <a:lstStyle/>
          <a:p>
            <a:pPr algn="l"/>
            <a:r>
              <a:rPr lang="en-US" sz="5100" b="1" spc="200" dirty="0">
                <a:solidFill>
                  <a:schemeClr val="bg1"/>
                </a:solidFill>
              </a:rPr>
              <a:t>Myth #4: The secret to successful aging is to choose your parents wisely.</a:t>
            </a:r>
            <a:br>
              <a:rPr lang="en-US" sz="5100" b="1" spc="200" dirty="0">
                <a:solidFill>
                  <a:schemeClr val="bg1"/>
                </a:solidFill>
              </a:rPr>
            </a:br>
            <a:endParaRPr lang="en-US" sz="5100" b="1" spc="200" dirty="0">
              <a:solidFill>
                <a:schemeClr val="bg1"/>
              </a:solidFill>
            </a:endParaRPr>
          </a:p>
        </p:txBody>
      </p:sp>
    </p:spTree>
    <p:extLst>
      <p:ext uri="{BB962C8B-B14F-4D97-AF65-F5344CB8AC3E}">
        <p14:creationId xmlns:p14="http://schemas.microsoft.com/office/powerpoint/2010/main" val="2717860846"/>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5E1C86D-643D-4A2A-AF4B-3EDF1A13FDDB}"/>
              </a:ext>
            </a:extLst>
          </p:cNvPr>
          <p:cNvSpPr>
            <a:spLocks noGrp="1"/>
          </p:cNvSpPr>
          <p:nvPr>
            <p:ph type="subTitle" idx="1"/>
          </p:nvPr>
        </p:nvSpPr>
        <p:spPr>
          <a:xfrm>
            <a:off x="5741850" y="149288"/>
            <a:ext cx="6172782" cy="6409944"/>
          </a:xfrm>
        </p:spPr>
        <p:txBody>
          <a:bodyPr vert="horz" lIns="91440" tIns="45720" rIns="91440" bIns="45720" rtlCol="0" anchor="t">
            <a:noAutofit/>
          </a:bodyPr>
          <a:lstStyle/>
          <a:p>
            <a:pPr marL="1074420" indent="-742950" algn="l">
              <a:buFont typeface="Wingdings" panose="05000000000000000000" pitchFamily="2" charset="2"/>
              <a:buChar char="§"/>
            </a:pPr>
            <a:r>
              <a:rPr lang="en-US" sz="4000" b="1" dirty="0"/>
              <a:t>c. The good news is older people can make choices that help determine their health-related futures.</a:t>
            </a:r>
          </a:p>
          <a:p>
            <a:pPr marL="331470" algn="l"/>
            <a:endParaRPr lang="en-US" sz="1400" b="1" dirty="0"/>
          </a:p>
          <a:p>
            <a:pPr marL="1074420" indent="-742950" algn="l">
              <a:buFont typeface="Wingdings" panose="05000000000000000000" pitchFamily="2" charset="2"/>
              <a:buChar char="§"/>
            </a:pPr>
            <a:r>
              <a:rPr lang="en-US" sz="4000" b="1" dirty="0"/>
              <a:t>d. As we grow older, the influence of genetics becomes less important and lifestyle becomes more important. </a:t>
            </a:r>
          </a:p>
          <a:p>
            <a:pPr marL="331470" algn="l"/>
            <a:endParaRPr lang="en-US" sz="4000" b="1" dirty="0"/>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Related image">
            <a:extLst>
              <a:ext uri="{FF2B5EF4-FFF2-40B4-BE49-F238E27FC236}">
                <a16:creationId xmlns:a16="http://schemas.microsoft.com/office/drawing/2014/main" id="{A3C198A3-EF5D-4784-B579-7502E65260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27" r="3163"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268815-D218-4FD8-9ED1-3CFFF498754F}"/>
              </a:ext>
            </a:extLst>
          </p:cNvPr>
          <p:cNvSpPr>
            <a:spLocks noGrp="1"/>
          </p:cNvSpPr>
          <p:nvPr>
            <p:ph type="ctrTitle"/>
          </p:nvPr>
        </p:nvSpPr>
        <p:spPr>
          <a:xfrm>
            <a:off x="277368" y="1623526"/>
            <a:ext cx="4645250" cy="3284375"/>
          </a:xfrm>
        </p:spPr>
        <p:txBody>
          <a:bodyPr vert="horz" lIns="91440" tIns="45720" rIns="91440" bIns="45720" rtlCol="0" anchor="b">
            <a:normAutofit fontScale="90000"/>
          </a:bodyPr>
          <a:lstStyle/>
          <a:p>
            <a:pPr algn="l"/>
            <a:r>
              <a:rPr lang="en-US" sz="5100" b="1" spc="200" dirty="0">
                <a:solidFill>
                  <a:schemeClr val="bg1"/>
                </a:solidFill>
              </a:rPr>
              <a:t>Myth #4: The secret to successful aging is to choose your parents wisely.</a:t>
            </a:r>
            <a:br>
              <a:rPr lang="en-US" sz="5100" b="1" spc="200" dirty="0">
                <a:solidFill>
                  <a:schemeClr val="bg1"/>
                </a:solidFill>
              </a:rPr>
            </a:br>
            <a:endParaRPr lang="en-US" sz="5100" b="1" spc="200" dirty="0">
              <a:solidFill>
                <a:schemeClr val="bg1"/>
              </a:solidFill>
            </a:endParaRPr>
          </a:p>
        </p:txBody>
      </p:sp>
    </p:spTree>
    <p:extLst>
      <p:ext uri="{BB962C8B-B14F-4D97-AF65-F5344CB8AC3E}">
        <p14:creationId xmlns:p14="http://schemas.microsoft.com/office/powerpoint/2010/main" val="1167858222"/>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5E1C86D-643D-4A2A-AF4B-3EDF1A13FDDB}"/>
              </a:ext>
            </a:extLst>
          </p:cNvPr>
          <p:cNvSpPr>
            <a:spLocks noGrp="1"/>
          </p:cNvSpPr>
          <p:nvPr>
            <p:ph type="subTitle" idx="1"/>
          </p:nvPr>
        </p:nvSpPr>
        <p:spPr>
          <a:xfrm>
            <a:off x="5430415" y="858416"/>
            <a:ext cx="6577521" cy="5700816"/>
          </a:xfrm>
        </p:spPr>
        <p:txBody>
          <a:bodyPr vert="horz" lIns="91440" tIns="45720" rIns="91440" bIns="45720" rtlCol="0" anchor="t">
            <a:noAutofit/>
          </a:bodyPr>
          <a:lstStyle/>
          <a:p>
            <a:pPr marL="1074420" indent="-742950" algn="l">
              <a:buFont typeface="Wingdings" panose="05000000000000000000" pitchFamily="2" charset="2"/>
              <a:buChar char="§"/>
            </a:pPr>
            <a:r>
              <a:rPr lang="en-US" sz="4000" b="1" dirty="0"/>
              <a:t>a. This myth implies that older people suffer from inadequate physical and mental capacities and are not interested in sexual activities. </a:t>
            </a:r>
          </a:p>
          <a:p>
            <a:pPr marL="1074420" indent="-742950" algn="l">
              <a:buFont typeface="Wingdings" panose="05000000000000000000" pitchFamily="2" charset="2"/>
              <a:buChar char="§"/>
            </a:pPr>
            <a:endParaRPr lang="en-US" sz="1200" b="1" dirty="0"/>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Related image">
            <a:extLst>
              <a:ext uri="{FF2B5EF4-FFF2-40B4-BE49-F238E27FC236}">
                <a16:creationId xmlns:a16="http://schemas.microsoft.com/office/drawing/2014/main" id="{A3C198A3-EF5D-4784-B579-7502E65260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27" r="3163"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268815-D218-4FD8-9ED1-3CFFF498754F}"/>
              </a:ext>
            </a:extLst>
          </p:cNvPr>
          <p:cNvSpPr>
            <a:spLocks noGrp="1"/>
          </p:cNvSpPr>
          <p:nvPr>
            <p:ph type="ctrTitle"/>
          </p:nvPr>
        </p:nvSpPr>
        <p:spPr>
          <a:xfrm>
            <a:off x="277368" y="1623526"/>
            <a:ext cx="4645250" cy="3284375"/>
          </a:xfrm>
        </p:spPr>
        <p:txBody>
          <a:bodyPr vert="horz" lIns="91440" tIns="45720" rIns="91440" bIns="45720" rtlCol="0" anchor="b">
            <a:normAutofit fontScale="90000"/>
          </a:bodyPr>
          <a:lstStyle/>
          <a:p>
            <a:pPr algn="l"/>
            <a:r>
              <a:rPr lang="en-US" sz="5100" b="1" spc="200" dirty="0">
                <a:solidFill>
                  <a:schemeClr val="bg1"/>
                </a:solidFill>
              </a:rPr>
              <a:t>Myth #5: The lights may be on, but the voltage is low.</a:t>
            </a:r>
            <a:br>
              <a:rPr lang="en-US" sz="5100" b="1" spc="200" dirty="0">
                <a:solidFill>
                  <a:schemeClr val="bg1"/>
                </a:solidFill>
              </a:rPr>
            </a:br>
            <a:endParaRPr lang="en-US" sz="5100" b="1" spc="200" dirty="0">
              <a:solidFill>
                <a:schemeClr val="bg1"/>
              </a:solidFill>
            </a:endParaRPr>
          </a:p>
        </p:txBody>
      </p:sp>
    </p:spTree>
    <p:extLst>
      <p:ext uri="{BB962C8B-B14F-4D97-AF65-F5344CB8AC3E}">
        <p14:creationId xmlns:p14="http://schemas.microsoft.com/office/powerpoint/2010/main" val="117403713"/>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5E1C86D-643D-4A2A-AF4B-3EDF1A13FDDB}"/>
              </a:ext>
            </a:extLst>
          </p:cNvPr>
          <p:cNvSpPr>
            <a:spLocks noGrp="1"/>
          </p:cNvSpPr>
          <p:nvPr>
            <p:ph type="subTitle" idx="1"/>
          </p:nvPr>
        </p:nvSpPr>
        <p:spPr>
          <a:xfrm>
            <a:off x="6096000" y="373224"/>
            <a:ext cx="5818632" cy="6186008"/>
          </a:xfrm>
        </p:spPr>
        <p:txBody>
          <a:bodyPr vert="horz" lIns="91440" tIns="45720" rIns="91440" bIns="45720" rtlCol="0" anchor="t">
            <a:noAutofit/>
          </a:bodyPr>
          <a:lstStyle/>
          <a:p>
            <a:pPr marL="331470" algn="l"/>
            <a:r>
              <a:rPr lang="en-US" sz="4000" b="1" dirty="0"/>
              <a:t>b.	Reality…. Although chronological age is not the key factor, there are physiological changes and certain health conditions that can affect sexual activity. </a:t>
            </a:r>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Related image">
            <a:extLst>
              <a:ext uri="{FF2B5EF4-FFF2-40B4-BE49-F238E27FC236}">
                <a16:creationId xmlns:a16="http://schemas.microsoft.com/office/drawing/2014/main" id="{A3C198A3-EF5D-4784-B579-7502E65260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27" r="3163"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268815-D218-4FD8-9ED1-3CFFF498754F}"/>
              </a:ext>
            </a:extLst>
          </p:cNvPr>
          <p:cNvSpPr>
            <a:spLocks noGrp="1"/>
          </p:cNvSpPr>
          <p:nvPr>
            <p:ph type="ctrTitle"/>
          </p:nvPr>
        </p:nvSpPr>
        <p:spPr>
          <a:xfrm>
            <a:off x="277368" y="1623526"/>
            <a:ext cx="4645250" cy="3284375"/>
          </a:xfrm>
        </p:spPr>
        <p:txBody>
          <a:bodyPr vert="horz" lIns="91440" tIns="45720" rIns="91440" bIns="45720" rtlCol="0" anchor="b">
            <a:normAutofit fontScale="90000"/>
          </a:bodyPr>
          <a:lstStyle/>
          <a:p>
            <a:pPr algn="l"/>
            <a:r>
              <a:rPr lang="en-US" sz="5100" b="1" spc="200" dirty="0">
                <a:solidFill>
                  <a:schemeClr val="bg1"/>
                </a:solidFill>
              </a:rPr>
              <a:t>Myth #5: The lights may be on, but the voltage is low.</a:t>
            </a:r>
            <a:br>
              <a:rPr lang="en-US" sz="5100" b="1" spc="200" dirty="0">
                <a:solidFill>
                  <a:schemeClr val="bg1"/>
                </a:solidFill>
              </a:rPr>
            </a:br>
            <a:endParaRPr lang="en-US" sz="5100" b="1" spc="200" dirty="0">
              <a:solidFill>
                <a:schemeClr val="bg1"/>
              </a:solidFill>
            </a:endParaRPr>
          </a:p>
        </p:txBody>
      </p:sp>
    </p:spTree>
    <p:extLst>
      <p:ext uri="{BB962C8B-B14F-4D97-AF65-F5344CB8AC3E}">
        <p14:creationId xmlns:p14="http://schemas.microsoft.com/office/powerpoint/2010/main" val="1866234686"/>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5E1C86D-643D-4A2A-AF4B-3EDF1A13FDDB}"/>
              </a:ext>
            </a:extLst>
          </p:cNvPr>
          <p:cNvSpPr>
            <a:spLocks noGrp="1"/>
          </p:cNvSpPr>
          <p:nvPr>
            <p:ph type="subTitle" idx="1"/>
          </p:nvPr>
        </p:nvSpPr>
        <p:spPr>
          <a:xfrm>
            <a:off x="5741850" y="373224"/>
            <a:ext cx="6172782" cy="6186008"/>
          </a:xfrm>
        </p:spPr>
        <p:txBody>
          <a:bodyPr vert="horz" lIns="91440" tIns="45720" rIns="91440" bIns="45720" rtlCol="0" anchor="t">
            <a:noAutofit/>
          </a:bodyPr>
          <a:lstStyle/>
          <a:p>
            <a:pPr marL="331470" algn="l"/>
            <a:endParaRPr lang="en-US" sz="4000" b="1" dirty="0"/>
          </a:p>
          <a:p>
            <a:pPr marL="902970" indent="-571500" algn="l">
              <a:buFont typeface="Wingdings" panose="05000000000000000000" pitchFamily="2" charset="2"/>
              <a:buChar char="§"/>
            </a:pPr>
            <a:r>
              <a:rPr lang="en-US" sz="4000" b="1" dirty="0"/>
              <a:t>c. The voltage is never too low for affectionate physical contact. It may help keep the lights on.  </a:t>
            </a:r>
          </a:p>
          <a:p>
            <a:pPr marL="331470" algn="l"/>
            <a:endParaRPr lang="en-US" sz="4000" b="1" dirty="0"/>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Related image">
            <a:extLst>
              <a:ext uri="{FF2B5EF4-FFF2-40B4-BE49-F238E27FC236}">
                <a16:creationId xmlns:a16="http://schemas.microsoft.com/office/drawing/2014/main" id="{A3C198A3-EF5D-4784-B579-7502E65260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27" r="3163"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268815-D218-4FD8-9ED1-3CFFF498754F}"/>
              </a:ext>
            </a:extLst>
          </p:cNvPr>
          <p:cNvSpPr>
            <a:spLocks noGrp="1"/>
          </p:cNvSpPr>
          <p:nvPr>
            <p:ph type="ctrTitle"/>
          </p:nvPr>
        </p:nvSpPr>
        <p:spPr>
          <a:xfrm>
            <a:off x="277368" y="1623526"/>
            <a:ext cx="4645250" cy="3284375"/>
          </a:xfrm>
        </p:spPr>
        <p:txBody>
          <a:bodyPr vert="horz" lIns="91440" tIns="45720" rIns="91440" bIns="45720" rtlCol="0" anchor="b">
            <a:normAutofit fontScale="90000"/>
          </a:bodyPr>
          <a:lstStyle/>
          <a:p>
            <a:pPr algn="l"/>
            <a:r>
              <a:rPr lang="en-US" sz="5100" b="1" spc="200" dirty="0">
                <a:solidFill>
                  <a:schemeClr val="bg1"/>
                </a:solidFill>
              </a:rPr>
              <a:t>Myth #5: The lights may be on, but the voltage is low.</a:t>
            </a:r>
            <a:br>
              <a:rPr lang="en-US" sz="5100" b="1" spc="200" dirty="0">
                <a:solidFill>
                  <a:schemeClr val="bg1"/>
                </a:solidFill>
              </a:rPr>
            </a:br>
            <a:endParaRPr lang="en-US" sz="5100" b="1" spc="200" dirty="0">
              <a:solidFill>
                <a:schemeClr val="bg1"/>
              </a:solidFill>
            </a:endParaRPr>
          </a:p>
        </p:txBody>
      </p:sp>
    </p:spTree>
    <p:extLst>
      <p:ext uri="{BB962C8B-B14F-4D97-AF65-F5344CB8AC3E}">
        <p14:creationId xmlns:p14="http://schemas.microsoft.com/office/powerpoint/2010/main" val="3879196487"/>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5E1C86D-643D-4A2A-AF4B-3EDF1A13FDDB}"/>
              </a:ext>
            </a:extLst>
          </p:cNvPr>
          <p:cNvSpPr>
            <a:spLocks noGrp="1"/>
          </p:cNvSpPr>
          <p:nvPr>
            <p:ph type="subTitle" idx="1"/>
          </p:nvPr>
        </p:nvSpPr>
        <p:spPr>
          <a:xfrm>
            <a:off x="5741850" y="373224"/>
            <a:ext cx="6172782" cy="6186008"/>
          </a:xfrm>
        </p:spPr>
        <p:txBody>
          <a:bodyPr vert="horz" lIns="91440" tIns="45720" rIns="91440" bIns="45720" rtlCol="0" anchor="t">
            <a:noAutofit/>
          </a:bodyPr>
          <a:lstStyle/>
          <a:p>
            <a:pPr marL="331470" algn="l"/>
            <a:endParaRPr lang="en-US" sz="4000" b="1" dirty="0"/>
          </a:p>
          <a:p>
            <a:pPr marL="331470" algn="l"/>
            <a:endParaRPr lang="en-US" sz="4000" b="1" dirty="0"/>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Related image">
            <a:extLst>
              <a:ext uri="{FF2B5EF4-FFF2-40B4-BE49-F238E27FC236}">
                <a16:creationId xmlns:a16="http://schemas.microsoft.com/office/drawing/2014/main" id="{A3C198A3-EF5D-4784-B579-7502E65260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27" r="3163"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268815-D218-4FD8-9ED1-3CFFF498754F}"/>
              </a:ext>
            </a:extLst>
          </p:cNvPr>
          <p:cNvSpPr>
            <a:spLocks noGrp="1"/>
          </p:cNvSpPr>
          <p:nvPr>
            <p:ph type="ctrTitle"/>
          </p:nvPr>
        </p:nvSpPr>
        <p:spPr>
          <a:xfrm>
            <a:off x="277368" y="1623526"/>
            <a:ext cx="4645250" cy="3284375"/>
          </a:xfrm>
        </p:spPr>
        <p:txBody>
          <a:bodyPr vert="horz" lIns="91440" tIns="45720" rIns="91440" bIns="45720" rtlCol="0" anchor="b">
            <a:normAutofit fontScale="90000"/>
          </a:bodyPr>
          <a:lstStyle/>
          <a:p>
            <a:pPr algn="l"/>
            <a:r>
              <a:rPr lang="en-US" sz="5100" b="1" spc="200" dirty="0">
                <a:solidFill>
                  <a:schemeClr val="bg1"/>
                </a:solidFill>
              </a:rPr>
              <a:t>Myth #5: The lights may be on, but the voltage is low.</a:t>
            </a:r>
            <a:br>
              <a:rPr lang="en-US" sz="5100" b="1" spc="200" dirty="0">
                <a:solidFill>
                  <a:schemeClr val="bg1"/>
                </a:solidFill>
              </a:rPr>
            </a:br>
            <a:endParaRPr lang="en-US" sz="5100" b="1" spc="2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9786" y="0"/>
            <a:ext cx="6621609" cy="6621609"/>
          </a:xfrm>
          <a:prstGeom prst="rect">
            <a:avLst/>
          </a:prstGeom>
        </p:spPr>
      </p:pic>
    </p:spTree>
    <p:extLst>
      <p:ext uri="{BB962C8B-B14F-4D97-AF65-F5344CB8AC3E}">
        <p14:creationId xmlns:p14="http://schemas.microsoft.com/office/powerpoint/2010/main" val="3200802394"/>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5E1C86D-643D-4A2A-AF4B-3EDF1A13FDDB}"/>
              </a:ext>
            </a:extLst>
          </p:cNvPr>
          <p:cNvSpPr>
            <a:spLocks noGrp="1"/>
          </p:cNvSpPr>
          <p:nvPr>
            <p:ph type="subTitle" idx="1"/>
          </p:nvPr>
        </p:nvSpPr>
        <p:spPr>
          <a:xfrm>
            <a:off x="6024153" y="223935"/>
            <a:ext cx="5890479" cy="6335297"/>
          </a:xfrm>
        </p:spPr>
        <p:txBody>
          <a:bodyPr vert="horz" lIns="91440" tIns="45720" rIns="91440" bIns="45720" rtlCol="0" anchor="t">
            <a:noAutofit/>
          </a:bodyPr>
          <a:lstStyle/>
          <a:p>
            <a:pPr marL="902970" indent="-571500" algn="l">
              <a:buFont typeface="Wingdings" panose="05000000000000000000" pitchFamily="2" charset="2"/>
              <a:buChar char="§"/>
            </a:pPr>
            <a:r>
              <a:rPr lang="en-US" sz="4000" b="1" dirty="0"/>
              <a:t>a. The last myth may be the most damaging of all, implying that the older adults do not carry their fair share of Society’s workload.</a:t>
            </a:r>
          </a:p>
          <a:p>
            <a:pPr marL="902970" indent="-571500" algn="l">
              <a:buFont typeface="Wingdings" panose="05000000000000000000" pitchFamily="2" charset="2"/>
              <a:buChar char="§"/>
            </a:pPr>
            <a:endParaRPr lang="en-US" sz="1200" b="1" dirty="0"/>
          </a:p>
          <a:p>
            <a:pPr marL="331470" algn="l"/>
            <a:endParaRPr lang="en-US" sz="4000" b="1" dirty="0"/>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Related image">
            <a:extLst>
              <a:ext uri="{FF2B5EF4-FFF2-40B4-BE49-F238E27FC236}">
                <a16:creationId xmlns:a16="http://schemas.microsoft.com/office/drawing/2014/main" id="{A3C198A3-EF5D-4784-B579-7502E65260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27" r="3163"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268815-D218-4FD8-9ED1-3CFFF498754F}"/>
              </a:ext>
            </a:extLst>
          </p:cNvPr>
          <p:cNvSpPr>
            <a:spLocks noGrp="1"/>
          </p:cNvSpPr>
          <p:nvPr>
            <p:ph type="ctrTitle"/>
          </p:nvPr>
        </p:nvSpPr>
        <p:spPr>
          <a:xfrm>
            <a:off x="277368" y="1623526"/>
            <a:ext cx="4645250" cy="3284375"/>
          </a:xfrm>
        </p:spPr>
        <p:txBody>
          <a:bodyPr vert="horz" lIns="91440" tIns="45720" rIns="91440" bIns="45720" rtlCol="0" anchor="b">
            <a:normAutofit fontScale="90000"/>
          </a:bodyPr>
          <a:lstStyle/>
          <a:p>
            <a:pPr algn="l"/>
            <a:r>
              <a:rPr lang="en-US" sz="5100" b="1" spc="200" dirty="0">
                <a:solidFill>
                  <a:schemeClr val="bg1"/>
                </a:solidFill>
              </a:rPr>
              <a:t>Myth #6: The elderly do not pull their own weight. </a:t>
            </a:r>
            <a:br>
              <a:rPr lang="en-US" sz="5100" b="1" spc="200" dirty="0">
                <a:solidFill>
                  <a:schemeClr val="bg1"/>
                </a:solidFill>
              </a:rPr>
            </a:br>
            <a:endParaRPr lang="en-US" sz="5100" b="1" spc="200" dirty="0">
              <a:solidFill>
                <a:schemeClr val="bg1"/>
              </a:solidFill>
            </a:endParaRPr>
          </a:p>
        </p:txBody>
      </p:sp>
    </p:spTree>
    <p:extLst>
      <p:ext uri="{BB962C8B-B14F-4D97-AF65-F5344CB8AC3E}">
        <p14:creationId xmlns:p14="http://schemas.microsoft.com/office/powerpoint/2010/main" val="2777321351"/>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5E1C86D-643D-4A2A-AF4B-3EDF1A13FDDB}"/>
              </a:ext>
            </a:extLst>
          </p:cNvPr>
          <p:cNvSpPr>
            <a:spLocks noGrp="1"/>
          </p:cNvSpPr>
          <p:nvPr>
            <p:ph type="subTitle" idx="1"/>
          </p:nvPr>
        </p:nvSpPr>
        <p:spPr>
          <a:xfrm>
            <a:off x="5890497" y="223935"/>
            <a:ext cx="6024135" cy="6335297"/>
          </a:xfrm>
        </p:spPr>
        <p:txBody>
          <a:bodyPr vert="horz" lIns="91440" tIns="45720" rIns="91440" bIns="45720" rtlCol="0" anchor="t">
            <a:noAutofit/>
          </a:bodyPr>
          <a:lstStyle/>
          <a:p>
            <a:pPr marL="902970" indent="-571500" algn="l">
              <a:buFont typeface="Wingdings" panose="05000000000000000000" pitchFamily="2" charset="2"/>
              <a:buChar char="§"/>
            </a:pPr>
            <a:endParaRPr lang="en-US" sz="1200" b="1" dirty="0"/>
          </a:p>
          <a:p>
            <a:pPr marL="902970" indent="-571500" algn="l">
              <a:buFont typeface="Wingdings" panose="05000000000000000000" pitchFamily="2" charset="2"/>
              <a:buChar char="§"/>
            </a:pPr>
            <a:r>
              <a:rPr lang="en-US" sz="4000" b="1" dirty="0"/>
              <a:t>b. Reality…. Research suggests that approximately 3 million home care laborers would be needed if Seniors stopped providing care to the sick and the disabled. </a:t>
            </a:r>
          </a:p>
          <a:p>
            <a:pPr marL="331470" algn="l"/>
            <a:endParaRPr lang="en-US" sz="4000" b="1" dirty="0"/>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Related image">
            <a:extLst>
              <a:ext uri="{FF2B5EF4-FFF2-40B4-BE49-F238E27FC236}">
                <a16:creationId xmlns:a16="http://schemas.microsoft.com/office/drawing/2014/main" id="{A3C198A3-EF5D-4784-B579-7502E65260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27" r="3163"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268815-D218-4FD8-9ED1-3CFFF498754F}"/>
              </a:ext>
            </a:extLst>
          </p:cNvPr>
          <p:cNvSpPr>
            <a:spLocks noGrp="1"/>
          </p:cNvSpPr>
          <p:nvPr>
            <p:ph type="ctrTitle"/>
          </p:nvPr>
        </p:nvSpPr>
        <p:spPr>
          <a:xfrm>
            <a:off x="277368" y="1623526"/>
            <a:ext cx="4645250" cy="3284375"/>
          </a:xfrm>
        </p:spPr>
        <p:txBody>
          <a:bodyPr vert="horz" lIns="91440" tIns="45720" rIns="91440" bIns="45720" rtlCol="0" anchor="b">
            <a:normAutofit fontScale="90000"/>
          </a:bodyPr>
          <a:lstStyle/>
          <a:p>
            <a:pPr algn="l"/>
            <a:r>
              <a:rPr lang="en-US" sz="5100" b="1" spc="200" dirty="0">
                <a:solidFill>
                  <a:schemeClr val="bg1"/>
                </a:solidFill>
              </a:rPr>
              <a:t>Myth #6: The elderly do not pull their own weight. </a:t>
            </a:r>
            <a:br>
              <a:rPr lang="en-US" sz="5100" b="1" spc="200" dirty="0">
                <a:solidFill>
                  <a:schemeClr val="bg1"/>
                </a:solidFill>
              </a:rPr>
            </a:br>
            <a:endParaRPr lang="en-US" sz="5100" b="1" spc="200" dirty="0">
              <a:solidFill>
                <a:schemeClr val="bg1"/>
              </a:solidFill>
            </a:endParaRPr>
          </a:p>
        </p:txBody>
      </p:sp>
    </p:spTree>
    <p:extLst>
      <p:ext uri="{BB962C8B-B14F-4D97-AF65-F5344CB8AC3E}">
        <p14:creationId xmlns:p14="http://schemas.microsoft.com/office/powerpoint/2010/main" val="459282597"/>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5E1C86D-643D-4A2A-AF4B-3EDF1A13FDDB}"/>
              </a:ext>
            </a:extLst>
          </p:cNvPr>
          <p:cNvSpPr>
            <a:spLocks noGrp="1"/>
          </p:cNvSpPr>
          <p:nvPr>
            <p:ph type="subTitle" idx="1"/>
          </p:nvPr>
        </p:nvSpPr>
        <p:spPr>
          <a:xfrm>
            <a:off x="6301502" y="223935"/>
            <a:ext cx="5613130" cy="6335297"/>
          </a:xfrm>
        </p:spPr>
        <p:txBody>
          <a:bodyPr vert="horz" lIns="91440" tIns="45720" rIns="91440" bIns="45720" rtlCol="0" anchor="t">
            <a:noAutofit/>
          </a:bodyPr>
          <a:lstStyle/>
          <a:p>
            <a:pPr marL="571500" lvl="0" indent="-571500" algn="l">
              <a:buFont typeface="Wingdings" panose="05000000000000000000" pitchFamily="2" charset="2"/>
              <a:buChar char="§"/>
            </a:pPr>
            <a:r>
              <a:rPr lang="en-US" sz="4000" b="1" dirty="0"/>
              <a:t>c. Many of our religious institutions and volunteer-based programs would fail to operate without the help of our Seniors. </a:t>
            </a:r>
          </a:p>
          <a:p>
            <a:pPr marL="571500" lvl="0" indent="-571500" algn="l">
              <a:buFont typeface="Wingdings" panose="05000000000000000000" pitchFamily="2" charset="2"/>
              <a:buChar char="§"/>
            </a:pPr>
            <a:endParaRPr lang="en-US" sz="1200" b="1" dirty="0"/>
          </a:p>
          <a:p>
            <a:pPr marL="571500" lvl="0" indent="-571500" algn="l">
              <a:buFont typeface="Wingdings" panose="05000000000000000000" pitchFamily="2" charset="2"/>
              <a:buChar char="§"/>
            </a:pPr>
            <a:r>
              <a:rPr lang="en-US" sz="4000" b="1" dirty="0"/>
              <a:t>d. Grandparenting has become part-time and in increasing cases, full time-parenting for many Seniors.</a:t>
            </a:r>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Related image">
            <a:extLst>
              <a:ext uri="{FF2B5EF4-FFF2-40B4-BE49-F238E27FC236}">
                <a16:creationId xmlns:a16="http://schemas.microsoft.com/office/drawing/2014/main" id="{A3C198A3-EF5D-4784-B579-7502E65260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27" r="3163"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268815-D218-4FD8-9ED1-3CFFF498754F}"/>
              </a:ext>
            </a:extLst>
          </p:cNvPr>
          <p:cNvSpPr>
            <a:spLocks noGrp="1"/>
          </p:cNvSpPr>
          <p:nvPr>
            <p:ph type="ctrTitle"/>
          </p:nvPr>
        </p:nvSpPr>
        <p:spPr>
          <a:xfrm>
            <a:off x="277368" y="1623526"/>
            <a:ext cx="4645250" cy="3284375"/>
          </a:xfrm>
        </p:spPr>
        <p:txBody>
          <a:bodyPr vert="horz" lIns="91440" tIns="45720" rIns="91440" bIns="45720" rtlCol="0" anchor="b">
            <a:normAutofit fontScale="90000"/>
          </a:bodyPr>
          <a:lstStyle/>
          <a:p>
            <a:pPr algn="l"/>
            <a:r>
              <a:rPr lang="en-US" sz="5100" b="1" spc="200" dirty="0">
                <a:solidFill>
                  <a:schemeClr val="bg1"/>
                </a:solidFill>
              </a:rPr>
              <a:t>Myth #6: The elderly do not pull their own weight. </a:t>
            </a:r>
            <a:br>
              <a:rPr lang="en-US" sz="5100" b="1" spc="200" dirty="0">
                <a:solidFill>
                  <a:schemeClr val="bg1"/>
                </a:solidFill>
              </a:rPr>
            </a:br>
            <a:endParaRPr lang="en-US" sz="5100" b="1" spc="200" dirty="0">
              <a:solidFill>
                <a:schemeClr val="bg1"/>
              </a:solidFill>
            </a:endParaRPr>
          </a:p>
        </p:txBody>
      </p:sp>
    </p:spTree>
    <p:extLst>
      <p:ext uri="{BB962C8B-B14F-4D97-AF65-F5344CB8AC3E}">
        <p14:creationId xmlns:p14="http://schemas.microsoft.com/office/powerpoint/2010/main" val="30965889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2252" y="365125"/>
            <a:ext cx="7581548" cy="6181262"/>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522760" cy="6662276"/>
          </a:xfrm>
          <a:prstGeom prst="rect">
            <a:avLst/>
          </a:prstGeom>
        </p:spPr>
      </p:pic>
    </p:spTree>
    <p:extLst>
      <p:ext uri="{BB962C8B-B14F-4D97-AF65-F5344CB8AC3E}">
        <p14:creationId xmlns:p14="http://schemas.microsoft.com/office/powerpoint/2010/main" val="96284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5E1C86D-643D-4A2A-AF4B-3EDF1A13FDDB}"/>
              </a:ext>
            </a:extLst>
          </p:cNvPr>
          <p:cNvSpPr>
            <a:spLocks noGrp="1"/>
          </p:cNvSpPr>
          <p:nvPr>
            <p:ph type="subTitle" idx="1"/>
          </p:nvPr>
        </p:nvSpPr>
        <p:spPr>
          <a:xfrm>
            <a:off x="6301502" y="223935"/>
            <a:ext cx="5613130" cy="6335297"/>
          </a:xfrm>
        </p:spPr>
        <p:txBody>
          <a:bodyPr vert="horz" lIns="91440" tIns="45720" rIns="91440" bIns="45720" rtlCol="0" anchor="t">
            <a:noAutofit/>
          </a:bodyPr>
          <a:lstStyle/>
          <a:p>
            <a:pPr marL="571500" lvl="0" indent="-571500" algn="l">
              <a:buFont typeface="Wingdings" panose="05000000000000000000" pitchFamily="2" charset="2"/>
              <a:buChar char="§"/>
            </a:pPr>
            <a:r>
              <a:rPr lang="en-US" sz="4000" b="1" dirty="0"/>
              <a:t>e. Surveys suggest the over 1/3 of those over the age of 65 would prefer to work, yet they are discriminated against in competing for job positions. </a:t>
            </a:r>
          </a:p>
          <a:p>
            <a:pPr marL="331470" algn="l"/>
            <a:endParaRPr lang="en-US" sz="4000" b="1" dirty="0"/>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Related image">
            <a:extLst>
              <a:ext uri="{FF2B5EF4-FFF2-40B4-BE49-F238E27FC236}">
                <a16:creationId xmlns:a16="http://schemas.microsoft.com/office/drawing/2014/main" id="{A3C198A3-EF5D-4784-B579-7502E65260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27" r="3163"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268815-D218-4FD8-9ED1-3CFFF498754F}"/>
              </a:ext>
            </a:extLst>
          </p:cNvPr>
          <p:cNvSpPr>
            <a:spLocks noGrp="1"/>
          </p:cNvSpPr>
          <p:nvPr>
            <p:ph type="ctrTitle"/>
          </p:nvPr>
        </p:nvSpPr>
        <p:spPr>
          <a:xfrm>
            <a:off x="277368" y="1623526"/>
            <a:ext cx="4645250" cy="3284375"/>
          </a:xfrm>
        </p:spPr>
        <p:txBody>
          <a:bodyPr vert="horz" lIns="91440" tIns="45720" rIns="91440" bIns="45720" rtlCol="0" anchor="b">
            <a:normAutofit fontScale="90000"/>
          </a:bodyPr>
          <a:lstStyle/>
          <a:p>
            <a:pPr algn="l"/>
            <a:r>
              <a:rPr lang="en-US" sz="5100" b="1" spc="200" dirty="0">
                <a:solidFill>
                  <a:schemeClr val="bg1"/>
                </a:solidFill>
              </a:rPr>
              <a:t>Myth #6: The elderly do not pull their own weight. </a:t>
            </a:r>
            <a:br>
              <a:rPr lang="en-US" sz="5100" b="1" spc="200" dirty="0">
                <a:solidFill>
                  <a:schemeClr val="bg1"/>
                </a:solidFill>
              </a:rPr>
            </a:br>
            <a:endParaRPr lang="en-US" sz="5100" b="1" spc="200" dirty="0">
              <a:solidFill>
                <a:schemeClr val="bg1"/>
              </a:solidFill>
            </a:endParaRPr>
          </a:p>
        </p:txBody>
      </p:sp>
    </p:spTree>
    <p:extLst>
      <p:ext uri="{BB962C8B-B14F-4D97-AF65-F5344CB8AC3E}">
        <p14:creationId xmlns:p14="http://schemas.microsoft.com/office/powerpoint/2010/main" val="3511368107"/>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5E1C86D-643D-4A2A-AF4B-3EDF1A13FDDB}"/>
              </a:ext>
            </a:extLst>
          </p:cNvPr>
          <p:cNvSpPr>
            <a:spLocks noGrp="1"/>
          </p:cNvSpPr>
          <p:nvPr>
            <p:ph type="subTitle" idx="1"/>
          </p:nvPr>
        </p:nvSpPr>
        <p:spPr>
          <a:xfrm>
            <a:off x="6301502" y="223935"/>
            <a:ext cx="5613130" cy="6335297"/>
          </a:xfrm>
        </p:spPr>
        <p:txBody>
          <a:bodyPr vert="horz" lIns="91440" tIns="45720" rIns="91440" bIns="45720" rtlCol="0" anchor="t">
            <a:noAutofit/>
          </a:bodyPr>
          <a:lstStyle/>
          <a:p>
            <a:pPr lvl="0" algn="l"/>
            <a:r>
              <a:rPr lang="en-US" sz="4000" b="1" u="sng" dirty="0"/>
              <a:t>The role of Faith. </a:t>
            </a:r>
          </a:p>
          <a:p>
            <a:pPr lvl="0" algn="l"/>
            <a:r>
              <a:rPr lang="en-US" sz="4000" b="1" dirty="0"/>
              <a:t>Religious participation later in life has been found consistently to be associated with longer life, less disease and disability and improved immune functioning.  </a:t>
            </a:r>
          </a:p>
          <a:p>
            <a:pPr marL="331470" algn="l"/>
            <a:endParaRPr lang="en-US" sz="4000" b="1" dirty="0"/>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Related image">
            <a:extLst>
              <a:ext uri="{FF2B5EF4-FFF2-40B4-BE49-F238E27FC236}">
                <a16:creationId xmlns:a16="http://schemas.microsoft.com/office/drawing/2014/main" id="{A3C198A3-EF5D-4784-B579-7502E65260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27" r="3163"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268815-D218-4FD8-9ED1-3CFFF498754F}"/>
              </a:ext>
            </a:extLst>
          </p:cNvPr>
          <p:cNvSpPr>
            <a:spLocks noGrp="1"/>
          </p:cNvSpPr>
          <p:nvPr>
            <p:ph type="ctrTitle"/>
          </p:nvPr>
        </p:nvSpPr>
        <p:spPr>
          <a:xfrm>
            <a:off x="277368" y="1623526"/>
            <a:ext cx="4645250" cy="3284375"/>
          </a:xfrm>
        </p:spPr>
        <p:txBody>
          <a:bodyPr vert="horz" lIns="91440" tIns="45720" rIns="91440" bIns="45720" rtlCol="0" anchor="b">
            <a:normAutofit/>
          </a:bodyPr>
          <a:lstStyle/>
          <a:p>
            <a:pPr algn="l"/>
            <a:r>
              <a:rPr lang="en-US" sz="5100" b="1" spc="200" dirty="0">
                <a:solidFill>
                  <a:schemeClr val="bg1"/>
                </a:solidFill>
              </a:rPr>
              <a:t> Aging Successfully:</a:t>
            </a:r>
            <a:br>
              <a:rPr lang="en-US" sz="5100" b="1" spc="200" dirty="0">
                <a:solidFill>
                  <a:schemeClr val="bg1"/>
                </a:solidFill>
              </a:rPr>
            </a:br>
            <a:endParaRPr lang="en-US" sz="5100" b="1" spc="200" dirty="0">
              <a:solidFill>
                <a:schemeClr val="bg1"/>
              </a:solidFill>
            </a:endParaRPr>
          </a:p>
        </p:txBody>
      </p:sp>
    </p:spTree>
    <p:extLst>
      <p:ext uri="{BB962C8B-B14F-4D97-AF65-F5344CB8AC3E}">
        <p14:creationId xmlns:p14="http://schemas.microsoft.com/office/powerpoint/2010/main" val="3049910717"/>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5E1C86D-643D-4A2A-AF4B-3EDF1A13FDDB}"/>
              </a:ext>
            </a:extLst>
          </p:cNvPr>
          <p:cNvSpPr>
            <a:spLocks noGrp="1"/>
          </p:cNvSpPr>
          <p:nvPr>
            <p:ph type="subTitle" idx="1"/>
          </p:nvPr>
        </p:nvSpPr>
        <p:spPr>
          <a:xfrm>
            <a:off x="6301502" y="223935"/>
            <a:ext cx="5613130" cy="6335297"/>
          </a:xfrm>
        </p:spPr>
        <p:txBody>
          <a:bodyPr vert="horz" lIns="91440" tIns="45720" rIns="91440" bIns="45720" rtlCol="0" anchor="t">
            <a:noAutofit/>
          </a:bodyPr>
          <a:lstStyle/>
          <a:p>
            <a:pPr lvl="0" algn="l"/>
            <a:r>
              <a:rPr lang="en-US" sz="4000" b="1" u="sng" dirty="0"/>
              <a:t>The role of Faith. </a:t>
            </a:r>
            <a:endParaRPr lang="en-US" sz="4000" b="1" dirty="0"/>
          </a:p>
          <a:p>
            <a:pPr lvl="0" algn="l"/>
            <a:r>
              <a:rPr lang="en-US" sz="4000" b="1" dirty="0"/>
              <a:t>We must remind ourselves that we cannot alone in our own flesh, correct aspects of our physical and emotional lifestyle. We must believe God More and in faith hook ourselves into God’s Promises. </a:t>
            </a:r>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Related image">
            <a:extLst>
              <a:ext uri="{FF2B5EF4-FFF2-40B4-BE49-F238E27FC236}">
                <a16:creationId xmlns:a16="http://schemas.microsoft.com/office/drawing/2014/main" id="{A3C198A3-EF5D-4784-B579-7502E65260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27" r="3163"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268815-D218-4FD8-9ED1-3CFFF498754F}"/>
              </a:ext>
            </a:extLst>
          </p:cNvPr>
          <p:cNvSpPr>
            <a:spLocks noGrp="1"/>
          </p:cNvSpPr>
          <p:nvPr>
            <p:ph type="ctrTitle"/>
          </p:nvPr>
        </p:nvSpPr>
        <p:spPr>
          <a:xfrm>
            <a:off x="277368" y="1623526"/>
            <a:ext cx="4645250" cy="3284375"/>
          </a:xfrm>
        </p:spPr>
        <p:txBody>
          <a:bodyPr vert="horz" lIns="91440" tIns="45720" rIns="91440" bIns="45720" rtlCol="0" anchor="b">
            <a:normAutofit/>
          </a:bodyPr>
          <a:lstStyle/>
          <a:p>
            <a:pPr algn="l"/>
            <a:r>
              <a:rPr lang="en-US" sz="5100" b="1" spc="200" dirty="0">
                <a:solidFill>
                  <a:schemeClr val="bg1"/>
                </a:solidFill>
              </a:rPr>
              <a:t> Aging Successfully:</a:t>
            </a:r>
            <a:br>
              <a:rPr lang="en-US" sz="5100" b="1" spc="200" dirty="0">
                <a:solidFill>
                  <a:schemeClr val="bg1"/>
                </a:solidFill>
              </a:rPr>
            </a:br>
            <a:endParaRPr lang="en-US" sz="5100" b="1" spc="200" dirty="0">
              <a:solidFill>
                <a:schemeClr val="bg1"/>
              </a:solidFill>
            </a:endParaRPr>
          </a:p>
        </p:txBody>
      </p:sp>
    </p:spTree>
    <p:extLst>
      <p:ext uri="{BB962C8B-B14F-4D97-AF65-F5344CB8AC3E}">
        <p14:creationId xmlns:p14="http://schemas.microsoft.com/office/powerpoint/2010/main" val="2290481328"/>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5E1C86D-643D-4A2A-AF4B-3EDF1A13FDDB}"/>
              </a:ext>
            </a:extLst>
          </p:cNvPr>
          <p:cNvSpPr>
            <a:spLocks noGrp="1"/>
          </p:cNvSpPr>
          <p:nvPr>
            <p:ph type="subTitle" idx="1"/>
          </p:nvPr>
        </p:nvSpPr>
        <p:spPr>
          <a:xfrm>
            <a:off x="6301502" y="223935"/>
            <a:ext cx="5613130" cy="6335297"/>
          </a:xfrm>
        </p:spPr>
        <p:txBody>
          <a:bodyPr vert="horz" lIns="91440" tIns="45720" rIns="91440" bIns="45720" rtlCol="0" anchor="t">
            <a:noAutofit/>
          </a:bodyPr>
          <a:lstStyle/>
          <a:p>
            <a:pPr marL="571500" lvl="0" indent="-571500" algn="l">
              <a:buFont typeface="Wingdings" panose="05000000000000000000" pitchFamily="2" charset="2"/>
              <a:buChar char="§"/>
            </a:pPr>
            <a:r>
              <a:rPr lang="en-US" sz="3600" b="1" dirty="0"/>
              <a:t>The Grace of God. </a:t>
            </a:r>
          </a:p>
          <a:p>
            <a:pPr marL="571500" lvl="0" indent="-571500" algn="l">
              <a:buFont typeface="Wingdings" panose="05000000000000000000" pitchFamily="2" charset="2"/>
              <a:buChar char="§"/>
            </a:pPr>
            <a:r>
              <a:rPr lang="en-US" sz="3600" b="1" dirty="0"/>
              <a:t>Remind  yourself of the grace by which you were saved and the same grace by which you live. </a:t>
            </a:r>
          </a:p>
          <a:p>
            <a:pPr marL="571500" lvl="0" indent="-571500" algn="l">
              <a:buFont typeface="Wingdings" panose="05000000000000000000" pitchFamily="2" charset="2"/>
              <a:buChar char="§"/>
            </a:pPr>
            <a:r>
              <a:rPr lang="en-US" sz="3600" b="1" dirty="0"/>
              <a:t>If we are to improve or maintain our emotional and physical health we must seize God’s purpose for our lives, no matter how old we are. We begin with God’s Grace. </a:t>
            </a:r>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Related image">
            <a:extLst>
              <a:ext uri="{FF2B5EF4-FFF2-40B4-BE49-F238E27FC236}">
                <a16:creationId xmlns:a16="http://schemas.microsoft.com/office/drawing/2014/main" id="{A3C198A3-EF5D-4784-B579-7502E65260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27" r="3163"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268815-D218-4FD8-9ED1-3CFFF498754F}"/>
              </a:ext>
            </a:extLst>
          </p:cNvPr>
          <p:cNvSpPr>
            <a:spLocks noGrp="1"/>
          </p:cNvSpPr>
          <p:nvPr>
            <p:ph type="ctrTitle"/>
          </p:nvPr>
        </p:nvSpPr>
        <p:spPr>
          <a:xfrm>
            <a:off x="277368" y="1623526"/>
            <a:ext cx="4645250" cy="3284375"/>
          </a:xfrm>
        </p:spPr>
        <p:txBody>
          <a:bodyPr vert="horz" lIns="91440" tIns="45720" rIns="91440" bIns="45720" rtlCol="0" anchor="b">
            <a:normAutofit/>
          </a:bodyPr>
          <a:lstStyle/>
          <a:p>
            <a:pPr algn="l"/>
            <a:r>
              <a:rPr lang="en-US" sz="5100" b="1" spc="200" dirty="0">
                <a:solidFill>
                  <a:schemeClr val="bg1"/>
                </a:solidFill>
              </a:rPr>
              <a:t> Aging Successfully:</a:t>
            </a:r>
            <a:br>
              <a:rPr lang="en-US" sz="5100" b="1" spc="200" dirty="0">
                <a:solidFill>
                  <a:schemeClr val="bg1"/>
                </a:solidFill>
              </a:rPr>
            </a:br>
            <a:endParaRPr lang="en-US" sz="5100" b="1" spc="200" dirty="0">
              <a:solidFill>
                <a:schemeClr val="bg1"/>
              </a:solidFill>
            </a:endParaRPr>
          </a:p>
        </p:txBody>
      </p:sp>
    </p:spTree>
    <p:extLst>
      <p:ext uri="{BB962C8B-B14F-4D97-AF65-F5344CB8AC3E}">
        <p14:creationId xmlns:p14="http://schemas.microsoft.com/office/powerpoint/2010/main" val="236762356"/>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A1CB79-7452-4648-806A-58F7ED43C3BF}"/>
              </a:ext>
            </a:extLst>
          </p:cNvPr>
          <p:cNvSpPr/>
          <p:nvPr/>
        </p:nvSpPr>
        <p:spPr>
          <a:xfrm>
            <a:off x="2216347" y="962265"/>
            <a:ext cx="7759305" cy="1107996"/>
          </a:xfrm>
          <a:prstGeom prst="rect">
            <a:avLst/>
          </a:prstGeom>
          <a:noFill/>
        </p:spPr>
        <p:txBody>
          <a:bodyPr wrap="none" lIns="91440" tIns="45720" rIns="91440" bIns="45720">
            <a:spAutoFit/>
          </a:bodyPr>
          <a:lstStyle/>
          <a:p>
            <a:pPr algn="ctr"/>
            <a:r>
              <a:rPr lang="en-US" sz="6600" b="1" cap="none" spc="0" dirty="0">
                <a:ln w="0">
                  <a:solidFill>
                    <a:schemeClr val="tx1"/>
                  </a:solidFill>
                </a:ln>
                <a:solidFill>
                  <a:schemeClr val="bg1"/>
                </a:solidFill>
                <a:effectLst>
                  <a:outerShdw blurRad="38100" dist="19050" dir="2700000" algn="tl" rotWithShape="0">
                    <a:schemeClr val="dk1">
                      <a:alpha val="40000"/>
                    </a:schemeClr>
                  </a:outerShdw>
                </a:effectLst>
                <a:latin typeface="Abadi MT" panose="020B0603020204020203" pitchFamily="34" charset="0"/>
              </a:rPr>
              <a:t>Compass Foundation</a:t>
            </a:r>
          </a:p>
        </p:txBody>
      </p:sp>
      <p:pic>
        <p:nvPicPr>
          <p:cNvPr id="1028" name="Picture 4" descr="Related image">
            <a:extLst>
              <a:ext uri="{FF2B5EF4-FFF2-40B4-BE49-F238E27FC236}">
                <a16:creationId xmlns:a16="http://schemas.microsoft.com/office/drawing/2014/main" id="{42B75A05-9C36-45BE-B2B0-B3C769F536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958" y="3061561"/>
            <a:ext cx="8342694" cy="3796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644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A1CB79-7452-4648-806A-58F7ED43C3BF}"/>
              </a:ext>
            </a:extLst>
          </p:cNvPr>
          <p:cNvSpPr/>
          <p:nvPr/>
        </p:nvSpPr>
        <p:spPr>
          <a:xfrm>
            <a:off x="2216347" y="639574"/>
            <a:ext cx="7759305" cy="1218796"/>
          </a:xfrm>
          <a:prstGeom prst="rect">
            <a:avLst/>
          </a:prstGeom>
          <a:noFill/>
        </p:spPr>
        <p:txBody>
          <a:bodyPr wrap="none" lIns="91440" tIns="45720" rIns="91440" bIns="45720">
            <a:spAutoFit/>
          </a:bodyPr>
          <a:lstStyle/>
          <a:p>
            <a:pPr algn="ctr"/>
            <a:r>
              <a:rPr lang="en-US" sz="6600" b="1" cap="none" spc="0" dirty="0">
                <a:ln w="0">
                  <a:solidFill>
                    <a:schemeClr val="tx1"/>
                  </a:solidFill>
                </a:ln>
                <a:solidFill>
                  <a:schemeClr val="bg1"/>
                </a:solidFill>
                <a:effectLst>
                  <a:outerShdw blurRad="38100" dist="19050" dir="2700000" algn="tl" rotWithShape="0">
                    <a:schemeClr val="dk1">
                      <a:alpha val="40000"/>
                    </a:schemeClr>
                  </a:outerShdw>
                </a:effectLst>
                <a:latin typeface="Abadi MT" panose="020B0603020204020203" pitchFamily="34" charset="0"/>
              </a:rPr>
              <a:t>Compass Foundation</a:t>
            </a:r>
          </a:p>
        </p:txBody>
      </p:sp>
      <p:pic>
        <p:nvPicPr>
          <p:cNvPr id="1028" name="Picture 4" descr="Related image">
            <a:extLst>
              <a:ext uri="{FF2B5EF4-FFF2-40B4-BE49-F238E27FC236}">
                <a16:creationId xmlns:a16="http://schemas.microsoft.com/office/drawing/2014/main" id="{42B75A05-9C36-45BE-B2B0-B3C769F536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2570" y="5008098"/>
            <a:ext cx="3848772" cy="17514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96088" y="1885066"/>
            <a:ext cx="7399606" cy="3539430"/>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rPr>
              <a:t>We are indebted to the past to those who precede us. We drink from the wells we have not dug, we enjoy liberties we have not won, for those who follow us. The fruit of our decisions will be known only to others who we will not meet. At the same time we are the seeds of the future</a:t>
            </a:r>
          </a:p>
        </p:txBody>
      </p:sp>
    </p:spTree>
    <p:extLst>
      <p:ext uri="{BB962C8B-B14F-4D97-AF65-F5344CB8AC3E}">
        <p14:creationId xmlns:p14="http://schemas.microsoft.com/office/powerpoint/2010/main" val="2585371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A1CB79-7452-4648-806A-58F7ED43C3BF}"/>
              </a:ext>
            </a:extLst>
          </p:cNvPr>
          <p:cNvSpPr/>
          <p:nvPr/>
        </p:nvSpPr>
        <p:spPr>
          <a:xfrm>
            <a:off x="2216347" y="639574"/>
            <a:ext cx="7759305" cy="1218796"/>
          </a:xfrm>
          <a:prstGeom prst="rect">
            <a:avLst/>
          </a:prstGeom>
          <a:noFill/>
        </p:spPr>
        <p:txBody>
          <a:bodyPr wrap="none" lIns="91440" tIns="45720" rIns="91440" bIns="45720">
            <a:spAutoFit/>
          </a:bodyPr>
          <a:lstStyle/>
          <a:p>
            <a:pPr algn="ctr"/>
            <a:r>
              <a:rPr lang="en-US" sz="6600" b="1" cap="none" spc="0" dirty="0">
                <a:ln w="0">
                  <a:solidFill>
                    <a:schemeClr val="tx1"/>
                  </a:solidFill>
                </a:ln>
                <a:solidFill>
                  <a:schemeClr val="bg1"/>
                </a:solidFill>
                <a:effectLst>
                  <a:outerShdw blurRad="38100" dist="19050" dir="2700000" algn="tl" rotWithShape="0">
                    <a:schemeClr val="dk1">
                      <a:alpha val="40000"/>
                    </a:schemeClr>
                  </a:outerShdw>
                </a:effectLst>
                <a:latin typeface="Abadi MT" panose="020B0603020204020203" pitchFamily="34" charset="0"/>
              </a:rPr>
              <a:t>Compass Foundation</a:t>
            </a:r>
          </a:p>
        </p:txBody>
      </p:sp>
      <p:pic>
        <p:nvPicPr>
          <p:cNvPr id="1028" name="Picture 4" descr="Related image">
            <a:extLst>
              <a:ext uri="{FF2B5EF4-FFF2-40B4-BE49-F238E27FC236}">
                <a16:creationId xmlns:a16="http://schemas.microsoft.com/office/drawing/2014/main" id="{42B75A05-9C36-45BE-B2B0-B3C769F536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2570" y="5008098"/>
            <a:ext cx="3848772" cy="17514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flipH="1">
            <a:off x="2264895" y="1969477"/>
            <a:ext cx="7174526" cy="3970318"/>
          </a:xfrm>
          <a:prstGeom prst="rect">
            <a:avLst/>
          </a:prstGeom>
          <a:noFill/>
        </p:spPr>
        <p:txBody>
          <a:bodyPr wrap="square" rtlCol="0">
            <a:spAutoFit/>
          </a:bodyPr>
          <a:lstStyle/>
          <a:p>
            <a:pPr marL="457200" indent="-457200">
              <a:buAutoNum type="arabicPeriod"/>
            </a:pPr>
            <a:r>
              <a:rPr lang="en-US" sz="3600" b="1" dirty="0">
                <a:solidFill>
                  <a:schemeClr val="bg1"/>
                </a:solidFill>
                <a:effectLst>
                  <a:outerShdw blurRad="38100" dist="38100" dir="2700000" algn="tl">
                    <a:srgbClr val="000000">
                      <a:alpha val="43137"/>
                    </a:srgbClr>
                  </a:outerShdw>
                </a:effectLst>
              </a:rPr>
              <a:t>Final Will &amp;/or Trust</a:t>
            </a:r>
          </a:p>
          <a:p>
            <a:pPr marL="457200" indent="-457200">
              <a:buAutoNum type="arabicPeriod"/>
            </a:pPr>
            <a:r>
              <a:rPr lang="en-US" sz="3600" b="1" dirty="0">
                <a:solidFill>
                  <a:schemeClr val="bg1"/>
                </a:solidFill>
                <a:effectLst>
                  <a:outerShdw blurRad="38100" dist="38100" dir="2700000" algn="tl">
                    <a:srgbClr val="000000">
                      <a:alpha val="43137"/>
                    </a:srgbClr>
                  </a:outerShdw>
                </a:effectLst>
              </a:rPr>
              <a:t>Memorials</a:t>
            </a:r>
          </a:p>
          <a:p>
            <a:pPr marL="457200" indent="-457200">
              <a:buAutoNum type="arabicPeriod"/>
            </a:pPr>
            <a:r>
              <a:rPr lang="en-US" sz="3600" b="1" dirty="0">
                <a:solidFill>
                  <a:schemeClr val="bg1"/>
                </a:solidFill>
                <a:effectLst>
                  <a:outerShdw blurRad="38100" dist="38100" dir="2700000" algn="tl">
                    <a:srgbClr val="000000">
                      <a:alpha val="43137"/>
                    </a:srgbClr>
                  </a:outerShdw>
                </a:effectLst>
              </a:rPr>
              <a:t>Honorarium</a:t>
            </a:r>
          </a:p>
          <a:p>
            <a:pPr marL="457200" indent="-457200">
              <a:buAutoNum type="arabicPeriod"/>
            </a:pPr>
            <a:r>
              <a:rPr lang="en-US" sz="3600" b="1" dirty="0">
                <a:solidFill>
                  <a:schemeClr val="bg1"/>
                </a:solidFill>
                <a:effectLst>
                  <a:outerShdw blurRad="38100" dist="38100" dir="2700000" algn="tl">
                    <a:srgbClr val="000000">
                      <a:alpha val="43137"/>
                    </a:srgbClr>
                  </a:outerShdw>
                </a:effectLst>
              </a:rPr>
              <a:t>Gifts of Stocks, Bonds or Life Insurance</a:t>
            </a:r>
          </a:p>
          <a:p>
            <a:pPr marL="457200" indent="-457200">
              <a:buAutoNum type="arabicPeriod"/>
            </a:pPr>
            <a:r>
              <a:rPr lang="en-US" sz="3600" b="1" dirty="0">
                <a:solidFill>
                  <a:schemeClr val="bg1"/>
                </a:solidFill>
                <a:effectLst>
                  <a:outerShdw blurRad="38100" dist="38100" dir="2700000" algn="tl">
                    <a:srgbClr val="000000">
                      <a:alpha val="43137"/>
                    </a:srgbClr>
                  </a:outerShdw>
                </a:effectLst>
              </a:rPr>
              <a:t>Gifts of Real Property</a:t>
            </a:r>
          </a:p>
          <a:p>
            <a:pPr marL="457200" indent="-457200">
              <a:buAutoNum type="arabicPeriod"/>
            </a:pPr>
            <a:r>
              <a:rPr lang="en-US" sz="3600" b="1" dirty="0">
                <a:solidFill>
                  <a:schemeClr val="bg1"/>
                </a:solidFill>
                <a:effectLst>
                  <a:outerShdw blurRad="38100" dist="38100" dir="2700000" algn="tl">
                    <a:srgbClr val="000000">
                      <a:alpha val="43137"/>
                    </a:srgbClr>
                  </a:outerShdw>
                </a:effectLst>
              </a:rPr>
              <a:t>Cash Donation in Lieu of Gift</a:t>
            </a:r>
          </a:p>
        </p:txBody>
      </p:sp>
    </p:spTree>
    <p:extLst>
      <p:ext uri="{BB962C8B-B14F-4D97-AF65-F5344CB8AC3E}">
        <p14:creationId xmlns:p14="http://schemas.microsoft.com/office/powerpoint/2010/main" val="19039412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A1CB79-7452-4648-806A-58F7ED43C3BF}"/>
              </a:ext>
            </a:extLst>
          </p:cNvPr>
          <p:cNvSpPr/>
          <p:nvPr/>
        </p:nvSpPr>
        <p:spPr>
          <a:xfrm>
            <a:off x="2216347" y="639574"/>
            <a:ext cx="7759305" cy="1218796"/>
          </a:xfrm>
          <a:prstGeom prst="rect">
            <a:avLst/>
          </a:prstGeom>
          <a:noFill/>
        </p:spPr>
        <p:txBody>
          <a:bodyPr wrap="none" lIns="91440" tIns="45720" rIns="91440" bIns="45720">
            <a:spAutoFit/>
          </a:bodyPr>
          <a:lstStyle/>
          <a:p>
            <a:pPr algn="ctr"/>
            <a:r>
              <a:rPr lang="en-US" sz="6600" b="1" cap="none" spc="0" dirty="0">
                <a:ln w="0">
                  <a:solidFill>
                    <a:schemeClr val="tx1"/>
                  </a:solidFill>
                </a:ln>
                <a:solidFill>
                  <a:schemeClr val="bg1"/>
                </a:solidFill>
                <a:effectLst>
                  <a:outerShdw blurRad="38100" dist="19050" dir="2700000" algn="tl" rotWithShape="0">
                    <a:schemeClr val="dk1">
                      <a:alpha val="40000"/>
                    </a:schemeClr>
                  </a:outerShdw>
                </a:effectLst>
                <a:latin typeface="Abadi MT" panose="020B0603020204020203" pitchFamily="34" charset="0"/>
              </a:rPr>
              <a:t>Compass Foundation</a:t>
            </a:r>
          </a:p>
        </p:txBody>
      </p:sp>
      <p:pic>
        <p:nvPicPr>
          <p:cNvPr id="1028" name="Picture 4" descr="Related image">
            <a:extLst>
              <a:ext uri="{FF2B5EF4-FFF2-40B4-BE49-F238E27FC236}">
                <a16:creationId xmlns:a16="http://schemas.microsoft.com/office/drawing/2014/main" id="{42B75A05-9C36-45BE-B2B0-B3C769F536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2570" y="5008098"/>
            <a:ext cx="3848772" cy="17514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16346" y="1814730"/>
            <a:ext cx="7759305" cy="3970318"/>
          </a:xfrm>
          <a:prstGeom prst="rect">
            <a:avLst/>
          </a:prstGeom>
          <a:no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rPr>
              <a:t>Command them to do good, to be rich in good deeds and to be generous and willing to share. In this way they will lay up treasure for themselves as a firm foundation for the coming age, so that they may take hold of the life that is truly life. 1 Timothy 6:18-19</a:t>
            </a:r>
          </a:p>
        </p:txBody>
      </p:sp>
    </p:spTree>
    <p:extLst>
      <p:ext uri="{BB962C8B-B14F-4D97-AF65-F5344CB8AC3E}">
        <p14:creationId xmlns:p14="http://schemas.microsoft.com/office/powerpoint/2010/main" val="27591225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5E1C86D-643D-4A2A-AF4B-3EDF1A13FDDB}"/>
              </a:ext>
            </a:extLst>
          </p:cNvPr>
          <p:cNvSpPr>
            <a:spLocks noGrp="1"/>
          </p:cNvSpPr>
          <p:nvPr>
            <p:ph type="subTitle" idx="1"/>
          </p:nvPr>
        </p:nvSpPr>
        <p:spPr>
          <a:xfrm>
            <a:off x="6301502" y="223935"/>
            <a:ext cx="5613130" cy="6335297"/>
          </a:xfrm>
        </p:spPr>
        <p:txBody>
          <a:bodyPr vert="horz" lIns="91440" tIns="45720" rIns="91440" bIns="45720" rtlCol="0" anchor="t">
            <a:noAutofit/>
          </a:bodyPr>
          <a:lstStyle/>
          <a:p>
            <a:pPr lvl="0" algn="l"/>
            <a:r>
              <a:rPr lang="en-US" sz="4000" b="1" dirty="0"/>
              <a:t> </a:t>
            </a:r>
          </a:p>
          <a:p>
            <a:pPr marL="331470" algn="l"/>
            <a:endParaRPr lang="en-US" sz="4000" b="1" dirty="0"/>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Related image">
            <a:extLst>
              <a:ext uri="{FF2B5EF4-FFF2-40B4-BE49-F238E27FC236}">
                <a16:creationId xmlns:a16="http://schemas.microsoft.com/office/drawing/2014/main" id="{A3C198A3-EF5D-4784-B579-7502E65260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27" r="3163"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268815-D218-4FD8-9ED1-3CFFF498754F}"/>
              </a:ext>
            </a:extLst>
          </p:cNvPr>
          <p:cNvSpPr>
            <a:spLocks noGrp="1"/>
          </p:cNvSpPr>
          <p:nvPr>
            <p:ph type="ctrTitle"/>
          </p:nvPr>
        </p:nvSpPr>
        <p:spPr>
          <a:xfrm>
            <a:off x="277368" y="1623526"/>
            <a:ext cx="4645250" cy="3284375"/>
          </a:xfrm>
        </p:spPr>
        <p:txBody>
          <a:bodyPr vert="horz" lIns="91440" tIns="45720" rIns="91440" bIns="45720" rtlCol="0" anchor="b">
            <a:normAutofit/>
          </a:bodyPr>
          <a:lstStyle/>
          <a:p>
            <a:pPr algn="l"/>
            <a:endParaRPr lang="en-US" sz="5100" b="1" spc="2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1338" y="486030"/>
            <a:ext cx="6779623" cy="581110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201" y="0"/>
            <a:ext cx="4718957" cy="6858000"/>
          </a:xfrm>
          <a:prstGeom prst="rect">
            <a:avLst/>
          </a:prstGeom>
        </p:spPr>
      </p:pic>
    </p:spTree>
    <p:extLst>
      <p:ext uri="{BB962C8B-B14F-4D97-AF65-F5344CB8AC3E}">
        <p14:creationId xmlns:p14="http://schemas.microsoft.com/office/powerpoint/2010/main" val="11495579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5E1C86D-643D-4A2A-AF4B-3EDF1A13FDDB}"/>
              </a:ext>
            </a:extLst>
          </p:cNvPr>
          <p:cNvSpPr>
            <a:spLocks noGrp="1"/>
          </p:cNvSpPr>
          <p:nvPr>
            <p:ph type="subTitle" idx="1"/>
          </p:nvPr>
        </p:nvSpPr>
        <p:spPr>
          <a:xfrm>
            <a:off x="6096000" y="548640"/>
            <a:ext cx="5818632" cy="5861304"/>
          </a:xfrm>
        </p:spPr>
        <p:txBody>
          <a:bodyPr vert="horz" lIns="91440" tIns="45720" rIns="91440" bIns="45720" rtlCol="0" anchor="t">
            <a:noAutofit/>
          </a:bodyPr>
          <a:lstStyle/>
          <a:p>
            <a:pPr marL="514350" indent="-182880" algn="l">
              <a:buFont typeface="Wingdings" pitchFamily="2" charset="2"/>
              <a:buChar char="§"/>
            </a:pPr>
            <a:r>
              <a:rPr lang="en-US" sz="4000" b="1" dirty="0"/>
              <a:t>a</a:t>
            </a:r>
            <a:r>
              <a:rPr lang="en-US" sz="3600" b="1" dirty="0"/>
              <a:t>. Most experts in aging have played a part in stereotyping the aging person by focusing on late life disease and disability.</a:t>
            </a:r>
          </a:p>
          <a:p>
            <a:pPr marL="331470" algn="l"/>
            <a:endParaRPr lang="en-US" sz="3600" b="1" dirty="0"/>
          </a:p>
          <a:p>
            <a:pPr marL="514350" indent="-182880" algn="l">
              <a:buFont typeface="Wingdings" pitchFamily="2" charset="2"/>
              <a:buChar char="§"/>
            </a:pPr>
            <a:r>
              <a:rPr lang="en-US" sz="3600" b="1" dirty="0"/>
              <a:t>b. Many elderly people today suffer from what geriatricians call chronic, long term disease.</a:t>
            </a:r>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Related image">
            <a:extLst>
              <a:ext uri="{FF2B5EF4-FFF2-40B4-BE49-F238E27FC236}">
                <a16:creationId xmlns:a16="http://schemas.microsoft.com/office/drawing/2014/main" id="{A3C198A3-EF5D-4784-B579-7502E65260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27" r="3163"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268815-D218-4FD8-9ED1-3CFFF498754F}"/>
              </a:ext>
            </a:extLst>
          </p:cNvPr>
          <p:cNvSpPr>
            <a:spLocks noGrp="1"/>
          </p:cNvSpPr>
          <p:nvPr>
            <p:ph type="ctrTitle"/>
          </p:nvPr>
        </p:nvSpPr>
        <p:spPr>
          <a:xfrm>
            <a:off x="277368" y="814011"/>
            <a:ext cx="4645250" cy="2889114"/>
          </a:xfrm>
        </p:spPr>
        <p:txBody>
          <a:bodyPr vert="horz" lIns="91440" tIns="45720" rIns="91440" bIns="45720" rtlCol="0" anchor="b">
            <a:normAutofit/>
          </a:bodyPr>
          <a:lstStyle/>
          <a:p>
            <a:pPr algn="l"/>
            <a:r>
              <a:rPr lang="en-US" sz="5100" b="1" spc="200" dirty="0">
                <a:solidFill>
                  <a:schemeClr val="bg1"/>
                </a:solidFill>
              </a:rPr>
              <a:t>Myth #1: To be old is to be sick</a:t>
            </a:r>
            <a:br>
              <a:rPr lang="en-US" sz="5100" b="1" spc="200" dirty="0">
                <a:solidFill>
                  <a:schemeClr val="bg1"/>
                </a:solidFill>
              </a:rPr>
            </a:br>
            <a:endParaRPr lang="en-US" sz="5100" b="1" spc="200" dirty="0">
              <a:solidFill>
                <a:schemeClr val="bg1"/>
              </a:solidFill>
            </a:endParaRPr>
          </a:p>
        </p:txBody>
      </p:sp>
    </p:spTree>
    <p:extLst>
      <p:ext uri="{BB962C8B-B14F-4D97-AF65-F5344CB8AC3E}">
        <p14:creationId xmlns:p14="http://schemas.microsoft.com/office/powerpoint/2010/main" val="950368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2050" name="Picture 2" descr="Related image">
            <a:extLst>
              <a:ext uri="{FF2B5EF4-FFF2-40B4-BE49-F238E27FC236}">
                <a16:creationId xmlns:a16="http://schemas.microsoft.com/office/drawing/2014/main" id="{31D22F6F-0D5D-4284-80B0-0331763940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23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CE8B7D0-B304-4D43-8C18-4989DBA710FD}"/>
              </a:ext>
            </a:extLst>
          </p:cNvPr>
          <p:cNvSpPr>
            <a:spLocks noGrp="1"/>
          </p:cNvSpPr>
          <p:nvPr>
            <p:ph type="title"/>
          </p:nvPr>
        </p:nvSpPr>
        <p:spPr>
          <a:xfrm>
            <a:off x="7193901" y="957486"/>
            <a:ext cx="4161453" cy="3131913"/>
          </a:xfrm>
        </p:spPr>
        <p:txBody>
          <a:bodyPr vert="horz" lIns="91440" tIns="45720" rIns="91440" bIns="45720" rtlCol="0" anchor="b">
            <a:normAutofit/>
          </a:bodyPr>
          <a:lstStyle/>
          <a:p>
            <a:pPr algn="l"/>
            <a:r>
              <a:rPr lang="en-US" sz="4400" b="1" spc="200" dirty="0">
                <a:solidFill>
                  <a:schemeClr val="tx1"/>
                </a:solidFill>
                <a:latin typeface="+mn-lt"/>
              </a:rPr>
              <a:t>I want a refund. They only shuffle</a:t>
            </a:r>
          </a:p>
        </p:txBody>
      </p:sp>
      <p:pic>
        <p:nvPicPr>
          <p:cNvPr id="7" name="Content Placeholder 6" descr="A close up of a logo&#10;&#10;Description automatically generated">
            <a:extLst>
              <a:ext uri="{FF2B5EF4-FFF2-40B4-BE49-F238E27FC236}">
                <a16:creationId xmlns:a16="http://schemas.microsoft.com/office/drawing/2014/main" id="{FBFB2061-E68C-4043-8146-762628094DC5}"/>
              </a:ext>
            </a:extLst>
          </p:cNvPr>
          <p:cNvPicPr>
            <a:picLocks noGrp="1" noChangeAspect="1"/>
          </p:cNvPicPr>
          <p:nvPr>
            <p:ph sz="quarter" idx="13"/>
          </p:nvPr>
        </p:nvPicPr>
        <p:blipFill>
          <a:blip r:embed="rId3"/>
          <a:stretch>
            <a:fillRect/>
          </a:stretch>
        </p:blipFill>
        <p:spPr>
          <a:xfrm>
            <a:off x="876324" y="214375"/>
            <a:ext cx="5480931" cy="6429247"/>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286480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5E1C86D-643D-4A2A-AF4B-3EDF1A13FDDB}"/>
              </a:ext>
            </a:extLst>
          </p:cNvPr>
          <p:cNvSpPr>
            <a:spLocks noGrp="1"/>
          </p:cNvSpPr>
          <p:nvPr>
            <p:ph type="subTitle" idx="1"/>
          </p:nvPr>
        </p:nvSpPr>
        <p:spPr>
          <a:xfrm>
            <a:off x="5741850" y="429207"/>
            <a:ext cx="6172782" cy="5720601"/>
          </a:xfrm>
        </p:spPr>
        <p:txBody>
          <a:bodyPr vert="horz" lIns="91440" tIns="45720" rIns="91440" bIns="45720" rtlCol="0" anchor="t">
            <a:noAutofit/>
          </a:bodyPr>
          <a:lstStyle/>
          <a:p>
            <a:pPr marL="514350" indent="-182880" algn="l">
              <a:buFont typeface="Wingdings" pitchFamily="2" charset="2"/>
              <a:buChar char="§"/>
            </a:pPr>
            <a:r>
              <a:rPr lang="en-US" sz="3600" b="1" dirty="0"/>
              <a:t>c. Reality…. Leading experts in aging report major reductions in the prevalence of three key forerunners to chronic disease: high blood pressure, high cholesterol levels and smoking.</a:t>
            </a:r>
          </a:p>
          <a:p>
            <a:pPr marL="331470" algn="l"/>
            <a:endParaRPr lang="en-US" sz="3600" b="1" dirty="0"/>
          </a:p>
          <a:p>
            <a:pPr marL="514350" indent="-182880" algn="l">
              <a:buFont typeface="Wingdings" pitchFamily="2" charset="2"/>
              <a:buChar char="§"/>
            </a:pPr>
            <a:r>
              <a:rPr lang="en-US" sz="3600" b="1" dirty="0"/>
              <a:t>d. Dental health has improved significantly. </a:t>
            </a:r>
          </a:p>
          <a:p>
            <a:pPr marL="331470" algn="l"/>
            <a:endParaRPr lang="en-US" sz="1200" b="1" dirty="0"/>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Related image">
            <a:extLst>
              <a:ext uri="{FF2B5EF4-FFF2-40B4-BE49-F238E27FC236}">
                <a16:creationId xmlns:a16="http://schemas.microsoft.com/office/drawing/2014/main" id="{778E7204-B545-4CB2-933C-A6491997CB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27" r="3163"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268815-D218-4FD8-9ED1-3CFFF498754F}"/>
              </a:ext>
            </a:extLst>
          </p:cNvPr>
          <p:cNvSpPr>
            <a:spLocks noGrp="1"/>
          </p:cNvSpPr>
          <p:nvPr>
            <p:ph type="ctrTitle"/>
          </p:nvPr>
        </p:nvSpPr>
        <p:spPr>
          <a:xfrm>
            <a:off x="437268" y="978798"/>
            <a:ext cx="4645250" cy="1608954"/>
          </a:xfrm>
        </p:spPr>
        <p:txBody>
          <a:bodyPr vert="horz" lIns="91440" tIns="45720" rIns="91440" bIns="45720" rtlCol="0" anchor="b">
            <a:normAutofit/>
          </a:bodyPr>
          <a:lstStyle/>
          <a:p>
            <a:pPr algn="l"/>
            <a:r>
              <a:rPr lang="en-US" sz="5100" b="1" spc="200" dirty="0">
                <a:solidFill>
                  <a:schemeClr val="bg1"/>
                </a:solidFill>
              </a:rPr>
              <a:t>Myth #1: To be old is to be sick</a:t>
            </a:r>
            <a:endParaRPr lang="en-US" sz="5100" spc="200" dirty="0">
              <a:solidFill>
                <a:schemeClr val="bg1"/>
              </a:solidFill>
            </a:endParaRPr>
          </a:p>
        </p:txBody>
      </p:sp>
    </p:spTree>
    <p:extLst>
      <p:ext uri="{BB962C8B-B14F-4D97-AF65-F5344CB8AC3E}">
        <p14:creationId xmlns:p14="http://schemas.microsoft.com/office/powerpoint/2010/main" val="30622839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Related image">
            <a:extLst>
              <a:ext uri="{FF2B5EF4-FFF2-40B4-BE49-F238E27FC236}">
                <a16:creationId xmlns:a16="http://schemas.microsoft.com/office/drawing/2014/main" id="{778E7204-B545-4CB2-933C-A6491997CB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27" r="3163"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268815-D218-4FD8-9ED1-3CFFF498754F}"/>
              </a:ext>
            </a:extLst>
          </p:cNvPr>
          <p:cNvSpPr>
            <a:spLocks noGrp="1"/>
          </p:cNvSpPr>
          <p:nvPr>
            <p:ph type="ctrTitle"/>
          </p:nvPr>
        </p:nvSpPr>
        <p:spPr>
          <a:xfrm>
            <a:off x="91441" y="978798"/>
            <a:ext cx="5484602" cy="3490332"/>
          </a:xfrm>
        </p:spPr>
        <p:txBody>
          <a:bodyPr vert="horz" lIns="91440" tIns="45720" rIns="91440" bIns="45720" rtlCol="0" anchor="b">
            <a:normAutofit fontScale="90000"/>
          </a:bodyPr>
          <a:lstStyle/>
          <a:p>
            <a:pPr algn="l"/>
            <a:r>
              <a:rPr lang="en-US" sz="5100" b="1" spc="200" dirty="0">
                <a:solidFill>
                  <a:schemeClr val="bg1"/>
                </a:solidFill>
              </a:rPr>
              <a:t>My social life has really picked up lately with all these health clinic visits. </a:t>
            </a:r>
            <a:br>
              <a:rPr lang="en-US" sz="5100" b="1" spc="200" dirty="0">
                <a:solidFill>
                  <a:schemeClr val="bg1"/>
                </a:solidFill>
              </a:rPr>
            </a:br>
            <a:endParaRPr lang="en-US" sz="5100" spc="2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589" y="0"/>
            <a:ext cx="5161242" cy="6858000"/>
          </a:xfrm>
          <a:prstGeom prst="rect">
            <a:avLst/>
          </a:prstGeom>
        </p:spPr>
      </p:pic>
    </p:spTree>
    <p:extLst>
      <p:ext uri="{BB962C8B-B14F-4D97-AF65-F5344CB8AC3E}">
        <p14:creationId xmlns:p14="http://schemas.microsoft.com/office/powerpoint/2010/main" val="78830466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5E1C86D-643D-4A2A-AF4B-3EDF1A13FDDB}"/>
              </a:ext>
            </a:extLst>
          </p:cNvPr>
          <p:cNvSpPr>
            <a:spLocks noGrp="1"/>
          </p:cNvSpPr>
          <p:nvPr>
            <p:ph type="subTitle" idx="1"/>
          </p:nvPr>
        </p:nvSpPr>
        <p:spPr>
          <a:xfrm>
            <a:off x="5741850" y="978797"/>
            <a:ext cx="6172782" cy="5171011"/>
          </a:xfrm>
        </p:spPr>
        <p:txBody>
          <a:bodyPr vert="horz" lIns="91440" tIns="45720" rIns="91440" bIns="45720" rtlCol="0" anchor="t">
            <a:noAutofit/>
          </a:bodyPr>
          <a:lstStyle/>
          <a:p>
            <a:pPr marL="331470" algn="l"/>
            <a:endParaRPr lang="en-US" sz="3600" b="1" dirty="0"/>
          </a:p>
          <a:p>
            <a:pPr marL="514350" indent="-182880" algn="l">
              <a:buFont typeface="Wingdings" pitchFamily="2" charset="2"/>
              <a:buChar char="§"/>
            </a:pPr>
            <a:r>
              <a:rPr lang="en-US" sz="3600" b="1" dirty="0"/>
              <a:t>e. The percent of individuals over 65 living in nursing homes continues to decline. Currently less than 5% reside in these institutions.</a:t>
            </a:r>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Related image">
            <a:extLst>
              <a:ext uri="{FF2B5EF4-FFF2-40B4-BE49-F238E27FC236}">
                <a16:creationId xmlns:a16="http://schemas.microsoft.com/office/drawing/2014/main" id="{778E7204-B545-4CB2-933C-A6491997CB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27" r="3163"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268815-D218-4FD8-9ED1-3CFFF498754F}"/>
              </a:ext>
            </a:extLst>
          </p:cNvPr>
          <p:cNvSpPr>
            <a:spLocks noGrp="1"/>
          </p:cNvSpPr>
          <p:nvPr>
            <p:ph type="ctrTitle"/>
          </p:nvPr>
        </p:nvSpPr>
        <p:spPr>
          <a:xfrm>
            <a:off x="437268" y="978798"/>
            <a:ext cx="4645250" cy="1608954"/>
          </a:xfrm>
        </p:spPr>
        <p:txBody>
          <a:bodyPr vert="horz" lIns="91440" tIns="45720" rIns="91440" bIns="45720" rtlCol="0" anchor="b">
            <a:normAutofit/>
          </a:bodyPr>
          <a:lstStyle/>
          <a:p>
            <a:pPr algn="l"/>
            <a:r>
              <a:rPr lang="en-US" sz="5100" b="1" spc="200" dirty="0">
                <a:solidFill>
                  <a:schemeClr val="bg1"/>
                </a:solidFill>
              </a:rPr>
              <a:t>Myth #1: To be old is to be sick</a:t>
            </a:r>
            <a:endParaRPr lang="en-US" sz="5100" spc="200" dirty="0">
              <a:solidFill>
                <a:schemeClr val="bg1"/>
              </a:solidFill>
            </a:endParaRPr>
          </a:p>
        </p:txBody>
      </p:sp>
    </p:spTree>
    <p:extLst>
      <p:ext uri="{BB962C8B-B14F-4D97-AF65-F5344CB8AC3E}">
        <p14:creationId xmlns:p14="http://schemas.microsoft.com/office/powerpoint/2010/main" val="22675752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5E1C86D-643D-4A2A-AF4B-3EDF1A13FDDB}"/>
              </a:ext>
            </a:extLst>
          </p:cNvPr>
          <p:cNvSpPr>
            <a:spLocks noGrp="1"/>
          </p:cNvSpPr>
          <p:nvPr>
            <p:ph type="subTitle" idx="1"/>
          </p:nvPr>
        </p:nvSpPr>
        <p:spPr>
          <a:xfrm>
            <a:off x="5741850" y="978797"/>
            <a:ext cx="6172782" cy="5171011"/>
          </a:xfrm>
        </p:spPr>
        <p:txBody>
          <a:bodyPr vert="horz" lIns="91440" tIns="45720" rIns="91440" bIns="45720" rtlCol="0" anchor="t">
            <a:noAutofit/>
          </a:bodyPr>
          <a:lstStyle/>
          <a:p>
            <a:pPr marL="331470" algn="l"/>
            <a:endParaRPr lang="en-US" sz="3600" b="1" dirty="0"/>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Related image">
            <a:extLst>
              <a:ext uri="{FF2B5EF4-FFF2-40B4-BE49-F238E27FC236}">
                <a16:creationId xmlns:a16="http://schemas.microsoft.com/office/drawing/2014/main" id="{778E7204-B545-4CB2-933C-A6491997CB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27" r="3163"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268815-D218-4FD8-9ED1-3CFFF498754F}"/>
              </a:ext>
            </a:extLst>
          </p:cNvPr>
          <p:cNvSpPr>
            <a:spLocks noGrp="1"/>
          </p:cNvSpPr>
          <p:nvPr>
            <p:ph type="ctrTitle"/>
          </p:nvPr>
        </p:nvSpPr>
        <p:spPr>
          <a:xfrm>
            <a:off x="277368" y="978798"/>
            <a:ext cx="5464482" cy="4439022"/>
          </a:xfrm>
        </p:spPr>
        <p:txBody>
          <a:bodyPr vert="horz" lIns="91440" tIns="45720" rIns="91440" bIns="45720" rtlCol="0" anchor="b">
            <a:normAutofit/>
          </a:bodyPr>
          <a:lstStyle/>
          <a:p>
            <a:pPr algn="l"/>
            <a:r>
              <a:rPr lang="en-US" sz="5100" b="1" spc="200" dirty="0">
                <a:solidFill>
                  <a:schemeClr val="bg1"/>
                </a:solidFill>
              </a:rPr>
              <a:t>Gravity has lowered my chest, my stomach and my butt. Why hasn’t it lowered my cholesterol?</a:t>
            </a:r>
            <a:endParaRPr lang="en-US" sz="5100" spc="2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5611" y="-166270"/>
            <a:ext cx="5502345" cy="7024270"/>
          </a:xfrm>
          <a:prstGeom prst="rect">
            <a:avLst/>
          </a:prstGeom>
        </p:spPr>
      </p:pic>
    </p:spTree>
    <p:extLst>
      <p:ext uri="{BB962C8B-B14F-4D97-AF65-F5344CB8AC3E}">
        <p14:creationId xmlns:p14="http://schemas.microsoft.com/office/powerpoint/2010/main" val="180317634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664</TotalTime>
  <Words>1322</Words>
  <Application>Microsoft Office PowerPoint</Application>
  <PresentationFormat>Widescreen</PresentationFormat>
  <Paragraphs>100</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Abadi MT</vt:lpstr>
      <vt:lpstr>Arial</vt:lpstr>
      <vt:lpstr>Calibri</vt:lpstr>
      <vt:lpstr>Calibri Light</vt:lpstr>
      <vt:lpstr>Wingdings</vt:lpstr>
      <vt:lpstr>Office Theme</vt:lpstr>
      <vt:lpstr>PowerPoint Presentation</vt:lpstr>
      <vt:lpstr>Myths</vt:lpstr>
      <vt:lpstr>PowerPoint Presentation</vt:lpstr>
      <vt:lpstr>Myth #1: To be old is to be sick </vt:lpstr>
      <vt:lpstr>I want a refund. They only shuffle</vt:lpstr>
      <vt:lpstr>Myth #1: To be old is to be sick</vt:lpstr>
      <vt:lpstr>My social life has really picked up lately with all these health clinic visits.  </vt:lpstr>
      <vt:lpstr>Myth #1: To be old is to be sick</vt:lpstr>
      <vt:lpstr>Gravity has lowered my chest, my stomach and my butt. Why hasn’t it lowered my cholesterol?</vt:lpstr>
      <vt:lpstr>Myth #2: You can’t teach an old dog new tricks. </vt:lpstr>
      <vt:lpstr>Hold on Vera. I need to re-set the GPS. </vt:lpstr>
      <vt:lpstr>Myth #2: You can’t teach an old dog new tricks. </vt:lpstr>
      <vt:lpstr>Myth #2: You can’t teach an old dog new tricks. </vt:lpstr>
      <vt:lpstr>Myth #2: You can’t teach an old dog new tricks. </vt:lpstr>
      <vt:lpstr>Myth #2: You can’t teach an old dog new tricks. </vt:lpstr>
      <vt:lpstr>Myth #2: You can’t teach an old dog new tricks. </vt:lpstr>
      <vt:lpstr>Myth #3: The horse is out of the barn. </vt:lpstr>
      <vt:lpstr>Myth #3: The horse is out of the barn. </vt:lpstr>
      <vt:lpstr>PowerPoint Presentation</vt:lpstr>
      <vt:lpstr>Myth #4: The secret to successful aging is to choose your parents wisely. </vt:lpstr>
      <vt:lpstr>Myth #4: The secret to successful aging is to choose your parents wisely. </vt:lpstr>
      <vt:lpstr>Myth #4: The secret to successful aging is to choose your parents wisely. </vt:lpstr>
      <vt:lpstr>Myth #5: The lights may be on, but the voltage is low. </vt:lpstr>
      <vt:lpstr>Myth #5: The lights may be on, but the voltage is low. </vt:lpstr>
      <vt:lpstr>Myth #5: The lights may be on, but the voltage is low. </vt:lpstr>
      <vt:lpstr>Myth #5: The lights may be on, but the voltage is low. </vt:lpstr>
      <vt:lpstr>Myth #6: The elderly do not pull their own weight.  </vt:lpstr>
      <vt:lpstr>Myth #6: The elderly do not pull their own weight.  </vt:lpstr>
      <vt:lpstr>Myth #6: The elderly do not pull their own weight.  </vt:lpstr>
      <vt:lpstr>Myth #6: The elderly do not pull their own weight.  </vt:lpstr>
      <vt:lpstr> Aging Successfully: </vt:lpstr>
      <vt:lpstr> Aging Successfully: </vt:lpstr>
      <vt:lpstr> Aging Successfully: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Myth #1: To be old is to be sick</dc:title>
  <dc:creator>Volunteer</dc:creator>
  <cp:lastModifiedBy>Jean or Norm Hoffmann</cp:lastModifiedBy>
  <cp:revision>34</cp:revision>
  <dcterms:created xsi:type="dcterms:W3CDTF">2019-10-07T22:55:40Z</dcterms:created>
  <dcterms:modified xsi:type="dcterms:W3CDTF">2019-10-18T17:02:04Z</dcterms:modified>
</cp:coreProperties>
</file>