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88" r:id="rId3"/>
    <p:sldId id="282" r:id="rId4"/>
    <p:sldId id="283" r:id="rId5"/>
    <p:sldId id="284" r:id="rId6"/>
    <p:sldId id="285" r:id="rId7"/>
    <p:sldId id="256" r:id="rId8"/>
    <p:sldId id="275" r:id="rId9"/>
    <p:sldId id="259" r:id="rId10"/>
    <p:sldId id="286" r:id="rId11"/>
    <p:sldId id="260" r:id="rId12"/>
    <p:sldId id="257" r:id="rId13"/>
    <p:sldId id="258" r:id="rId14"/>
    <p:sldId id="261" r:id="rId15"/>
    <p:sldId id="262" r:id="rId16"/>
    <p:sldId id="263" r:id="rId17"/>
    <p:sldId id="264" r:id="rId18"/>
    <p:sldId id="265" r:id="rId19"/>
    <p:sldId id="276" r:id="rId20"/>
    <p:sldId id="266" r:id="rId21"/>
    <p:sldId id="267" r:id="rId22"/>
    <p:sldId id="268" r:id="rId23"/>
    <p:sldId id="269" r:id="rId24"/>
    <p:sldId id="281" r:id="rId25"/>
    <p:sldId id="270" r:id="rId26"/>
    <p:sldId id="271" r:id="rId27"/>
    <p:sldId id="272" r:id="rId28"/>
    <p:sldId id="280" r:id="rId29"/>
    <p:sldId id="273" r:id="rId30"/>
    <p:sldId id="274" r:id="rId31"/>
    <p:sldId id="279" r:id="rId32"/>
    <p:sldId id="287" r:id="rId33"/>
    <p:sldId id="27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86" autoAdjust="0"/>
  </p:normalViewPr>
  <p:slideViewPr>
    <p:cSldViewPr snapToGrid="0">
      <p:cViewPr varScale="1">
        <p:scale>
          <a:sx n="63" d="100"/>
          <a:sy n="63" d="100"/>
        </p:scale>
        <p:origin x="1020" y="78"/>
      </p:cViewPr>
      <p:guideLst/>
    </p:cSldViewPr>
  </p:slideViewPr>
  <p:outlineViewPr>
    <p:cViewPr>
      <p:scale>
        <a:sx n="33" d="100"/>
        <a:sy n="33" d="100"/>
      </p:scale>
      <p:origin x="0" y="-1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5/21/2021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5/21/2021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5/21/2021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5/21/2021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5/21/2021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5/21/2021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5/21/2021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linguisticsociety.org/content/how-many-languages-are-there-worl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rd.com/article/what-does-bipoc-stand-fo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272004"/>
            <a:ext cx="8610600" cy="1293028"/>
          </a:xfrm>
        </p:spPr>
        <p:txBody>
          <a:bodyPr/>
          <a:lstStyle/>
          <a:p>
            <a:endParaRPr lang="en-US" dirty="0"/>
          </a:p>
        </p:txBody>
      </p:sp>
      <p:sp>
        <p:nvSpPr>
          <p:cNvPr id="3" name="Content Placeholder 2"/>
          <p:cNvSpPr>
            <a:spLocks noGrp="1"/>
          </p:cNvSpPr>
          <p:nvPr>
            <p:ph idx="1"/>
          </p:nvPr>
        </p:nvSpPr>
        <p:spPr>
          <a:xfrm>
            <a:off x="685800" y="2208627"/>
            <a:ext cx="10820400" cy="2729132"/>
          </a:xfrm>
        </p:spPr>
        <p:txBody>
          <a:bodyPr>
            <a:noAutofit/>
          </a:bodyPr>
          <a:lstStyle/>
          <a:p>
            <a:pPr marL="0" indent="0" algn="ctr">
              <a:buNone/>
            </a:pPr>
            <a:r>
              <a:rPr lang="en-US" sz="6600" dirty="0">
                <a:latin typeface="Algerian" panose="04020705040A02060702" pitchFamily="82" charset="0"/>
              </a:rPr>
              <a:t>Do our Children &amp; Grandchildren really speak English?</a:t>
            </a:r>
          </a:p>
        </p:txBody>
      </p:sp>
    </p:spTree>
    <p:extLst>
      <p:ext uri="{BB962C8B-B14F-4D97-AF65-F5344CB8AC3E}">
        <p14:creationId xmlns:p14="http://schemas.microsoft.com/office/powerpoint/2010/main" val="394123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64373"/>
            <a:ext cx="10700657" cy="1293028"/>
          </a:xfrm>
        </p:spPr>
        <p:txBody>
          <a:bodyPr>
            <a:normAutofit/>
          </a:bodyPr>
          <a:lstStyle/>
          <a:p>
            <a:pPr algn="ctr"/>
            <a:r>
              <a:rPr lang="en-US" sz="5400" dirty="0">
                <a:latin typeface="Algerian" panose="04020705040A02060702" pitchFamily="82" charset="0"/>
              </a:rPr>
              <a:t>What is Correct English</a:t>
            </a:r>
          </a:p>
        </p:txBody>
      </p:sp>
      <p:sp>
        <p:nvSpPr>
          <p:cNvPr id="3" name="Content Placeholder 2"/>
          <p:cNvSpPr>
            <a:spLocks noGrp="1"/>
          </p:cNvSpPr>
          <p:nvPr>
            <p:ph idx="1"/>
          </p:nvPr>
        </p:nvSpPr>
        <p:spPr/>
        <p:txBody>
          <a:bodyPr/>
          <a:lstStyle/>
          <a:p>
            <a:r>
              <a:rPr lang="en-US" sz="3600" dirty="0"/>
              <a:t>By 'correct English', people usually mean Standard English. </a:t>
            </a:r>
            <a:r>
              <a:rPr lang="en-US" sz="3600" u="sng" dirty="0">
                <a:hlinkClick r:id="rId2" tooltip="How many languages are there in the world?"/>
              </a:rPr>
              <a:t>Most languages</a:t>
            </a:r>
            <a:r>
              <a:rPr lang="en-US" sz="3600" dirty="0"/>
              <a:t> have a standard form; it's the form of the language used in government, education, and other formal contexts. But Standard English is just one </a:t>
            </a:r>
            <a:r>
              <a:rPr lang="en-US" sz="3600" b="1" dirty="0">
                <a:solidFill>
                  <a:schemeClr val="accent1"/>
                </a:solidFill>
              </a:rPr>
              <a:t>dialect</a:t>
            </a:r>
            <a:r>
              <a:rPr lang="en-US" sz="3600" dirty="0"/>
              <a:t> of English.</a:t>
            </a:r>
          </a:p>
          <a:p>
            <a:endParaRPr lang="en-US" dirty="0"/>
          </a:p>
        </p:txBody>
      </p:sp>
    </p:spTree>
    <p:extLst>
      <p:ext uri="{BB962C8B-B14F-4D97-AF65-F5344CB8AC3E}">
        <p14:creationId xmlns:p14="http://schemas.microsoft.com/office/powerpoint/2010/main" val="394996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634" y="309489"/>
            <a:ext cx="9594166" cy="962621"/>
          </a:xfrm>
        </p:spPr>
        <p:txBody>
          <a:bodyPr>
            <a:normAutofit/>
          </a:bodyPr>
          <a:lstStyle/>
          <a:p>
            <a:pPr algn="ctr"/>
            <a:r>
              <a:rPr lang="en-US" sz="5400" dirty="0">
                <a:latin typeface="Algerian" panose="04020705040A02060702" pitchFamily="82" charset="0"/>
              </a:rPr>
              <a:t>Middle English</a:t>
            </a:r>
          </a:p>
        </p:txBody>
      </p:sp>
      <p:sp>
        <p:nvSpPr>
          <p:cNvPr id="5" name="Content Placeholder 4"/>
          <p:cNvSpPr>
            <a:spLocks noGrp="1"/>
          </p:cNvSpPr>
          <p:nvPr>
            <p:ph idx="1"/>
          </p:nvPr>
        </p:nvSpPr>
        <p:spPr>
          <a:xfrm>
            <a:off x="784274" y="2575558"/>
            <a:ext cx="10820400" cy="4024125"/>
          </a:xfrm>
        </p:spPr>
        <p:txBody>
          <a:bodyPr/>
          <a:lstStyle/>
          <a:p>
            <a:endParaRPr lang="en-US" dirty="0"/>
          </a:p>
          <a:p>
            <a:endParaRPr lang="en-US" dirty="0"/>
          </a:p>
          <a:p>
            <a:endParaRPr lang="en-US" dirty="0"/>
          </a:p>
          <a:p>
            <a:endParaRPr lang="en-US" dirty="0"/>
          </a:p>
        </p:txBody>
      </p:sp>
      <p:pic>
        <p:nvPicPr>
          <p:cNvPr id="15" name="Middle Englis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69265" y="1009434"/>
            <a:ext cx="609600" cy="588518"/>
          </a:xfrm>
          <a:prstGeom prst="rect">
            <a:avLst/>
          </a:prstGeom>
        </p:spPr>
      </p:pic>
      <p:sp>
        <p:nvSpPr>
          <p:cNvPr id="16" name="Rectangle 3"/>
          <p:cNvSpPr>
            <a:spLocks noChangeArrowheads="1"/>
          </p:cNvSpPr>
          <p:nvPr/>
        </p:nvSpPr>
        <p:spPr bwMode="auto">
          <a:xfrm rot="10800000" flipV="1">
            <a:off x="1617783" y="2179013"/>
            <a:ext cx="8912564" cy="206273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r>
              <a:rPr kumimoji="0" lang="en-US" altLang="en-US" sz="2800" b="1"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Wepyng</a:t>
            </a:r>
            <a:r>
              <a:rPr kumimoji="0" lang="en-US" altLang="en-US" sz="2800" b="1" i="1" u="none" strike="noStrike" cap="none" normalizeH="0" baseline="0" dirty="0">
                <a:ln>
                  <a:noFill/>
                </a:ln>
                <a:solidFill>
                  <a:srgbClr val="202122"/>
                </a:solidFill>
                <a:effectLst/>
                <a:latin typeface="Arial" panose="020B0604020202020204" pitchFamily="34" charset="0"/>
                <a:cs typeface="Arial" panose="020B0604020202020204" pitchFamily="34" charset="0"/>
              </a:rPr>
              <a:t> and </a:t>
            </a:r>
            <a:r>
              <a:rPr kumimoji="0" lang="en-US" altLang="en-US" sz="2800" b="1"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waylyng</a:t>
            </a:r>
            <a:r>
              <a:rPr kumimoji="0" lang="en-US" altLang="en-US" sz="2800" b="1" i="1" u="none" strike="noStrike" cap="none" normalizeH="0" baseline="0" dirty="0">
                <a:ln>
                  <a:noFill/>
                </a:ln>
                <a:solidFill>
                  <a:srgbClr val="202122"/>
                </a:solidFill>
                <a:effectLst/>
                <a:latin typeface="Arial" panose="020B0604020202020204" pitchFamily="34" charset="0"/>
                <a:cs typeface="Arial" panose="020B0604020202020204" pitchFamily="34" charset="0"/>
              </a:rPr>
              <a:t>, care and </a:t>
            </a:r>
            <a:r>
              <a:rPr kumimoji="0" lang="en-US" altLang="en-US" sz="2800" b="1"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oother</a:t>
            </a:r>
            <a:r>
              <a:rPr kumimoji="0" lang="en-US" altLang="en-US" sz="2800" b="1" i="1"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2800" b="1"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sorwe</a:t>
            </a:r>
            <a:endPar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rgbClr val="202122"/>
                </a:solidFill>
                <a:effectLst/>
                <a:latin typeface="Arial" panose="020B0604020202020204" pitchFamily="34" charset="0"/>
                <a:cs typeface="Arial" panose="020B0604020202020204" pitchFamily="34" charset="0"/>
              </a:rPr>
              <a:t>I </a:t>
            </a:r>
            <a:r>
              <a:rPr kumimoji="0" lang="en-US" altLang="en-US" sz="2800" b="1"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knowe</a:t>
            </a:r>
            <a:r>
              <a:rPr kumimoji="0" lang="en-US" altLang="en-US" sz="2800" b="1" i="1"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2800" b="1"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ynogh</a:t>
            </a:r>
            <a:r>
              <a:rPr kumimoji="0" lang="en-US" altLang="en-US" sz="2800" b="1" i="1" u="none" strike="noStrike" cap="none" normalizeH="0" baseline="0" dirty="0">
                <a:ln>
                  <a:noFill/>
                </a:ln>
                <a:solidFill>
                  <a:srgbClr val="202122"/>
                </a:solidFill>
                <a:effectLst/>
                <a:latin typeface="Arial" panose="020B0604020202020204" pitchFamily="34" charset="0"/>
                <a:cs typeface="Arial" panose="020B0604020202020204" pitchFamily="34" charset="0"/>
              </a:rPr>
              <a:t>, on even and a-</a:t>
            </a:r>
            <a:r>
              <a:rPr kumimoji="0" lang="en-US" altLang="en-US" sz="2800" b="1"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morwe</a:t>
            </a:r>
            <a:r>
              <a:rPr kumimoji="0" lang="en-US" altLang="en-US" sz="2800" b="1" i="1"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endPar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rgbClr val="202122"/>
                </a:solidFill>
                <a:effectLst/>
                <a:latin typeface="Arial" panose="020B0604020202020204" pitchFamily="34" charset="0"/>
                <a:cs typeface="Arial" panose="020B0604020202020204" pitchFamily="34" charset="0"/>
              </a:rPr>
              <a:t>Quod the Marchant, 'and so </a:t>
            </a:r>
            <a:r>
              <a:rPr kumimoji="0" lang="en-US" altLang="en-US" sz="2800" b="1"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doon</a:t>
            </a:r>
            <a:r>
              <a:rPr kumimoji="0" lang="en-US" altLang="en-US" sz="2800" b="1" i="1"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2800" b="1"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oother</a:t>
            </a:r>
            <a:r>
              <a:rPr kumimoji="0" lang="en-US" altLang="en-US" sz="2800" b="1" i="1"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2800" b="1"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mo</a:t>
            </a:r>
            <a:endPar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rgbClr val="202122"/>
                </a:solidFill>
                <a:effectLst/>
                <a:latin typeface="Arial" panose="020B0604020202020204" pitchFamily="34" charset="0"/>
                <a:cs typeface="Arial" panose="020B0604020202020204" pitchFamily="34" charset="0"/>
              </a:rPr>
              <a:t>That wedded been (Canterbury tales)</a:t>
            </a:r>
            <a:endPar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1617783" y="3955884"/>
            <a:ext cx="8912565" cy="206273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202122"/>
                </a:solidFill>
                <a:effectLst/>
                <a:latin typeface="Arial" panose="020B0604020202020204" pitchFamily="34" charset="0"/>
              </a:rPr>
              <a:t>'Weeping and wailing, care and other sorrow</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I know enough, in the evening and in the morning,'</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said the Merchant, 'and so do many others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who have been married.'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0801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39" fill="hold"/>
                                        <p:tgtEl>
                                          <p:spTgt spid="15"/>
                                        </p:tgtEl>
                                      </p:cBhvr>
                                    </p:cmd>
                                  </p:childTnLst>
                                </p:cTn>
                              </p:par>
                            </p:childTnLst>
                          </p:cTn>
                        </p:par>
                      </p:childTnLst>
                    </p:cTn>
                  </p:par>
                </p:childTnLst>
              </p:cTn>
              <p:nextCondLst>
                <p:cond evt="onClick" delay="0">
                  <p:tgtEl>
                    <p:spTgt spid="15"/>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04913"/>
            <a:ext cx="9448800" cy="1519310"/>
          </a:xfrm>
        </p:spPr>
        <p:txBody>
          <a:bodyPr>
            <a:normAutofit fontScale="90000"/>
          </a:bodyPr>
          <a:lstStyle/>
          <a:p>
            <a:pPr algn="ctr"/>
            <a:br>
              <a:rPr lang="en-US" dirty="0">
                <a:latin typeface="Algerian" panose="04020705040A02060702" pitchFamily="82" charset="0"/>
              </a:rPr>
            </a:br>
            <a:r>
              <a:rPr lang="en-US" dirty="0">
                <a:latin typeface="Algerian" panose="04020705040A02060702" pitchFamily="82" charset="0"/>
              </a:rPr>
              <a:t>How much has our language changed?</a:t>
            </a:r>
          </a:p>
        </p:txBody>
      </p:sp>
      <p:sp>
        <p:nvSpPr>
          <p:cNvPr id="3" name="Subtitle 2"/>
          <p:cNvSpPr>
            <a:spLocks noGrp="1"/>
          </p:cNvSpPr>
          <p:nvPr>
            <p:ph type="subTitle" idx="1"/>
          </p:nvPr>
        </p:nvSpPr>
        <p:spPr>
          <a:xfrm>
            <a:off x="1371600" y="2405575"/>
            <a:ext cx="9685606" cy="3643533"/>
          </a:xfrm>
        </p:spPr>
        <p:txBody>
          <a:bodyPr>
            <a:normAutofit/>
          </a:bodyPr>
          <a:lstStyle/>
          <a:p>
            <a:pPr marL="514350" indent="-514350">
              <a:buAutoNum type="arabicPeriod"/>
            </a:pPr>
            <a:r>
              <a:rPr lang="en-US" sz="3200" dirty="0">
                <a:latin typeface="Arial" panose="020B0604020202020204" pitchFamily="34" charset="0"/>
                <a:cs typeface="Arial" panose="020B0604020202020204" pitchFamily="34" charset="0"/>
              </a:rPr>
              <a:t>Shakespeare's English 1600s. </a:t>
            </a:r>
          </a:p>
          <a:p>
            <a:r>
              <a:rPr lang="en-US" sz="2800" dirty="0"/>
              <a:t>Sir, in my heart there was a kind of fighting</a:t>
            </a:r>
            <a:br>
              <a:rPr lang="en-US" sz="2800" dirty="0"/>
            </a:br>
            <a:r>
              <a:rPr lang="en-US" sz="2800" dirty="0"/>
              <a:t>That would not let me sleep. Methought I lay</a:t>
            </a:r>
            <a:br>
              <a:rPr lang="en-US" sz="2800" dirty="0"/>
            </a:br>
            <a:r>
              <a:rPr lang="en-US" sz="2800" dirty="0"/>
              <a:t>Worse than the </a:t>
            </a:r>
            <a:r>
              <a:rPr lang="en-US" sz="2800" dirty="0" err="1"/>
              <a:t>mutines</a:t>
            </a:r>
            <a:r>
              <a:rPr lang="en-US" sz="2800" dirty="0"/>
              <a:t> in the </a:t>
            </a:r>
            <a:r>
              <a:rPr lang="en-US" sz="2800" dirty="0" err="1"/>
              <a:t>bilboes</a:t>
            </a:r>
            <a:r>
              <a:rPr lang="en-US" sz="2800" dirty="0"/>
              <a:t>. Rashly—</a:t>
            </a:r>
            <a:br>
              <a:rPr lang="en-US" sz="2800" dirty="0"/>
            </a:br>
            <a:r>
              <a:rPr lang="en-US" sz="2800" dirty="0"/>
              <a:t>And </a:t>
            </a:r>
            <a:r>
              <a:rPr lang="en-US" sz="2800" dirty="0" err="1"/>
              <a:t>prais'd</a:t>
            </a:r>
            <a:r>
              <a:rPr lang="en-US" sz="2800" dirty="0"/>
              <a:t> be rashness for it—let us know</a:t>
            </a:r>
            <a:br>
              <a:rPr lang="en-US" sz="2800" dirty="0"/>
            </a:br>
            <a:r>
              <a:rPr lang="en-US" sz="2800" dirty="0"/>
              <a:t>Our indiscretion sometimes serves us well .. Hamlet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284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04913"/>
            <a:ext cx="9448800" cy="1519310"/>
          </a:xfrm>
        </p:spPr>
        <p:txBody>
          <a:bodyPr>
            <a:normAutofit fontScale="90000"/>
          </a:bodyPr>
          <a:lstStyle/>
          <a:p>
            <a:pPr algn="ctr"/>
            <a:br>
              <a:rPr lang="en-US" dirty="0">
                <a:latin typeface="Algerian" panose="04020705040A02060702" pitchFamily="82" charset="0"/>
              </a:rPr>
            </a:br>
            <a:r>
              <a:rPr lang="en-US" dirty="0">
                <a:latin typeface="Algerian" panose="04020705040A02060702" pitchFamily="82" charset="0"/>
              </a:rPr>
              <a:t>Why can’t people just use correct English?</a:t>
            </a:r>
          </a:p>
        </p:txBody>
      </p:sp>
      <p:sp>
        <p:nvSpPr>
          <p:cNvPr id="3" name="Subtitle 2"/>
          <p:cNvSpPr>
            <a:spLocks noGrp="1"/>
          </p:cNvSpPr>
          <p:nvPr>
            <p:ph type="subTitle" idx="1"/>
          </p:nvPr>
        </p:nvSpPr>
        <p:spPr>
          <a:xfrm>
            <a:off x="1371600" y="2405575"/>
            <a:ext cx="9685606" cy="3643533"/>
          </a:xfrm>
        </p:spPr>
        <p:txBody>
          <a:bodyPr>
            <a:normAutofit/>
          </a:bodyPr>
          <a:lstStyle/>
          <a:p>
            <a:pPr marL="514350" indent="-514350">
              <a:buAutoNum type="arabicPeriod"/>
            </a:pPr>
            <a:r>
              <a:rPr lang="en-US" sz="3200" dirty="0">
                <a:latin typeface="Arial" panose="020B0604020202020204" pitchFamily="34" charset="0"/>
                <a:cs typeface="Arial" panose="020B0604020202020204" pitchFamily="34" charset="0"/>
              </a:rPr>
              <a:t>Language is always changing.</a:t>
            </a:r>
          </a:p>
          <a:p>
            <a:pPr marL="514350" indent="-514350">
              <a:buAutoNum type="arabicPeriod"/>
            </a:pPr>
            <a:r>
              <a:rPr lang="en-US" sz="3200" dirty="0">
                <a:latin typeface="Arial" panose="020B0604020202020204" pitchFamily="34" charset="0"/>
                <a:cs typeface="Arial" panose="020B0604020202020204" pitchFamily="34" charset="0"/>
              </a:rPr>
              <a:t>Shakespeare’s English. </a:t>
            </a:r>
          </a:p>
          <a:p>
            <a:pPr marL="514350" indent="-514350">
              <a:buAutoNum type="arabicPeriod"/>
            </a:pPr>
            <a:r>
              <a:rPr lang="en-US" sz="3200" dirty="0">
                <a:latin typeface="Arial" panose="020B0604020202020204" pitchFamily="34" charset="0"/>
                <a:cs typeface="Arial" panose="020B0604020202020204" pitchFamily="34" charset="0"/>
              </a:rPr>
              <a:t>English in the 20s and 30s. </a:t>
            </a:r>
          </a:p>
          <a:p>
            <a:pPr marL="514350" indent="-514350">
              <a:buAutoNum type="arabicPeriod"/>
            </a:pPr>
            <a:r>
              <a:rPr lang="en-US" sz="3200" b="1" dirty="0">
                <a:latin typeface="Arial" panose="020B0604020202020204" pitchFamily="34" charset="0"/>
                <a:cs typeface="Arial" panose="020B0604020202020204" pitchFamily="34" charset="0"/>
              </a:rPr>
              <a:t>English in the 50s and 60s</a:t>
            </a:r>
            <a:r>
              <a:rPr lang="en-US" sz="3200" dirty="0">
                <a:latin typeface="Arial" panose="020B0604020202020204" pitchFamily="34" charset="0"/>
                <a:cs typeface="Arial" panose="020B0604020202020204" pitchFamily="34" charset="0"/>
              </a:rPr>
              <a:t>.</a:t>
            </a:r>
          </a:p>
          <a:p>
            <a:pPr marL="514350" indent="-514350">
              <a:buAutoNum type="arabicPeriod"/>
            </a:pPr>
            <a:r>
              <a:rPr lang="en-US" sz="3200" dirty="0">
                <a:latin typeface="Arial" panose="020B0604020202020204" pitchFamily="34" charset="0"/>
                <a:cs typeface="Arial" panose="020B0604020202020204" pitchFamily="34" charset="0"/>
              </a:rPr>
              <a:t>English Today.</a:t>
            </a:r>
          </a:p>
        </p:txBody>
      </p:sp>
    </p:spTree>
    <p:extLst>
      <p:ext uri="{BB962C8B-B14F-4D97-AF65-F5344CB8AC3E}">
        <p14:creationId xmlns:p14="http://schemas.microsoft.com/office/powerpoint/2010/main" val="29032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Autofit/>
          </a:bodyPr>
          <a:lstStyle/>
          <a:p>
            <a:pPr algn="ctr"/>
            <a:r>
              <a:rPr lang="en-US" sz="5400" dirty="0">
                <a:latin typeface="Algerian" panose="04020705040A02060702" pitchFamily="82" charset="0"/>
                <a:cs typeface="Arial" panose="020B0604020202020204" pitchFamily="34" charset="0"/>
              </a:rPr>
              <a:t>How Have Millennials changed the Language?</a:t>
            </a:r>
            <a:endParaRPr lang="en-US" sz="5400" dirty="0">
              <a:latin typeface="Algerian" panose="04020705040A02060702" pitchFamily="82" charset="0"/>
            </a:endParaRPr>
          </a:p>
        </p:txBody>
      </p:sp>
      <p:pic>
        <p:nvPicPr>
          <p:cNvPr id="4" name="Content Placeholder 3"/>
          <p:cNvPicPr>
            <a:picLocks noGrp="1" noChangeAspect="1"/>
          </p:cNvPicPr>
          <p:nvPr>
            <p:ph idx="1"/>
          </p:nvPr>
        </p:nvPicPr>
        <p:blipFill>
          <a:blip r:embed="rId2"/>
          <a:stretch>
            <a:fillRect/>
          </a:stretch>
        </p:blipFill>
        <p:spPr>
          <a:xfrm>
            <a:off x="1561514" y="2057401"/>
            <a:ext cx="9017391" cy="4230857"/>
          </a:xfrm>
          <a:prstGeom prst="rect">
            <a:avLst/>
          </a:prstGeom>
        </p:spPr>
      </p:pic>
    </p:spTree>
    <p:extLst>
      <p:ext uri="{BB962C8B-B14F-4D97-AF65-F5344CB8AC3E}">
        <p14:creationId xmlns:p14="http://schemas.microsoft.com/office/powerpoint/2010/main" val="80493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Autofit/>
          </a:bodyPr>
          <a:lstStyle/>
          <a:p>
            <a:pPr algn="ctr"/>
            <a:r>
              <a:rPr lang="en-US" sz="5400" dirty="0">
                <a:latin typeface="Algerian" panose="04020705040A02060702" pitchFamily="82" charset="0"/>
                <a:cs typeface="Arial" panose="020B0604020202020204" pitchFamily="34" charset="0"/>
              </a:rPr>
              <a:t>How Have Millennials changed the Language?</a:t>
            </a:r>
            <a:endParaRPr lang="en-US" sz="5400" dirty="0"/>
          </a:p>
        </p:txBody>
      </p:sp>
      <p:sp>
        <p:nvSpPr>
          <p:cNvPr id="3" name="Content Placeholder 2"/>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1. Language inevitably changes. </a:t>
            </a:r>
          </a:p>
          <a:p>
            <a:r>
              <a:rPr lang="en-US" sz="3200" dirty="0">
                <a:latin typeface="Arial" panose="020B0604020202020204" pitchFamily="34" charset="0"/>
                <a:cs typeface="Arial" panose="020B0604020202020204" pitchFamily="34" charset="0"/>
              </a:rPr>
              <a:t>2. New Slang, like </a:t>
            </a:r>
            <a:r>
              <a:rPr lang="en-US" sz="3200" dirty="0">
                <a:solidFill>
                  <a:schemeClr val="accent1"/>
                </a:solidFill>
                <a:latin typeface="Arial" panose="020B0604020202020204" pitchFamily="34" charset="0"/>
                <a:cs typeface="Arial" panose="020B0604020202020204" pitchFamily="34" charset="0"/>
              </a:rPr>
              <a:t>Woke</a:t>
            </a:r>
            <a:r>
              <a:rPr lang="en-US" sz="3200" dirty="0">
                <a:latin typeface="Arial" panose="020B0604020202020204" pitchFamily="34" charset="0"/>
                <a:cs typeface="Arial" panose="020B0604020202020204" pitchFamily="34" charset="0"/>
              </a:rPr>
              <a:t> meaning socially aware, </a:t>
            </a:r>
            <a:r>
              <a:rPr lang="en-US" sz="3200" dirty="0">
                <a:solidFill>
                  <a:schemeClr val="accent1"/>
                </a:solidFill>
                <a:latin typeface="Arial" panose="020B0604020202020204" pitchFamily="34" charset="0"/>
                <a:cs typeface="Arial" panose="020B0604020202020204" pitchFamily="34" charset="0"/>
              </a:rPr>
              <a:t>lit </a:t>
            </a:r>
            <a:r>
              <a:rPr lang="en-US" sz="3200" dirty="0">
                <a:latin typeface="Arial" panose="020B0604020202020204" pitchFamily="34" charset="0"/>
                <a:cs typeface="Arial" panose="020B0604020202020204" pitchFamily="34" charset="0"/>
              </a:rPr>
              <a:t>             meaning fun, </a:t>
            </a:r>
            <a:r>
              <a:rPr lang="en-US" sz="3200" dirty="0">
                <a:solidFill>
                  <a:schemeClr val="accent1"/>
                </a:solidFill>
                <a:latin typeface="Arial" panose="020B0604020202020204" pitchFamily="34" charset="0"/>
                <a:cs typeface="Arial" panose="020B0604020202020204" pitchFamily="34" charset="0"/>
              </a:rPr>
              <a:t>low key </a:t>
            </a:r>
            <a:r>
              <a:rPr lang="en-US" sz="3200" dirty="0">
                <a:latin typeface="Arial" panose="020B0604020202020204" pitchFamily="34" charset="0"/>
                <a:cs typeface="Arial" panose="020B0604020202020204" pitchFamily="34" charset="0"/>
              </a:rPr>
              <a:t>meaning subtle.</a:t>
            </a:r>
          </a:p>
          <a:p>
            <a:r>
              <a:rPr lang="en-US" sz="3200" dirty="0">
                <a:latin typeface="Arial" panose="020B0604020202020204" pitchFamily="34" charset="0"/>
                <a:cs typeface="Arial" panose="020B0604020202020204" pitchFamily="34" charset="0"/>
              </a:rPr>
              <a:t>3. Impacts of social media, </a:t>
            </a:r>
            <a:r>
              <a:rPr lang="en-US" sz="3200" dirty="0" err="1">
                <a:solidFill>
                  <a:schemeClr val="accent1"/>
                </a:solidFill>
                <a:latin typeface="Arial" panose="020B0604020202020204" pitchFamily="34" charset="0"/>
                <a:cs typeface="Arial" panose="020B0604020202020204" pitchFamily="34" charset="0"/>
              </a:rPr>
              <a:t>rt</a:t>
            </a:r>
            <a:r>
              <a:rPr lang="en-US" sz="3200" dirty="0">
                <a:latin typeface="Arial" panose="020B0604020202020204" pitchFamily="34" charset="0"/>
                <a:cs typeface="Arial" panose="020B0604020202020204" pitchFamily="34" charset="0"/>
              </a:rPr>
              <a:t> meaning retweet, </a:t>
            </a:r>
            <a:r>
              <a:rPr lang="en-US" sz="3200" dirty="0">
                <a:solidFill>
                  <a:schemeClr val="accent1"/>
                </a:solidFill>
                <a:latin typeface="Arial" panose="020B0604020202020204" pitchFamily="34" charset="0"/>
                <a:cs typeface="Arial" panose="020B0604020202020204" pitchFamily="34" charset="0"/>
              </a:rPr>
              <a:t>trolling</a:t>
            </a:r>
            <a:r>
              <a:rPr lang="en-US" sz="3200" dirty="0">
                <a:latin typeface="Arial" panose="020B0604020202020204" pitchFamily="34" charset="0"/>
                <a:cs typeface="Arial" panose="020B0604020202020204" pitchFamily="34" charset="0"/>
              </a:rPr>
              <a:t> meaning deliberately provoke someone online. </a:t>
            </a:r>
          </a:p>
          <a:p>
            <a:r>
              <a:rPr lang="en-US" sz="3200" dirty="0">
                <a:latin typeface="Arial" panose="020B0604020202020204" pitchFamily="34" charset="0"/>
                <a:cs typeface="Arial" panose="020B0604020202020204" pitchFamily="34" charset="0"/>
              </a:rPr>
              <a:t>4. They have just shortened the language. LOL, YOLO, BAE.</a:t>
            </a:r>
          </a:p>
        </p:txBody>
      </p:sp>
    </p:spTree>
    <p:extLst>
      <p:ext uri="{BB962C8B-B14F-4D97-AF65-F5344CB8AC3E}">
        <p14:creationId xmlns:p14="http://schemas.microsoft.com/office/powerpoint/2010/main" val="515331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
            <a:ext cx="10820400" cy="1237957"/>
          </a:xfrm>
        </p:spPr>
        <p:txBody>
          <a:bodyPr>
            <a:noAutofit/>
          </a:bodyPr>
          <a:lstStyle/>
          <a:p>
            <a:pPr algn="ctr"/>
            <a:r>
              <a:rPr lang="en-US" sz="5400" dirty="0">
                <a:latin typeface="Algerian" panose="04020705040A02060702" pitchFamily="82" charset="0"/>
                <a:cs typeface="Arial" panose="020B0604020202020204" pitchFamily="34" charset="0"/>
              </a:rPr>
              <a:t>How Have Millennials changed the Language?</a:t>
            </a:r>
            <a:endParaRPr lang="en-US" sz="5400" dirty="0"/>
          </a:p>
        </p:txBody>
      </p:sp>
      <p:sp>
        <p:nvSpPr>
          <p:cNvPr id="3" name="Content Placeholder 2"/>
          <p:cNvSpPr>
            <a:spLocks noGrp="1"/>
          </p:cNvSpPr>
          <p:nvPr>
            <p:ph idx="1"/>
          </p:nvPr>
        </p:nvSpPr>
        <p:spPr>
          <a:xfrm>
            <a:off x="685800" y="1955409"/>
            <a:ext cx="10820400" cy="4586067"/>
          </a:xfrm>
        </p:spPr>
        <p:txBody>
          <a:bodyPr>
            <a:normAutofit/>
          </a:bodyPr>
          <a:lstStyle/>
          <a:p>
            <a:pPr fontAlgn="base"/>
            <a:r>
              <a:rPr lang="en-US" sz="3200" dirty="0">
                <a:latin typeface="Arial" panose="020B0604020202020204" pitchFamily="34" charset="0"/>
                <a:cs typeface="Arial" panose="020B0604020202020204" pitchFamily="34" charset="0"/>
              </a:rPr>
              <a:t>Basically, they’re shortening it. Phrases are often abbreviated into one or two syllable words, such as YOLO (“you only live once”), FOMO (“fear of missing out”), and BAE (“before anyone else”). </a:t>
            </a:r>
          </a:p>
          <a:p>
            <a:pPr fontAlgn="base"/>
            <a:r>
              <a:rPr lang="en-US" sz="3200" dirty="0">
                <a:latin typeface="Arial" panose="020B0604020202020204" pitchFamily="34" charset="0"/>
                <a:cs typeface="Arial" panose="020B0604020202020204" pitchFamily="34" charset="0"/>
              </a:rPr>
              <a:t>Words themselves are shortened to just one syllable by cutting off the rest of the word, as in totes (“totally”) or perf (“perfect”).</a:t>
            </a:r>
          </a:p>
          <a:p>
            <a:pPr fontAlgn="base"/>
            <a:r>
              <a:rPr lang="en-US" sz="3200" dirty="0">
                <a:latin typeface="Arial" panose="020B0604020202020204" pitchFamily="34" charset="0"/>
                <a:cs typeface="Arial" panose="020B0604020202020204" pitchFamily="34" charset="0"/>
              </a:rPr>
              <a:t>However, not only are these abbreviations not ruining English, they’re actually following some very strict rules.</a:t>
            </a:r>
          </a:p>
          <a:p>
            <a:pPr fontAlgn="base"/>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81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6437"/>
            <a:ext cx="10820400" cy="1547446"/>
          </a:xfrm>
        </p:spPr>
        <p:txBody>
          <a:bodyPr>
            <a:noAutofit/>
          </a:bodyPr>
          <a:lstStyle/>
          <a:p>
            <a:pPr algn="ctr"/>
            <a:r>
              <a:rPr lang="en-US" sz="5400" dirty="0">
                <a:latin typeface="Algerian" panose="04020705040A02060702" pitchFamily="82" charset="0"/>
                <a:cs typeface="Arial" panose="020B0604020202020204" pitchFamily="34" charset="0"/>
              </a:rPr>
              <a:t>How Have Millennials changed the Language?</a:t>
            </a:r>
            <a:endParaRPr lang="en-US" sz="5400" dirty="0"/>
          </a:p>
        </p:txBody>
      </p:sp>
      <p:sp>
        <p:nvSpPr>
          <p:cNvPr id="3" name="Content Placeholder 2"/>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Do you notice that every acronym they make can be pronounced easily? That’s because they aren’t randomly combining letters, they’re choosing ones in easy consonant-vowel combinations. Millennials aren’t choosing letter combinations that are hard to say, like “gf” or “kt.”</a:t>
            </a:r>
          </a:p>
        </p:txBody>
      </p:sp>
    </p:spTree>
    <p:extLst>
      <p:ext uri="{BB962C8B-B14F-4D97-AF65-F5344CB8AC3E}">
        <p14:creationId xmlns:p14="http://schemas.microsoft.com/office/powerpoint/2010/main" val="392870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Autofit/>
          </a:bodyPr>
          <a:lstStyle/>
          <a:p>
            <a:pPr algn="ctr"/>
            <a:r>
              <a:rPr lang="en-US" sz="5400" dirty="0">
                <a:latin typeface="Algerian" panose="04020705040A02060702" pitchFamily="82" charset="0"/>
                <a:cs typeface="Arial" panose="020B0604020202020204" pitchFamily="34" charset="0"/>
              </a:rPr>
              <a:t>How Have Millennials changed the Language?</a:t>
            </a:r>
            <a:endParaRPr lang="en-US" sz="5400" dirty="0"/>
          </a:p>
        </p:txBody>
      </p:sp>
      <p:sp>
        <p:nvSpPr>
          <p:cNvPr id="3" name="Content Placeholder 2"/>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They even apply English grammar rules to their new creations. For example, the Millennial slang word jelly (“jealous”) came from shortening “jealous” to “</a:t>
            </a:r>
            <a:r>
              <a:rPr lang="en-US" sz="3200" dirty="0" err="1">
                <a:latin typeface="Arial" panose="020B0604020202020204" pitchFamily="34" charset="0"/>
                <a:cs typeface="Arial" panose="020B0604020202020204" pitchFamily="34" charset="0"/>
              </a:rPr>
              <a:t>jeal</a:t>
            </a:r>
            <a:r>
              <a:rPr lang="en-US" sz="3200" dirty="0">
                <a:latin typeface="Arial" panose="020B0604020202020204" pitchFamily="34" charset="0"/>
                <a:cs typeface="Arial" panose="020B0604020202020204" pitchFamily="34" charset="0"/>
              </a:rPr>
              <a:t>” and then applying the –y suffix to make a new adverb. This has also happened with the word feels (“feelings”).</a:t>
            </a:r>
          </a:p>
        </p:txBody>
      </p:sp>
    </p:spTree>
    <p:extLst>
      <p:ext uri="{BB962C8B-B14F-4D97-AF65-F5344CB8AC3E}">
        <p14:creationId xmlns:p14="http://schemas.microsoft.com/office/powerpoint/2010/main" val="56687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Autofit/>
          </a:bodyPr>
          <a:lstStyle/>
          <a:p>
            <a:pPr algn="ctr"/>
            <a:r>
              <a:rPr lang="en-US" sz="5400" dirty="0">
                <a:latin typeface="Algerian" panose="04020705040A02060702" pitchFamily="82" charset="0"/>
              </a:rPr>
              <a:t>Even sentence structure is changing</a:t>
            </a:r>
          </a:p>
        </p:txBody>
      </p:sp>
      <p:sp>
        <p:nvSpPr>
          <p:cNvPr id="3" name="Content Placeholder 2"/>
          <p:cNvSpPr>
            <a:spLocks noGrp="1"/>
          </p:cNvSpPr>
          <p:nvPr>
            <p:ph idx="1"/>
          </p:nvPr>
        </p:nvSpPr>
        <p:spPr/>
        <p:txBody>
          <a:bodyPr/>
          <a:lstStyle/>
          <a:p>
            <a:r>
              <a:rPr lang="en-US" sz="3200" dirty="0">
                <a:latin typeface="Arial" panose="020B0604020202020204" pitchFamily="34" charset="0"/>
                <a:cs typeface="Arial" panose="020B0604020202020204" pitchFamily="34" charset="0"/>
              </a:rPr>
              <a:t>Over the past few decades, three new ways of reporting speech have appeared:</a:t>
            </a:r>
          </a:p>
          <a:p>
            <a:r>
              <a:rPr lang="en-US" sz="3200" dirty="0">
                <a:latin typeface="Arial" panose="020B0604020202020204" pitchFamily="34" charset="0"/>
                <a:cs typeface="Arial" panose="020B0604020202020204" pitchFamily="34" charset="0"/>
              </a:rPr>
              <a:t>(1) So Karen goes, "Wow - I wish I'd been there!"</a:t>
            </a:r>
          </a:p>
          <a:p>
            <a:r>
              <a:rPr lang="en-US" sz="3200" dirty="0">
                <a:latin typeface="Arial" panose="020B0604020202020204" pitchFamily="34" charset="0"/>
                <a:cs typeface="Arial" panose="020B0604020202020204" pitchFamily="34" charset="0"/>
              </a:rPr>
              <a:t>(2) So Karen is like, "Wow - I wish I'd been there!"</a:t>
            </a:r>
          </a:p>
          <a:p>
            <a:r>
              <a:rPr lang="en-US" sz="3200" dirty="0">
                <a:latin typeface="Arial" panose="020B0604020202020204" pitchFamily="34" charset="0"/>
                <a:cs typeface="Arial" panose="020B0604020202020204" pitchFamily="34" charset="0"/>
              </a:rPr>
              <a:t>(3) So Karen is all, "Wow - I wish I'd been there!"</a:t>
            </a:r>
          </a:p>
          <a:p>
            <a:pPr marL="0" indent="0">
              <a:buNone/>
            </a:pPr>
            <a:r>
              <a:rPr lang="en-US" sz="3200" dirty="0">
                <a:latin typeface="Arial" panose="020B0604020202020204" pitchFamily="34" charset="0"/>
                <a:cs typeface="Arial" panose="020B0604020202020204" pitchFamily="34" charset="0"/>
              </a:rPr>
              <a:t>All three are correct, but have a slightly different meaning. </a:t>
            </a:r>
          </a:p>
        </p:txBody>
      </p:sp>
    </p:spTree>
    <p:extLst>
      <p:ext uri="{BB962C8B-B14F-4D97-AF65-F5344CB8AC3E}">
        <p14:creationId xmlns:p14="http://schemas.microsoft.com/office/powerpoint/2010/main" val="2035756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pPr algn="ctr"/>
            <a:r>
              <a:rPr lang="en-US" sz="5400" dirty="0">
                <a:latin typeface="Algerian" panose="04020705040A02060702" pitchFamily="82" charset="0"/>
              </a:rPr>
              <a:t>Here is the Puzzle?</a:t>
            </a:r>
          </a:p>
        </p:txBody>
      </p:sp>
      <p:sp>
        <p:nvSpPr>
          <p:cNvPr id="3" name="Content Placeholder 2"/>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Language change is functionally disadvantageous, in that it hinders communication, and it is also negatively evaluated by socially dominant groups. </a:t>
            </a:r>
          </a:p>
          <a:p>
            <a:pPr marL="0" indent="0">
              <a:buNone/>
            </a:pPr>
            <a:r>
              <a:rPr lang="en-US" sz="3600" dirty="0">
                <a:latin typeface="Arial" panose="020B0604020202020204" pitchFamily="34" charset="0"/>
                <a:cs typeface="Arial" panose="020B0604020202020204" pitchFamily="34" charset="0"/>
              </a:rPr>
              <a:t>Nevertheless, it is a universal fact of human history.</a:t>
            </a:r>
          </a:p>
          <a:p>
            <a:endParaRPr lang="en-US" dirty="0"/>
          </a:p>
        </p:txBody>
      </p:sp>
    </p:spTree>
    <p:extLst>
      <p:ext uri="{BB962C8B-B14F-4D97-AF65-F5344CB8AC3E}">
        <p14:creationId xmlns:p14="http://schemas.microsoft.com/office/powerpoint/2010/main" val="3424868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6609"/>
            <a:ext cx="10820400" cy="1547446"/>
          </a:xfrm>
        </p:spPr>
        <p:txBody>
          <a:bodyPr>
            <a:noAutofit/>
          </a:bodyPr>
          <a:lstStyle/>
          <a:p>
            <a:pPr algn="ctr"/>
            <a:r>
              <a:rPr lang="en-US" sz="5400" dirty="0">
                <a:latin typeface="Algerian" panose="04020705040A02060702" pitchFamily="82" charset="0"/>
              </a:rPr>
              <a:t>Words to know in 2021</a:t>
            </a:r>
          </a:p>
        </p:txBody>
      </p:sp>
      <p:sp>
        <p:nvSpPr>
          <p:cNvPr id="3" name="Content Placeholder 2"/>
          <p:cNvSpPr>
            <a:spLocks noGrp="1"/>
          </p:cNvSpPr>
          <p:nvPr>
            <p:ph idx="1"/>
          </p:nvPr>
        </p:nvSpPr>
        <p:spPr>
          <a:xfrm>
            <a:off x="685800" y="1674056"/>
            <a:ext cx="10820400" cy="5183944"/>
          </a:xfrm>
        </p:spPr>
        <p:txBody>
          <a:bodyPr>
            <a:normAutofit/>
          </a:bodyPr>
          <a:lstStyle/>
          <a:p>
            <a:pPr lvl="0"/>
            <a:r>
              <a:rPr lang="en-US" sz="2800" dirty="0">
                <a:latin typeface="Arial" panose="020B0604020202020204" pitchFamily="34" charset="0"/>
                <a:cs typeface="Arial" panose="020B0604020202020204" pitchFamily="34" charset="0"/>
              </a:rPr>
              <a:t>Sorry not sorry – making it clear how un-remorseful you are about something</a:t>
            </a:r>
          </a:p>
          <a:p>
            <a:pPr lvl="0"/>
            <a:r>
              <a:rPr lang="en-US" sz="2800" dirty="0">
                <a:latin typeface="Arial" panose="020B0604020202020204" pitchFamily="34" charset="0"/>
                <a:cs typeface="Arial" panose="020B0604020202020204" pitchFamily="34" charset="0"/>
              </a:rPr>
              <a:t>Spilling a tea – sharing gossip</a:t>
            </a:r>
          </a:p>
          <a:p>
            <a:pPr lvl="0"/>
            <a:r>
              <a:rPr lang="en-US" sz="2800" dirty="0">
                <a:latin typeface="Arial" panose="020B0604020202020204" pitchFamily="34" charset="0"/>
                <a:cs typeface="Arial" panose="020B0604020202020204" pitchFamily="34" charset="0"/>
              </a:rPr>
              <a:t>Swerve – in other words get lost or go away, you are not welcome</a:t>
            </a:r>
          </a:p>
          <a:p>
            <a:pPr lvl="0"/>
            <a:r>
              <a:rPr lang="en-US" sz="2800" dirty="0">
                <a:latin typeface="Arial" panose="020B0604020202020204" pitchFamily="34" charset="0"/>
                <a:cs typeface="Arial" panose="020B0604020202020204" pitchFamily="34" charset="0"/>
              </a:rPr>
              <a:t>Salty – being in a bad or grumpy mood</a:t>
            </a:r>
          </a:p>
          <a:p>
            <a:pPr lvl="0"/>
            <a:r>
              <a:rPr lang="en-US" sz="2800" dirty="0">
                <a:latin typeface="Arial" panose="020B0604020202020204" pitchFamily="34" charset="0"/>
                <a:cs typeface="Arial" panose="020B0604020202020204" pitchFamily="34" charset="0"/>
              </a:rPr>
              <a:t>The struggle is real – sarcastic way of expressing frustration</a:t>
            </a:r>
          </a:p>
          <a:p>
            <a:pPr lvl="0"/>
            <a:r>
              <a:rPr lang="en-US" sz="2800" dirty="0">
                <a:latin typeface="Arial" panose="020B0604020202020204" pitchFamily="34" charset="0"/>
                <a:cs typeface="Arial" panose="020B0604020202020204" pitchFamily="34" charset="0"/>
              </a:rPr>
              <a:t>Thirsty – wanting attention either on social media or in real life</a:t>
            </a:r>
          </a:p>
          <a:p>
            <a:pPr lvl="0"/>
            <a:r>
              <a:rPr lang="en-US" sz="2800" dirty="0">
                <a:latin typeface="Arial" panose="020B0604020202020204" pitchFamily="34" charset="0"/>
                <a:cs typeface="Arial" panose="020B0604020202020204" pitchFamily="34" charset="0"/>
              </a:rPr>
              <a:t>Trolls – people who say nasty things to others online</a:t>
            </a:r>
          </a:p>
          <a:p>
            <a:pPr lvl="0"/>
            <a:r>
              <a:rPr lang="en-US" sz="2800" dirty="0">
                <a:latin typeface="Arial" panose="020B0604020202020204" pitchFamily="34" charset="0"/>
                <a:cs typeface="Arial" panose="020B0604020202020204" pitchFamily="34" charset="0"/>
              </a:rPr>
              <a:t>Basic – suggesting that your personality and opinions and physical attributes are particularly standard</a:t>
            </a:r>
          </a:p>
          <a:p>
            <a:endParaRPr lang="en-US" dirty="0"/>
          </a:p>
        </p:txBody>
      </p:sp>
    </p:spTree>
    <p:extLst>
      <p:ext uri="{BB962C8B-B14F-4D97-AF65-F5344CB8AC3E}">
        <p14:creationId xmlns:p14="http://schemas.microsoft.com/office/powerpoint/2010/main" val="182836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10820400" cy="1364566"/>
          </a:xfrm>
        </p:spPr>
        <p:txBody>
          <a:bodyPr>
            <a:noAutofit/>
          </a:bodyPr>
          <a:lstStyle/>
          <a:p>
            <a:pPr algn="ctr"/>
            <a:r>
              <a:rPr lang="en-US" sz="5400" dirty="0">
                <a:latin typeface="Algerian" panose="04020705040A02060702" pitchFamily="82" charset="0"/>
              </a:rPr>
              <a:t>Words to know in 2021</a:t>
            </a:r>
          </a:p>
        </p:txBody>
      </p:sp>
      <p:sp>
        <p:nvSpPr>
          <p:cNvPr id="3" name="Content Placeholder 2"/>
          <p:cNvSpPr>
            <a:spLocks noGrp="1"/>
          </p:cNvSpPr>
          <p:nvPr>
            <p:ph idx="1"/>
          </p:nvPr>
        </p:nvSpPr>
        <p:spPr>
          <a:xfrm>
            <a:off x="685800" y="1505243"/>
            <a:ext cx="10820400" cy="5092504"/>
          </a:xfrm>
        </p:spPr>
        <p:txBody>
          <a:bodyPr>
            <a:normAutofit fontScale="92500" lnSpcReduction="20000"/>
          </a:bodyPr>
          <a:lstStyle/>
          <a:p>
            <a:pPr lvl="0"/>
            <a:r>
              <a:rPr lang="en-US" sz="3200" dirty="0">
                <a:latin typeface="Arial" panose="020B0604020202020204" pitchFamily="34" charset="0"/>
                <a:cs typeface="Arial" panose="020B0604020202020204" pitchFamily="34" charset="0"/>
              </a:rPr>
              <a:t>Goals AF – what you want to achieve or possess in life</a:t>
            </a:r>
          </a:p>
          <a:p>
            <a:pPr lvl="0"/>
            <a:r>
              <a:rPr lang="en-US" sz="3200" dirty="0">
                <a:latin typeface="Arial" panose="020B0604020202020204" pitchFamily="34" charset="0"/>
                <a:cs typeface="Arial" panose="020B0604020202020204" pitchFamily="34" charset="0"/>
              </a:rPr>
              <a:t>Bae – the one you love the most</a:t>
            </a:r>
          </a:p>
          <a:p>
            <a:pPr lvl="0"/>
            <a:r>
              <a:rPr lang="en-US" sz="3200" dirty="0">
                <a:latin typeface="Arial" panose="020B0604020202020204" pitchFamily="34" charset="0"/>
                <a:cs typeface="Arial" panose="020B0604020202020204" pitchFamily="34" charset="0"/>
              </a:rPr>
              <a:t>Bounce – to leave a place quickly</a:t>
            </a:r>
          </a:p>
          <a:p>
            <a:pPr lvl="0"/>
            <a:r>
              <a:rPr lang="en-US" sz="3200" dirty="0">
                <a:latin typeface="Arial" panose="020B0604020202020204" pitchFamily="34" charset="0"/>
                <a:cs typeface="Arial" panose="020B0604020202020204" pitchFamily="34" charset="0"/>
              </a:rPr>
              <a:t>On fleek – on point, looking good</a:t>
            </a:r>
          </a:p>
          <a:p>
            <a:pPr lvl="0"/>
            <a:r>
              <a:rPr lang="en-US" sz="3200" dirty="0">
                <a:latin typeface="Arial" panose="020B0604020202020204" pitchFamily="34" charset="0"/>
                <a:cs typeface="Arial" panose="020B0604020202020204" pitchFamily="34" charset="0"/>
              </a:rPr>
              <a:t>RT – abbreviation of retweet</a:t>
            </a:r>
          </a:p>
          <a:p>
            <a:pPr lvl="0"/>
            <a:r>
              <a:rPr lang="en-US" sz="3200" dirty="0">
                <a:latin typeface="Arial" panose="020B0604020202020204" pitchFamily="34" charset="0"/>
                <a:cs typeface="Arial" panose="020B0604020202020204" pitchFamily="34" charset="0"/>
              </a:rPr>
              <a:t>Fire – great, trendy (your new shoes are fire)</a:t>
            </a:r>
          </a:p>
          <a:p>
            <a:pPr lvl="0"/>
            <a:r>
              <a:rPr lang="en-US" sz="3200" dirty="0">
                <a:latin typeface="Arial" panose="020B0604020202020204" pitchFamily="34" charset="0"/>
                <a:cs typeface="Arial" panose="020B0604020202020204" pitchFamily="34" charset="0"/>
              </a:rPr>
              <a:t>Quiche – hotter than hot</a:t>
            </a:r>
          </a:p>
          <a:p>
            <a:pPr lvl="0"/>
            <a:r>
              <a:rPr lang="en-US" sz="3200" dirty="0" err="1">
                <a:latin typeface="Arial" panose="020B0604020202020204" pitchFamily="34" charset="0"/>
                <a:cs typeface="Arial" panose="020B0604020202020204" pitchFamily="34" charset="0"/>
              </a:rPr>
              <a:t>Sus</a:t>
            </a:r>
            <a:r>
              <a:rPr lang="en-US" sz="3200" dirty="0">
                <a:latin typeface="Arial" panose="020B0604020202020204" pitchFamily="34" charset="0"/>
                <a:cs typeface="Arial" panose="020B0604020202020204" pitchFamily="34" charset="0"/>
              </a:rPr>
              <a:t> – acting shady</a:t>
            </a:r>
          </a:p>
          <a:p>
            <a:pPr lvl="0"/>
            <a:r>
              <a:rPr lang="en-US" sz="3200" dirty="0">
                <a:latin typeface="Arial" panose="020B0604020202020204" pitchFamily="34" charset="0"/>
                <a:cs typeface="Arial" panose="020B0604020202020204" pitchFamily="34" charset="0"/>
              </a:rPr>
              <a:t>I can’t even – exclamation in response to an amazing, frustrating, surprising event</a:t>
            </a:r>
          </a:p>
          <a:p>
            <a:pPr lvl="0"/>
            <a:r>
              <a:rPr lang="en-US" sz="3200" dirty="0">
                <a:latin typeface="Arial" panose="020B0604020202020204" pitchFamily="34" charset="0"/>
                <a:cs typeface="Arial" panose="020B0604020202020204" pitchFamily="34" charset="0"/>
              </a:rPr>
              <a:t>Dead – when you’ve seen or read something that’s so good or funny</a:t>
            </a:r>
          </a:p>
          <a:p>
            <a:endParaRPr lang="en-US" dirty="0"/>
          </a:p>
        </p:txBody>
      </p:sp>
    </p:spTree>
    <p:extLst>
      <p:ext uri="{BB962C8B-B14F-4D97-AF65-F5344CB8AC3E}">
        <p14:creationId xmlns:p14="http://schemas.microsoft.com/office/powerpoint/2010/main" val="267469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pPr algn="ctr"/>
            <a:r>
              <a:rPr lang="en-US" sz="5400" dirty="0">
                <a:latin typeface="Algerian" panose="04020705040A02060702" pitchFamily="82" charset="0"/>
              </a:rPr>
              <a:t>Words to know for 2021</a:t>
            </a:r>
          </a:p>
        </p:txBody>
      </p:sp>
      <p:sp>
        <p:nvSpPr>
          <p:cNvPr id="3" name="Content Placeholder 2"/>
          <p:cNvSpPr>
            <a:spLocks noGrp="1"/>
          </p:cNvSpPr>
          <p:nvPr>
            <p:ph idx="1"/>
          </p:nvPr>
        </p:nvSpPr>
        <p:spPr/>
        <p:txBody>
          <a:bodyPr>
            <a:normAutofit/>
          </a:bodyPr>
          <a:lstStyle/>
          <a:p>
            <a:r>
              <a:rPr lang="en-US" sz="3200" b="1" dirty="0">
                <a:latin typeface="Arial" panose="020B0604020202020204" pitchFamily="34" charset="0"/>
                <a:cs typeface="Arial" panose="020B0604020202020204" pitchFamily="34" charset="0"/>
                <a:hlinkClick r:id="rId2"/>
              </a:rPr>
              <a:t>BIPOC</a:t>
            </a:r>
            <a:r>
              <a:rPr lang="en-US" sz="3200" dirty="0">
                <a:latin typeface="Arial" panose="020B0604020202020204" pitchFamily="34" charset="0"/>
                <a:cs typeface="Arial" panose="020B0604020202020204" pitchFamily="34" charset="0"/>
              </a:rPr>
              <a:t>—”Black, Indigenous, (and) People of Color” </a:t>
            </a:r>
          </a:p>
          <a:p>
            <a:r>
              <a:rPr lang="en-US" sz="3200" dirty="0">
                <a:latin typeface="Arial" panose="020B0604020202020204" pitchFamily="34" charset="0"/>
                <a:cs typeface="Arial" panose="020B0604020202020204" pitchFamily="34" charset="0"/>
              </a:rPr>
              <a:t>“Who among us didn’t want to give the year 2020 a </a:t>
            </a:r>
            <a:r>
              <a:rPr lang="en-US" sz="3200" dirty="0">
                <a:solidFill>
                  <a:schemeClr val="accent1"/>
                </a:solidFill>
                <a:latin typeface="Arial" panose="020B0604020202020204" pitchFamily="34" charset="0"/>
                <a:cs typeface="Arial" panose="020B0604020202020204" pitchFamily="34" charset="0"/>
              </a:rPr>
              <a:t>hard pass</a:t>
            </a:r>
            <a:r>
              <a:rPr lang="en-US" sz="3200" dirty="0">
                <a:latin typeface="Arial" panose="020B0604020202020204" pitchFamily="34" charset="0"/>
                <a:cs typeface="Arial" panose="020B0604020202020204" pitchFamily="34" charset="0"/>
              </a:rPr>
              <a:t>?”</a:t>
            </a:r>
          </a:p>
          <a:p>
            <a:r>
              <a:rPr lang="en-US" sz="3200" b="1" dirty="0">
                <a:solidFill>
                  <a:schemeClr val="accent1"/>
                </a:solidFill>
                <a:latin typeface="Arial" panose="020B0604020202020204" pitchFamily="34" charset="0"/>
                <a:cs typeface="Arial" panose="020B0604020202020204" pitchFamily="34" charset="0"/>
              </a:rPr>
              <a:t>Cancel culture </a:t>
            </a:r>
            <a:r>
              <a:rPr lang="en-US" sz="3200" dirty="0">
                <a:latin typeface="Arial" panose="020B0604020202020204" pitchFamily="34" charset="0"/>
                <a:cs typeface="Arial" panose="020B0604020202020204" pitchFamily="34" charset="0"/>
              </a:rPr>
              <a:t>Merriam-Webster defines this term as “the practice or tendency of engaging in mass canceling as a way of expressing disapproval and exerting social pressure.”</a:t>
            </a: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5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pPr algn="ctr"/>
            <a:r>
              <a:rPr lang="en-US" sz="5400" dirty="0">
                <a:latin typeface="Algerian" panose="04020705040A02060702" pitchFamily="82" charset="0"/>
              </a:rPr>
              <a:t>Words to know for 2021</a:t>
            </a:r>
            <a:endParaRPr lang="en-US" sz="5400" dirty="0"/>
          </a:p>
        </p:txBody>
      </p:sp>
      <p:sp>
        <p:nvSpPr>
          <p:cNvPr id="3" name="Content Placeholder 2"/>
          <p:cNvSpPr>
            <a:spLocks noGrp="1"/>
          </p:cNvSpPr>
          <p:nvPr>
            <p:ph idx="1"/>
          </p:nvPr>
        </p:nvSpPr>
        <p:spPr>
          <a:xfrm>
            <a:off x="685799" y="2194560"/>
            <a:ext cx="10990385" cy="4024125"/>
          </a:xfrm>
        </p:spPr>
        <p:txBody>
          <a:bodyPr>
            <a:normAutofit/>
          </a:bodyPr>
          <a:lstStyle/>
          <a:p>
            <a:r>
              <a:rPr lang="en-US" sz="3200" dirty="0">
                <a:latin typeface="Arial" panose="020B0604020202020204" pitchFamily="34" charset="0"/>
                <a:cs typeface="Arial" panose="020B0604020202020204" pitchFamily="34" charset="0"/>
              </a:rPr>
              <a:t>You know that feeling of snuggling up on the couch in front of a flickering fire? Or wearing your favorite slippers while drinking hot tea? Well, there’s a name for that: </a:t>
            </a:r>
            <a:r>
              <a:rPr lang="en-US" sz="3200" dirty="0" err="1">
                <a:solidFill>
                  <a:schemeClr val="accent1"/>
                </a:solidFill>
                <a:latin typeface="Arial" panose="020B0604020202020204" pitchFamily="34" charset="0"/>
                <a:cs typeface="Arial" panose="020B0604020202020204" pitchFamily="34" charset="0"/>
              </a:rPr>
              <a:t>hygge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Huega</a:t>
            </a:r>
            <a:r>
              <a:rPr lang="en-US" sz="3200" dirty="0">
                <a:latin typeface="Arial" panose="020B0604020202020204" pitchFamily="34" charset="0"/>
                <a:cs typeface="Arial" panose="020B0604020202020204" pitchFamily="34" charset="0"/>
              </a:rPr>
              <a:t>).</a:t>
            </a:r>
          </a:p>
          <a:p>
            <a:r>
              <a:rPr lang="en-US" sz="3200" dirty="0">
                <a:solidFill>
                  <a:schemeClr val="accent1"/>
                </a:solidFill>
                <a:latin typeface="Arial" panose="020B0604020202020204" pitchFamily="34" charset="0"/>
                <a:cs typeface="Arial" panose="020B0604020202020204" pitchFamily="34" charset="0"/>
              </a:rPr>
              <a:t>Gig Worker. </a:t>
            </a:r>
            <a:r>
              <a:rPr lang="en-US" sz="3200" dirty="0">
                <a:latin typeface="Arial" panose="020B0604020202020204" pitchFamily="34" charset="0"/>
                <a:cs typeface="Arial" panose="020B0604020202020204" pitchFamily="34" charset="0"/>
              </a:rPr>
              <a:t>Merriam-Webster defines the phrase as “a person who works temporary jobs typically in the service sector as an independent contractor or freelancer.</a:t>
            </a:r>
          </a:p>
          <a:p>
            <a:r>
              <a:rPr lang="en-US" sz="3200" dirty="0">
                <a:solidFill>
                  <a:schemeClr val="accent1"/>
                </a:solidFill>
                <a:latin typeface="Arial" panose="020B0604020202020204" pitchFamily="34" charset="0"/>
                <a:cs typeface="Arial" panose="020B0604020202020204" pitchFamily="34" charset="0"/>
              </a:rPr>
              <a:t>To Flex: </a:t>
            </a:r>
            <a:r>
              <a:rPr lang="en-US" sz="3200" dirty="0">
                <a:latin typeface="Arial" panose="020B0604020202020204" pitchFamily="34" charset="0"/>
                <a:cs typeface="Arial" panose="020B0604020202020204" pitchFamily="34" charset="0"/>
              </a:rPr>
              <a:t>To knowingly flaunt or show off.</a:t>
            </a: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51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https://i.pinimg.com/564x/7a/b9/c8/7ab9c8e4639a94604977f501c66f18f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0550" y="422030"/>
            <a:ext cx="5747655" cy="578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05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7963"/>
            <a:ext cx="10820400" cy="1195754"/>
          </a:xfrm>
        </p:spPr>
        <p:txBody>
          <a:bodyPr>
            <a:normAutofit/>
          </a:bodyPr>
          <a:lstStyle/>
          <a:p>
            <a:pPr algn="ctr"/>
            <a:r>
              <a:rPr lang="en-US" sz="5400" dirty="0">
                <a:latin typeface="Algerian" panose="04020705040A02060702" pitchFamily="82" charset="0"/>
              </a:rPr>
              <a:t>Texting</a:t>
            </a:r>
          </a:p>
        </p:txBody>
      </p:sp>
      <p:sp>
        <p:nvSpPr>
          <p:cNvPr id="3" name="Content Placeholder 2"/>
          <p:cNvSpPr>
            <a:spLocks noGrp="1"/>
          </p:cNvSpPr>
          <p:nvPr>
            <p:ph idx="1"/>
          </p:nvPr>
        </p:nvSpPr>
        <p:spPr>
          <a:xfrm>
            <a:off x="685800" y="1603718"/>
            <a:ext cx="10820400" cy="4614968"/>
          </a:xfrm>
        </p:spPr>
        <p:txBody>
          <a:bodyPr>
            <a:normAutofit/>
          </a:bodyPr>
          <a:lstStyle/>
          <a:p>
            <a:pPr marL="0" indent="0">
              <a:buNone/>
            </a:pPr>
            <a:r>
              <a:rPr lang="en-US" sz="3200" dirty="0">
                <a:latin typeface="Arial" panose="020B0604020202020204" pitchFamily="34" charset="0"/>
                <a:cs typeface="Arial" panose="020B0604020202020204" pitchFamily="34" charset="0"/>
              </a:rPr>
              <a:t>1. Today’s communication between young people is over the phone and they use:  </a:t>
            </a:r>
          </a:p>
          <a:p>
            <a:pPr marL="0" indent="0">
              <a:buNone/>
            </a:pPr>
            <a:r>
              <a:rPr lang="en-US" sz="3200" dirty="0">
                <a:latin typeface="Arial" panose="020B0604020202020204" pitchFamily="34" charset="0"/>
                <a:cs typeface="Arial" panose="020B0604020202020204" pitchFamily="34" charset="0"/>
              </a:rPr>
              <a:t>        a. Snapchat</a:t>
            </a:r>
          </a:p>
          <a:p>
            <a:pPr marL="0" indent="0">
              <a:buNone/>
            </a:pPr>
            <a:r>
              <a:rPr lang="en-US" sz="3200" dirty="0">
                <a:latin typeface="Arial" panose="020B0604020202020204" pitchFamily="34" charset="0"/>
                <a:cs typeface="Arial" panose="020B0604020202020204" pitchFamily="34" charset="0"/>
              </a:rPr>
              <a:t>        b. Instagram</a:t>
            </a:r>
          </a:p>
          <a:p>
            <a:pPr marL="0" indent="0">
              <a:buNone/>
            </a:pPr>
            <a:r>
              <a:rPr lang="en-US" sz="3200" dirty="0">
                <a:latin typeface="Arial" panose="020B0604020202020204" pitchFamily="34" charset="0"/>
                <a:cs typeface="Arial" panose="020B0604020202020204" pitchFamily="34" charset="0"/>
              </a:rPr>
              <a:t>        c. Pinterest</a:t>
            </a:r>
          </a:p>
          <a:p>
            <a:pPr marL="0" indent="0">
              <a:buNone/>
            </a:pPr>
            <a:r>
              <a:rPr lang="en-US" sz="3200" dirty="0">
                <a:latin typeface="Arial" panose="020B0604020202020204" pitchFamily="34" charset="0"/>
                <a:cs typeface="Arial" panose="020B0604020202020204" pitchFamily="34" charset="0"/>
              </a:rPr>
              <a:t>        d. Vine</a:t>
            </a:r>
          </a:p>
          <a:p>
            <a:pPr marL="0" indent="0">
              <a:buNone/>
            </a:pPr>
            <a:r>
              <a:rPr lang="en-US" sz="3200" dirty="0">
                <a:latin typeface="Arial" panose="020B0604020202020204" pitchFamily="34" charset="0"/>
                <a:cs typeface="Arial" panose="020B0604020202020204" pitchFamily="34" charset="0"/>
              </a:rPr>
              <a:t>        e. Twitter</a:t>
            </a:r>
          </a:p>
        </p:txBody>
      </p:sp>
    </p:spTree>
    <p:extLst>
      <p:ext uri="{BB962C8B-B14F-4D97-AF65-F5344CB8AC3E}">
        <p14:creationId xmlns:p14="http://schemas.microsoft.com/office/powerpoint/2010/main" val="2355146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760" y="188317"/>
            <a:ext cx="6832600" cy="1259483"/>
          </a:xfrm>
        </p:spPr>
        <p:txBody>
          <a:bodyPr>
            <a:normAutofit/>
          </a:bodyPr>
          <a:lstStyle/>
          <a:p>
            <a:pPr algn="ctr"/>
            <a:r>
              <a:rPr lang="en-US" sz="4800" dirty="0">
                <a:latin typeface="Algerian" panose="04020705040A02060702" pitchFamily="82" charset="0"/>
              </a:rPr>
              <a:t>Texting</a:t>
            </a:r>
          </a:p>
        </p:txBody>
      </p:sp>
      <p:sp>
        <p:nvSpPr>
          <p:cNvPr id="3" name="Content Placeholder 2"/>
          <p:cNvSpPr>
            <a:spLocks noGrp="1"/>
          </p:cNvSpPr>
          <p:nvPr>
            <p:ph idx="1"/>
          </p:nvPr>
        </p:nvSpPr>
        <p:spPr>
          <a:xfrm>
            <a:off x="213360" y="1325880"/>
            <a:ext cx="7239000" cy="4892805"/>
          </a:xfrm>
        </p:spPr>
        <p:txBody>
          <a:bodyPr>
            <a:normAutofit/>
          </a:bodyPr>
          <a:lstStyle/>
          <a:p>
            <a:pPr marL="0" indent="0">
              <a:buNone/>
            </a:pPr>
            <a:r>
              <a:rPr lang="en-US" sz="3200" dirty="0">
                <a:latin typeface="Arial" panose="020B0604020202020204" pitchFamily="34" charset="0"/>
                <a:cs typeface="Arial" panose="020B0604020202020204" pitchFamily="34" charset="0"/>
              </a:rPr>
              <a:t>And there are more: </a:t>
            </a:r>
          </a:p>
          <a:p>
            <a:pPr marL="0" indent="0">
              <a:buNone/>
            </a:pPr>
            <a:r>
              <a:rPr lang="en-US" sz="3200" dirty="0">
                <a:latin typeface="Arial" panose="020B0604020202020204" pitchFamily="34" charset="0"/>
                <a:cs typeface="Arial" panose="020B0604020202020204" pitchFamily="34" charset="0"/>
              </a:rPr>
              <a:t>Some limit the number of characters, some are for advertising, marketing &amp; a way to get a job, mainly for business, some are for only pictures and videos, some are age limiting and some are just for showing people what you are doing. There are hundreds of Platforms out there.</a:t>
            </a:r>
          </a:p>
        </p:txBody>
      </p:sp>
      <p:pic>
        <p:nvPicPr>
          <p:cNvPr id="1026" name="Picture 2" descr="https://i.ibb.co/34w5QJ2/list-social-media-compressor.jpg"/>
          <p:cNvPicPr>
            <a:picLocks noChangeAspect="1" noChangeArrowheads="1"/>
          </p:cNvPicPr>
          <p:nvPr/>
        </p:nvPicPr>
        <p:blipFill rotWithShape="1">
          <a:blip r:embed="rId2">
            <a:extLst>
              <a:ext uri="{28A0092B-C50C-407E-A947-70E740481C1C}">
                <a14:useLocalDpi xmlns:a14="http://schemas.microsoft.com/office/drawing/2010/main" val="0"/>
              </a:ext>
            </a:extLst>
          </a:blip>
          <a:srcRect t="137" b="21414"/>
          <a:stretch/>
        </p:blipFill>
        <p:spPr bwMode="auto">
          <a:xfrm>
            <a:off x="7421371" y="188317"/>
            <a:ext cx="4353287" cy="653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06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3FFF8D3-2EF3-4286-935A-D01BE3C853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6" name="Picture 75">
            <a:extLst>
              <a:ext uri="{FF2B5EF4-FFF2-40B4-BE49-F238E27FC236}">
                <a16:creationId xmlns:a16="http://schemas.microsoft.com/office/drawing/2014/main" id="{CD8CCB43-545E-4064-8BB8-5C492D0F5F5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685800" y="764373"/>
            <a:ext cx="3306744" cy="1293028"/>
          </a:xfrm>
        </p:spPr>
        <p:txBody>
          <a:bodyPr>
            <a:normAutofit/>
          </a:bodyPr>
          <a:lstStyle/>
          <a:p>
            <a:r>
              <a:rPr lang="en-US" sz="3200" dirty="0">
                <a:solidFill>
                  <a:schemeClr val="bg1"/>
                </a:solidFill>
                <a:latin typeface="Algerian" panose="04020705040A02060702" pitchFamily="82" charset="0"/>
              </a:rPr>
              <a:t>Texting</a:t>
            </a:r>
          </a:p>
        </p:txBody>
      </p:sp>
      <p:sp>
        <p:nvSpPr>
          <p:cNvPr id="2055" name="Content Placeholder 2054">
            <a:extLst>
              <a:ext uri="{FF2B5EF4-FFF2-40B4-BE49-F238E27FC236}">
                <a16:creationId xmlns:a16="http://schemas.microsoft.com/office/drawing/2014/main" id="{FDD2206A-C4D6-471D-AF9B-9BFEC6BEC627}"/>
              </a:ext>
            </a:extLst>
          </p:cNvPr>
          <p:cNvSpPr>
            <a:spLocks noGrp="1"/>
          </p:cNvSpPr>
          <p:nvPr>
            <p:ph idx="1"/>
          </p:nvPr>
        </p:nvSpPr>
        <p:spPr>
          <a:xfrm>
            <a:off x="685801" y="2194560"/>
            <a:ext cx="3306742" cy="4024125"/>
          </a:xfrm>
        </p:spPr>
        <p:txBody>
          <a:bodyPr>
            <a:normAutofit/>
          </a:bodyPr>
          <a:lstStyle/>
          <a:p>
            <a:endParaRPr lang="en-US" sz="1600">
              <a:solidFill>
                <a:schemeClr val="bg1"/>
              </a:solidFill>
            </a:endParaRPr>
          </a:p>
        </p:txBody>
      </p:sp>
      <p:sp useBgFill="1">
        <p:nvSpPr>
          <p:cNvPr id="78" name="Rounded Rectangle 14">
            <a:extLst>
              <a:ext uri="{FF2B5EF4-FFF2-40B4-BE49-F238E27FC236}">
                <a16:creationId xmlns:a16="http://schemas.microsoft.com/office/drawing/2014/main" id="{E6C57836-126B-4938-8C7A-3C3BCB59D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7887" y="2016306"/>
            <a:ext cx="6127287" cy="31402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ytimg.com/vi/WLWGQjl5dis/maxre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1959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348" y="0"/>
            <a:ext cx="10394852" cy="1420837"/>
          </a:xfrm>
        </p:spPr>
        <p:txBody>
          <a:bodyPr>
            <a:normAutofit/>
          </a:bodyPr>
          <a:lstStyle/>
          <a:p>
            <a:pPr algn="ctr"/>
            <a:r>
              <a:rPr lang="en-US" sz="5400" dirty="0">
                <a:latin typeface="Algerian" panose="04020705040A02060702" pitchFamily="82" charset="0"/>
              </a:rPr>
              <a:t>The Gettysburg tweet</a:t>
            </a:r>
          </a:p>
        </p:txBody>
      </p:sp>
      <p:pic>
        <p:nvPicPr>
          <p:cNvPr id="1026" name="Picture 2" descr="https://i.pinimg.com/originals/d0/29/dc/d029dc64da259fec8f6ff9dfbd555fd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8732" y="995505"/>
            <a:ext cx="5720084" cy="586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113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820400" cy="1223889"/>
          </a:xfrm>
        </p:spPr>
        <p:txBody>
          <a:bodyPr>
            <a:normAutofit/>
          </a:bodyPr>
          <a:lstStyle/>
          <a:p>
            <a:pPr algn="ctr"/>
            <a:r>
              <a:rPr lang="en-US" sz="5400" dirty="0">
                <a:latin typeface="Algerian" panose="04020705040A02060702" pitchFamily="82" charset="0"/>
              </a:rPr>
              <a:t>A Few Texting Abbreviations</a:t>
            </a:r>
          </a:p>
        </p:txBody>
      </p:sp>
      <p:sp>
        <p:nvSpPr>
          <p:cNvPr id="3" name="Content Placeholder 2"/>
          <p:cNvSpPr>
            <a:spLocks noGrp="1"/>
          </p:cNvSpPr>
          <p:nvPr>
            <p:ph idx="1"/>
          </p:nvPr>
        </p:nvSpPr>
        <p:spPr>
          <a:xfrm>
            <a:off x="685800" y="956603"/>
            <a:ext cx="10820400" cy="5627077"/>
          </a:xfrm>
        </p:spPr>
        <p:txBody>
          <a:bodyPr>
            <a:noAutofit/>
          </a:bodyPr>
          <a:lstStyle/>
          <a:p>
            <a:pPr marL="514350" indent="-514350">
              <a:buAutoNum type="arabicPeriod"/>
            </a:pPr>
            <a:r>
              <a:rPr lang="en-US" sz="3200" dirty="0">
                <a:latin typeface="Arial" panose="020B0604020202020204" pitchFamily="34" charset="0"/>
                <a:cs typeface="Arial" panose="020B0604020202020204" pitchFamily="34" charset="0"/>
              </a:rPr>
              <a:t>BTW - By the way</a:t>
            </a:r>
          </a:p>
          <a:p>
            <a:pPr marL="514350" indent="-514350">
              <a:buAutoNum type="arabicPeriod"/>
            </a:pPr>
            <a:r>
              <a:rPr lang="en-US" sz="3200" dirty="0">
                <a:latin typeface="Arial" panose="020B0604020202020204" pitchFamily="34" charset="0"/>
                <a:cs typeface="Arial" panose="020B0604020202020204" pitchFamily="34" charset="0"/>
              </a:rPr>
              <a:t>BRB - Be right back</a:t>
            </a:r>
          </a:p>
          <a:p>
            <a:pPr marL="514350" indent="-514350">
              <a:buAutoNum type="arabicPeriod"/>
            </a:pPr>
            <a:r>
              <a:rPr lang="en-US" sz="3200" dirty="0">
                <a:latin typeface="Arial" panose="020B0604020202020204" pitchFamily="34" charset="0"/>
                <a:cs typeface="Arial" panose="020B0604020202020204" pitchFamily="34" charset="0"/>
              </a:rPr>
              <a:t>OMG – Oh My god (goodness)</a:t>
            </a:r>
          </a:p>
          <a:p>
            <a:pPr marL="514350" indent="-514350">
              <a:buAutoNum type="arabicPeriod"/>
            </a:pPr>
            <a:r>
              <a:rPr lang="en-US" sz="3200" dirty="0">
                <a:latin typeface="Arial" panose="020B0604020202020204" pitchFamily="34" charset="0"/>
                <a:cs typeface="Arial" panose="020B0604020202020204" pitchFamily="34" charset="0"/>
              </a:rPr>
              <a:t>AFAIK – As far as I know</a:t>
            </a:r>
          </a:p>
          <a:p>
            <a:pPr marL="514350" indent="-514350">
              <a:buAutoNum type="arabicPeriod"/>
            </a:pPr>
            <a:r>
              <a:rPr lang="en-US" sz="3200" dirty="0">
                <a:latin typeface="Arial" panose="020B0604020202020204" pitchFamily="34" charset="0"/>
                <a:cs typeface="Arial" panose="020B0604020202020204" pitchFamily="34" charset="0"/>
              </a:rPr>
              <a:t>AMA – Ask me anything</a:t>
            </a:r>
          </a:p>
          <a:p>
            <a:pPr marL="514350" indent="-514350">
              <a:buAutoNum type="arabicPeriod"/>
            </a:pPr>
            <a:r>
              <a:rPr lang="en-US" sz="3200" dirty="0">
                <a:latin typeface="Arial" panose="020B0604020202020204" pitchFamily="34" charset="0"/>
                <a:cs typeface="Arial" panose="020B0604020202020204" pitchFamily="34" charset="0"/>
              </a:rPr>
              <a:t>BFF – Best Friends forever.</a:t>
            </a:r>
          </a:p>
          <a:p>
            <a:pPr marL="514350" indent="-514350">
              <a:buAutoNum type="arabicPeriod"/>
            </a:pPr>
            <a:r>
              <a:rPr lang="en-US" sz="3200" dirty="0">
                <a:latin typeface="Arial" panose="020B0604020202020204" pitchFamily="34" charset="0"/>
                <a:cs typeface="Arial" panose="020B0604020202020204" pitchFamily="34" charset="0"/>
              </a:rPr>
              <a:t>CSL – Can’t Stop Laughing</a:t>
            </a:r>
          </a:p>
          <a:p>
            <a:pPr marL="514350" indent="-514350">
              <a:buAutoNum type="arabicPeriod"/>
            </a:pPr>
            <a:r>
              <a:rPr lang="en-US" sz="3200" dirty="0">
                <a:latin typeface="Arial" panose="020B0604020202020204" pitchFamily="34" charset="0"/>
                <a:cs typeface="Arial" panose="020B0604020202020204" pitchFamily="34" charset="0"/>
              </a:rPr>
              <a:t>L8R - Later</a:t>
            </a:r>
          </a:p>
          <a:p>
            <a:pPr marL="514350" indent="-514350">
              <a:buAutoNum type="arabicPeriod"/>
            </a:pPr>
            <a:r>
              <a:rPr lang="en-US" sz="3200" dirty="0">
                <a:latin typeface="Arial" panose="020B0604020202020204" pitchFamily="34" charset="0"/>
                <a:cs typeface="Arial" panose="020B0604020202020204" pitchFamily="34" charset="0"/>
              </a:rPr>
              <a:t>LOL - Lots of love</a:t>
            </a:r>
          </a:p>
          <a:p>
            <a:pPr marL="514350" indent="-514350">
              <a:buAutoNum type="arabicPeriod"/>
            </a:pPr>
            <a:r>
              <a:rPr lang="en-US" sz="3200" dirty="0">
                <a:latin typeface="Arial" panose="020B0604020202020204" pitchFamily="34" charset="0"/>
                <a:cs typeface="Arial" panose="020B0604020202020204" pitchFamily="34" charset="0"/>
              </a:rPr>
              <a:t> MNC – Mother nature calls</a:t>
            </a:r>
          </a:p>
        </p:txBody>
      </p:sp>
    </p:spTree>
    <p:extLst>
      <p:ext uri="{BB962C8B-B14F-4D97-AF65-F5344CB8AC3E}">
        <p14:creationId xmlns:p14="http://schemas.microsoft.com/office/powerpoint/2010/main" val="33919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down)">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endParaRPr lang="en-US" dirty="0"/>
          </a:p>
        </p:txBody>
      </p:sp>
      <p:pic>
        <p:nvPicPr>
          <p:cNvPr id="3074" name="Picture 2" descr="May be an image of road, tree and text that says 'INDIAN COMMUNITY HILL HLS CENTER IF YOU HAVE TO WEAR BOTH MASK AND GLASSES, YOU MAY BE ENTITLED TO CONDENS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5352" y="764373"/>
            <a:ext cx="7271820" cy="5453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0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D94F7C0-1344-4B3C-AFCB-E7F006BB53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4EC584A2-4215-4DB8-AE1F-E3768D77E8D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685799" y="562709"/>
            <a:ext cx="3977639" cy="1026940"/>
          </a:xfrm>
        </p:spPr>
        <p:txBody>
          <a:bodyPr anchor="b">
            <a:normAutofit/>
          </a:bodyPr>
          <a:lstStyle/>
          <a:p>
            <a:pPr algn="l"/>
            <a:r>
              <a:rPr lang="en-US" sz="3600" dirty="0">
                <a:latin typeface="Algerian" panose="04020705040A02060702" pitchFamily="82" charset="0"/>
              </a:rPr>
              <a:t>A few </a:t>
            </a:r>
            <a:r>
              <a:rPr lang="en-US" sz="3600" dirty="0" err="1">
                <a:latin typeface="Algerian" panose="04020705040A02060702" pitchFamily="82" charset="0"/>
              </a:rPr>
              <a:t>Emojis</a:t>
            </a:r>
            <a:endParaRPr lang="en-US" sz="3600" dirty="0"/>
          </a:p>
        </p:txBody>
      </p:sp>
      <p:sp>
        <p:nvSpPr>
          <p:cNvPr id="3" name="Content Placeholder 2"/>
          <p:cNvSpPr>
            <a:spLocks noGrp="1"/>
          </p:cNvSpPr>
          <p:nvPr>
            <p:ph idx="1"/>
          </p:nvPr>
        </p:nvSpPr>
        <p:spPr>
          <a:xfrm>
            <a:off x="685800" y="1772529"/>
            <a:ext cx="3977639" cy="4446156"/>
          </a:xfrm>
        </p:spPr>
        <p:txBody>
          <a:bodyPr>
            <a:normAutofit/>
          </a:bodyPr>
          <a:lstStyle/>
          <a:p>
            <a:pPr marL="0" indent="0">
              <a:buNone/>
            </a:pPr>
            <a:endParaRPr lang="en-US" sz="16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There are hundreds of </a:t>
            </a:r>
            <a:r>
              <a:rPr lang="en-US" sz="2400" dirty="0" err="1">
                <a:latin typeface="Arial" panose="020B0604020202020204" pitchFamily="34" charset="0"/>
                <a:cs typeface="Arial" panose="020B0604020202020204" pitchFamily="34" charset="0"/>
              </a:rPr>
              <a:t>emojies</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You can add many to your phones. </a:t>
            </a:r>
          </a:p>
          <a:p>
            <a:r>
              <a:rPr lang="en-US" sz="2400" dirty="0">
                <a:latin typeface="Arial" panose="020B0604020202020204" pitchFamily="34" charset="0"/>
                <a:cs typeface="Arial" panose="020B0604020202020204" pitchFamily="34" charset="0"/>
              </a:rPr>
              <a:t>They are shorter than words. </a:t>
            </a:r>
          </a:p>
          <a:p>
            <a:endParaRPr lang="en-US" sz="1600" dirty="0"/>
          </a:p>
        </p:txBody>
      </p:sp>
      <p:pic>
        <p:nvPicPr>
          <p:cNvPr id="3076"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699" y="869005"/>
            <a:ext cx="6533501" cy="522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99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290" y="309489"/>
            <a:ext cx="8610600" cy="1237957"/>
          </a:xfrm>
        </p:spPr>
        <p:txBody>
          <a:bodyPr>
            <a:normAutofit fontScale="90000"/>
          </a:bodyPr>
          <a:lstStyle/>
          <a:p>
            <a:pPr algn="ctr"/>
            <a:br>
              <a:rPr lang="en-US" dirty="0"/>
            </a:br>
            <a:r>
              <a:rPr lang="en-US" sz="6000" dirty="0">
                <a:latin typeface="Algerian" panose="04020705040A02060702" pitchFamily="82" charset="0"/>
              </a:rPr>
              <a:t>The test</a:t>
            </a:r>
          </a:p>
        </p:txBody>
      </p:sp>
      <p:sp>
        <p:nvSpPr>
          <p:cNvPr id="5" name="Content Placeholder 4"/>
          <p:cNvSpPr>
            <a:spLocks noGrp="1"/>
          </p:cNvSpPr>
          <p:nvPr>
            <p:ph idx="1"/>
          </p:nvPr>
        </p:nvSpPr>
        <p:spPr/>
        <p:txBody>
          <a:bodyPr>
            <a:normAutofit/>
          </a:bodyPr>
          <a:lstStyle/>
          <a:p>
            <a:r>
              <a:rPr lang="en-US" sz="3200" b="1" dirty="0"/>
              <a:t>OMG I am glad we r BFF it was g2cu </a:t>
            </a:r>
            <a:r>
              <a:rPr lang="en-US" sz="3200" b="1" dirty="0" err="1"/>
              <a:t>gnite</a:t>
            </a:r>
            <a:r>
              <a:rPr lang="en-US" sz="3200" b="1" dirty="0"/>
              <a:t> </a:t>
            </a:r>
          </a:p>
          <a:p>
            <a:r>
              <a:rPr lang="en-US" sz="3200" b="1" dirty="0"/>
              <a:t>Oh my goodness (god), I am glad we are best friends forever. It was good to see you goodnight.</a:t>
            </a:r>
          </a:p>
          <a:p>
            <a:r>
              <a:rPr lang="en-US" sz="3200" b="1" dirty="0"/>
              <a:t>BTW AFAIK Norm &amp; Jean are BFF SEE </a:t>
            </a:r>
            <a:r>
              <a:rPr lang="en-US" sz="3200" b="1" dirty="0" err="1"/>
              <a:t>ya</a:t>
            </a:r>
            <a:r>
              <a:rPr lang="en-US" sz="3200" b="1" dirty="0"/>
              <a:t> L8R MNC.</a:t>
            </a:r>
          </a:p>
          <a:p>
            <a:r>
              <a:rPr lang="en-US" sz="3200" b="1" dirty="0"/>
              <a:t>By the way, as far as I know, Norm &amp; Jean are best friends forever. See </a:t>
            </a:r>
            <a:r>
              <a:rPr lang="en-US" sz="3200" b="1" dirty="0" err="1"/>
              <a:t>ya</a:t>
            </a:r>
            <a:r>
              <a:rPr lang="en-US" sz="3200" b="1" dirty="0"/>
              <a:t> later, Mother Nature Calls </a:t>
            </a:r>
            <a:endParaRPr lang="en-US" sz="3200" dirty="0"/>
          </a:p>
        </p:txBody>
      </p:sp>
    </p:spTree>
    <p:extLst>
      <p:ext uri="{BB962C8B-B14F-4D97-AF65-F5344CB8AC3E}">
        <p14:creationId xmlns:p14="http://schemas.microsoft.com/office/powerpoint/2010/main" val="300170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806" y="736237"/>
            <a:ext cx="10169770" cy="1293028"/>
          </a:xfrm>
        </p:spPr>
        <p:txBody>
          <a:bodyPr>
            <a:normAutofit/>
          </a:bodyPr>
          <a:lstStyle/>
          <a:p>
            <a:pPr algn="ctr"/>
            <a:r>
              <a:rPr lang="en-US" sz="5400" dirty="0">
                <a:latin typeface="Algerian" panose="04020705040A02060702" pitchFamily="82" charset="0"/>
              </a:rPr>
              <a:t>The Quiz</a:t>
            </a:r>
          </a:p>
        </p:txBody>
      </p:sp>
      <p:sp>
        <p:nvSpPr>
          <p:cNvPr id="3" name="Content Placeholder 2"/>
          <p:cNvSpPr>
            <a:spLocks noGrp="1"/>
          </p:cNvSpPr>
          <p:nvPr>
            <p:ph idx="1"/>
          </p:nvPr>
        </p:nvSpPr>
        <p:spPr>
          <a:xfrm>
            <a:off x="685800" y="1842868"/>
            <a:ext cx="10820400" cy="4375817"/>
          </a:xfrm>
        </p:spPr>
        <p:txBody>
          <a:bodyPr>
            <a:normAutofit/>
          </a:bodyPr>
          <a:lstStyle/>
          <a:p>
            <a:r>
              <a:rPr lang="en-US" sz="3200" dirty="0">
                <a:latin typeface="Arial" panose="020B0604020202020204" pitchFamily="34" charset="0"/>
                <a:cs typeface="Arial" panose="020B0604020202020204" pitchFamily="34" charset="0"/>
              </a:rPr>
              <a:t>J2lyk I cannot make it </a:t>
            </a:r>
            <a:r>
              <a:rPr lang="en-US" sz="3200" dirty="0" err="1">
                <a:latin typeface="Arial" panose="020B0604020202020204" pitchFamily="34" charset="0"/>
                <a:cs typeface="Arial" panose="020B0604020202020204" pitchFamily="34" charset="0"/>
              </a:rPr>
              <a:t>tngt</a:t>
            </a:r>
            <a:r>
              <a:rPr lang="en-US" sz="3200" dirty="0">
                <a:latin typeface="Arial" panose="020B0604020202020204" pitchFamily="34" charset="0"/>
                <a:cs typeface="Arial" panose="020B0604020202020204" pitchFamily="34" charset="0"/>
              </a:rPr>
              <a:t> l8r</a:t>
            </a:r>
          </a:p>
          <a:p>
            <a:r>
              <a:rPr lang="en-US" sz="3200" dirty="0">
                <a:latin typeface="Arial" panose="020B0604020202020204" pitchFamily="34" charset="0"/>
                <a:cs typeface="Arial" panose="020B0604020202020204" pitchFamily="34" charset="0"/>
              </a:rPr>
              <a:t>Just to let you know, I cannot make it tonight. Later.</a:t>
            </a:r>
          </a:p>
          <a:p>
            <a:r>
              <a:rPr lang="en-US" sz="3200" dirty="0" err="1">
                <a:latin typeface="Arial" panose="020B0604020202020204" pitchFamily="34" charset="0"/>
                <a:cs typeface="Arial" panose="020B0604020202020204" pitchFamily="34" charset="0"/>
              </a:rPr>
              <a:t>Icymi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ncis</a:t>
            </a:r>
            <a:r>
              <a:rPr lang="en-US" sz="3200" dirty="0">
                <a:latin typeface="Arial" panose="020B0604020202020204" pitchFamily="34" charset="0"/>
                <a:cs typeface="Arial" panose="020B0604020202020204" pitchFamily="34" charset="0"/>
              </a:rPr>
              <a:t> was a gr8 show </a:t>
            </a:r>
            <a:r>
              <a:rPr lang="en-US" sz="3200" dirty="0" err="1">
                <a:latin typeface="Arial" panose="020B0604020202020204" pitchFamily="34" charset="0"/>
                <a:cs typeface="Arial" panose="020B0604020202020204" pitchFamily="34" charset="0"/>
              </a:rPr>
              <a:t>tngt</a:t>
            </a:r>
            <a:r>
              <a:rPr lang="en-US" sz="3200" dirty="0">
                <a:latin typeface="Arial" panose="020B0604020202020204" pitchFamily="34" charset="0"/>
                <a:cs typeface="Arial" panose="020B0604020202020204" pitchFamily="34" charset="0"/>
              </a:rPr>
              <a:t>.</a:t>
            </a:r>
          </a:p>
          <a:p>
            <a:r>
              <a:rPr lang="en-US" sz="3200" dirty="0">
                <a:latin typeface="Arial" panose="020B0604020202020204" pitchFamily="34" charset="0"/>
                <a:cs typeface="Arial" panose="020B0604020202020204" pitchFamily="34" charset="0"/>
              </a:rPr>
              <a:t>In case you missed it, NCIS was a great show tonight.</a:t>
            </a:r>
          </a:p>
          <a:p>
            <a:r>
              <a:rPr lang="en-US" sz="3200" dirty="0" err="1">
                <a:latin typeface="Arial" panose="020B0604020202020204" pitchFamily="34" charset="0"/>
                <a:cs typeface="Arial" panose="020B0604020202020204" pitchFamily="34" charset="0"/>
              </a:rPr>
              <a:t>Imho</a:t>
            </a:r>
            <a:r>
              <a:rPr lang="en-US" sz="3200" dirty="0">
                <a:latin typeface="Arial" panose="020B0604020202020204" pitchFamily="34" charset="0"/>
                <a:cs typeface="Arial" panose="020B0604020202020204" pitchFamily="34" charset="0"/>
              </a:rPr>
              <a:t> this is really </a:t>
            </a:r>
            <a:r>
              <a:rPr lang="en-US" sz="3200" dirty="0" err="1">
                <a:latin typeface="Arial" panose="020B0604020202020204" pitchFamily="34" charset="0"/>
                <a:cs typeface="Arial" panose="020B0604020202020204" pitchFamily="34" charset="0"/>
              </a:rPr>
              <a:t>crzy</a:t>
            </a:r>
            <a:r>
              <a:rPr lang="en-US" sz="3200" dirty="0">
                <a:latin typeface="Arial" panose="020B0604020202020204" pitchFamily="34" charset="0"/>
                <a:cs typeface="Arial" panose="020B0604020202020204" pitchFamily="34" charset="0"/>
              </a:rPr>
              <a:t>. Good </a:t>
            </a:r>
            <a:r>
              <a:rPr lang="en-US" sz="3200" dirty="0" err="1">
                <a:latin typeface="Arial" panose="020B0604020202020204" pitchFamily="34" charset="0"/>
                <a:cs typeface="Arial" panose="020B0604020202020204" pitchFamily="34" charset="0"/>
              </a:rPr>
              <a:t>ngt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Im</a:t>
            </a:r>
            <a:r>
              <a:rPr lang="en-US" sz="3200" dirty="0">
                <a:latin typeface="Arial" panose="020B0604020202020204" pitchFamily="34" charset="0"/>
                <a:cs typeface="Arial" panose="020B0604020202020204" pitchFamily="34" charset="0"/>
              </a:rPr>
              <a:t> done</a:t>
            </a:r>
          </a:p>
          <a:p>
            <a:r>
              <a:rPr lang="en-US" sz="3200" dirty="0">
                <a:latin typeface="Arial" panose="020B0604020202020204" pitchFamily="34" charset="0"/>
                <a:cs typeface="Arial" panose="020B0604020202020204" pitchFamily="34" charset="0"/>
              </a:rPr>
              <a:t>In my humble opinion, this is really </a:t>
            </a:r>
            <a:r>
              <a:rPr lang="en-US" sz="3200" dirty="0" err="1">
                <a:latin typeface="Arial" panose="020B0604020202020204" pitchFamily="34" charset="0"/>
                <a:cs typeface="Arial" panose="020B0604020202020204" pitchFamily="34" charset="0"/>
              </a:rPr>
              <a:t>crasy</a:t>
            </a:r>
            <a:r>
              <a:rPr lang="en-US" sz="3200" dirty="0">
                <a:latin typeface="Arial" panose="020B0604020202020204" pitchFamily="34" charset="0"/>
                <a:cs typeface="Arial" panose="020B0604020202020204" pitchFamily="34" charset="0"/>
              </a:rPr>
              <a:t>, good </a:t>
            </a:r>
            <a:r>
              <a:rPr lang="en-US" sz="3200" dirty="0" err="1">
                <a:latin typeface="Arial" panose="020B0604020202020204" pitchFamily="34" charset="0"/>
                <a:cs typeface="Arial" panose="020B0604020202020204" pitchFamily="34" charset="0"/>
              </a:rPr>
              <a:t>ngt</a:t>
            </a:r>
            <a:r>
              <a:rPr lang="en-US" sz="3200" dirty="0">
                <a:latin typeface="Arial" panose="020B0604020202020204" pitchFamily="34" charset="0"/>
                <a:cs typeface="Arial" panose="020B0604020202020204" pitchFamily="34" charset="0"/>
              </a:rPr>
              <a:t>. I am done. </a:t>
            </a:r>
          </a:p>
        </p:txBody>
      </p:sp>
    </p:spTree>
    <p:extLst>
      <p:ext uri="{BB962C8B-B14F-4D97-AF65-F5344CB8AC3E}">
        <p14:creationId xmlns:p14="http://schemas.microsoft.com/office/powerpoint/2010/main" val="180011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pPr algn="ctr"/>
            <a:r>
              <a:rPr lang="en-US" sz="5400" dirty="0">
                <a:latin typeface="Algerian" panose="04020705040A02060702" pitchFamily="82" charset="0"/>
              </a:rPr>
              <a:t>I’m done</a:t>
            </a:r>
          </a:p>
        </p:txBody>
      </p:sp>
      <p:pic>
        <p:nvPicPr>
          <p:cNvPr id="4098" name="Picture 2" descr="https://i.pinimg.com/564x/fd/81/db/fd81db86bd09d9c7281a45e930e05e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2875" y="2248694"/>
            <a:ext cx="4286250"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489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May be an image of outdoors and text that says 'OI COMMUNITY HIS CENTER TNDIAN HILL I WATER IS HEAVIER THAN BUTANE BECAUSE BUTANE IS A LIGHTER FLUI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2756" y="534573"/>
            <a:ext cx="7578220" cy="568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9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descr="May be an image of outdoors and tex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1492" y="492369"/>
            <a:ext cx="7634493" cy="572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76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descr="May be an image of outdoors, tree and text that says 'OANGASIH COMMUNITY NDIAN HILL WHEN YOU SAID LIFE WOULD GET BACK TO NORMAL AFTER JUNE... JULY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0190" y="482600"/>
            <a:ext cx="7647518" cy="573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6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04912"/>
            <a:ext cx="9448800" cy="1800663"/>
          </a:xfrm>
        </p:spPr>
        <p:txBody>
          <a:bodyPr>
            <a:normAutofit fontScale="90000"/>
          </a:bodyPr>
          <a:lstStyle/>
          <a:p>
            <a:pPr algn="ctr"/>
            <a:br>
              <a:rPr lang="en-US" dirty="0">
                <a:latin typeface="Algerian" panose="04020705040A02060702" pitchFamily="82" charset="0"/>
              </a:rPr>
            </a:br>
            <a:r>
              <a:rPr lang="en-US" dirty="0">
                <a:latin typeface="Algerian" panose="04020705040A02060702" pitchFamily="82" charset="0"/>
              </a:rPr>
              <a:t>Do our Children &amp; Grandchildren really speak English?</a:t>
            </a:r>
          </a:p>
        </p:txBody>
      </p:sp>
      <p:sp>
        <p:nvSpPr>
          <p:cNvPr id="3" name="Subtitle 2"/>
          <p:cNvSpPr>
            <a:spLocks noGrp="1"/>
          </p:cNvSpPr>
          <p:nvPr>
            <p:ph type="subTitle" idx="1"/>
          </p:nvPr>
        </p:nvSpPr>
        <p:spPr>
          <a:xfrm>
            <a:off x="1371600" y="2405575"/>
            <a:ext cx="9685606" cy="3643533"/>
          </a:xfrm>
        </p:spPr>
        <p:txBody>
          <a:bodyPr>
            <a:normAutofit/>
          </a:bodyPr>
          <a:lstStyle/>
          <a:p>
            <a:pPr marL="514350" indent="-514350">
              <a:buAutoNum type="arabicPeriod"/>
            </a:pPr>
            <a:r>
              <a:rPr lang="en-US" sz="3200" dirty="0">
                <a:latin typeface="Arial" panose="020B0604020202020204" pitchFamily="34" charset="0"/>
                <a:cs typeface="Arial" panose="020B0604020202020204" pitchFamily="34" charset="0"/>
              </a:rPr>
              <a:t>Language is always changing, right?</a:t>
            </a:r>
          </a:p>
          <a:p>
            <a:pPr marL="514350" indent="-514350">
              <a:buAutoNum type="arabicPeriod"/>
            </a:pPr>
            <a:r>
              <a:rPr lang="en-US" sz="3200" dirty="0">
                <a:latin typeface="Arial" panose="020B0604020202020204" pitchFamily="34" charset="0"/>
                <a:cs typeface="Arial" panose="020B0604020202020204" pitchFamily="34" charset="0"/>
              </a:rPr>
              <a:t>Wasn’t English more elegant in Shakespeare’s Day? </a:t>
            </a:r>
          </a:p>
          <a:p>
            <a:pPr marL="514350" indent="-514350">
              <a:buAutoNum type="arabicPeriod"/>
            </a:pPr>
            <a:r>
              <a:rPr lang="en-US" sz="3200" dirty="0">
                <a:latin typeface="Arial" panose="020B0604020202020204" pitchFamily="34" charset="0"/>
                <a:cs typeface="Arial" panose="020B0604020202020204" pitchFamily="34" charset="0"/>
              </a:rPr>
              <a:t>How Have Millennials changed the Language? </a:t>
            </a:r>
          </a:p>
          <a:p>
            <a:pPr marL="514350" indent="-514350">
              <a:buAutoNum type="arabicPeriod"/>
            </a:pPr>
            <a:r>
              <a:rPr lang="en-US" sz="3200" dirty="0">
                <a:latin typeface="Arial" panose="020B0604020202020204" pitchFamily="34" charset="0"/>
                <a:cs typeface="Arial" panose="020B0604020202020204" pitchFamily="34" charset="0"/>
              </a:rPr>
              <a:t>How have computers &amp; Smartphones changed how we communicate? TEXTING</a:t>
            </a:r>
          </a:p>
        </p:txBody>
      </p:sp>
    </p:spTree>
    <p:extLst>
      <p:ext uri="{BB962C8B-B14F-4D97-AF65-F5344CB8AC3E}">
        <p14:creationId xmlns:p14="http://schemas.microsoft.com/office/powerpoint/2010/main" val="128691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fontScale="90000"/>
          </a:bodyPr>
          <a:lstStyle/>
          <a:p>
            <a:pPr algn="ctr"/>
            <a:r>
              <a:rPr lang="en-US" sz="5400" dirty="0">
                <a:latin typeface="Algerian" panose="04020705040A02060702" pitchFamily="82" charset="0"/>
              </a:rPr>
              <a:t>What I did in the Weather Service</a:t>
            </a:r>
          </a:p>
        </p:txBody>
      </p:sp>
      <p:sp>
        <p:nvSpPr>
          <p:cNvPr id="5" name="Content Placeholder 4"/>
          <p:cNvSpPr>
            <a:spLocks noGrp="1"/>
          </p:cNvSpPr>
          <p:nvPr>
            <p:ph idx="1"/>
          </p:nvPr>
        </p:nvSpPr>
        <p:spPr/>
        <p:txBody>
          <a:bodyPr>
            <a:normAutofit/>
          </a:bodyPr>
          <a:lstStyle/>
          <a:p>
            <a:r>
              <a:rPr lang="en-US" sz="3600" dirty="0" err="1">
                <a:latin typeface="Arial" panose="020B0604020202020204" pitchFamily="34" charset="0"/>
                <a:cs typeface="Arial" panose="020B0604020202020204" pitchFamily="34" charset="0"/>
              </a:rPr>
              <a:t>Upr</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lvl</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rdg</a:t>
            </a:r>
            <a:r>
              <a:rPr lang="en-US" sz="3600" dirty="0">
                <a:latin typeface="Arial" panose="020B0604020202020204" pitchFamily="34" charset="0"/>
                <a:cs typeface="Arial" panose="020B0604020202020204" pitchFamily="34" charset="0"/>
              </a:rPr>
              <a:t> will </a:t>
            </a:r>
            <a:r>
              <a:rPr lang="en-US" sz="3600" dirty="0" err="1">
                <a:latin typeface="Arial" panose="020B0604020202020204" pitchFamily="34" charset="0"/>
                <a:cs typeface="Arial" panose="020B0604020202020204" pitchFamily="34" charset="0"/>
              </a:rPr>
              <a:t>wkn</a:t>
            </a:r>
            <a:r>
              <a:rPr lang="en-US" sz="3600" dirty="0">
                <a:latin typeface="Arial" panose="020B0604020202020204" pitchFamily="34" charset="0"/>
                <a:cs typeface="Arial" panose="020B0604020202020204" pitchFamily="34" charset="0"/>
              </a:rPr>
              <a:t> and </a:t>
            </a:r>
            <a:r>
              <a:rPr lang="en-US" sz="3600" dirty="0" err="1">
                <a:latin typeface="Arial" panose="020B0604020202020204" pitchFamily="34" charset="0"/>
                <a:cs typeface="Arial" panose="020B0604020202020204" pitchFamily="34" charset="0"/>
              </a:rPr>
              <a:t>mov</a:t>
            </a:r>
            <a:r>
              <a:rPr lang="en-US" sz="3600" dirty="0">
                <a:latin typeface="Arial" panose="020B0604020202020204" pitchFamily="34" charset="0"/>
                <a:cs typeface="Arial" panose="020B0604020202020204" pitchFamily="34" charset="0"/>
              </a:rPr>
              <a:t> S. A deep </a:t>
            </a:r>
            <a:r>
              <a:rPr lang="en-US" sz="3600" dirty="0" err="1">
                <a:latin typeface="Arial" panose="020B0604020202020204" pitchFamily="34" charset="0"/>
                <a:cs typeface="Arial" panose="020B0604020202020204" pitchFamily="34" charset="0"/>
              </a:rPr>
              <a:t>uppr</a:t>
            </a:r>
            <a:r>
              <a:rPr lang="en-US" sz="3600" dirty="0">
                <a:latin typeface="Arial" panose="020B0604020202020204" pitchFamily="34" charset="0"/>
                <a:cs typeface="Arial" panose="020B0604020202020204" pitchFamily="34" charset="0"/>
              </a:rPr>
              <a:t> trough </a:t>
            </a:r>
            <a:r>
              <a:rPr lang="en-US" sz="3600" dirty="0" err="1">
                <a:latin typeface="Arial" panose="020B0604020202020204" pitchFamily="34" charset="0"/>
                <a:cs typeface="Arial" panose="020B0604020202020204" pitchFamily="34" charset="0"/>
              </a:rPr>
              <a:t>movng</a:t>
            </a:r>
            <a:r>
              <a:rPr lang="en-US" sz="3600" dirty="0">
                <a:latin typeface="Arial" panose="020B0604020202020204" pitchFamily="34" charset="0"/>
                <a:cs typeface="Arial" panose="020B0604020202020204" pitchFamily="34" charset="0"/>
              </a:rPr>
              <a:t> SE will dig S Wed &amp; </a:t>
            </a:r>
            <a:r>
              <a:rPr lang="en-US" sz="3600" dirty="0" err="1">
                <a:latin typeface="Arial" panose="020B0604020202020204" pitchFamily="34" charset="0"/>
                <a:cs typeface="Arial" panose="020B0604020202020204" pitchFamily="34" charset="0"/>
              </a:rPr>
              <a:t>dvlop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ovr</a:t>
            </a:r>
            <a:r>
              <a:rPr lang="en-US" sz="3600" dirty="0">
                <a:latin typeface="Arial" panose="020B0604020202020204" pitchFamily="34" charset="0"/>
                <a:cs typeface="Arial" panose="020B0604020202020204" pitchFamily="34" charset="0"/>
              </a:rPr>
              <a:t> the next few days over the </a:t>
            </a:r>
            <a:r>
              <a:rPr lang="en-US" sz="3600" dirty="0" err="1">
                <a:latin typeface="Arial" panose="020B0604020202020204" pitchFamily="34" charset="0"/>
                <a:cs typeface="Arial" panose="020B0604020202020204" pitchFamily="34" charset="0"/>
              </a:rPr>
              <a:t>Cntrl</a:t>
            </a:r>
            <a:r>
              <a:rPr lang="en-US" sz="3600" dirty="0">
                <a:latin typeface="Arial" panose="020B0604020202020204" pitchFamily="34" charset="0"/>
                <a:cs typeface="Arial" panose="020B0604020202020204" pitchFamily="34" charset="0"/>
              </a:rPr>
              <a:t> Sierra. </a:t>
            </a:r>
            <a:r>
              <a:rPr lang="en-US" sz="3600" dirty="0" err="1">
                <a:latin typeface="Arial" panose="020B0604020202020204" pitchFamily="34" charset="0"/>
                <a:cs typeface="Arial" panose="020B0604020202020204" pitchFamily="34" charset="0"/>
              </a:rPr>
              <a:t>Cld</a:t>
            </a:r>
            <a:r>
              <a:rPr lang="en-US" sz="3600" dirty="0">
                <a:latin typeface="Arial" panose="020B0604020202020204" pitchFamily="34" charset="0"/>
                <a:cs typeface="Arial" panose="020B0604020202020204" pitchFamily="34" charset="0"/>
              </a:rPr>
              <a:t> air will dig S and </a:t>
            </a:r>
            <a:r>
              <a:rPr lang="en-US" sz="3600" dirty="0" err="1">
                <a:latin typeface="Arial" panose="020B0604020202020204" pitchFamily="34" charset="0"/>
                <a:cs typeface="Arial" panose="020B0604020202020204" pitchFamily="34" charset="0"/>
              </a:rPr>
              <a:t>sprd</a:t>
            </a:r>
            <a:r>
              <a:rPr lang="en-US" sz="3600" dirty="0">
                <a:latin typeface="Arial" panose="020B0604020202020204" pitchFamily="34" charset="0"/>
                <a:cs typeface="Arial" panose="020B0604020202020204" pitchFamily="34" charset="0"/>
              </a:rPr>
              <a:t> some </a:t>
            </a:r>
            <a:r>
              <a:rPr lang="en-US" sz="3600" dirty="0" err="1">
                <a:latin typeface="Arial" panose="020B0604020202020204" pitchFamily="34" charset="0"/>
                <a:cs typeface="Arial" panose="020B0604020202020204" pitchFamily="34" charset="0"/>
              </a:rPr>
              <a:t>precip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ovr</a:t>
            </a:r>
            <a:r>
              <a:rPr lang="en-US" sz="3600" dirty="0">
                <a:latin typeface="Arial" panose="020B0604020202020204" pitchFamily="34" charset="0"/>
                <a:cs typeface="Arial" panose="020B0604020202020204" pitchFamily="34" charset="0"/>
              </a:rPr>
              <a:t> the w </a:t>
            </a:r>
            <a:r>
              <a:rPr lang="en-US" sz="3600" dirty="0" err="1">
                <a:latin typeface="Arial" panose="020B0604020202020204" pitchFamily="34" charset="0"/>
                <a:cs typeface="Arial" panose="020B0604020202020204" pitchFamily="34" charset="0"/>
              </a:rPr>
              <a:t>cst</a:t>
            </a:r>
            <a:r>
              <a:rPr lang="en-US" sz="3600" dirty="0">
                <a:latin typeface="Arial" panose="020B0604020202020204" pitchFamily="34" charset="0"/>
                <a:cs typeface="Arial" panose="020B0604020202020204" pitchFamily="34" charset="0"/>
              </a:rPr>
              <a:t> and </a:t>
            </a:r>
            <a:r>
              <a:rPr lang="en-US" sz="3600" dirty="0" err="1">
                <a:latin typeface="Arial" panose="020B0604020202020204" pitchFamily="34" charset="0"/>
                <a:cs typeface="Arial" panose="020B0604020202020204" pitchFamily="34" charset="0"/>
              </a:rPr>
              <a:t>sno</a:t>
            </a:r>
            <a:r>
              <a:rPr lang="en-US" sz="3600" dirty="0">
                <a:latin typeface="Arial" panose="020B0604020202020204" pitchFamily="34" charset="0"/>
                <a:cs typeface="Arial" panose="020B0604020202020204" pitchFamily="34" charset="0"/>
              </a:rPr>
              <a:t> to the </a:t>
            </a:r>
            <a:r>
              <a:rPr lang="en-US" sz="3600" dirty="0" err="1">
                <a:latin typeface="Arial" panose="020B0604020202020204" pitchFamily="34" charset="0"/>
                <a:cs typeface="Arial" panose="020B0604020202020204" pitchFamily="34" charset="0"/>
              </a:rPr>
              <a:t>mtns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Sno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lvls</a:t>
            </a:r>
            <a:r>
              <a:rPr lang="en-US" sz="3600" dirty="0">
                <a:latin typeface="Arial" panose="020B0604020202020204" pitchFamily="34" charset="0"/>
                <a:cs typeface="Arial" panose="020B0604020202020204" pitchFamily="34" charset="0"/>
              </a:rPr>
              <a:t> will </a:t>
            </a:r>
            <a:r>
              <a:rPr lang="en-US" sz="3600" dirty="0" err="1">
                <a:latin typeface="Arial" panose="020B0604020202020204" pitchFamily="34" charset="0"/>
                <a:cs typeface="Arial" panose="020B0604020202020204" pitchFamily="34" charset="0"/>
              </a:rPr>
              <a:t>lwr</a:t>
            </a:r>
            <a:r>
              <a:rPr lang="en-US" sz="3600" dirty="0">
                <a:latin typeface="Arial" panose="020B0604020202020204" pitchFamily="34" charset="0"/>
                <a:cs typeface="Arial" panose="020B0604020202020204" pitchFamily="34" charset="0"/>
              </a:rPr>
              <a:t> &amp; rang from 4K N to 6K S. </a:t>
            </a:r>
          </a:p>
        </p:txBody>
      </p:sp>
    </p:spTree>
    <p:extLst>
      <p:ext uri="{BB962C8B-B14F-4D97-AF65-F5344CB8AC3E}">
        <p14:creationId xmlns:p14="http://schemas.microsoft.com/office/powerpoint/2010/main" val="237556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04913"/>
            <a:ext cx="9448800" cy="1519310"/>
          </a:xfrm>
        </p:spPr>
        <p:txBody>
          <a:bodyPr>
            <a:normAutofit fontScale="90000"/>
          </a:bodyPr>
          <a:lstStyle/>
          <a:p>
            <a:pPr algn="ctr"/>
            <a:br>
              <a:rPr lang="en-US" dirty="0">
                <a:latin typeface="Algerian" panose="04020705040A02060702" pitchFamily="82" charset="0"/>
              </a:rPr>
            </a:br>
            <a:r>
              <a:rPr lang="en-US" dirty="0">
                <a:latin typeface="Algerian" panose="04020705040A02060702" pitchFamily="82" charset="0"/>
              </a:rPr>
              <a:t>Language changes for several reasons.</a:t>
            </a:r>
          </a:p>
        </p:txBody>
      </p:sp>
      <p:sp>
        <p:nvSpPr>
          <p:cNvPr id="3" name="Subtitle 2"/>
          <p:cNvSpPr>
            <a:spLocks noGrp="1"/>
          </p:cNvSpPr>
          <p:nvPr>
            <p:ph type="subTitle" idx="1"/>
          </p:nvPr>
        </p:nvSpPr>
        <p:spPr>
          <a:xfrm>
            <a:off x="1371600" y="2363371"/>
            <a:ext cx="9685606" cy="4149971"/>
          </a:xfrm>
        </p:spPr>
        <p:txBody>
          <a:bodyPr>
            <a:normAutofit lnSpcReduction="10000"/>
          </a:bodyPr>
          <a:lstStyle/>
          <a:p>
            <a:pPr marL="514350" indent="-514350">
              <a:buAutoNum type="arabicPeriod"/>
            </a:pPr>
            <a:r>
              <a:rPr lang="en-US" sz="3200" dirty="0">
                <a:latin typeface="Arial" panose="020B0604020202020204" pitchFamily="34" charset="0"/>
                <a:cs typeface="Arial" panose="020B0604020202020204" pitchFamily="34" charset="0"/>
              </a:rPr>
              <a:t>The needs of the speakers change.</a:t>
            </a:r>
          </a:p>
          <a:p>
            <a:pPr marL="514350" indent="-514350">
              <a:buAutoNum type="arabicPeriod"/>
            </a:pPr>
            <a:r>
              <a:rPr lang="en-US" sz="3200" dirty="0">
                <a:latin typeface="Arial" panose="020B0604020202020204" pitchFamily="34" charset="0"/>
                <a:cs typeface="Arial" panose="020B0604020202020204" pitchFamily="34" charset="0"/>
              </a:rPr>
              <a:t>The technology changes.</a:t>
            </a:r>
          </a:p>
          <a:p>
            <a:pPr marL="514350" indent="-514350">
              <a:buAutoNum type="arabicPeriod"/>
            </a:pPr>
            <a:r>
              <a:rPr lang="en-US" sz="3200" dirty="0">
                <a:latin typeface="Arial" panose="020B0604020202020204" pitchFamily="34" charset="0"/>
                <a:cs typeface="Arial" panose="020B0604020202020204" pitchFamily="34" charset="0"/>
              </a:rPr>
              <a:t>No two people have had the same language experience.</a:t>
            </a:r>
          </a:p>
          <a:p>
            <a:pPr marL="514350" indent="-514350">
              <a:buAutoNum type="arabicPeriod"/>
            </a:pPr>
            <a:r>
              <a:rPr lang="en-US" sz="3200" dirty="0">
                <a:latin typeface="Arial" panose="020B0604020202020204" pitchFamily="34" charset="0"/>
                <a:cs typeface="Arial" panose="020B0604020202020204" pitchFamily="34" charset="0"/>
              </a:rPr>
              <a:t>We get them from many different places and languages, i.e. Sushi, Brunch (from breakfast &amp; lunch), </a:t>
            </a:r>
          </a:p>
          <a:p>
            <a:pPr marL="514350" indent="-514350">
              <a:buAutoNum type="arabicPeriod"/>
            </a:pPr>
            <a:r>
              <a:rPr lang="en-US" sz="3200" dirty="0">
                <a:latin typeface="Arial" panose="020B0604020202020204" pitchFamily="34" charset="0"/>
                <a:cs typeface="Arial" panose="020B0604020202020204" pitchFamily="34" charset="0"/>
              </a:rPr>
              <a:t>Many changes in languages begin with teens and young adults. </a:t>
            </a:r>
          </a:p>
        </p:txBody>
      </p:sp>
    </p:spTree>
    <p:extLst>
      <p:ext uri="{BB962C8B-B14F-4D97-AF65-F5344CB8AC3E}">
        <p14:creationId xmlns:p14="http://schemas.microsoft.com/office/powerpoint/2010/main" val="161927835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6572</TotalTime>
  <Words>1354</Words>
  <Application>Microsoft Office PowerPoint</Application>
  <PresentationFormat>Widescreen</PresentationFormat>
  <Paragraphs>128</Paragraphs>
  <Slides>33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Algerian</vt:lpstr>
      <vt:lpstr>Arial</vt:lpstr>
      <vt:lpstr>Century Gothic</vt:lpstr>
      <vt:lpstr>Vapor Trail</vt:lpstr>
      <vt:lpstr>PowerPoint Presentation</vt:lpstr>
      <vt:lpstr>Here is the Puzzle?</vt:lpstr>
      <vt:lpstr>PowerPoint Presentation</vt:lpstr>
      <vt:lpstr>PowerPoint Presentation</vt:lpstr>
      <vt:lpstr>PowerPoint Presentation</vt:lpstr>
      <vt:lpstr>PowerPoint Presentation</vt:lpstr>
      <vt:lpstr> Do our Children &amp; Grandchildren really speak English?</vt:lpstr>
      <vt:lpstr>What I did in the Weather Service</vt:lpstr>
      <vt:lpstr> Language changes for several reasons.</vt:lpstr>
      <vt:lpstr>What is Correct English</vt:lpstr>
      <vt:lpstr>Middle English</vt:lpstr>
      <vt:lpstr> How much has our language changed?</vt:lpstr>
      <vt:lpstr> Why can’t people just use correct English?</vt:lpstr>
      <vt:lpstr>How Have Millennials changed the Language?</vt:lpstr>
      <vt:lpstr>How Have Millennials changed the Language?</vt:lpstr>
      <vt:lpstr>How Have Millennials changed the Language?</vt:lpstr>
      <vt:lpstr>How Have Millennials changed the Language?</vt:lpstr>
      <vt:lpstr>How Have Millennials changed the Language?</vt:lpstr>
      <vt:lpstr>Even sentence structure is changing</vt:lpstr>
      <vt:lpstr>Words to know in 2021</vt:lpstr>
      <vt:lpstr>Words to know in 2021</vt:lpstr>
      <vt:lpstr>Words to know for 2021</vt:lpstr>
      <vt:lpstr>Words to know for 2021</vt:lpstr>
      <vt:lpstr>PowerPoint Presentation</vt:lpstr>
      <vt:lpstr>Texting</vt:lpstr>
      <vt:lpstr>Texting</vt:lpstr>
      <vt:lpstr>Texting</vt:lpstr>
      <vt:lpstr>The Gettysburg tweet</vt:lpstr>
      <vt:lpstr>A Few Texting Abbreviations</vt:lpstr>
      <vt:lpstr>A few Emojis</vt:lpstr>
      <vt:lpstr> The test</vt:lpstr>
      <vt:lpstr>The Quiz</vt:lpstr>
      <vt:lpstr>I’m done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happened to our English Language</dc:title>
  <dc:creator>Jeanne Hoffmann</dc:creator>
  <cp:lastModifiedBy>Jeanne Hoffmann</cp:lastModifiedBy>
  <cp:revision>67</cp:revision>
  <dcterms:created xsi:type="dcterms:W3CDTF">2021-04-15T01:39:54Z</dcterms:created>
  <dcterms:modified xsi:type="dcterms:W3CDTF">2021-05-22T16:18:18Z</dcterms:modified>
</cp:coreProperties>
</file>