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62" r:id="rId5"/>
    <p:sldId id="259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/>
    <p:restoredTop sz="94607"/>
  </p:normalViewPr>
  <p:slideViewPr>
    <p:cSldViewPr snapToGrid="0">
      <p:cViewPr varScale="1">
        <p:scale>
          <a:sx n="124" d="100"/>
          <a:sy n="124" d="100"/>
        </p:scale>
        <p:origin x="6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B9ED0-F892-F447-A3D5-C8CBB301D37C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E99A1-B4A5-9642-B9E1-C0B949674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4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971DE-7A4F-E3A5-AA2E-2432CFE48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1B788A-5376-7973-D95E-F45C8C663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F92AD-9BEC-8C35-23FC-345D26780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6A3F4-6359-943A-3AC4-6B6BEC86F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D3CCF-ADD8-51AE-9C6E-73A044C77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1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46E81-6D40-C076-395D-E258DBC55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18C70B-608C-8616-681D-96A6A5DB33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421DF-98E7-11FD-DB90-9341CD767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39EC9-B38B-7063-0FB9-53F93D9A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6E576-BEDB-3280-086D-EB3958D6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834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142952-F530-DD18-78D2-71CC70F7D8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5A1C74-ACF2-2C8A-B8FD-A9CB5F31EA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40B87-9987-F6A1-C3E8-7CFD0E1A6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6879A-9774-C201-71F8-B3BF35740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66F02-5493-E8C2-7C89-22999E819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5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89A7-7CB8-91AE-A372-2539F8D25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AC556-E682-2BA0-A3DA-DF183F170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51F82-48BE-B2B0-0392-0E1965AC1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95C5D-33FF-E075-6223-CB155F151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E6A2B-9A9A-C8DD-7683-421E3779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6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E3874-D3B2-F1D9-5AD7-C83F784F2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BD127-56C1-C4B9-8FDB-D98380F7A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79513-0E8C-A8C2-D68F-7424742AC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82E24-DEA8-C8BB-9047-065CF7D52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92F2D-BF65-62AC-9E39-5D6B6EB49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4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32462-10B7-A100-00C0-403F107CF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ADE95-1386-8717-CC66-7BA289284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EB09D7-4B26-DC30-CC54-D42DBC046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DDCA8-C4CB-C0AA-F9BF-58F6FBA9F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3EE33-FD02-C696-B207-522299D1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8EAC2-77D2-EF36-96C7-BCCB7E51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8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CD25-3822-BB9E-43A0-477B36DE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E4260-5CF7-8E8E-AFE6-90BE6363E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6508A0-CB73-176D-0698-0872C344C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30A2B6-3BFF-BEA0-DEDB-9295D90A2F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2D24DB-1410-5B20-6A32-EC3C6A5F64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ECDDDE-F049-5FD4-5B3C-13F2A4F81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A8D6B-C40E-5EE5-CAA8-04635D32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F388A-95B9-28C8-B2DF-F065E1C9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9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27C51-B7EB-F1B7-BFFD-A2F666F6F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2E5531-ED37-C4A1-D6C3-62F4921C1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5B3A43-FAA3-875F-4E63-41AF9F6BA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F0C4FE-A053-A34D-104B-8C5A7DBC7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23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A90E5-1142-D6AB-4E03-8DCE25E3E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A1AFBC-97C8-4FD6-4801-85B974139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74D43-40F2-FAAB-4A66-5D929CF89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7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35321-B5F0-BBEE-11CE-1D2608F5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2F985-4217-AEF1-82F8-E9E5F79CA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2A359-B3BE-7CB2-9A72-F711D84FD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DBEDD-15B3-E8D8-B6AC-A3693D580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F8638-AB62-582D-C38A-AA091259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866BB-0928-66C8-96CE-D30D9CF9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C591-AFF1-B83B-A81D-BD5B0BB8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C5049-793A-D493-6944-CB98A6C36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E81011-D79B-DAA7-B267-1A59968F5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13CC7-1472-A5EB-C826-6257B8914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A6C348-8445-F083-A826-5F3A05D9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67350-4294-D69F-1AA4-D93DA8ECA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2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106967-FAF5-DE6A-11B2-C6F294614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1044B-D692-3EF0-9A07-A0E3A2013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EAA7C-ACC7-D8AE-4429-82898E61DC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BBA44-48C6-1045-9D7B-E62C62E77FCE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754B2-6FA6-FF1F-C14C-FCBF5FC814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7A29F-5054-3692-496B-C3E4CEFD9E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0A51A-D30F-0A4C-92A9-96C9BC009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9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49919-64E8-4C31-4074-A3C7D7E0F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25551"/>
            <a:ext cx="9144000" cy="15277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95D7B-5134-1ADC-39C4-B1B705C01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2059" y="2334954"/>
            <a:ext cx="9144000" cy="2593886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/>
              <a:t>Catawba-Wateree Relicensing Coalition Summer Stakeholder Meeting</a:t>
            </a:r>
          </a:p>
          <a:p>
            <a:r>
              <a:rPr lang="en-US" sz="2000" b="1" dirty="0"/>
              <a:t>August 1, 2016</a:t>
            </a:r>
          </a:p>
          <a:p>
            <a:r>
              <a:rPr lang="en-US" sz="2000" b="1" dirty="0"/>
              <a:t>The Confluence, </a:t>
            </a:r>
            <a:r>
              <a:rPr lang="en-US" sz="2000" b="1" dirty="0" err="1"/>
              <a:t>Cramerton</a:t>
            </a:r>
            <a:r>
              <a:rPr lang="en-US" sz="2000" b="1" dirty="0"/>
              <a:t> NC</a:t>
            </a:r>
          </a:p>
          <a:p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9882C15-E871-C9AD-5072-194D9CB6E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077" y="602606"/>
            <a:ext cx="8073482" cy="173234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58E57B-AB0E-8F33-2247-812C40C4637A}"/>
              </a:ext>
            </a:extLst>
          </p:cNvPr>
          <p:cNvSpPr txBox="1"/>
          <p:nvPr/>
        </p:nvSpPr>
        <p:spPr>
          <a:xfrm>
            <a:off x="2776655" y="4706036"/>
            <a:ext cx="6900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Shoreline Management Plan Update</a:t>
            </a:r>
          </a:p>
        </p:txBody>
      </p:sp>
    </p:spTree>
    <p:extLst>
      <p:ext uri="{BB962C8B-B14F-4D97-AF65-F5344CB8AC3E}">
        <p14:creationId xmlns:p14="http://schemas.microsoft.com/office/powerpoint/2010/main" val="195827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33B763-DB1C-168C-5F55-A981338278F9}"/>
              </a:ext>
            </a:extLst>
          </p:cNvPr>
          <p:cNvSpPr txBox="1"/>
          <p:nvPr/>
        </p:nvSpPr>
        <p:spPr>
          <a:xfrm>
            <a:off x="393700" y="135791"/>
            <a:ext cx="114046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Shoreline Management Plan and Guidelines Update</a:t>
            </a:r>
          </a:p>
          <a:p>
            <a:endParaRPr lang="en-US" dirty="0"/>
          </a:p>
          <a:p>
            <a:r>
              <a:rPr lang="en-US" sz="2000" dirty="0"/>
              <a:t>•Duke is required to prepare and manage a shoreline management plan for the waters within the project boundary</a:t>
            </a:r>
          </a:p>
          <a:p>
            <a:endParaRPr lang="en-US" sz="2000" dirty="0"/>
          </a:p>
          <a:p>
            <a:r>
              <a:rPr lang="en-US" sz="2000" dirty="0"/>
              <a:t>•Evolved over time from a very basic description to a complex set of classifications, guidelines and maps</a:t>
            </a:r>
          </a:p>
          <a:p>
            <a:endParaRPr lang="en-US" sz="2000" dirty="0"/>
          </a:p>
          <a:p>
            <a:r>
              <a:rPr lang="en-US" sz="2000" dirty="0"/>
              <a:t>•Habitat Enhancement Program developed</a:t>
            </a:r>
          </a:p>
          <a:p>
            <a:endParaRPr lang="en-US" sz="2000" dirty="0"/>
          </a:p>
          <a:p>
            <a:r>
              <a:rPr lang="en-US" sz="2000" dirty="0"/>
              <a:t>•Update required every 10 years. A workgroup convenes each year to assess status and recommend changes</a:t>
            </a:r>
          </a:p>
          <a:p>
            <a:endParaRPr lang="en-US" sz="2000" dirty="0"/>
          </a:p>
          <a:p>
            <a:r>
              <a:rPr lang="en-US" sz="2000" dirty="0"/>
              <a:t>•The most recent update was prepared and filed last year. Still waiting for FERC to act.</a:t>
            </a:r>
          </a:p>
          <a:p>
            <a:endParaRPr lang="en-US" sz="2000" dirty="0"/>
          </a:p>
          <a:p>
            <a:r>
              <a:rPr lang="en-US" sz="2000" u="sng" dirty="0"/>
              <a:t>Notable items:</a:t>
            </a:r>
          </a:p>
          <a:p>
            <a:r>
              <a:rPr lang="en-US" sz="2000" dirty="0"/>
              <a:t>	Mapping errors</a:t>
            </a:r>
          </a:p>
          <a:p>
            <a:r>
              <a:rPr lang="en-US" sz="2000" dirty="0"/>
              <a:t>	Use of Residential Marina Preservation Program – incentives for protecting shoreline</a:t>
            </a:r>
          </a:p>
          <a:p>
            <a:r>
              <a:rPr lang="en-US" sz="2000" dirty="0"/>
              <a:t>	Overnight boats	</a:t>
            </a:r>
          </a:p>
          <a:p>
            <a:r>
              <a:rPr lang="en-US" sz="2000" u="sng"/>
              <a:t>New items </a:t>
            </a:r>
            <a:r>
              <a:rPr lang="en-US" sz="2000" u="sng" dirty="0"/>
              <a:t>being introduced:</a:t>
            </a:r>
          </a:p>
          <a:p>
            <a:r>
              <a:rPr lang="en-US" sz="2000" dirty="0"/>
              <a:t>	No new shoreline construction (piers, docks, </a:t>
            </a:r>
            <a:r>
              <a:rPr lang="en-US" sz="2000" dirty="0" err="1"/>
              <a:t>etc</a:t>
            </a:r>
            <a:r>
              <a:rPr lang="en-US" sz="2000" dirty="0"/>
              <a:t>) without house on the adjoining lot</a:t>
            </a:r>
          </a:p>
          <a:p>
            <a:r>
              <a:rPr lang="en-US" sz="2000" dirty="0"/>
              <a:t>	Survey to determine dilapidated docks and vessels to begin next year</a:t>
            </a:r>
          </a:p>
        </p:txBody>
      </p:sp>
    </p:spTree>
    <p:extLst>
      <p:ext uri="{BB962C8B-B14F-4D97-AF65-F5344CB8AC3E}">
        <p14:creationId xmlns:p14="http://schemas.microsoft.com/office/powerpoint/2010/main" val="287045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7A8259-941F-08EB-2317-EBFA8F1C2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37" y="202340"/>
            <a:ext cx="11397887" cy="705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1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30DE25-DFC0-2E65-0DFD-44DA33C20F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30" y="755696"/>
            <a:ext cx="10823074" cy="5498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C059E1-3C29-00F6-5077-68E84F93BE9F}"/>
              </a:ext>
            </a:extLst>
          </p:cNvPr>
          <p:cNvSpPr txBox="1"/>
          <p:nvPr/>
        </p:nvSpPr>
        <p:spPr>
          <a:xfrm>
            <a:off x="1007390" y="232475"/>
            <a:ext cx="3735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Classification Changes</a:t>
            </a:r>
          </a:p>
        </p:txBody>
      </p:sp>
    </p:spTree>
    <p:extLst>
      <p:ext uri="{BB962C8B-B14F-4D97-AF65-F5344CB8AC3E}">
        <p14:creationId xmlns:p14="http://schemas.microsoft.com/office/powerpoint/2010/main" val="38901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C79565-DD0D-E55A-5338-8D6EBFC95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" y="279416"/>
            <a:ext cx="9628632" cy="598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81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835505-2385-2426-412E-6622F7F6B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92" y="1340240"/>
            <a:ext cx="5200927" cy="4058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1EB993-45F7-5A26-E9DD-1391ED6BB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581" y="1340240"/>
            <a:ext cx="5200927" cy="40580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79E3D6-539C-5241-09B1-02AA68FB77DA}"/>
              </a:ext>
            </a:extLst>
          </p:cNvPr>
          <p:cNvSpPr txBox="1"/>
          <p:nvPr/>
        </p:nvSpPr>
        <p:spPr>
          <a:xfrm>
            <a:off x="2938408" y="5835721"/>
            <a:ext cx="8612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Details and the Plan can be found on the Duke Energy Website.  </a:t>
            </a:r>
          </a:p>
        </p:txBody>
      </p:sp>
    </p:spTree>
    <p:extLst>
      <p:ext uri="{BB962C8B-B14F-4D97-AF65-F5344CB8AC3E}">
        <p14:creationId xmlns:p14="http://schemas.microsoft.com/office/powerpoint/2010/main" val="1895870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Words>177</Words>
  <Application>Microsoft Macintosh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Vicki taylor</dc:creator>
  <cp:lastModifiedBy>Vicki taylor</cp:lastModifiedBy>
  <cp:revision>16</cp:revision>
  <dcterms:created xsi:type="dcterms:W3CDTF">2026-07-19T16:28:54Z</dcterms:created>
  <dcterms:modified xsi:type="dcterms:W3CDTF">2026-07-28T14:14:29Z</dcterms:modified>
</cp:coreProperties>
</file>