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3305" r:id="rId2"/>
    <p:sldId id="4883" r:id="rId3"/>
    <p:sldId id="3754" r:id="rId4"/>
    <p:sldId id="3291" r:id="rId5"/>
    <p:sldId id="3830" r:id="rId6"/>
    <p:sldId id="4891" r:id="rId7"/>
    <p:sldId id="4892" r:id="rId8"/>
    <p:sldId id="4893" r:id="rId9"/>
    <p:sldId id="4894" r:id="rId10"/>
    <p:sldId id="331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527DD-2C47-43BE-8F9C-BEE7E8C0718A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D3D7FF6-1035-4CF0-AC52-997F881C5886}">
      <dgm:prSet phldrT="[Text]" custT="1"/>
      <dgm:spPr/>
      <dgm:t>
        <a:bodyPr anchor="t"/>
        <a:lstStyle/>
        <a:p>
          <a:endParaRPr lang="en-US" sz="1800" b="1">
            <a:latin typeface="Aptos" panose="020B0004020202020204" pitchFamily="34" charset="0"/>
          </a:endParaRPr>
        </a:p>
        <a:p>
          <a:r>
            <a:rPr lang="en-US" sz="2800" b="1">
              <a:latin typeface="Aptos" panose="020B0004020202020204" pitchFamily="34" charset="0"/>
            </a:rPr>
            <a:t>2006</a:t>
          </a:r>
          <a:br>
            <a:rPr lang="en-US" sz="2800" b="1">
              <a:latin typeface="Aptos" panose="020B0004020202020204" pitchFamily="34" charset="0"/>
            </a:rPr>
          </a:br>
          <a:br>
            <a:rPr lang="en-US" sz="1800" b="1">
              <a:latin typeface="Aptos" panose="020B0004020202020204" pitchFamily="34" charset="0"/>
            </a:rPr>
          </a:br>
          <a:r>
            <a:rPr lang="en-US" sz="1800" b="1">
              <a:latin typeface="Aptos" panose="020B0004020202020204" pitchFamily="34" charset="0"/>
            </a:rPr>
            <a:t>Water Supply Study &amp; Safe Yield Study</a:t>
          </a:r>
        </a:p>
        <a:p>
          <a:endParaRPr lang="en-US" sz="1800" b="1">
            <a:latin typeface="Aptos" panose="020B0004020202020204" pitchFamily="34" charset="0"/>
          </a:endParaRPr>
        </a:p>
        <a:p>
          <a:r>
            <a:rPr lang="en-US" sz="1800">
              <a:latin typeface="Aptos" panose="020B0004020202020204" pitchFamily="34" charset="0"/>
            </a:rPr>
            <a:t>Identified the maximum capacity of the Catawba River Basin for water supply could be reached by 2048</a:t>
          </a:r>
        </a:p>
      </dgm:t>
    </dgm:pt>
    <dgm:pt modelId="{183E05F9-30C7-4304-A0F5-ED94CFDADB8A}" type="parTrans" cxnId="{86FBB9FA-68DB-4F35-A1FC-B546CCA3ABF1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095BAC3A-36FC-4C9E-A319-54C4770FCE9E}" type="sibTrans" cxnId="{86FBB9FA-68DB-4F35-A1FC-B546CCA3ABF1}">
      <dgm:prSet/>
      <dgm:spPr>
        <a:solidFill>
          <a:schemeClr val="accent1"/>
        </a:solidFill>
      </dgm:spPr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FEE75BDE-6038-46D2-B13C-CEEE09F4E3CA}">
      <dgm:prSet phldrT="[Text]" custT="1"/>
      <dgm:spPr/>
      <dgm:t>
        <a:bodyPr anchor="t"/>
        <a:lstStyle/>
        <a:p>
          <a:endParaRPr lang="en-US" sz="2100" b="1" kern="1200">
            <a:latin typeface="Aptos" panose="020B0004020202020204" pitchFamily="34" charset="0"/>
          </a:endParaRPr>
        </a:p>
        <a:p>
          <a:r>
            <a:rPr lang="en-US" sz="2800" b="1" kern="1200">
              <a:latin typeface="Aptos" panose="020B0004020202020204" pitchFamily="34" charset="0"/>
              <a:ea typeface="+mn-ea"/>
              <a:cs typeface="+mn-cs"/>
            </a:rPr>
            <a:t>2014/15</a:t>
          </a:r>
          <a:br>
            <a:rPr lang="en-US" sz="2800" b="1" kern="1200">
              <a:latin typeface="Aptos" panose="020B0004020202020204" pitchFamily="34" charset="0"/>
              <a:ea typeface="+mn-ea"/>
              <a:cs typeface="+mn-cs"/>
            </a:rPr>
          </a:br>
          <a:br>
            <a:rPr lang="en-US" sz="2100" b="1" kern="1200">
              <a:latin typeface="Aptos" panose="020B0004020202020204" pitchFamily="34" charset="0"/>
            </a:rPr>
          </a:br>
          <a:r>
            <a:rPr lang="en-US" sz="1800" b="1" kern="1200">
              <a:latin typeface="Aptos" panose="020B0004020202020204" pitchFamily="34" charset="0"/>
            </a:rPr>
            <a:t>Water Supply</a:t>
          </a:r>
          <a:br>
            <a:rPr lang="en-US" sz="1800" b="1" kern="1200">
              <a:latin typeface="Aptos" panose="020B0004020202020204" pitchFamily="34" charset="0"/>
            </a:rPr>
          </a:br>
          <a:r>
            <a:rPr lang="en-US" sz="1800" b="1" kern="1200">
              <a:latin typeface="Aptos" panose="020B0004020202020204" pitchFamily="34" charset="0"/>
            </a:rPr>
            <a:t>Master Plan</a:t>
          </a:r>
        </a:p>
        <a:p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Recommended strategies to extend safe yield</a:t>
          </a:r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to 2100</a:t>
          </a:r>
        </a:p>
      </dgm:t>
    </dgm:pt>
    <dgm:pt modelId="{7E42E629-B431-4E1A-89A3-7CE6A4A8CD2D}" type="parTrans" cxnId="{C5233C2D-B1EE-49DD-AC71-040DCF5C8ECC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2556D9BF-C91C-4873-9432-3C60FA238857}" type="sibTrans" cxnId="{C5233C2D-B1EE-49DD-AC71-040DCF5C8ECC}">
      <dgm:prSet/>
      <dgm:spPr>
        <a:solidFill>
          <a:schemeClr val="accent1"/>
        </a:solidFill>
      </dgm:spPr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F01BF35A-558F-4805-96E4-627B215C1E88}">
      <dgm:prSet phldrT="[Text]" custT="1"/>
      <dgm:spPr/>
      <dgm:t>
        <a:bodyPr anchor="t"/>
        <a:lstStyle/>
        <a:p>
          <a:endParaRPr lang="en-US" sz="2100" b="1" kern="1200">
            <a:latin typeface="Aptos" panose="020B0004020202020204" pitchFamily="34" charset="0"/>
          </a:endParaRPr>
        </a:p>
        <a:p>
          <a:r>
            <a:rPr lang="en-US" sz="2800" b="1" kern="1200">
              <a:latin typeface="Aptos" panose="020B0004020202020204" pitchFamily="34" charset="0"/>
              <a:ea typeface="+mn-ea"/>
              <a:cs typeface="+mn-cs"/>
            </a:rPr>
            <a:t>2025</a:t>
          </a:r>
          <a:br>
            <a:rPr lang="en-US" sz="2800" b="1" kern="1200">
              <a:latin typeface="Aptos" panose="020B0004020202020204" pitchFamily="34" charset="0"/>
              <a:ea typeface="+mn-ea"/>
              <a:cs typeface="+mn-cs"/>
            </a:rPr>
          </a:br>
          <a:br>
            <a:rPr lang="en-US" sz="2100" b="1" kern="1200">
              <a:latin typeface="Aptos" panose="020B0004020202020204" pitchFamily="34" charset="0"/>
            </a:rPr>
          </a:br>
          <a:r>
            <a:rPr lang="en-US" sz="1800" b="1" kern="1200">
              <a:latin typeface="Aptos" panose="020B0004020202020204" pitchFamily="34" charset="0"/>
            </a:rPr>
            <a:t>Integrated Water Resources Plan</a:t>
          </a:r>
        </a:p>
        <a:p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Final Draft developed</a:t>
          </a:r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Dec 2025</a:t>
          </a:r>
        </a:p>
        <a:p>
          <a:r>
            <a:rPr lang="en-US" sz="1800" kern="1200">
              <a:latin typeface="Aptos" panose="020B0004020202020204" pitchFamily="34" charset="0"/>
            </a:rPr>
            <a:t>Added water quality evaluations</a:t>
          </a:r>
        </a:p>
      </dgm:t>
    </dgm:pt>
    <dgm:pt modelId="{067B4994-117B-405A-AFEE-62FF17C3F710}" type="parTrans" cxnId="{1D7A2B6C-B6F6-4248-8BB3-761CDBED6F21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2E10EF5F-06DA-41FE-9E86-C9476D580CE9}" type="sibTrans" cxnId="{1D7A2B6C-B6F6-4248-8BB3-761CDBED6F21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75530181-9F2E-4A5D-9276-567D1B1A0C2E}" type="pres">
      <dgm:prSet presAssocID="{562527DD-2C47-43BE-8F9C-BEE7E8C0718A}" presName="Name0" presStyleCnt="0">
        <dgm:presLayoutVars>
          <dgm:dir/>
          <dgm:resizeHandles val="exact"/>
        </dgm:presLayoutVars>
      </dgm:prSet>
      <dgm:spPr/>
    </dgm:pt>
    <dgm:pt modelId="{61885975-BA95-41C0-9642-541EE4F7E3B3}" type="pres">
      <dgm:prSet presAssocID="{0D3D7FF6-1035-4CF0-AC52-997F881C5886}" presName="node" presStyleLbl="node1" presStyleIdx="0" presStyleCnt="3" custScaleY="146410">
        <dgm:presLayoutVars>
          <dgm:bulletEnabled val="1"/>
        </dgm:presLayoutVars>
      </dgm:prSet>
      <dgm:spPr/>
    </dgm:pt>
    <dgm:pt modelId="{409D9583-1031-4020-99AF-06952C9626E9}" type="pres">
      <dgm:prSet presAssocID="{095BAC3A-36FC-4C9E-A319-54C4770FCE9E}" presName="sibTrans" presStyleLbl="sibTrans2D1" presStyleIdx="0" presStyleCnt="2"/>
      <dgm:spPr/>
    </dgm:pt>
    <dgm:pt modelId="{0D7D58A0-7E0A-4808-9A63-144525C40C81}" type="pres">
      <dgm:prSet presAssocID="{095BAC3A-36FC-4C9E-A319-54C4770FCE9E}" presName="connectorText" presStyleLbl="sibTrans2D1" presStyleIdx="0" presStyleCnt="2"/>
      <dgm:spPr/>
    </dgm:pt>
    <dgm:pt modelId="{94A25BD0-7641-46D7-BD32-8F4CF5EE5969}" type="pres">
      <dgm:prSet presAssocID="{FEE75BDE-6038-46D2-B13C-CEEE09F4E3CA}" presName="node" presStyleLbl="node1" presStyleIdx="1" presStyleCnt="3" custScaleY="146410">
        <dgm:presLayoutVars>
          <dgm:bulletEnabled val="1"/>
        </dgm:presLayoutVars>
      </dgm:prSet>
      <dgm:spPr/>
    </dgm:pt>
    <dgm:pt modelId="{35CC3A92-12D7-49D9-9CE9-86B140D4DD8D}" type="pres">
      <dgm:prSet presAssocID="{2556D9BF-C91C-4873-9432-3C60FA238857}" presName="sibTrans" presStyleLbl="sibTrans2D1" presStyleIdx="1" presStyleCnt="2"/>
      <dgm:spPr/>
    </dgm:pt>
    <dgm:pt modelId="{D86047E7-D762-48E1-9087-8AEC45F5F80E}" type="pres">
      <dgm:prSet presAssocID="{2556D9BF-C91C-4873-9432-3C60FA238857}" presName="connectorText" presStyleLbl="sibTrans2D1" presStyleIdx="1" presStyleCnt="2"/>
      <dgm:spPr/>
    </dgm:pt>
    <dgm:pt modelId="{0D077A3E-52A4-4529-B791-013C58E0C342}" type="pres">
      <dgm:prSet presAssocID="{F01BF35A-558F-4805-96E4-627B215C1E88}" presName="node" presStyleLbl="node1" presStyleIdx="2" presStyleCnt="3" custScaleY="146410">
        <dgm:presLayoutVars>
          <dgm:bulletEnabled val="1"/>
        </dgm:presLayoutVars>
      </dgm:prSet>
      <dgm:spPr/>
    </dgm:pt>
  </dgm:ptLst>
  <dgm:cxnLst>
    <dgm:cxn modelId="{C5233C2D-B1EE-49DD-AC71-040DCF5C8ECC}" srcId="{562527DD-2C47-43BE-8F9C-BEE7E8C0718A}" destId="{FEE75BDE-6038-46D2-B13C-CEEE09F4E3CA}" srcOrd="1" destOrd="0" parTransId="{7E42E629-B431-4E1A-89A3-7CE6A4A8CD2D}" sibTransId="{2556D9BF-C91C-4873-9432-3C60FA238857}"/>
    <dgm:cxn modelId="{019AC554-3873-4B50-AEBF-C0547B5A67C8}" type="presOf" srcId="{FEE75BDE-6038-46D2-B13C-CEEE09F4E3CA}" destId="{94A25BD0-7641-46D7-BD32-8F4CF5EE5969}" srcOrd="0" destOrd="0" presId="urn:microsoft.com/office/officeart/2005/8/layout/process1"/>
    <dgm:cxn modelId="{1D7A2B6C-B6F6-4248-8BB3-761CDBED6F21}" srcId="{562527DD-2C47-43BE-8F9C-BEE7E8C0718A}" destId="{F01BF35A-558F-4805-96E4-627B215C1E88}" srcOrd="2" destOrd="0" parTransId="{067B4994-117B-405A-AFEE-62FF17C3F710}" sibTransId="{2E10EF5F-06DA-41FE-9E86-C9476D580CE9}"/>
    <dgm:cxn modelId="{AB12ED81-CD28-4D38-A9E0-0E5626048084}" type="presOf" srcId="{095BAC3A-36FC-4C9E-A319-54C4770FCE9E}" destId="{0D7D58A0-7E0A-4808-9A63-144525C40C81}" srcOrd="1" destOrd="0" presId="urn:microsoft.com/office/officeart/2005/8/layout/process1"/>
    <dgm:cxn modelId="{647DE3A0-C01C-4C00-B349-4AA014A69879}" type="presOf" srcId="{095BAC3A-36FC-4C9E-A319-54C4770FCE9E}" destId="{409D9583-1031-4020-99AF-06952C9626E9}" srcOrd="0" destOrd="0" presId="urn:microsoft.com/office/officeart/2005/8/layout/process1"/>
    <dgm:cxn modelId="{1BED67A8-9C33-44E2-9D5B-14327626B98E}" type="presOf" srcId="{562527DD-2C47-43BE-8F9C-BEE7E8C0718A}" destId="{75530181-9F2E-4A5D-9276-567D1B1A0C2E}" srcOrd="0" destOrd="0" presId="urn:microsoft.com/office/officeart/2005/8/layout/process1"/>
    <dgm:cxn modelId="{404AAAAF-3EBA-4837-8DF9-4A050A98B5A5}" type="presOf" srcId="{2556D9BF-C91C-4873-9432-3C60FA238857}" destId="{35CC3A92-12D7-49D9-9CE9-86B140D4DD8D}" srcOrd="0" destOrd="0" presId="urn:microsoft.com/office/officeart/2005/8/layout/process1"/>
    <dgm:cxn modelId="{5C1985BA-D823-4328-94F1-A7249EAD17D8}" type="presOf" srcId="{F01BF35A-558F-4805-96E4-627B215C1E88}" destId="{0D077A3E-52A4-4529-B791-013C58E0C342}" srcOrd="0" destOrd="0" presId="urn:microsoft.com/office/officeart/2005/8/layout/process1"/>
    <dgm:cxn modelId="{1EDD40DB-5705-43A8-8898-1CC935F185B0}" type="presOf" srcId="{2556D9BF-C91C-4873-9432-3C60FA238857}" destId="{D86047E7-D762-48E1-9087-8AEC45F5F80E}" srcOrd="1" destOrd="0" presId="urn:microsoft.com/office/officeart/2005/8/layout/process1"/>
    <dgm:cxn modelId="{3A2080DB-430C-4E59-8CC8-6290AC90D4A8}" type="presOf" srcId="{0D3D7FF6-1035-4CF0-AC52-997F881C5886}" destId="{61885975-BA95-41C0-9642-541EE4F7E3B3}" srcOrd="0" destOrd="0" presId="urn:microsoft.com/office/officeart/2005/8/layout/process1"/>
    <dgm:cxn modelId="{86FBB9FA-68DB-4F35-A1FC-B546CCA3ABF1}" srcId="{562527DD-2C47-43BE-8F9C-BEE7E8C0718A}" destId="{0D3D7FF6-1035-4CF0-AC52-997F881C5886}" srcOrd="0" destOrd="0" parTransId="{183E05F9-30C7-4304-A0F5-ED94CFDADB8A}" sibTransId="{095BAC3A-36FC-4C9E-A319-54C4770FCE9E}"/>
    <dgm:cxn modelId="{76E32B77-3222-404F-A1B2-68AB56DFEAF2}" type="presParOf" srcId="{75530181-9F2E-4A5D-9276-567D1B1A0C2E}" destId="{61885975-BA95-41C0-9642-541EE4F7E3B3}" srcOrd="0" destOrd="0" presId="urn:microsoft.com/office/officeart/2005/8/layout/process1"/>
    <dgm:cxn modelId="{6E170A15-9DB5-4CB5-B67C-F1AE063C3FE8}" type="presParOf" srcId="{75530181-9F2E-4A5D-9276-567D1B1A0C2E}" destId="{409D9583-1031-4020-99AF-06952C9626E9}" srcOrd="1" destOrd="0" presId="urn:microsoft.com/office/officeart/2005/8/layout/process1"/>
    <dgm:cxn modelId="{3DE7C8DC-9DC8-4DFD-A47B-176DF2979778}" type="presParOf" srcId="{409D9583-1031-4020-99AF-06952C9626E9}" destId="{0D7D58A0-7E0A-4808-9A63-144525C40C81}" srcOrd="0" destOrd="0" presId="urn:microsoft.com/office/officeart/2005/8/layout/process1"/>
    <dgm:cxn modelId="{2CBCDCD4-BCB1-417D-BDC4-24D507DC8F00}" type="presParOf" srcId="{75530181-9F2E-4A5D-9276-567D1B1A0C2E}" destId="{94A25BD0-7641-46D7-BD32-8F4CF5EE5969}" srcOrd="2" destOrd="0" presId="urn:microsoft.com/office/officeart/2005/8/layout/process1"/>
    <dgm:cxn modelId="{5D755F3B-A75D-4552-B554-DF92BD4BD48A}" type="presParOf" srcId="{75530181-9F2E-4A5D-9276-567D1B1A0C2E}" destId="{35CC3A92-12D7-49D9-9CE9-86B140D4DD8D}" srcOrd="3" destOrd="0" presId="urn:microsoft.com/office/officeart/2005/8/layout/process1"/>
    <dgm:cxn modelId="{3A02733D-B7AD-40B0-B06A-7FECC8D979C0}" type="presParOf" srcId="{35CC3A92-12D7-49D9-9CE9-86B140D4DD8D}" destId="{D86047E7-D762-48E1-9087-8AEC45F5F80E}" srcOrd="0" destOrd="0" presId="urn:microsoft.com/office/officeart/2005/8/layout/process1"/>
    <dgm:cxn modelId="{38E8B930-00D2-4ABC-99F7-F5F7CA79BE27}" type="presParOf" srcId="{75530181-9F2E-4A5D-9276-567D1B1A0C2E}" destId="{0D077A3E-52A4-4529-B791-013C58E0C34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85975-BA95-41C0-9642-541EE4F7E3B3}">
      <dsp:nvSpPr>
        <dsp:cNvPr id="0" name=""/>
        <dsp:cNvSpPr/>
      </dsp:nvSpPr>
      <dsp:spPr>
        <a:xfrm>
          <a:off x="9779" y="0"/>
          <a:ext cx="2922993" cy="371833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latin typeface="Aptos" panose="020B00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ptos" panose="020B0004020202020204" pitchFamily="34" charset="0"/>
            </a:rPr>
            <a:t>2006</a:t>
          </a:r>
          <a:br>
            <a:rPr lang="en-US" sz="2800" b="1" kern="1200">
              <a:latin typeface="Aptos" panose="020B0004020202020204" pitchFamily="34" charset="0"/>
            </a:rPr>
          </a:br>
          <a:br>
            <a:rPr lang="en-US" sz="1800" b="1" kern="1200">
              <a:latin typeface="Aptos" panose="020B0004020202020204" pitchFamily="34" charset="0"/>
            </a:rPr>
          </a:br>
          <a:r>
            <a:rPr lang="en-US" sz="1800" b="1" kern="1200">
              <a:latin typeface="Aptos" panose="020B0004020202020204" pitchFamily="34" charset="0"/>
            </a:rPr>
            <a:t>Water Supply Study &amp; Safe Yield Study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latin typeface="Aptos" panose="020B00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" panose="020B0004020202020204" pitchFamily="34" charset="0"/>
            </a:rPr>
            <a:t>Identified the maximum capacity of the Catawba River Basin for water supply could be reached by 2048</a:t>
          </a:r>
        </a:p>
      </dsp:txBody>
      <dsp:txXfrm>
        <a:off x="95391" y="85612"/>
        <a:ext cx="2751769" cy="3547108"/>
      </dsp:txXfrm>
    </dsp:sp>
    <dsp:sp modelId="{409D9583-1031-4020-99AF-06952C9626E9}">
      <dsp:nvSpPr>
        <dsp:cNvPr id="0" name=""/>
        <dsp:cNvSpPr/>
      </dsp:nvSpPr>
      <dsp:spPr>
        <a:xfrm>
          <a:off x="3225072" y="1496714"/>
          <a:ext cx="619674" cy="7249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>
            <a:latin typeface="Aptos" panose="020B0004020202020204" pitchFamily="34" charset="0"/>
          </a:endParaRPr>
        </a:p>
      </dsp:txBody>
      <dsp:txXfrm>
        <a:off x="3225072" y="1641694"/>
        <a:ext cx="433772" cy="434942"/>
      </dsp:txXfrm>
    </dsp:sp>
    <dsp:sp modelId="{94A25BD0-7641-46D7-BD32-8F4CF5EE5969}">
      <dsp:nvSpPr>
        <dsp:cNvPr id="0" name=""/>
        <dsp:cNvSpPr/>
      </dsp:nvSpPr>
      <dsp:spPr>
        <a:xfrm>
          <a:off x="4101970" y="0"/>
          <a:ext cx="2922993" cy="371833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b="1" kern="1200">
            <a:latin typeface="Aptos" panose="020B0004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ptos" panose="020B0004020202020204" pitchFamily="34" charset="0"/>
              <a:ea typeface="+mn-ea"/>
              <a:cs typeface="+mn-cs"/>
            </a:rPr>
            <a:t>2014/15</a:t>
          </a:r>
          <a:br>
            <a:rPr lang="en-US" sz="2800" b="1" kern="1200">
              <a:latin typeface="Aptos" panose="020B0004020202020204" pitchFamily="34" charset="0"/>
              <a:ea typeface="+mn-ea"/>
              <a:cs typeface="+mn-cs"/>
            </a:rPr>
          </a:br>
          <a:br>
            <a:rPr lang="en-US" sz="2100" b="1" kern="1200">
              <a:latin typeface="Aptos" panose="020B0004020202020204" pitchFamily="34" charset="0"/>
            </a:rPr>
          </a:br>
          <a:r>
            <a:rPr lang="en-US" sz="1800" b="1" kern="1200">
              <a:latin typeface="Aptos" panose="020B0004020202020204" pitchFamily="34" charset="0"/>
            </a:rPr>
            <a:t>Water Supply</a:t>
          </a:r>
          <a:br>
            <a:rPr lang="en-US" sz="1800" b="1" kern="1200">
              <a:latin typeface="Aptos" panose="020B0004020202020204" pitchFamily="34" charset="0"/>
            </a:rPr>
          </a:br>
          <a:r>
            <a:rPr lang="en-US" sz="1800" b="1" kern="1200">
              <a:latin typeface="Aptos" panose="020B0004020202020204" pitchFamily="34" charset="0"/>
            </a:rPr>
            <a:t>Master Plan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Recommended strategies to extend safe yield</a:t>
          </a:r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to 2100</a:t>
          </a:r>
        </a:p>
      </dsp:txBody>
      <dsp:txXfrm>
        <a:off x="4187582" y="85612"/>
        <a:ext cx="2751769" cy="3547108"/>
      </dsp:txXfrm>
    </dsp:sp>
    <dsp:sp modelId="{35CC3A92-12D7-49D9-9CE9-86B140D4DD8D}">
      <dsp:nvSpPr>
        <dsp:cNvPr id="0" name=""/>
        <dsp:cNvSpPr/>
      </dsp:nvSpPr>
      <dsp:spPr>
        <a:xfrm>
          <a:off x="7317263" y="1496714"/>
          <a:ext cx="619674" cy="7249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>
            <a:latin typeface="Aptos" panose="020B0004020202020204" pitchFamily="34" charset="0"/>
          </a:endParaRPr>
        </a:p>
      </dsp:txBody>
      <dsp:txXfrm>
        <a:off x="7317263" y="1641694"/>
        <a:ext cx="433772" cy="434942"/>
      </dsp:txXfrm>
    </dsp:sp>
    <dsp:sp modelId="{0D077A3E-52A4-4529-B791-013C58E0C342}">
      <dsp:nvSpPr>
        <dsp:cNvPr id="0" name=""/>
        <dsp:cNvSpPr/>
      </dsp:nvSpPr>
      <dsp:spPr>
        <a:xfrm>
          <a:off x="8194161" y="0"/>
          <a:ext cx="2922993" cy="371833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b="1" kern="1200">
            <a:latin typeface="Aptos" panose="020B0004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ptos" panose="020B0004020202020204" pitchFamily="34" charset="0"/>
              <a:ea typeface="+mn-ea"/>
              <a:cs typeface="+mn-cs"/>
            </a:rPr>
            <a:t>2025</a:t>
          </a:r>
          <a:br>
            <a:rPr lang="en-US" sz="2800" b="1" kern="1200">
              <a:latin typeface="Aptos" panose="020B0004020202020204" pitchFamily="34" charset="0"/>
              <a:ea typeface="+mn-ea"/>
              <a:cs typeface="+mn-cs"/>
            </a:rPr>
          </a:br>
          <a:br>
            <a:rPr lang="en-US" sz="2100" b="1" kern="1200">
              <a:latin typeface="Aptos" panose="020B0004020202020204" pitchFamily="34" charset="0"/>
            </a:rPr>
          </a:br>
          <a:r>
            <a:rPr lang="en-US" sz="1800" b="1" kern="1200">
              <a:latin typeface="Aptos" panose="020B0004020202020204" pitchFamily="34" charset="0"/>
            </a:rPr>
            <a:t>Integrated Water Resources Plan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Final Draft developed</a:t>
          </a:r>
          <a:br>
            <a:rPr lang="en-US" sz="1800" kern="1200">
              <a:latin typeface="Aptos" panose="020B0004020202020204" pitchFamily="34" charset="0"/>
            </a:rPr>
          </a:br>
          <a:r>
            <a:rPr lang="en-US" sz="1800" kern="1200">
              <a:latin typeface="Aptos" panose="020B0004020202020204" pitchFamily="34" charset="0"/>
            </a:rPr>
            <a:t>Dec 2025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" panose="020B0004020202020204" pitchFamily="34" charset="0"/>
            </a:rPr>
            <a:t>Added water quality evaluations</a:t>
          </a:r>
        </a:p>
      </dsp:txBody>
      <dsp:txXfrm>
        <a:off x="8279773" y="85612"/>
        <a:ext cx="2751769" cy="3547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D62C8-6C43-9748-9E78-23CE51491BCC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EC360-A2ED-544B-8800-6536B12D0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57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There’s something to be </a:t>
            </a:r>
            <a:r>
              <a:rPr lang="en-US" b="1"/>
              <a:t>really proud of here</a:t>
            </a:r>
            <a:r>
              <a:rPr lang="en-US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Developing a river basin plan is a </a:t>
            </a:r>
            <a:r>
              <a:rPr lang="en-US" b="1"/>
              <a:t>hard thing </a:t>
            </a:r>
            <a:r>
              <a:rPr lang="en-US"/>
              <a:t>and this is the </a:t>
            </a:r>
            <a:r>
              <a:rPr lang="en-US" b="1"/>
              <a:t>3</a:t>
            </a:r>
            <a:r>
              <a:rPr lang="en-US" b="1" baseline="30000"/>
              <a:t>rd</a:t>
            </a:r>
            <a:r>
              <a:rPr lang="en-US" b="1"/>
              <a:t> time around </a:t>
            </a:r>
            <a:r>
              <a:rPr lang="en-US"/>
              <a:t>for this river basin.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</a:t>
            </a:r>
            <a:r>
              <a:rPr lang="en-US" b="1"/>
              <a:t>first two </a:t>
            </a:r>
            <a:r>
              <a:rPr lang="en-US"/>
              <a:t>iterations were very </a:t>
            </a:r>
            <a:r>
              <a:rPr lang="en-US" b="1"/>
              <a:t>focused on water quantity</a:t>
            </a:r>
            <a:r>
              <a:rPr lang="en-US"/>
              <a:t>. Quality mattered and is certainly related but you </a:t>
            </a:r>
            <a:r>
              <a:rPr lang="en-US" err="1"/>
              <a:t>gotta</a:t>
            </a:r>
            <a:r>
              <a:rPr lang="en-US"/>
              <a:t> start somewhere.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This time, </a:t>
            </a:r>
            <a:r>
              <a:rPr lang="en-US" b="1"/>
              <a:t>the IWRP is also working on water quality issues</a:t>
            </a:r>
            <a:r>
              <a:rPr lang="en-US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C86434-3699-4A1F-B618-7105A0D6CF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5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What would be your </a:t>
            </a:r>
            <a:r>
              <a:rPr lang="en-US" b="1"/>
              <a:t>1 wish for water quality protection </a:t>
            </a:r>
            <a:r>
              <a:rPr lang="en-US"/>
              <a:t>in this River Basin? Mine would be a </a:t>
            </a:r>
            <a:r>
              <a:rPr lang="en-US" b="1"/>
              <a:t>consistent, effective, regulatory-supported buffer </a:t>
            </a:r>
            <a:r>
              <a:rPr lang="en-US"/>
              <a:t>on every perennial stream in the Basin. We need to </a:t>
            </a:r>
            <a:r>
              <a:rPr lang="en-US" b="1"/>
              <a:t>get serious </a:t>
            </a:r>
            <a:r>
              <a:rPr lang="en-US"/>
              <a:t>about doing that and make it happen.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IBTs are always emotional </a:t>
            </a:r>
            <a:r>
              <a:rPr lang="en-US"/>
              <a:t>and that’s not likely to change. But what can </a:t>
            </a:r>
            <a:r>
              <a:rPr lang="en-US" b="1"/>
              <a:t>change is the laws that govern them and the options chosen to meet the needs.</a:t>
            </a:r>
            <a:r>
              <a:rPr lang="en-US"/>
              <a:t> There is no reason why an </a:t>
            </a:r>
            <a:r>
              <a:rPr lang="en-US" b="1"/>
              <a:t>existing pipeline </a:t>
            </a:r>
            <a:r>
              <a:rPr lang="en-US"/>
              <a:t>that serves utility customers in a major river basin cannot </a:t>
            </a:r>
            <a:r>
              <a:rPr lang="en-US" b="1"/>
              <a:t>serve customers of another utility in that same river basin</a:t>
            </a:r>
            <a:r>
              <a:rPr lang="en-US"/>
              <a:t>. We have got to make better </a:t>
            </a:r>
            <a:r>
              <a:rPr lang="en-US" b="1"/>
              <a:t>common sense out of the way regulatory river basins are defined in NC </a:t>
            </a:r>
            <a:r>
              <a:rPr lang="en-US"/>
              <a:t>and eliminate roadblocks. We also have to </a:t>
            </a:r>
            <a:r>
              <a:rPr lang="en-US" b="1"/>
              <a:t>consider total costs, not just construction and operational costs</a:t>
            </a:r>
            <a:r>
              <a:rPr lang="en-US"/>
              <a:t>, when selecting </a:t>
            </a:r>
            <a:r>
              <a:rPr lang="en-US" b="1"/>
              <a:t>preferred solutions </a:t>
            </a:r>
            <a:r>
              <a:rPr lang="en-US"/>
              <a:t>to IBTs. Our </a:t>
            </a:r>
            <a:r>
              <a:rPr lang="en-US" b="1"/>
              <a:t>long-term goal should be to reduce not increase IBTs </a:t>
            </a:r>
            <a:r>
              <a:rPr lang="en-US"/>
              <a:t>from this small, heavily used river.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And finally, the 2010 Supreme Court </a:t>
            </a:r>
            <a:r>
              <a:rPr lang="en-US" b="1"/>
              <a:t>Settlement Agreement stopped a brewing water war</a:t>
            </a:r>
            <a:r>
              <a:rPr lang="en-US"/>
              <a:t>. That agreement has </a:t>
            </a:r>
            <a:r>
              <a:rPr lang="en-US" b="1"/>
              <a:t>tremendous value </a:t>
            </a:r>
            <a:r>
              <a:rPr lang="en-US"/>
              <a:t>and it needs to be supported and relationships nurtured. The ask in the IWRP is </a:t>
            </a:r>
            <a:r>
              <a:rPr lang="en-US" b="1"/>
              <a:t>for leadership level champions at those 2 state agencies </a:t>
            </a:r>
            <a:r>
              <a:rPr lang="en-US"/>
              <a:t>to be tapped to protect that agreement. </a:t>
            </a:r>
            <a:r>
              <a:rPr lang="en-US" b="1"/>
              <a:t>Water wars are a waste of valuable resources </a:t>
            </a:r>
            <a:r>
              <a:rPr lang="en-US"/>
              <a:t>that none of us can afford.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C86434-3699-4A1F-B618-7105A0D6CF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49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Per the Open Space Institute, at least </a:t>
            </a:r>
            <a:r>
              <a:rPr lang="en-US" b="1"/>
              <a:t>66% forested cover </a:t>
            </a:r>
            <a:r>
              <a:rPr lang="en-US"/>
              <a:t>is needed to avoid nitrogen spikes in a river basin. </a:t>
            </a:r>
            <a:r>
              <a:rPr lang="en-US" b="1"/>
              <a:t>Our river basin is already below that and headed downward</a:t>
            </a:r>
            <a:r>
              <a:rPr lang="en-US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We need </a:t>
            </a:r>
            <a:r>
              <a:rPr lang="en-US" b="1"/>
              <a:t>more tangible effort and yes more money </a:t>
            </a:r>
            <a:r>
              <a:rPr lang="en-US"/>
              <a:t>to invest in land conservation initiatives in this River Basin.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You saw from Jimmy’s slides that the </a:t>
            </a:r>
            <a:r>
              <a:rPr lang="en-US" b="1"/>
              <a:t>CWWMG has started investing some money with our wonderful land trust partners </a:t>
            </a:r>
            <a:r>
              <a:rPr lang="en-US"/>
              <a:t>on land-related source water protection.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But we need to think and act bigger on that front</a:t>
            </a:r>
            <a:r>
              <a:rPr lang="en-US"/>
              <a:t>. </a:t>
            </a:r>
            <a:r>
              <a:rPr lang="en-US" b="1"/>
              <a:t>Time is running out to protect hot spots that the IWRP has identified</a:t>
            </a:r>
            <a:r>
              <a:rPr lang="en-US"/>
              <a:t>, to slow down sedimentation and keep the bad stuff out of our water.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C86434-3699-4A1F-B618-7105A0D6CF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56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Lots of technical recommendations here and I </a:t>
            </a:r>
            <a:r>
              <a:rPr lang="en-US" b="1"/>
              <a:t>won’t talk about them individually</a:t>
            </a:r>
            <a:r>
              <a:rPr lang="en-US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 expect we would all agree that these make good sense and would be </a:t>
            </a:r>
            <a:r>
              <a:rPr lang="en-US" b="1"/>
              <a:t>very impactful if implemented</a:t>
            </a:r>
            <a:r>
              <a:rPr lang="en-US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These take money</a:t>
            </a:r>
            <a:r>
              <a:rPr lang="en-US"/>
              <a:t>. We need to do </a:t>
            </a:r>
            <a:r>
              <a:rPr lang="en-US" b="1"/>
              <a:t>just as good a job planning and budgeting and prioritizing things like this as we do the next pumping station, water plant or power plant.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C86434-3699-4A1F-B618-7105A0D6CF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58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How we prepare for and act when in drought can keep water intakes from becoming uncovered</a:t>
            </a:r>
            <a:r>
              <a:rPr lang="en-US"/>
              <a:t>. We proved that with the fist LIP implementation in 2006-2009.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Our </a:t>
            </a:r>
            <a:r>
              <a:rPr lang="en-US" b="1"/>
              <a:t>goal</a:t>
            </a:r>
            <a:r>
              <a:rPr lang="en-US"/>
              <a:t> over time in lake use permitting is to </a:t>
            </a:r>
            <a:r>
              <a:rPr lang="en-US" b="1"/>
              <a:t>drive down all critical intake </a:t>
            </a:r>
            <a:r>
              <a:rPr lang="en-US" b="0"/>
              <a:t>elevations to as low as the hydro station can go.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 fact we are doing that with new and existing power plant intakes as well, including </a:t>
            </a:r>
            <a:r>
              <a:rPr lang="en-US" b="1"/>
              <a:t>looking at McGuire Nuclear Station’s critical intake elevation</a:t>
            </a:r>
            <a:r>
              <a:rPr lang="en-US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If we are successful, together we can </a:t>
            </a:r>
            <a:r>
              <a:rPr lang="en-US" b="1"/>
              <a:t>increase the usable water storage </a:t>
            </a:r>
            <a:r>
              <a:rPr lang="en-US"/>
              <a:t>available to all of us </a:t>
            </a:r>
            <a:r>
              <a:rPr lang="en-US" b="1"/>
              <a:t>without having to build a new lake</a:t>
            </a:r>
            <a:r>
              <a:rPr lang="en-US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C86434-3699-4A1F-B618-7105A0D6CF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59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9C420-B619-5417-E3D1-F915BD7D0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27273C-C2B0-6709-19E6-B56338E9D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C49C2-4E1A-FA71-4131-ECC3CF92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62492-289D-8A58-2BD9-D6EFC4D81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CA6D5-D05D-0192-8274-CC67BBEA8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5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A9FDB-3F6F-8305-7C27-0070C50C8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208DED-654C-5E5A-F9F5-1646507D2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D4091-142E-0AF8-69ED-D8094390E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0E994-86B0-4F6E-41EB-F456DB9E5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EA9B1-F137-4AC0-4818-BC507EF5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55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26BC61-9292-F32C-029E-D8414842D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3721CA-00FE-94DE-7773-D1F949C276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69AEB-14A9-A1B0-0B12-D58E881F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A85AF-42BE-76F0-49DC-311C4B36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D193D-7F0E-6A4A-F127-A0537F0F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43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+ 2 Imag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4F42-503F-4CDB-A1FA-716AED2DDE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457201"/>
            <a:ext cx="6299195" cy="566381"/>
          </a:xfrm>
        </p:spPr>
        <p:txBody>
          <a:bodyPr anchor="t"/>
          <a:lstStyle>
            <a:lvl1pPr>
              <a:defRPr sz="3200">
                <a:solidFill>
                  <a:srgbClr val="4681CF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2E1D3-9007-4572-9F43-60575474F67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587915" y="3286119"/>
            <a:ext cx="4067723" cy="2192794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4681C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Image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172F527-6F21-43C5-991D-290A11DC1C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1957379"/>
            <a:ext cx="6299197" cy="352153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text here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50EFA1-87B6-4215-B9C0-EF92943A3DCD}"/>
              </a:ext>
            </a:extLst>
          </p:cNvPr>
          <p:cNvGrpSpPr/>
          <p:nvPr userDrawn="1"/>
        </p:nvGrpSpPr>
        <p:grpSpPr>
          <a:xfrm>
            <a:off x="-1" y="5943600"/>
            <a:ext cx="12192000" cy="914400"/>
            <a:chOff x="-1" y="5943600"/>
            <a:chExt cx="12192000" cy="9144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9C5D21B-8A06-47EA-993F-648242A62B05}"/>
                </a:ext>
              </a:extLst>
            </p:cNvPr>
            <p:cNvSpPr/>
            <p:nvPr/>
          </p:nvSpPr>
          <p:spPr>
            <a:xfrm>
              <a:off x="-1" y="5943600"/>
              <a:ext cx="12192000" cy="914400"/>
            </a:xfrm>
            <a:prstGeom prst="rect">
              <a:avLst/>
            </a:prstGeom>
            <a:solidFill>
              <a:srgbClr val="4681CF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3" name="Picture 12" descr="Background pattern&#10;&#10;Description automatically generated">
              <a:extLst>
                <a:ext uri="{FF2B5EF4-FFF2-40B4-BE49-F238E27FC236}">
                  <a16:creationId xmlns:a16="http://schemas.microsoft.com/office/drawing/2014/main" id="{CA77EBE5-7F87-4762-9697-5085C6040E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2" t="27869" r="4829" b="54246"/>
            <a:stretch/>
          </p:blipFill>
          <p:spPr>
            <a:xfrm>
              <a:off x="0" y="5943600"/>
              <a:ext cx="12191999" cy="914400"/>
            </a:xfrm>
            <a:prstGeom prst="rect">
              <a:avLst/>
            </a:prstGeom>
          </p:spPr>
        </p:pic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C6E50E3-91D1-4ED0-A39C-F3CCC879116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587914" y="860982"/>
            <a:ext cx="4067723" cy="2192794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rgbClr val="4681C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Image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A81B6-6529-488F-BC9C-5461232AEA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90" y="1071949"/>
            <a:ext cx="6299194" cy="4651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3D445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0388DC0-0196-2B1B-244E-569791FF22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741205B-5D7B-47EC-A80E-0BA2C2316185}" type="slidenum">
              <a:rPr lang="en-US" sz="820" smtClean="0">
                <a:latin typeface="Raleway" pitchFamily="2" charset="0"/>
              </a:rPr>
              <a:t>‹#›</a:t>
            </a:fld>
            <a:endParaRPr lang="en-US" sz="82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410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4C2930E-9D1C-41D1-AED8-87BD0670ADBC}"/>
              </a:ext>
            </a:extLst>
          </p:cNvPr>
          <p:cNvGrpSpPr/>
          <p:nvPr userDrawn="1"/>
        </p:nvGrpSpPr>
        <p:grpSpPr>
          <a:xfrm>
            <a:off x="-4122" y="-7878"/>
            <a:ext cx="12194505" cy="6865878"/>
            <a:chOff x="-4122" y="-7878"/>
            <a:chExt cx="12194505" cy="6865878"/>
          </a:xfrm>
        </p:grpSpPr>
        <p:pic>
          <p:nvPicPr>
            <p:cNvPr id="10" name="Picture 9" descr="A body of water with trees around it and a boat in it&#10;&#10;Description automatically generated with low confidence">
              <a:extLst>
                <a:ext uri="{FF2B5EF4-FFF2-40B4-BE49-F238E27FC236}">
                  <a16:creationId xmlns:a16="http://schemas.microsoft.com/office/drawing/2014/main" id="{C71A0D68-DA04-489F-8FE9-9D4DE74BE8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" t="5281" r="478" b="21881"/>
            <a:stretch/>
          </p:blipFill>
          <p:spPr>
            <a:xfrm>
              <a:off x="-4122" y="-7878"/>
              <a:ext cx="12191999" cy="5961907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39B1586-FC87-4AA2-947C-77B2B0257E78}"/>
                </a:ext>
              </a:extLst>
            </p:cNvPr>
            <p:cNvGrpSpPr/>
            <p:nvPr userDrawn="1"/>
          </p:nvGrpSpPr>
          <p:grpSpPr>
            <a:xfrm>
              <a:off x="-1617" y="5943600"/>
              <a:ext cx="12192000" cy="914400"/>
              <a:chOff x="0" y="5943600"/>
              <a:chExt cx="12192000" cy="9144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7F77D9F-C324-48CE-BC81-897D12922EF5}"/>
                  </a:ext>
                </a:extLst>
              </p:cNvPr>
              <p:cNvSpPr/>
              <p:nvPr/>
            </p:nvSpPr>
            <p:spPr>
              <a:xfrm>
                <a:off x="0" y="5943600"/>
                <a:ext cx="12192000" cy="914400"/>
              </a:xfrm>
              <a:prstGeom prst="rect">
                <a:avLst/>
              </a:prstGeom>
              <a:solidFill>
                <a:srgbClr val="5F9E43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pic>
            <p:nvPicPr>
              <p:cNvPr id="9" name="Picture 8" descr="Background pattern&#10;&#10;Description automatically generated">
                <a:extLst>
                  <a:ext uri="{FF2B5EF4-FFF2-40B4-BE49-F238E27FC236}">
                    <a16:creationId xmlns:a16="http://schemas.microsoft.com/office/drawing/2014/main" id="{4301A225-48D0-407E-B8D1-9E43E27FA1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62" t="27869" r="4829" b="54246"/>
              <a:stretch/>
            </p:blipFill>
            <p:spPr>
              <a:xfrm>
                <a:off x="1" y="5943600"/>
                <a:ext cx="12191999" cy="914400"/>
              </a:xfrm>
              <a:prstGeom prst="rect">
                <a:avLst/>
              </a:prstGeom>
            </p:spPr>
          </p:pic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B9580E7-ADA9-4EDC-B962-C9FE7E922850}"/>
              </a:ext>
            </a:extLst>
          </p:cNvPr>
          <p:cNvSpPr/>
          <p:nvPr userDrawn="1"/>
        </p:nvSpPr>
        <p:spPr>
          <a:xfrm>
            <a:off x="-4121" y="799995"/>
            <a:ext cx="8950989" cy="2562330"/>
          </a:xfrm>
          <a:prstGeom prst="rect">
            <a:avLst/>
          </a:prstGeom>
          <a:solidFill>
            <a:srgbClr val="5F9E43">
              <a:alpha val="94902"/>
            </a:srgb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37B0D32A-A562-4A02-84C8-1B8D1ABDA1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76" y="1297558"/>
            <a:ext cx="1567205" cy="156720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4FB83E8-CC30-4AB4-A0AE-ED635019D205}"/>
              </a:ext>
            </a:extLst>
          </p:cNvPr>
          <p:cNvSpPr txBox="1">
            <a:spLocks/>
          </p:cNvSpPr>
          <p:nvPr userDrawn="1"/>
        </p:nvSpPr>
        <p:spPr>
          <a:xfrm>
            <a:off x="2499395" y="1267996"/>
            <a:ext cx="6290300" cy="32086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>
                <a:solidFill>
                  <a:schemeClr val="bg1"/>
                </a:solidFill>
                <a:latin typeface="Aptos" panose="020B0004020202020204" pitchFamily="34" charset="0"/>
              </a:rPr>
              <a:t>Catawba-Wateree Water Management Group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6541040-E02A-4045-992E-6EE1F2851620}"/>
              </a:ext>
            </a:extLst>
          </p:cNvPr>
          <p:cNvSpPr txBox="1">
            <a:spLocks/>
          </p:cNvSpPr>
          <p:nvPr userDrawn="1"/>
        </p:nvSpPr>
        <p:spPr>
          <a:xfrm>
            <a:off x="2499395" y="1588857"/>
            <a:ext cx="62903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>
                <a:solidFill>
                  <a:schemeClr val="bg1"/>
                </a:solidFill>
                <a:latin typeface="Aptos" panose="020B0004020202020204" pitchFamily="34" charset="0"/>
              </a:rPr>
              <a:t>INTEGRATED WATER</a:t>
            </a:r>
            <a:br>
              <a:rPr lang="en-US" sz="480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4800">
                <a:solidFill>
                  <a:schemeClr val="bg1"/>
                </a:solidFill>
                <a:latin typeface="Aptos" panose="020B0004020202020204" pitchFamily="34" charset="0"/>
              </a:rPr>
              <a:t>RESOURCES 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61A93A-7129-4F57-8A57-14DC391633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7834" y="6087040"/>
            <a:ext cx="6610640" cy="364552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B6582E-ACB0-4E46-AEEA-4CDC1FEEF77F}"/>
              </a:ext>
            </a:extLst>
          </p:cNvPr>
          <p:cNvSpPr/>
          <p:nvPr userDrawn="1"/>
        </p:nvSpPr>
        <p:spPr>
          <a:xfrm>
            <a:off x="0" y="3351896"/>
            <a:ext cx="6509084" cy="914400"/>
          </a:xfrm>
          <a:prstGeom prst="rect">
            <a:avLst/>
          </a:prstGeom>
          <a:solidFill>
            <a:srgbClr val="DBDCDC">
              <a:alpha val="89804"/>
            </a:srgb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E077C-1C85-4EAA-AE66-EF224877E5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9091" y="3452238"/>
            <a:ext cx="5356542" cy="643399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rgbClr val="5F9E4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Report Title Goes Here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C96D9D5-0AEE-4421-A91E-D843927440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7377" y="6458906"/>
            <a:ext cx="3258323" cy="23906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D05134C-957A-D3CF-6DA0-D7C39406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741205B-5D7B-47EC-A80E-0BA2C2316185}" type="slidenum">
              <a:rPr lang="en-US" sz="820" smtClean="0">
                <a:latin typeface="Raleway" pitchFamily="2" charset="0"/>
              </a:rPr>
              <a:t>‹#›</a:t>
            </a:fld>
            <a:endParaRPr lang="en-US" sz="82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096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Text Box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609DD5E-6654-46BF-80E4-24B273B273E3}"/>
              </a:ext>
            </a:extLst>
          </p:cNvPr>
          <p:cNvGrpSpPr/>
          <p:nvPr userDrawn="1"/>
        </p:nvGrpSpPr>
        <p:grpSpPr>
          <a:xfrm>
            <a:off x="-1" y="5943600"/>
            <a:ext cx="12192000" cy="914400"/>
            <a:chOff x="-1" y="5943600"/>
            <a:chExt cx="12192000" cy="9144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897105-FE31-42F4-8653-E84CE9C169C5}"/>
                </a:ext>
              </a:extLst>
            </p:cNvPr>
            <p:cNvSpPr/>
            <p:nvPr/>
          </p:nvSpPr>
          <p:spPr>
            <a:xfrm>
              <a:off x="-1" y="5943600"/>
              <a:ext cx="12192000" cy="914400"/>
            </a:xfrm>
            <a:prstGeom prst="rect">
              <a:avLst/>
            </a:prstGeom>
            <a:solidFill>
              <a:srgbClr val="4681CF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4" name="Picture 13" descr="Background pattern&#10;&#10;Description automatically generated">
              <a:extLst>
                <a:ext uri="{FF2B5EF4-FFF2-40B4-BE49-F238E27FC236}">
                  <a16:creationId xmlns:a16="http://schemas.microsoft.com/office/drawing/2014/main" id="{456332CB-08B3-499A-8D10-77E3D8289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2" t="27869" r="4829" b="54246"/>
            <a:stretch/>
          </p:blipFill>
          <p:spPr>
            <a:xfrm>
              <a:off x="0" y="5943600"/>
              <a:ext cx="12191999" cy="914400"/>
            </a:xfrm>
            <a:prstGeom prst="rect">
              <a:avLst/>
            </a:prstGeom>
          </p:spPr>
        </p:pic>
      </p:grp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7B9A989C-61A9-4FA5-83BB-11BCF130F2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1957379"/>
            <a:ext cx="10815849" cy="352153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text here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6E67AF1-5D2B-44EB-9378-0B0F8F2DAB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9" y="1071949"/>
            <a:ext cx="10815849" cy="4651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3D445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A13E72D-0280-4E04-9227-8C1907DC48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1"/>
            <a:ext cx="10815851" cy="606662"/>
          </a:xfrm>
        </p:spPr>
        <p:txBody>
          <a:bodyPr anchor="t"/>
          <a:lstStyle>
            <a:lvl1pPr>
              <a:defRPr sz="3200">
                <a:solidFill>
                  <a:srgbClr val="4681CF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4DEBFE8B-3022-9520-A97A-F59B9977088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741205B-5D7B-47EC-A80E-0BA2C2316185}" type="slidenum">
              <a:rPr lang="en-US" sz="820" smtClean="0">
                <a:latin typeface="Raleway" pitchFamily="2" charset="0"/>
              </a:rPr>
              <a:t>‹#›</a:t>
            </a:fld>
            <a:endParaRPr lang="en-US" sz="82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691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+ Right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2E1D3-9007-4572-9F43-60575474F67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5999" y="0"/>
            <a:ext cx="6095999" cy="5943600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rgbClr val="4681C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Image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A7192DF-8FB9-4EC2-AEA5-635E507ED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1"/>
            <a:ext cx="4755795" cy="606662"/>
          </a:xfrm>
        </p:spPr>
        <p:txBody>
          <a:bodyPr anchor="t"/>
          <a:lstStyle>
            <a:lvl1pPr>
              <a:defRPr sz="3200">
                <a:solidFill>
                  <a:srgbClr val="4681CF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4486F278-3A30-46BB-9FC9-4714CE7769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9" y="1521063"/>
            <a:ext cx="4755794" cy="39243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text here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50B9F5-75AD-4A74-A937-3DA6DD6AEF6B}"/>
              </a:ext>
            </a:extLst>
          </p:cNvPr>
          <p:cNvGrpSpPr/>
          <p:nvPr userDrawn="1"/>
        </p:nvGrpSpPr>
        <p:grpSpPr>
          <a:xfrm>
            <a:off x="-1" y="5943600"/>
            <a:ext cx="12192000" cy="914400"/>
            <a:chOff x="-1" y="5943600"/>
            <a:chExt cx="12192000" cy="9144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1C1894-E958-4050-9649-F7B05C5D30B5}"/>
                </a:ext>
              </a:extLst>
            </p:cNvPr>
            <p:cNvSpPr/>
            <p:nvPr/>
          </p:nvSpPr>
          <p:spPr>
            <a:xfrm>
              <a:off x="-1" y="5943600"/>
              <a:ext cx="12192000" cy="914400"/>
            </a:xfrm>
            <a:prstGeom prst="rect">
              <a:avLst/>
            </a:prstGeom>
            <a:solidFill>
              <a:srgbClr val="4681CF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5" name="Picture 14" descr="Background pattern&#10;&#10;Description automatically generated">
              <a:extLst>
                <a:ext uri="{FF2B5EF4-FFF2-40B4-BE49-F238E27FC236}">
                  <a16:creationId xmlns:a16="http://schemas.microsoft.com/office/drawing/2014/main" id="{478942F2-5306-4E1F-9A8A-7ECAF99AC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2" t="27869" r="4829" b="54246"/>
            <a:stretch/>
          </p:blipFill>
          <p:spPr>
            <a:xfrm>
              <a:off x="0" y="5943600"/>
              <a:ext cx="12191999" cy="914400"/>
            </a:xfrm>
            <a:prstGeom prst="rect">
              <a:avLst/>
            </a:prstGeom>
          </p:spPr>
        </p:pic>
      </p:grp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6A4A93B1-EBDB-F798-4E39-5203DD59B7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741205B-5D7B-47EC-A80E-0BA2C2316185}" type="slidenum">
              <a:rPr lang="en-US" sz="820" smtClean="0">
                <a:latin typeface="Raleway" pitchFamily="2" charset="0"/>
              </a:rPr>
              <a:t>‹#›</a:t>
            </a:fld>
            <a:endParaRPr lang="en-US" sz="82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776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8229E8-3377-444F-B391-7B803BC0E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D4357-D236-4AF4-86DA-6AA70A3F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B53D0-981D-40E6-A043-D7CD162A9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205B-5D7B-47EC-A80E-0BA2C23161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A731-170F-400C-9226-C515195658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575" y="-3070"/>
            <a:ext cx="12192000" cy="686414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C3669F6-A3AA-487E-B433-3322B078D7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8575" y="5897419"/>
            <a:ext cx="12268200" cy="32086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8DB65D4-476B-4741-ABDF-53E2C0725E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8100" y="6208875"/>
            <a:ext cx="12268200" cy="32086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DCDAEA0-6AE6-4D7A-B035-263E0F4720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867884"/>
            <a:ext cx="12192000" cy="60666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Transition Slide Title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17FBA3EE-8450-25CA-BCA5-C36F71847E87}"/>
              </a:ext>
            </a:extLst>
          </p:cNvPr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41205B-5D7B-47EC-A80E-0BA2C2316185}" type="slidenum">
              <a:rPr lang="en-US" sz="820" smtClean="0">
                <a:latin typeface="Raleway" pitchFamily="2" charset="0"/>
              </a:rPr>
              <a:pPr/>
              <a:t>‹#›</a:t>
            </a:fld>
            <a:endParaRPr lang="en-US" sz="82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E9C2-9B87-A09E-79CE-F5414C25D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8322C-201A-7200-DD06-95998E4D5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8A0B7-626B-E4F2-7CF0-ADE6F263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02224-B16D-488F-9CC5-7A7EC7080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F84AD-8A72-8E86-AE1B-786D8E1DE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4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BBBFC-5F1D-9373-C1FC-6CDDFB871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E6774-E459-09AB-80D2-32481218E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54DF1-8E00-7518-8865-5E2712A32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82376-3F75-15DC-3CD6-2DC72B859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24881-5800-38B5-E658-4821B46D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6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5D210-91B0-04F2-BA65-E4596142C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23FB8-9592-7578-A3AE-AC9B36DF0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22B69-C028-B069-84AC-F76F5384B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1581C-855B-17EC-A993-D5D0A506C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25C66C-03A2-2CDF-108C-D45C68ED1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7295-91CC-CEE7-F121-EB23CD09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46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3B057-BF36-D824-67C1-3B4D403F0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82828-2C82-57C5-8A05-2DD6936A5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B19B99-8114-391B-48B2-7FFC1081A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737B9A-2D5C-60B2-830D-48BE61AD7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A4D8CC-2561-8FE8-2F54-DA564A000A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92BBB9-8E8B-55B0-AE4E-EFA6C16B5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4A05C3-E223-4FE9-F543-19965E297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DBB8B4-88CB-1A80-DF8B-0BC99FA18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8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418EE-C8A7-7A33-D24C-3BA9020E3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ED97DD-AD67-6598-70CC-77E8405CB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CF94A5-E55A-491E-E204-0761261FF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169D09-0F12-0EA5-1C77-58471CF40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1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538BDB-3925-2021-850E-D0C3D5645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385A81-BBBE-0D1A-918C-5E5D77B1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16874-200E-B971-EE27-190DAEF0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3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CD881-D110-C862-DF10-EDFFC979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1AD86-FB22-047F-4447-4E2CF58B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C1AFE-BF18-F796-839C-3BC53EAA1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239BF3-3023-9559-8010-FEB9DCBF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016789-FA85-D97D-E8C4-F7A44C620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E0E60-3081-F273-83E7-3A7C20B7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27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24541-74C8-9082-3C9A-0C3315226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B0085-785C-A310-1909-FFD3A7195F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0EC77-4736-6F03-79BE-3DE3B8F72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CCD79-4721-46F4-416A-9D9EC5FF5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76AE21-641E-542C-3EB5-5E3FFF17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D0694-6D5E-ABFF-466B-FB428D59B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8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0FEDFE-E09A-DDFF-38DE-73C6D2183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E16C8-4CA0-FC26-B748-5FBD59F43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53CD7-55B4-6D98-306C-8170305031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8F833-F0F9-3E4B-A90E-9E4491C16323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6C44D-DCC0-5F85-4C38-D44CEC873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2BB48-9A98-ED78-9E0D-C1E87406F9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10B9B-9D46-8147-86EA-D18206B1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7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9D9F34-9918-5B8D-9297-8C9AD1CC3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091" y="3452238"/>
            <a:ext cx="5356542" cy="643399"/>
          </a:xfrm>
        </p:spPr>
        <p:txBody>
          <a:bodyPr/>
          <a:lstStyle/>
          <a:p>
            <a:r>
              <a:rPr lang="en-US" dirty="0"/>
              <a:t>Very Brief Update CWRC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821339-5C42-0367-4C62-47B4CAF042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August 1, 2026</a:t>
            </a:r>
          </a:p>
        </p:txBody>
      </p:sp>
    </p:spTree>
    <p:extLst>
      <p:ext uri="{BB962C8B-B14F-4D97-AF65-F5344CB8AC3E}">
        <p14:creationId xmlns:p14="http://schemas.microsoft.com/office/powerpoint/2010/main" val="1547008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AF3718B-FC12-1CB1-AA7B-C700122E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/>
              </a:rPr>
              <a:t>From Plan to</a:t>
            </a:r>
            <a:r>
              <a:rPr lang="en-US" dirty="0">
                <a:latin typeface="Aptos"/>
              </a:rPr>
              <a:t> Action</a:t>
            </a:r>
          </a:p>
        </p:txBody>
      </p:sp>
    </p:spTree>
    <p:extLst>
      <p:ext uri="{BB962C8B-B14F-4D97-AF65-F5344CB8AC3E}">
        <p14:creationId xmlns:p14="http://schemas.microsoft.com/office/powerpoint/2010/main" val="196625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2DF5F8-9709-6D4D-9241-0EFB287A7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/>
              <a:t>Two Decades of Regional Water Supply Planning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F42D668-2D27-E88C-E549-F30D5A941A7C}"/>
              </a:ext>
            </a:extLst>
          </p:cNvPr>
          <p:cNvGraphicFramePr/>
          <p:nvPr/>
        </p:nvGraphicFramePr>
        <p:xfrm>
          <a:off x="632444" y="1461884"/>
          <a:ext cx="11126935" cy="371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33BC80-CEE1-F2B9-4365-BB645BC27F4C}"/>
              </a:ext>
            </a:extLst>
          </p:cNvPr>
          <p:cNvCxnSpPr/>
          <p:nvPr/>
        </p:nvCxnSpPr>
        <p:spPr>
          <a:xfrm>
            <a:off x="1219200" y="3314700"/>
            <a:ext cx="17399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BD6691-67DF-A008-6B02-FE130AD6C6C5}"/>
              </a:ext>
            </a:extLst>
          </p:cNvPr>
          <p:cNvCxnSpPr/>
          <p:nvPr/>
        </p:nvCxnSpPr>
        <p:spPr>
          <a:xfrm>
            <a:off x="5321300" y="3314700"/>
            <a:ext cx="17399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B4C54D-A2FD-3B5D-E6F2-D2FE6157ACA3}"/>
              </a:ext>
            </a:extLst>
          </p:cNvPr>
          <p:cNvCxnSpPr/>
          <p:nvPr/>
        </p:nvCxnSpPr>
        <p:spPr>
          <a:xfrm>
            <a:off x="9436100" y="3314700"/>
            <a:ext cx="17399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125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1C094-1E1F-B0AD-4E86-059426579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DF5203C-30CD-77E3-46D7-1ACD7354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935" y="226994"/>
            <a:ext cx="6299195" cy="5663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So, What did we learn from the IWRP?</a:t>
            </a:r>
            <a:endParaRPr lang="en-US" dirty="0"/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6CD6F99-703F-C0D1-6899-158575B171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935" y="935725"/>
            <a:ext cx="6669377" cy="4899996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285750" indent="-285750">
              <a:buFont typeface="Wingdings,Sans-Serif"/>
              <a:buChar char=""/>
            </a:pPr>
            <a:r>
              <a:rPr lang="en-US" sz="7200" dirty="0"/>
              <a:t>Net Water Demand is growing by 0.8% to 1.6% per year (</a:t>
            </a:r>
            <a:r>
              <a:rPr lang="en-US" sz="7200" b="1" dirty="0"/>
              <a:t>base case = 1.2%</a:t>
            </a:r>
            <a:r>
              <a:rPr lang="en-US" sz="7200" dirty="0"/>
              <a:t>)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dirty="0"/>
              <a:t>Projected energy production withdrawals are down from WSMP, municipal demands are up</a:t>
            </a:r>
          </a:p>
          <a:p>
            <a:pPr marL="285750" indent="-285750">
              <a:buFont typeface="Wingdings,Sans-Serif"/>
              <a:buChar char=""/>
            </a:pPr>
            <a:r>
              <a:rPr lang="en-US" sz="7200" dirty="0"/>
              <a:t>Climate variability will have impacts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dirty="0"/>
              <a:t>Causes temperatures and evaporation to increase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dirty="0"/>
              <a:t>Rainfall at least in NC is expected to increase </a:t>
            </a:r>
            <a:r>
              <a:rPr lang="en-US" sz="7200" b="1" dirty="0"/>
              <a:t>5-10% per year by 2100</a:t>
            </a:r>
            <a:r>
              <a:rPr lang="en-US" sz="7200" dirty="0"/>
              <a:t>. If it comes in large events, can we store it?</a:t>
            </a:r>
          </a:p>
          <a:p>
            <a:pPr marL="285750" indent="-285750">
              <a:buFont typeface="Wingdings,Sans-Serif"/>
              <a:buChar char=""/>
            </a:pPr>
            <a:r>
              <a:rPr lang="en-US" sz="7200" dirty="0"/>
              <a:t>Reservoir inflow less than WSMP (methodology change)</a:t>
            </a:r>
          </a:p>
          <a:p>
            <a:pPr marL="285750" indent="-285750">
              <a:buFont typeface="Wingdings,Sans-Serif"/>
              <a:buChar char=""/>
            </a:pPr>
            <a:r>
              <a:rPr lang="en-US" sz="7200" dirty="0"/>
              <a:t>Quantity v. Accessibility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dirty="0"/>
              <a:t>Total water quantity in the 11 reservoirs is adequate; water accessibility is not. 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dirty="0"/>
              <a:t>Lake Wylie (2025-2035) and Mtn Island Lake (2075-2085) reach decision points in the base case 50-yr planning horizon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b="1" dirty="0"/>
              <a:t>380 billion gallons </a:t>
            </a:r>
            <a:r>
              <a:rPr lang="en-US" sz="7200" dirty="0"/>
              <a:t>below Critical Reservoir Elevations</a:t>
            </a:r>
          </a:p>
          <a:p>
            <a:pPr marL="285750" indent="-285750">
              <a:buFont typeface="Wingdings,Sans-Serif"/>
              <a:buChar char=""/>
            </a:pPr>
            <a:r>
              <a:rPr lang="en-US" sz="7200" dirty="0" err="1"/>
              <a:t>Interbasin</a:t>
            </a:r>
            <a:r>
              <a:rPr lang="en-US" sz="7200" dirty="0"/>
              <a:t> transfers are significant. 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dirty="0"/>
              <a:t>Slowing IBT growth or even reversing it would help.</a:t>
            </a:r>
          </a:p>
          <a:p>
            <a:pPr marL="971550" lvl="1" indent="-285750">
              <a:buFont typeface="Arial"/>
              <a:buChar char="•"/>
            </a:pPr>
            <a:r>
              <a:rPr lang="en-US" sz="7200" dirty="0"/>
              <a:t>Eliminating all IBTs is not a cure-all.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186D6E-579A-CB81-0D43-07E941DE9B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88250" y="226994"/>
            <a:ext cx="6299194" cy="4651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4681CF"/>
                </a:solidFill>
              </a:rPr>
              <a:t>Water Quantity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D1C7-1CE9-4E68-6105-AF5AC253F2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741205B-5D7B-47EC-A80E-0BA2C231618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Placeholder 3" descr="Water flowing out of concrete pillars&#10;&#10;AI-generated content may be incorrect.">
            <a:extLst>
              <a:ext uri="{FF2B5EF4-FFF2-40B4-BE49-F238E27FC236}">
                <a16:creationId xmlns:a16="http://schemas.microsoft.com/office/drawing/2014/main" id="{6199FF8C-559F-DEFB-2221-B545DDE79F1C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3" b="6443"/>
          <a:stretch>
            <a:fillRect/>
          </a:stretch>
        </p:blipFill>
        <p:spPr>
          <a:xfrm>
            <a:off x="7588250" y="860425"/>
            <a:ext cx="4067175" cy="2193925"/>
          </a:xfrm>
          <a:prstGeom prst="rect">
            <a:avLst/>
          </a:prstGeom>
        </p:spPr>
      </p:pic>
      <p:pic>
        <p:nvPicPr>
          <p:cNvPr id="5" name="Picture Placeholder 4" descr="A dam with a few gates&#10;&#10;AI-generated content may be incorrect.">
            <a:extLst>
              <a:ext uri="{FF2B5EF4-FFF2-40B4-BE49-F238E27FC236}">
                <a16:creationId xmlns:a16="http://schemas.microsoft.com/office/drawing/2014/main" id="{3D1AEE6A-A88B-ED41-7D4D-C46CD691872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3" b="9573"/>
          <a:stretch>
            <a:fillRect/>
          </a:stretch>
        </p:blipFill>
        <p:spPr>
          <a:xfrm>
            <a:off x="7588250" y="3286125"/>
            <a:ext cx="4067175" cy="219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8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AE3C-F637-7373-1707-CF1442720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03" y="239837"/>
            <a:ext cx="6299195" cy="5663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So, What did we learn from the IWRP?</a:t>
            </a:r>
          </a:p>
        </p:txBody>
      </p:sp>
      <p:pic>
        <p:nvPicPr>
          <p:cNvPr id="9" name="Picture Placeholder 8" descr="A group of people in kayaks on a river&#10;&#10;AI-generated content may be incorrect.">
            <a:extLst>
              <a:ext uri="{FF2B5EF4-FFF2-40B4-BE49-F238E27FC236}">
                <a16:creationId xmlns:a16="http://schemas.microsoft.com/office/drawing/2014/main" id="{8F85D631-FFD6-A8B9-55C6-4F3CDC6B7C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" t="21309" r="5540" b="6829"/>
          <a:stretch>
            <a:fillRect/>
          </a:stretch>
        </p:blipFill>
        <p:spPr>
          <a:xfrm>
            <a:off x="7587915" y="3286119"/>
            <a:ext cx="4067723" cy="2192794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52484AA-2E3B-554D-C43C-F65E141B74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6362" y="806218"/>
            <a:ext cx="6789111" cy="506032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Sedimentation is the biggest threat (nutrients/contaminants/storage loss)</a:t>
            </a:r>
            <a:endParaRPr lang="en-US" sz="1600" dirty="0">
              <a:solidFill>
                <a:srgbClr val="000000"/>
              </a:solidFill>
            </a:endParaRPr>
          </a:p>
          <a:p>
            <a:pPr marL="1028700" lvl="1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Slowing it down is </a:t>
            </a:r>
            <a:r>
              <a:rPr lang="en-US" sz="1600" u="sng" dirty="0"/>
              <a:t>really important</a:t>
            </a:r>
            <a:endParaRPr lang="en-US" sz="1600" dirty="0">
              <a:solidFill>
                <a:srgbClr val="000000"/>
              </a:solidFill>
            </a:endParaRPr>
          </a:p>
          <a:p>
            <a:pPr marL="1028700" lvl="1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Current deposition rate = </a:t>
            </a:r>
            <a:r>
              <a:rPr lang="en-US" sz="1600" b="1" dirty="0"/>
              <a:t>742,000 tons/yr </a:t>
            </a:r>
            <a:r>
              <a:rPr lang="en-US" sz="1600" dirty="0"/>
              <a:t>= 455 ac-ft/yr @ 75 </a:t>
            </a:r>
            <a:r>
              <a:rPr lang="en-US" sz="1600" dirty="0" err="1"/>
              <a:t>lbs</a:t>
            </a:r>
            <a:r>
              <a:rPr lang="en-US" sz="1600" dirty="0"/>
              <a:t>/cubic ft = </a:t>
            </a:r>
            <a:r>
              <a:rPr lang="en-US" sz="1600" b="1" dirty="0"/>
              <a:t>148 million gallons per year </a:t>
            </a:r>
            <a:r>
              <a:rPr lang="en-US" sz="1600" dirty="0"/>
              <a:t>of storage displaced = a </a:t>
            </a:r>
            <a:r>
              <a:rPr lang="en-US" sz="1600" b="1" dirty="0"/>
              <a:t>231-mile-long line of tandem axle dump trucks </a:t>
            </a:r>
            <a:r>
              <a:rPr lang="en-US" sz="1600" dirty="0"/>
              <a:t>= approximate driving distance from </a:t>
            </a:r>
            <a:r>
              <a:rPr lang="en-US" sz="1600" b="1" dirty="0"/>
              <a:t>Richburg, SC to Knoxville, TN</a:t>
            </a:r>
            <a:r>
              <a:rPr lang="en-US" sz="1600" dirty="0"/>
              <a:t>!!!!!</a:t>
            </a:r>
            <a:endParaRPr lang="en-US" sz="1600" dirty="0">
              <a:solidFill>
                <a:srgbClr val="000000"/>
              </a:solidFill>
            </a:endParaRPr>
          </a:p>
          <a:p>
            <a:pPr marL="342900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Nutrients are a growing issue</a:t>
            </a:r>
            <a:endParaRPr lang="en-US" sz="1600" dirty="0">
              <a:solidFill>
                <a:srgbClr val="000000"/>
              </a:solidFill>
            </a:endParaRPr>
          </a:p>
          <a:p>
            <a:pPr marL="1028700" lvl="1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Compounding effects as you move down-river. </a:t>
            </a:r>
            <a:endParaRPr lang="en-US" sz="1600" dirty="0">
              <a:solidFill>
                <a:srgbClr val="000000"/>
              </a:solidFill>
            </a:endParaRPr>
          </a:p>
          <a:p>
            <a:pPr marL="1028700" lvl="1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Lower Catawba TMDL determination remains ongoing after work that began in the early 2000s.</a:t>
            </a:r>
            <a:endParaRPr lang="en-US" sz="1600" dirty="0">
              <a:solidFill>
                <a:srgbClr val="000000"/>
              </a:solidFill>
            </a:endParaRPr>
          </a:p>
          <a:p>
            <a:pPr marL="342900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Diligence and coordination are needed to monitor/address invasive/nuisance species </a:t>
            </a:r>
            <a:endParaRPr lang="en-US" sz="1600" dirty="0">
              <a:solidFill>
                <a:srgbClr val="000000"/>
              </a:solidFill>
            </a:endParaRPr>
          </a:p>
          <a:p>
            <a:pPr marL="342900" indent="-285750">
              <a:lnSpc>
                <a:spcPct val="120000"/>
              </a:lnSpc>
              <a:buFont typeface="Wingdings,Sans-Serif"/>
              <a:buChar char=""/>
            </a:pPr>
            <a:r>
              <a:rPr lang="en-US" sz="1600" dirty="0"/>
              <a:t>Source water protection needs area-focused plans (hot spots = best bang for the buck).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EFE1DD-929D-C36C-24F5-27952C4F96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59439" y="279403"/>
            <a:ext cx="5672358" cy="4651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4681CF"/>
                </a:solidFill>
              </a:rPr>
              <a:t>Water Quality</a:t>
            </a:r>
            <a:endParaRPr lang="en-US" sz="24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1D531-D57D-74CE-CDA5-C34AF28794F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741205B-5D7B-47EC-A80E-0BA2C231618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1811F9F-054C-BDB4-CAA6-81C25C05BE3A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/>
          <a:srcRect t="7798" b="7798"/>
          <a:stretch>
            <a:fillRect/>
          </a:stretch>
        </p:blipFill>
        <p:spPr>
          <a:xfrm>
            <a:off x="7588250" y="860425"/>
            <a:ext cx="4067175" cy="219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46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204749-A2F4-3AF7-EDEA-7F882224B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>
                <a:solidFill>
                  <a:schemeClr val="tx2"/>
                </a:solidFill>
              </a:rPr>
              <a:t>So, What did we learn from the IWRP?</a:t>
            </a:r>
            <a:endParaRPr lang="en-US" sz="2900" dirty="0"/>
          </a:p>
        </p:txBody>
      </p:sp>
      <p:pic>
        <p:nvPicPr>
          <p:cNvPr id="5" name="Picture Placeholder 4" descr="Water flowing out of concrete pillars&#10;&#10;AI-generated content may be incorrect.">
            <a:extLst>
              <a:ext uri="{FF2B5EF4-FFF2-40B4-BE49-F238E27FC236}">
                <a16:creationId xmlns:a16="http://schemas.microsoft.com/office/drawing/2014/main" id="{6FF4966A-63CD-F4DA-289B-D531FFAD213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8" r="22728"/>
          <a:stretch>
            <a:fillRect/>
          </a:stretch>
        </p:blipFill>
        <p:spPr>
          <a:xfrm>
            <a:off x="7587915" y="860981"/>
            <a:ext cx="4067723" cy="461793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77C7A4-C6B6-7287-769E-CDDF5EE3DF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7" y="2199730"/>
            <a:ext cx="6299197" cy="3279183"/>
          </a:xfrm>
        </p:spPr>
        <p:txBody>
          <a:bodyPr/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"/>
            </a:pPr>
            <a:r>
              <a:rPr lang="en-US" dirty="0"/>
              <a:t>Focusing together on high priorities will have the greatest positive impact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"/>
            </a:pPr>
            <a:r>
              <a:rPr lang="en-US" dirty="0"/>
              <a:t>Policy/regulatory changes and more </a:t>
            </a:r>
            <a:r>
              <a:rPr lang="en-US" b="1" dirty="0">
                <a:solidFill>
                  <a:srgbClr val="00B050"/>
                </a:solidFill>
              </a:rPr>
              <a:t>$$$</a:t>
            </a:r>
            <a:r>
              <a:rPr lang="en-US" dirty="0"/>
              <a:t> will be required 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"/>
            </a:pPr>
            <a:r>
              <a:rPr lang="en-US" dirty="0"/>
              <a:t>We need to think and act across the River Basin (beyond political boundaries)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9E19FD-4A82-419D-4E51-68BBE485FC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9787" y="1379087"/>
            <a:ext cx="6299194" cy="46513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4681CF"/>
                </a:solidFill>
              </a:rPr>
              <a:t>Collaboration</a:t>
            </a:r>
          </a:p>
        </p:txBody>
      </p:sp>
    </p:spTree>
    <p:extLst>
      <p:ext uri="{BB962C8B-B14F-4D97-AF65-F5344CB8AC3E}">
        <p14:creationId xmlns:p14="http://schemas.microsoft.com/office/powerpoint/2010/main" val="1310371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FBC16-E573-6E82-FC33-6B0EFB1DF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Water flowing out of concrete pillars&#10;&#10;AI-generated content may be incorrect.">
            <a:extLst>
              <a:ext uri="{FF2B5EF4-FFF2-40B4-BE49-F238E27FC236}">
                <a16:creationId xmlns:a16="http://schemas.microsoft.com/office/drawing/2014/main" id="{C86C1F05-A818-33C1-A284-1524CA14782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5" r="18245"/>
          <a:stretch/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30A2E9B-0341-4597-9407-F40588DBB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955964"/>
            <a:ext cx="4755795" cy="606662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accent1"/>
                </a:solidFill>
                <a:latin typeface="Aptos Black"/>
              </a:rPr>
              <a:t>A. Policy, Legislative, &amp; Regulatory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7BC07F-5CA1-C41A-5AAF-4486C89831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1895136"/>
            <a:ext cx="4755794" cy="392439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An all-hands-on-deck, same-page approach to riparian buffers across the Basin.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Change </a:t>
            </a:r>
            <a:r>
              <a:rPr lang="en-US" sz="2400" dirty="0" err="1">
                <a:solidFill>
                  <a:schemeClr val="tx1"/>
                </a:solidFill>
                <a:latin typeface="Aptos"/>
              </a:rPr>
              <a:t>Interbasin</a:t>
            </a:r>
            <a:r>
              <a:rPr lang="en-US" sz="2400" dirty="0">
                <a:solidFill>
                  <a:schemeClr val="tx1"/>
                </a:solidFill>
                <a:latin typeface="Aptos"/>
              </a:rPr>
              <a:t> transfer (IBT) regulations to eliminate the unintended consequence of stifling river basin-level water management.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Designate a leadership-level champion within both NCDEQ and SCDES accountable for </a:t>
            </a:r>
            <a:r>
              <a:rPr lang="en-US" sz="2400" i="1" dirty="0">
                <a:solidFill>
                  <a:schemeClr val="tx1"/>
                </a:solidFill>
                <a:latin typeface="Aptos"/>
              </a:rPr>
              <a:t>SC v. NC </a:t>
            </a:r>
            <a:r>
              <a:rPr lang="en-US" sz="2400" dirty="0">
                <a:solidFill>
                  <a:schemeClr val="tx1"/>
                </a:solidFill>
                <a:latin typeface="Aptos"/>
              </a:rPr>
              <a:t>settlement agreement compliance.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E4160B8-37EE-AD78-8C95-641883CDDE57}"/>
              </a:ext>
            </a:extLst>
          </p:cNvPr>
          <p:cNvSpPr txBox="1">
            <a:spLocks/>
          </p:cNvSpPr>
          <p:nvPr/>
        </p:nvSpPr>
        <p:spPr>
          <a:xfrm>
            <a:off x="0" y="190500"/>
            <a:ext cx="4486275" cy="5334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txBody>
          <a:bodyPr vert="horz" lIns="182880" tIns="91440" rIns="9144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b="1" kern="1200">
                <a:solidFill>
                  <a:srgbClr val="41BFDD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4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0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BFD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chemeClr val="bg1"/>
                </a:solidFill>
              </a:rPr>
              <a:t>      RECOMMENDATIONS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332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3FD8D-FDF2-2DAA-8900-88AB91121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D3171DB8-BF2F-52C8-AC23-A8DEFCC842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17226" r="17226"/>
          <a:stretch/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EF7A251-AB32-5E7D-490E-1C0A7A88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14401"/>
            <a:ext cx="4755795" cy="606662"/>
          </a:xfrm>
        </p:spPr>
        <p:txBody>
          <a:bodyPr>
            <a:normAutofit fontScale="90000"/>
          </a:bodyPr>
          <a:lstStyle/>
          <a:p>
            <a:r>
              <a:rPr lang="en-US" sz="2900" dirty="0">
                <a:solidFill>
                  <a:schemeClr val="accent1"/>
                </a:solidFill>
                <a:latin typeface="Aptos Black"/>
              </a:rPr>
              <a:t>B. Planning &amp; Coordination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67E1C4-9231-DC82-0795-594CF9C155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Establish a clearer, stronger system to evaluate whether source water protection strategies are actually working.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Coordinate land conservation and water supply protection at the subbasin level — growth and protection cannot operate in silos.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Elevate conservation as a shared regional priority, not just a communications effort.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DA904CD-021F-B3F6-529F-8A08EF583B55}"/>
              </a:ext>
            </a:extLst>
          </p:cNvPr>
          <p:cNvSpPr txBox="1">
            <a:spLocks/>
          </p:cNvSpPr>
          <p:nvPr/>
        </p:nvSpPr>
        <p:spPr>
          <a:xfrm>
            <a:off x="0" y="190500"/>
            <a:ext cx="4486275" cy="5334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txBody>
          <a:bodyPr vert="horz" lIns="182880" tIns="91440" rIns="9144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b="1" kern="1200">
                <a:solidFill>
                  <a:srgbClr val="41BFDD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4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0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BFD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>
                <a:solidFill>
                  <a:schemeClr val="bg1"/>
                </a:solidFill>
              </a:rPr>
              <a:t>      RECOMMENDATIONS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01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BBEE9-022A-4091-5C4C-DA47E4372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 descr="A dam with a few gates&#10;&#10;AI-generated content may be incorrect.">
            <a:extLst>
              <a:ext uri="{FF2B5EF4-FFF2-40B4-BE49-F238E27FC236}">
                <a16:creationId xmlns:a16="http://schemas.microsoft.com/office/drawing/2014/main" id="{2B770801-E8AE-55F1-D799-4F89845BE4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2" r="15812"/>
          <a:stretch/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2573E5C-3854-7D52-68E1-B35B094A3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6" y="914401"/>
            <a:ext cx="5410648" cy="606662"/>
          </a:xfrm>
        </p:spPr>
        <p:txBody>
          <a:bodyPr>
            <a:normAutofit fontScale="90000"/>
          </a:bodyPr>
          <a:lstStyle/>
          <a:p>
            <a:r>
              <a:rPr lang="en-US" sz="2900" dirty="0">
                <a:solidFill>
                  <a:schemeClr val="accent1"/>
                </a:solidFill>
                <a:latin typeface="Aptos Black"/>
              </a:rPr>
              <a:t>C. </a:t>
            </a:r>
            <a:r>
              <a:rPr lang="en-US" sz="2900" b="1" dirty="0">
                <a:solidFill>
                  <a:schemeClr val="accent1"/>
                </a:solidFill>
                <a:latin typeface="Aptos Black"/>
              </a:rPr>
              <a:t>Technical &amp; Program Actions</a:t>
            </a:r>
            <a:endParaRPr lang="en-US" sz="2900" dirty="0">
              <a:solidFill>
                <a:schemeClr val="accent1"/>
              </a:solidFill>
              <a:latin typeface="Aptos Black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01F2-DCDC-B035-49D4-35D534B94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343" y="1349262"/>
            <a:ext cx="4755794" cy="445563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Build a coordinated, Basin-wide monitoring system so decisions are based on shared, reliable data.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Use stronger science to guide buffer and protection policies.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Improve system efficiency before expanding infrastructure — reduce water loss, optimize plants, and expand reuse.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Plan for industrial and economic growth with eyes wide open to long-term water demand.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Update reservoir and storage data so planning reflects reality.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ptos"/>
              </a:rPr>
              <a:t>Tailor strategies to the unique needs and pressures of each subbasin.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AC91B24-B746-5E18-9000-1C5D9F45D1B2}"/>
              </a:ext>
            </a:extLst>
          </p:cNvPr>
          <p:cNvSpPr txBox="1">
            <a:spLocks/>
          </p:cNvSpPr>
          <p:nvPr/>
        </p:nvSpPr>
        <p:spPr>
          <a:xfrm>
            <a:off x="0" y="190500"/>
            <a:ext cx="4486275" cy="5334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txBody>
          <a:bodyPr vert="horz" lIns="182880" tIns="91440" rIns="9144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b="1" kern="1200">
                <a:solidFill>
                  <a:srgbClr val="41BFDD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4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0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BFD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>
                <a:solidFill>
                  <a:schemeClr val="bg1"/>
                </a:solidFill>
              </a:rPr>
              <a:t>      RECOMMENDATIONS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754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53BE7-352A-6C5F-48D8-BE027787A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 descr="A group of people in kayaks on a river&#10;&#10;AI-generated content may be incorrect.">
            <a:extLst>
              <a:ext uri="{FF2B5EF4-FFF2-40B4-BE49-F238E27FC236}">
                <a16:creationId xmlns:a16="http://schemas.microsoft.com/office/drawing/2014/main" id="{74771267-FD70-0ABC-FE92-9602E998AE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5" r="1579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BB50108-A0B9-6FCB-D048-6FD63CF5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81" y="1052946"/>
            <a:ext cx="5349004" cy="606662"/>
          </a:xfrm>
        </p:spPr>
        <p:txBody>
          <a:bodyPr>
            <a:normAutofit fontScale="90000"/>
          </a:bodyPr>
          <a:lstStyle/>
          <a:p>
            <a:r>
              <a:rPr lang="en-US" sz="2900" dirty="0">
                <a:solidFill>
                  <a:schemeClr val="accent1"/>
                </a:solidFill>
                <a:latin typeface="Aptos Black"/>
              </a:rPr>
              <a:t>D. Drought Planning &amp; Response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9F47-1355-468B-1666-C3BB03B441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186" y="1659608"/>
            <a:ext cx="4755794" cy="380624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Strengthen and act earlier under the Low Inflow Protocol (LIP) when drought conditions begin.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Ensure all significant water users participate in LIP-driven drought response.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Improve coordination across utilities and states during low-flow conditions.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Update contingency plans and conduct exercises before drought conditions escalate.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Prepare intake infrastructure for lower water levels.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/>
              </a:rPr>
              <a:t>Prioritize drought-related investments based on risk and long-term resilience, not reaction.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57AFE39-2301-E828-46FB-5C7B209DCB6C}"/>
              </a:ext>
            </a:extLst>
          </p:cNvPr>
          <p:cNvSpPr txBox="1">
            <a:spLocks/>
          </p:cNvSpPr>
          <p:nvPr/>
        </p:nvSpPr>
        <p:spPr>
          <a:xfrm>
            <a:off x="0" y="190500"/>
            <a:ext cx="4486275" cy="5334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txBody>
          <a:bodyPr vert="horz" lIns="182880" tIns="91440" rIns="91440" bIns="9144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b="1" kern="1200">
                <a:solidFill>
                  <a:srgbClr val="41BFDD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4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20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1BFDD"/>
              </a:buClr>
              <a:buFont typeface="Arial" panose="020B0604020202020204" pitchFamily="34" charset="0"/>
              <a:buNone/>
              <a:defRPr sz="1800" kern="1200">
                <a:solidFill>
                  <a:srgbClr val="3D4450"/>
                </a:solidFill>
                <a:latin typeface="Raleway" panose="020B05030301010600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BFD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>
                <a:solidFill>
                  <a:schemeClr val="bg1"/>
                </a:solidFill>
              </a:rPr>
              <a:t>      RECOMMENDATIONS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995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1316</Words>
  <Application>Microsoft Macintosh PowerPoint</Application>
  <PresentationFormat>Widescreen</PresentationFormat>
  <Paragraphs>97</Paragraphs>
  <Slides>10</Slides>
  <Notes>5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Aptos Black</vt:lpstr>
      <vt:lpstr>Arial</vt:lpstr>
      <vt:lpstr>Calibri</vt:lpstr>
      <vt:lpstr>Calibri Light</vt:lpstr>
      <vt:lpstr>Raleway</vt:lpstr>
      <vt:lpstr>Wingdings</vt:lpstr>
      <vt:lpstr>Wingdings,Sans-Serif</vt:lpstr>
      <vt:lpstr>Office Theme</vt:lpstr>
      <vt:lpstr>Very Brief Update CWRC</vt:lpstr>
      <vt:lpstr>Two Decades of Regional Water Supply Planning</vt:lpstr>
      <vt:lpstr>So, What did we learn from the IWRP? </vt:lpstr>
      <vt:lpstr>So, What did we learn from the IWRP?</vt:lpstr>
      <vt:lpstr>So, What did we learn from the IWRP?</vt:lpstr>
      <vt:lpstr>A. Policy, Legislative, &amp; Regulatory</vt:lpstr>
      <vt:lpstr>B. Planning &amp; Coordination</vt:lpstr>
      <vt:lpstr>C. Technical &amp; Program Actions</vt:lpstr>
      <vt:lpstr>D. Drought Planning &amp; Response</vt:lpstr>
      <vt:lpstr>From Plan to 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taylor</dc:creator>
  <cp:lastModifiedBy>Vicki taylor</cp:lastModifiedBy>
  <cp:revision>6</cp:revision>
  <dcterms:created xsi:type="dcterms:W3CDTF">2026-07-23T20:08:00Z</dcterms:created>
  <dcterms:modified xsi:type="dcterms:W3CDTF">2026-07-28T14:05:58Z</dcterms:modified>
</cp:coreProperties>
</file>